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42.xml" ContentType="application/vnd.openxmlformats-officedocument.presentationml.notesSlide+xml"/>
  <Override PartName="/ppt/tags/tag16.xml" ContentType="application/vnd.openxmlformats-officedocument.presentationml.tags+xml"/>
  <Override PartName="/ppt/notesSlides/notesSlide43.xml" ContentType="application/vnd.openxmlformats-officedocument.presentationml.notesSlide+xml"/>
  <Override PartName="/ppt/tags/tag17.xml" ContentType="application/vnd.openxmlformats-officedocument.presentationml.tags+xml"/>
  <Override PartName="/ppt/notesSlides/notesSlide44.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45.xml" ContentType="application/vnd.openxmlformats-officedocument.presentationml.notesSlide+xml"/>
  <Override PartName="/ppt/tags/tag26.xml" ContentType="application/vnd.openxmlformats-officedocument.presentationml.tags+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106"/>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 id="344" r:id="rId93"/>
    <p:sldId id="345" r:id="rId94"/>
    <p:sldId id="346" r:id="rId95"/>
    <p:sldId id="347" r:id="rId96"/>
    <p:sldId id="348" r:id="rId97"/>
    <p:sldId id="349" r:id="rId98"/>
    <p:sldId id="350" r:id="rId99"/>
    <p:sldId id="351" r:id="rId100"/>
    <p:sldId id="352" r:id="rId101"/>
    <p:sldId id="353" r:id="rId102"/>
    <p:sldId id="354" r:id="rId103"/>
    <p:sldId id="355" r:id="rId104"/>
    <p:sldId id="356" r:id="rId10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77612" autoAdjust="0"/>
  </p:normalViewPr>
  <p:slideViewPr>
    <p:cSldViewPr snapToGrid="0">
      <p:cViewPr varScale="1">
        <p:scale>
          <a:sx n="94" d="100"/>
          <a:sy n="94" d="100"/>
        </p:scale>
        <p:origin x="134" y="110"/>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6" Type="http://schemas.openxmlformats.org/officeDocument/2006/relationships/slide" Target="slides/slide12.xml"/><Relationship Id="rId107" Type="http://schemas.openxmlformats.org/officeDocument/2006/relationships/commentAuthors" Target="commentAuthors.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presProps" Target="presProps.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viewProps" Target="viewProps.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theme" Target="theme/theme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BCEC8A-07C4-4A69-9C95-ACF10DED2E8E}" type="doc">
      <dgm:prSet loTypeId="urn:microsoft.com/office/officeart/2008/layout/HorizontalMultiLevelHierarchy" loCatId="hierarchy" qsTypeId="urn:microsoft.com/office/officeart/2005/8/quickstyle/simple1" qsCatId="simple" csTypeId="urn:microsoft.com/office/officeart/2005/8/colors/accent3_2" csCatId="accent3" phldr="1"/>
      <dgm:spPr/>
      <dgm:t>
        <a:bodyPr/>
        <a:lstStyle/>
        <a:p>
          <a:endParaRPr lang="en-US"/>
        </a:p>
      </dgm:t>
    </dgm:pt>
    <dgm:pt modelId="{ABA94078-415A-4746-B338-0DE50D167765}">
      <dgm:prSet phldrT="[Text]"/>
      <dgm:spPr/>
      <dgm:t>
        <a:bodyPr/>
        <a:lstStyle/>
        <a:p>
          <a:r>
            <a:rPr lang="en-US" b="1" dirty="0" smtClean="0">
              <a:latin typeface="+mn-lt"/>
              <a:cs typeface="Segoe UI Light" panose="020B0502040204020203" pitchFamily="34" charset="0"/>
            </a:rPr>
            <a:t>Manually Managed</a:t>
          </a:r>
          <a:endParaRPr lang="en-US" b="1" dirty="0">
            <a:latin typeface="+mn-lt"/>
            <a:cs typeface="Segoe UI Light" panose="020B0502040204020203" pitchFamily="34" charset="0"/>
          </a:endParaRPr>
        </a:p>
      </dgm:t>
    </dgm:pt>
    <dgm:pt modelId="{55EAC4C8-E176-458D-87E5-D9F32FF4724C}" type="parTrans" cxnId="{1A5AEA6A-A707-4629-AD04-A865649C805C}">
      <dgm:prSet/>
      <dgm:spPr/>
      <dgm:t>
        <a:bodyPr/>
        <a:lstStyle/>
        <a:p>
          <a:endParaRPr lang="en-US">
            <a:latin typeface="Segoe UI Light" panose="020B0502040204020203" pitchFamily="34" charset="0"/>
            <a:cs typeface="Segoe UI Light" panose="020B0502040204020203" pitchFamily="34" charset="0"/>
          </a:endParaRPr>
        </a:p>
      </dgm:t>
    </dgm:pt>
    <dgm:pt modelId="{05B88E7E-F1CC-408A-B7E8-EDDB6968B027}" type="sibTrans" cxnId="{1A5AEA6A-A707-4629-AD04-A865649C805C}">
      <dgm:prSet/>
      <dgm:spPr/>
      <dgm:t>
        <a:bodyPr/>
        <a:lstStyle/>
        <a:p>
          <a:endParaRPr lang="en-US">
            <a:latin typeface="Segoe UI Light" panose="020B0502040204020203" pitchFamily="34" charset="0"/>
            <a:cs typeface="Segoe UI Light" panose="020B0502040204020203" pitchFamily="34" charset="0"/>
          </a:endParaRPr>
        </a:p>
      </dgm:t>
    </dgm:pt>
    <dgm:pt modelId="{4777E599-580D-4111-9967-E9007FBD732E}">
      <dgm:prSet phldrT="[Text]"/>
      <dgm:spPr/>
      <dgm:t>
        <a:bodyPr/>
        <a:lstStyle/>
        <a:p>
          <a:r>
            <a:rPr lang="en-US" dirty="0" smtClean="0">
              <a:latin typeface="Segoe UI Light" panose="020B0502040204020203" pitchFamily="34" charset="0"/>
              <a:cs typeface="Segoe UI Light" panose="020B0502040204020203" pitchFamily="34" charset="0"/>
            </a:rPr>
            <a:t>Apache </a:t>
          </a:r>
          <a:r>
            <a:rPr lang="en-US" dirty="0" err="1" smtClean="0">
              <a:latin typeface="Segoe UI Light" panose="020B0502040204020203" pitchFamily="34" charset="0"/>
              <a:cs typeface="Segoe UI Light" panose="020B0502040204020203" pitchFamily="34" charset="0"/>
            </a:rPr>
            <a:t>Lucene</a:t>
          </a:r>
          <a:endParaRPr lang="en-US" dirty="0">
            <a:latin typeface="Segoe UI Light" panose="020B0502040204020203" pitchFamily="34" charset="0"/>
            <a:cs typeface="Segoe UI Light" panose="020B0502040204020203" pitchFamily="34" charset="0"/>
          </a:endParaRPr>
        </a:p>
      </dgm:t>
    </dgm:pt>
    <dgm:pt modelId="{D5AC4FD8-070C-4865-A66C-53A32AC68386}" type="parTrans" cxnId="{35C36E3D-4168-4C5F-AFFA-7C5C7777163E}">
      <dgm:prSet/>
      <dgm:spPr/>
      <dgm:t>
        <a:bodyPr/>
        <a:lstStyle/>
        <a:p>
          <a:endParaRPr lang="en-US">
            <a:latin typeface="Segoe UI Light" panose="020B0502040204020203" pitchFamily="34" charset="0"/>
            <a:cs typeface="Segoe UI Light" panose="020B0502040204020203" pitchFamily="34" charset="0"/>
          </a:endParaRPr>
        </a:p>
      </dgm:t>
    </dgm:pt>
    <dgm:pt modelId="{2B1D1E92-CFBD-4587-B062-82927EF8FF3B}" type="sibTrans" cxnId="{35C36E3D-4168-4C5F-AFFA-7C5C7777163E}">
      <dgm:prSet/>
      <dgm:spPr/>
      <dgm:t>
        <a:bodyPr/>
        <a:lstStyle/>
        <a:p>
          <a:endParaRPr lang="en-US">
            <a:latin typeface="Segoe UI Light" panose="020B0502040204020203" pitchFamily="34" charset="0"/>
            <a:cs typeface="Segoe UI Light" panose="020B0502040204020203" pitchFamily="34" charset="0"/>
          </a:endParaRPr>
        </a:p>
      </dgm:t>
    </dgm:pt>
    <dgm:pt modelId="{B2EFCD2E-75B4-4849-AA96-F6A28228A999}">
      <dgm:prSet phldrT="[Text]"/>
      <dgm:spPr/>
      <dgm:t>
        <a:bodyPr/>
        <a:lstStyle/>
        <a:p>
          <a:r>
            <a:rPr lang="en-US" dirty="0" smtClean="0">
              <a:latin typeface="Segoe UI Light" panose="020B0502040204020203" pitchFamily="34" charset="0"/>
              <a:cs typeface="Segoe UI Light" panose="020B0502040204020203" pitchFamily="34" charset="0"/>
            </a:rPr>
            <a:t>Apache SOLR (based on </a:t>
          </a:r>
          <a:r>
            <a:rPr lang="en-US" dirty="0" err="1" smtClean="0">
              <a:latin typeface="Segoe UI Light" panose="020B0502040204020203" pitchFamily="34" charset="0"/>
              <a:cs typeface="Segoe UI Light" panose="020B0502040204020203" pitchFamily="34" charset="0"/>
            </a:rPr>
            <a:t>Lucene</a:t>
          </a:r>
          <a:r>
            <a:rPr lang="en-US" dirty="0" smtClean="0">
              <a:latin typeface="Segoe UI Light" panose="020B0502040204020203" pitchFamily="34" charset="0"/>
              <a:cs typeface="Segoe UI Light" panose="020B0502040204020203" pitchFamily="34" charset="0"/>
            </a:rPr>
            <a:t>)</a:t>
          </a:r>
          <a:endParaRPr lang="en-US" dirty="0">
            <a:latin typeface="Segoe UI Light" panose="020B0502040204020203" pitchFamily="34" charset="0"/>
            <a:cs typeface="Segoe UI Light" panose="020B0502040204020203" pitchFamily="34" charset="0"/>
          </a:endParaRPr>
        </a:p>
      </dgm:t>
    </dgm:pt>
    <dgm:pt modelId="{F369B857-7C93-4782-9857-C71A8DBF465F}" type="parTrans" cxnId="{E8367AE8-F751-46EF-98CD-C393B72F5240}">
      <dgm:prSet/>
      <dgm:spPr/>
      <dgm:t>
        <a:bodyPr/>
        <a:lstStyle/>
        <a:p>
          <a:endParaRPr lang="en-US">
            <a:latin typeface="Segoe UI Light" panose="020B0502040204020203" pitchFamily="34" charset="0"/>
            <a:cs typeface="Segoe UI Light" panose="020B0502040204020203" pitchFamily="34" charset="0"/>
          </a:endParaRPr>
        </a:p>
      </dgm:t>
    </dgm:pt>
    <dgm:pt modelId="{A5C1D5B8-8EE8-4687-AFB4-F340748F050E}" type="sibTrans" cxnId="{E8367AE8-F751-46EF-98CD-C393B72F5240}">
      <dgm:prSet/>
      <dgm:spPr/>
      <dgm:t>
        <a:bodyPr/>
        <a:lstStyle/>
        <a:p>
          <a:endParaRPr lang="en-US">
            <a:latin typeface="Segoe UI Light" panose="020B0502040204020203" pitchFamily="34" charset="0"/>
            <a:cs typeface="Segoe UI Light" panose="020B0502040204020203" pitchFamily="34" charset="0"/>
          </a:endParaRPr>
        </a:p>
      </dgm:t>
    </dgm:pt>
    <dgm:pt modelId="{AABE75CE-36EB-4BBB-B949-FBE6E5CEB4D6}">
      <dgm:prSet phldrT="[Text]"/>
      <dgm:spPr/>
      <dgm:t>
        <a:bodyPr/>
        <a:lstStyle/>
        <a:p>
          <a:r>
            <a:rPr lang="en-US" dirty="0" smtClean="0">
              <a:latin typeface="Segoe UI Light" panose="020B0502040204020203" pitchFamily="34" charset="0"/>
              <a:cs typeface="Segoe UI Light" panose="020B0502040204020203" pitchFamily="34" charset="0"/>
            </a:rPr>
            <a:t>Elasticsearch (based on </a:t>
          </a:r>
          <a:r>
            <a:rPr lang="en-US" dirty="0" err="1" smtClean="0">
              <a:latin typeface="Segoe UI Light" panose="020B0502040204020203" pitchFamily="34" charset="0"/>
              <a:cs typeface="Segoe UI Light" panose="020B0502040204020203" pitchFamily="34" charset="0"/>
            </a:rPr>
            <a:t>Lucene</a:t>
          </a:r>
          <a:r>
            <a:rPr lang="en-US" dirty="0" smtClean="0">
              <a:latin typeface="Segoe UI Light" panose="020B0502040204020203" pitchFamily="34" charset="0"/>
              <a:cs typeface="Segoe UI Light" panose="020B0502040204020203" pitchFamily="34" charset="0"/>
            </a:rPr>
            <a:t>)</a:t>
          </a:r>
          <a:endParaRPr lang="en-US" dirty="0">
            <a:latin typeface="Segoe UI Light" panose="020B0502040204020203" pitchFamily="34" charset="0"/>
            <a:cs typeface="Segoe UI Light" panose="020B0502040204020203" pitchFamily="34" charset="0"/>
          </a:endParaRPr>
        </a:p>
      </dgm:t>
    </dgm:pt>
    <dgm:pt modelId="{C0AEAA98-59CB-4FF1-B513-224B0F1EDFD6}" type="parTrans" cxnId="{DC3FCBC4-F7E1-4928-94C6-D10CD7A54306}">
      <dgm:prSet/>
      <dgm:spPr/>
      <dgm:t>
        <a:bodyPr/>
        <a:lstStyle/>
        <a:p>
          <a:endParaRPr lang="en-US">
            <a:latin typeface="Segoe UI Light" panose="020B0502040204020203" pitchFamily="34" charset="0"/>
            <a:cs typeface="Segoe UI Light" panose="020B0502040204020203" pitchFamily="34" charset="0"/>
          </a:endParaRPr>
        </a:p>
      </dgm:t>
    </dgm:pt>
    <dgm:pt modelId="{871C90BB-3B2B-479C-8984-444F21ACC902}" type="sibTrans" cxnId="{DC3FCBC4-F7E1-4928-94C6-D10CD7A54306}">
      <dgm:prSet/>
      <dgm:spPr/>
      <dgm:t>
        <a:bodyPr/>
        <a:lstStyle/>
        <a:p>
          <a:endParaRPr lang="en-US">
            <a:latin typeface="Segoe UI Light" panose="020B0502040204020203" pitchFamily="34" charset="0"/>
            <a:cs typeface="Segoe UI Light" panose="020B0502040204020203" pitchFamily="34" charset="0"/>
          </a:endParaRPr>
        </a:p>
      </dgm:t>
    </dgm:pt>
    <dgm:pt modelId="{AE032B68-7AA2-40F7-869C-7D0B9FBF933B}">
      <dgm:prSet phldrT="[Text]"/>
      <dgm:spPr/>
      <dgm:t>
        <a:bodyPr/>
        <a:lstStyle/>
        <a:p>
          <a:r>
            <a:rPr lang="en-US" dirty="0" smtClean="0">
              <a:latin typeface="Segoe UI Light" panose="020B0502040204020203" pitchFamily="34" charset="0"/>
              <a:cs typeface="Segoe UI Light" panose="020B0502040204020203" pitchFamily="34" charset="0"/>
            </a:rPr>
            <a:t>SharePoint Search</a:t>
          </a:r>
          <a:endParaRPr lang="en-US" dirty="0">
            <a:latin typeface="Segoe UI Light" panose="020B0502040204020203" pitchFamily="34" charset="0"/>
            <a:cs typeface="Segoe UI Light" panose="020B0502040204020203" pitchFamily="34" charset="0"/>
          </a:endParaRPr>
        </a:p>
      </dgm:t>
    </dgm:pt>
    <dgm:pt modelId="{715934F9-890D-41BE-B325-3E5C2B43E221}" type="parTrans" cxnId="{20C5371B-00FD-4D65-9131-54737C37C0AE}">
      <dgm:prSet/>
      <dgm:spPr/>
      <dgm:t>
        <a:bodyPr/>
        <a:lstStyle/>
        <a:p>
          <a:endParaRPr lang="en-US">
            <a:latin typeface="Segoe UI Light" panose="020B0502040204020203" pitchFamily="34" charset="0"/>
            <a:cs typeface="Segoe UI Light" panose="020B0502040204020203" pitchFamily="34" charset="0"/>
          </a:endParaRPr>
        </a:p>
      </dgm:t>
    </dgm:pt>
    <dgm:pt modelId="{60B3B9BD-C550-4B07-9718-52A6AA082D8B}" type="sibTrans" cxnId="{20C5371B-00FD-4D65-9131-54737C37C0AE}">
      <dgm:prSet/>
      <dgm:spPr/>
      <dgm:t>
        <a:bodyPr/>
        <a:lstStyle/>
        <a:p>
          <a:endParaRPr lang="en-US">
            <a:latin typeface="Segoe UI Light" panose="020B0502040204020203" pitchFamily="34" charset="0"/>
            <a:cs typeface="Segoe UI Light" panose="020B0502040204020203" pitchFamily="34" charset="0"/>
          </a:endParaRPr>
        </a:p>
      </dgm:t>
    </dgm:pt>
    <dgm:pt modelId="{BB8F218F-42AD-4F88-A393-F33F14A0E76A}">
      <dgm:prSet phldrT="[Text]"/>
      <dgm:spPr/>
      <dgm:t>
        <a:bodyPr/>
        <a:lstStyle/>
        <a:p>
          <a:r>
            <a:rPr lang="en-US" dirty="0" err="1" smtClean="0">
              <a:latin typeface="Segoe UI Light" panose="020B0502040204020203" pitchFamily="34" charset="0"/>
              <a:cs typeface="Segoe UI Light" panose="020B0502040204020203" pitchFamily="34" charset="0"/>
            </a:rPr>
            <a:t>Endeca</a:t>
          </a:r>
          <a:endParaRPr lang="en-US" dirty="0">
            <a:latin typeface="Segoe UI Light" panose="020B0502040204020203" pitchFamily="34" charset="0"/>
            <a:cs typeface="Segoe UI Light" panose="020B0502040204020203" pitchFamily="34" charset="0"/>
          </a:endParaRPr>
        </a:p>
      </dgm:t>
    </dgm:pt>
    <dgm:pt modelId="{CE55EEAD-D80F-4342-ABCC-8EE2623D8AA4}" type="parTrans" cxnId="{1C349D36-D2BB-46D1-8BB5-1E4B0355FCD5}">
      <dgm:prSet/>
      <dgm:spPr/>
      <dgm:t>
        <a:bodyPr/>
        <a:lstStyle/>
        <a:p>
          <a:endParaRPr lang="en-US"/>
        </a:p>
      </dgm:t>
    </dgm:pt>
    <dgm:pt modelId="{57E5E703-9B20-4072-97AE-A3AFB8312A42}" type="sibTrans" cxnId="{1C349D36-D2BB-46D1-8BB5-1E4B0355FCD5}">
      <dgm:prSet/>
      <dgm:spPr/>
      <dgm:t>
        <a:bodyPr/>
        <a:lstStyle/>
        <a:p>
          <a:endParaRPr lang="en-US"/>
        </a:p>
      </dgm:t>
    </dgm:pt>
    <dgm:pt modelId="{0190E47B-A294-476A-A8CC-EBBE06E5F3C5}">
      <dgm:prSet phldrT="[Text]"/>
      <dgm:spPr/>
      <dgm:t>
        <a:bodyPr/>
        <a:lstStyle/>
        <a:p>
          <a:r>
            <a:rPr lang="en-US" dirty="0" smtClean="0">
              <a:latin typeface="Segoe UI Light" panose="020B0502040204020203" pitchFamily="34" charset="0"/>
              <a:cs typeface="Segoe UI Light" panose="020B0502040204020203" pitchFamily="34" charset="0"/>
            </a:rPr>
            <a:t>SLI</a:t>
          </a:r>
          <a:endParaRPr lang="en-US" dirty="0">
            <a:latin typeface="Segoe UI Light" panose="020B0502040204020203" pitchFamily="34" charset="0"/>
            <a:cs typeface="Segoe UI Light" panose="020B0502040204020203" pitchFamily="34" charset="0"/>
          </a:endParaRPr>
        </a:p>
      </dgm:t>
    </dgm:pt>
    <dgm:pt modelId="{3CD06B66-BA5C-4EA6-8FF2-A1B777D50664}" type="parTrans" cxnId="{334B2E70-DB38-4867-B86D-5994B5438D46}">
      <dgm:prSet/>
      <dgm:spPr/>
      <dgm:t>
        <a:bodyPr/>
        <a:lstStyle/>
        <a:p>
          <a:endParaRPr lang="en-US"/>
        </a:p>
      </dgm:t>
    </dgm:pt>
    <dgm:pt modelId="{6ABBF544-2FEA-4437-9E18-D2501BEFD6D0}" type="sibTrans" cxnId="{334B2E70-DB38-4867-B86D-5994B5438D46}">
      <dgm:prSet/>
      <dgm:spPr/>
      <dgm:t>
        <a:bodyPr/>
        <a:lstStyle/>
        <a:p>
          <a:endParaRPr lang="en-US"/>
        </a:p>
      </dgm:t>
    </dgm:pt>
    <dgm:pt modelId="{8C9858A0-C712-49EF-BA26-493A5EB0C8D9}">
      <dgm:prSet phldrT="[Text]"/>
      <dgm:spPr/>
      <dgm:t>
        <a:bodyPr/>
        <a:lstStyle/>
        <a:p>
          <a:r>
            <a:rPr lang="en-US" dirty="0" smtClean="0">
              <a:latin typeface="Segoe UI Light" panose="020B0502040204020203" pitchFamily="34" charset="0"/>
              <a:cs typeface="Segoe UI Light" panose="020B0502040204020203" pitchFamily="34" charset="0"/>
            </a:rPr>
            <a:t>Google Commerce Search</a:t>
          </a:r>
          <a:endParaRPr lang="en-US" dirty="0">
            <a:latin typeface="Segoe UI Light" panose="020B0502040204020203" pitchFamily="34" charset="0"/>
            <a:cs typeface="Segoe UI Light" panose="020B0502040204020203" pitchFamily="34" charset="0"/>
          </a:endParaRPr>
        </a:p>
      </dgm:t>
    </dgm:pt>
    <dgm:pt modelId="{C42F4B52-7002-4ABA-88BE-54A1C096A2E2}" type="parTrans" cxnId="{9A357834-AE72-463B-A1A9-ABABCCAF4F46}">
      <dgm:prSet/>
      <dgm:spPr/>
      <dgm:t>
        <a:bodyPr/>
        <a:lstStyle/>
        <a:p>
          <a:endParaRPr lang="en-US"/>
        </a:p>
      </dgm:t>
    </dgm:pt>
    <dgm:pt modelId="{33818C6C-0B07-4810-891C-75E750E8FAB2}" type="sibTrans" cxnId="{9A357834-AE72-463B-A1A9-ABABCCAF4F46}">
      <dgm:prSet/>
      <dgm:spPr/>
      <dgm:t>
        <a:bodyPr/>
        <a:lstStyle/>
        <a:p>
          <a:endParaRPr lang="en-US"/>
        </a:p>
      </dgm:t>
    </dgm:pt>
    <dgm:pt modelId="{8CBB3486-52BF-4907-8153-2A1B2E134F5B}">
      <dgm:prSet phldrT="[Text]"/>
      <dgm:spPr/>
      <dgm:t>
        <a:bodyPr/>
        <a:lstStyle/>
        <a:p>
          <a:r>
            <a:rPr lang="en-US" dirty="0" smtClean="0">
              <a:latin typeface="Segoe UI Light" panose="020B0502040204020203" pitchFamily="34" charset="0"/>
              <a:cs typeface="Segoe UI Light" panose="020B0502040204020203" pitchFamily="34" charset="0"/>
            </a:rPr>
            <a:t>and others…</a:t>
          </a:r>
          <a:endParaRPr lang="en-US" dirty="0">
            <a:latin typeface="Segoe UI Light" panose="020B0502040204020203" pitchFamily="34" charset="0"/>
            <a:cs typeface="Segoe UI Light" panose="020B0502040204020203" pitchFamily="34" charset="0"/>
          </a:endParaRPr>
        </a:p>
      </dgm:t>
    </dgm:pt>
    <dgm:pt modelId="{26F7B99C-1AD0-4486-9FC0-7CF98660714F}" type="parTrans" cxnId="{4E991D7F-C208-44CB-A89D-71B8BF43D27E}">
      <dgm:prSet/>
      <dgm:spPr/>
      <dgm:t>
        <a:bodyPr/>
        <a:lstStyle/>
        <a:p>
          <a:endParaRPr lang="en-US"/>
        </a:p>
      </dgm:t>
    </dgm:pt>
    <dgm:pt modelId="{0DD56E67-F24E-498D-9F50-9C9D14A9EEE6}" type="sibTrans" cxnId="{4E991D7F-C208-44CB-A89D-71B8BF43D27E}">
      <dgm:prSet/>
      <dgm:spPr/>
      <dgm:t>
        <a:bodyPr/>
        <a:lstStyle/>
        <a:p>
          <a:endParaRPr lang="en-US"/>
        </a:p>
      </dgm:t>
    </dgm:pt>
    <dgm:pt modelId="{63C62DD7-9330-4621-8BB0-F09194295312}" type="pres">
      <dgm:prSet presAssocID="{EDBCEC8A-07C4-4A69-9C95-ACF10DED2E8E}" presName="Name0" presStyleCnt="0">
        <dgm:presLayoutVars>
          <dgm:chPref val="1"/>
          <dgm:dir/>
          <dgm:animOne val="branch"/>
          <dgm:animLvl val="lvl"/>
          <dgm:resizeHandles val="exact"/>
        </dgm:presLayoutVars>
      </dgm:prSet>
      <dgm:spPr/>
      <dgm:t>
        <a:bodyPr/>
        <a:lstStyle/>
        <a:p>
          <a:endParaRPr lang="en-US"/>
        </a:p>
      </dgm:t>
    </dgm:pt>
    <dgm:pt modelId="{D283DCFB-8010-47B3-A09B-8CFCF3F60C79}" type="pres">
      <dgm:prSet presAssocID="{ABA94078-415A-4746-B338-0DE50D167765}" presName="root1" presStyleCnt="0"/>
      <dgm:spPr/>
    </dgm:pt>
    <dgm:pt modelId="{58CCF708-F1AC-4488-8F63-38C6CF29B93E}" type="pres">
      <dgm:prSet presAssocID="{ABA94078-415A-4746-B338-0DE50D167765}" presName="LevelOneTextNode" presStyleLbl="node0" presStyleIdx="0" presStyleCnt="1">
        <dgm:presLayoutVars>
          <dgm:chPref val="3"/>
        </dgm:presLayoutVars>
      </dgm:prSet>
      <dgm:spPr/>
      <dgm:t>
        <a:bodyPr/>
        <a:lstStyle/>
        <a:p>
          <a:endParaRPr lang="en-US"/>
        </a:p>
      </dgm:t>
    </dgm:pt>
    <dgm:pt modelId="{B2FE81D5-E6DA-419B-9147-3A4D44EE742E}" type="pres">
      <dgm:prSet presAssocID="{ABA94078-415A-4746-B338-0DE50D167765}" presName="level2hierChild" presStyleCnt="0"/>
      <dgm:spPr/>
    </dgm:pt>
    <dgm:pt modelId="{0C220F30-9CF8-4DB8-86E7-CDF471D20870}" type="pres">
      <dgm:prSet presAssocID="{D5AC4FD8-070C-4865-A66C-53A32AC68386}" presName="conn2-1" presStyleLbl="parChTrans1D2" presStyleIdx="0" presStyleCnt="8"/>
      <dgm:spPr/>
      <dgm:t>
        <a:bodyPr/>
        <a:lstStyle/>
        <a:p>
          <a:endParaRPr lang="en-US"/>
        </a:p>
      </dgm:t>
    </dgm:pt>
    <dgm:pt modelId="{B3F4A5DC-ADFF-4B68-A0FA-B92D72BCD3F7}" type="pres">
      <dgm:prSet presAssocID="{D5AC4FD8-070C-4865-A66C-53A32AC68386}" presName="connTx" presStyleLbl="parChTrans1D2" presStyleIdx="0" presStyleCnt="8"/>
      <dgm:spPr/>
      <dgm:t>
        <a:bodyPr/>
        <a:lstStyle/>
        <a:p>
          <a:endParaRPr lang="en-US"/>
        </a:p>
      </dgm:t>
    </dgm:pt>
    <dgm:pt modelId="{CDB19A18-4A52-439F-80D8-7B0E006C1B26}" type="pres">
      <dgm:prSet presAssocID="{4777E599-580D-4111-9967-E9007FBD732E}" presName="root2" presStyleCnt="0"/>
      <dgm:spPr/>
    </dgm:pt>
    <dgm:pt modelId="{91AC151A-A48B-4C49-B50D-6CDF08005D53}" type="pres">
      <dgm:prSet presAssocID="{4777E599-580D-4111-9967-E9007FBD732E}" presName="LevelTwoTextNode" presStyleLbl="node2" presStyleIdx="0" presStyleCnt="8">
        <dgm:presLayoutVars>
          <dgm:chPref val="3"/>
        </dgm:presLayoutVars>
      </dgm:prSet>
      <dgm:spPr/>
      <dgm:t>
        <a:bodyPr/>
        <a:lstStyle/>
        <a:p>
          <a:endParaRPr lang="en-US"/>
        </a:p>
      </dgm:t>
    </dgm:pt>
    <dgm:pt modelId="{2BDA39B9-AA6E-4BF0-A1B3-65A80998F018}" type="pres">
      <dgm:prSet presAssocID="{4777E599-580D-4111-9967-E9007FBD732E}" presName="level3hierChild" presStyleCnt="0"/>
      <dgm:spPr/>
    </dgm:pt>
    <dgm:pt modelId="{3F04F3A2-BE4E-4F6C-8748-911F9BAA3D3A}" type="pres">
      <dgm:prSet presAssocID="{F369B857-7C93-4782-9857-C71A8DBF465F}" presName="conn2-1" presStyleLbl="parChTrans1D2" presStyleIdx="1" presStyleCnt="8"/>
      <dgm:spPr/>
      <dgm:t>
        <a:bodyPr/>
        <a:lstStyle/>
        <a:p>
          <a:endParaRPr lang="en-US"/>
        </a:p>
      </dgm:t>
    </dgm:pt>
    <dgm:pt modelId="{04A3AD10-C959-4585-96CD-5B42E57AE5C4}" type="pres">
      <dgm:prSet presAssocID="{F369B857-7C93-4782-9857-C71A8DBF465F}" presName="connTx" presStyleLbl="parChTrans1D2" presStyleIdx="1" presStyleCnt="8"/>
      <dgm:spPr/>
      <dgm:t>
        <a:bodyPr/>
        <a:lstStyle/>
        <a:p>
          <a:endParaRPr lang="en-US"/>
        </a:p>
      </dgm:t>
    </dgm:pt>
    <dgm:pt modelId="{3D494372-7F4B-4344-859A-687CDB017A0D}" type="pres">
      <dgm:prSet presAssocID="{B2EFCD2E-75B4-4849-AA96-F6A28228A999}" presName="root2" presStyleCnt="0"/>
      <dgm:spPr/>
    </dgm:pt>
    <dgm:pt modelId="{A806163D-05F3-4079-BC0E-7B60B3BA071C}" type="pres">
      <dgm:prSet presAssocID="{B2EFCD2E-75B4-4849-AA96-F6A28228A999}" presName="LevelTwoTextNode" presStyleLbl="node2" presStyleIdx="1" presStyleCnt="8">
        <dgm:presLayoutVars>
          <dgm:chPref val="3"/>
        </dgm:presLayoutVars>
      </dgm:prSet>
      <dgm:spPr/>
      <dgm:t>
        <a:bodyPr/>
        <a:lstStyle/>
        <a:p>
          <a:endParaRPr lang="en-US"/>
        </a:p>
      </dgm:t>
    </dgm:pt>
    <dgm:pt modelId="{00CC5C5F-91E0-4679-812B-74BB4885E03F}" type="pres">
      <dgm:prSet presAssocID="{B2EFCD2E-75B4-4849-AA96-F6A28228A999}" presName="level3hierChild" presStyleCnt="0"/>
      <dgm:spPr/>
    </dgm:pt>
    <dgm:pt modelId="{9CB0EBD4-F9FE-4633-8D69-E755B482C1D2}" type="pres">
      <dgm:prSet presAssocID="{C0AEAA98-59CB-4FF1-B513-224B0F1EDFD6}" presName="conn2-1" presStyleLbl="parChTrans1D2" presStyleIdx="2" presStyleCnt="8"/>
      <dgm:spPr/>
      <dgm:t>
        <a:bodyPr/>
        <a:lstStyle/>
        <a:p>
          <a:endParaRPr lang="en-US"/>
        </a:p>
      </dgm:t>
    </dgm:pt>
    <dgm:pt modelId="{861FBDDD-4240-4D1D-844B-597CBA57B2CC}" type="pres">
      <dgm:prSet presAssocID="{C0AEAA98-59CB-4FF1-B513-224B0F1EDFD6}" presName="connTx" presStyleLbl="parChTrans1D2" presStyleIdx="2" presStyleCnt="8"/>
      <dgm:spPr/>
      <dgm:t>
        <a:bodyPr/>
        <a:lstStyle/>
        <a:p>
          <a:endParaRPr lang="en-US"/>
        </a:p>
      </dgm:t>
    </dgm:pt>
    <dgm:pt modelId="{67D9B38F-77D5-493A-B3B1-374DA7EBBD65}" type="pres">
      <dgm:prSet presAssocID="{AABE75CE-36EB-4BBB-B949-FBE6E5CEB4D6}" presName="root2" presStyleCnt="0"/>
      <dgm:spPr/>
    </dgm:pt>
    <dgm:pt modelId="{C26C1291-A6B9-46F5-B467-8E1BC9C36FE1}" type="pres">
      <dgm:prSet presAssocID="{AABE75CE-36EB-4BBB-B949-FBE6E5CEB4D6}" presName="LevelTwoTextNode" presStyleLbl="node2" presStyleIdx="2" presStyleCnt="8">
        <dgm:presLayoutVars>
          <dgm:chPref val="3"/>
        </dgm:presLayoutVars>
      </dgm:prSet>
      <dgm:spPr/>
      <dgm:t>
        <a:bodyPr/>
        <a:lstStyle/>
        <a:p>
          <a:endParaRPr lang="en-US"/>
        </a:p>
      </dgm:t>
    </dgm:pt>
    <dgm:pt modelId="{5DFE32DD-25FF-4582-9C41-E553B8F99B4F}" type="pres">
      <dgm:prSet presAssocID="{AABE75CE-36EB-4BBB-B949-FBE6E5CEB4D6}" presName="level3hierChild" presStyleCnt="0"/>
      <dgm:spPr/>
    </dgm:pt>
    <dgm:pt modelId="{A2BDEAEE-BEAE-4102-9FF7-721372ED5EB7}" type="pres">
      <dgm:prSet presAssocID="{715934F9-890D-41BE-B325-3E5C2B43E221}" presName="conn2-1" presStyleLbl="parChTrans1D2" presStyleIdx="3" presStyleCnt="8"/>
      <dgm:spPr/>
      <dgm:t>
        <a:bodyPr/>
        <a:lstStyle/>
        <a:p>
          <a:endParaRPr lang="en-US"/>
        </a:p>
      </dgm:t>
    </dgm:pt>
    <dgm:pt modelId="{E59D232A-FAEE-4874-A48F-948E79E23089}" type="pres">
      <dgm:prSet presAssocID="{715934F9-890D-41BE-B325-3E5C2B43E221}" presName="connTx" presStyleLbl="parChTrans1D2" presStyleIdx="3" presStyleCnt="8"/>
      <dgm:spPr/>
      <dgm:t>
        <a:bodyPr/>
        <a:lstStyle/>
        <a:p>
          <a:endParaRPr lang="en-US"/>
        </a:p>
      </dgm:t>
    </dgm:pt>
    <dgm:pt modelId="{F951C6EA-FD05-466F-BBDD-4EF4BB43D309}" type="pres">
      <dgm:prSet presAssocID="{AE032B68-7AA2-40F7-869C-7D0B9FBF933B}" presName="root2" presStyleCnt="0"/>
      <dgm:spPr/>
    </dgm:pt>
    <dgm:pt modelId="{950BD2B7-2008-49F5-8A84-B2CEB7AAA1F9}" type="pres">
      <dgm:prSet presAssocID="{AE032B68-7AA2-40F7-869C-7D0B9FBF933B}" presName="LevelTwoTextNode" presStyleLbl="node2" presStyleIdx="3" presStyleCnt="8">
        <dgm:presLayoutVars>
          <dgm:chPref val="3"/>
        </dgm:presLayoutVars>
      </dgm:prSet>
      <dgm:spPr/>
      <dgm:t>
        <a:bodyPr/>
        <a:lstStyle/>
        <a:p>
          <a:endParaRPr lang="en-US"/>
        </a:p>
      </dgm:t>
    </dgm:pt>
    <dgm:pt modelId="{BE4261B6-DA4D-45AB-B8CE-74C353553C42}" type="pres">
      <dgm:prSet presAssocID="{AE032B68-7AA2-40F7-869C-7D0B9FBF933B}" presName="level3hierChild" presStyleCnt="0"/>
      <dgm:spPr/>
    </dgm:pt>
    <dgm:pt modelId="{C86D6C40-E242-48BA-85AE-9D4EDA0C49A2}" type="pres">
      <dgm:prSet presAssocID="{CE55EEAD-D80F-4342-ABCC-8EE2623D8AA4}" presName="conn2-1" presStyleLbl="parChTrans1D2" presStyleIdx="4" presStyleCnt="8"/>
      <dgm:spPr/>
      <dgm:t>
        <a:bodyPr/>
        <a:lstStyle/>
        <a:p>
          <a:endParaRPr lang="en-US"/>
        </a:p>
      </dgm:t>
    </dgm:pt>
    <dgm:pt modelId="{E3A5D1DC-3AA2-4C0F-B17E-242A14CE939F}" type="pres">
      <dgm:prSet presAssocID="{CE55EEAD-D80F-4342-ABCC-8EE2623D8AA4}" presName="connTx" presStyleLbl="parChTrans1D2" presStyleIdx="4" presStyleCnt="8"/>
      <dgm:spPr/>
      <dgm:t>
        <a:bodyPr/>
        <a:lstStyle/>
        <a:p>
          <a:endParaRPr lang="en-US"/>
        </a:p>
      </dgm:t>
    </dgm:pt>
    <dgm:pt modelId="{9FFE7B7A-3FE4-423E-8B9A-EB7AA6594E98}" type="pres">
      <dgm:prSet presAssocID="{BB8F218F-42AD-4F88-A393-F33F14A0E76A}" presName="root2" presStyleCnt="0"/>
      <dgm:spPr/>
    </dgm:pt>
    <dgm:pt modelId="{3D33A6BA-2A8C-4AB7-8F77-F8CEC5CE7521}" type="pres">
      <dgm:prSet presAssocID="{BB8F218F-42AD-4F88-A393-F33F14A0E76A}" presName="LevelTwoTextNode" presStyleLbl="node2" presStyleIdx="4" presStyleCnt="8">
        <dgm:presLayoutVars>
          <dgm:chPref val="3"/>
        </dgm:presLayoutVars>
      </dgm:prSet>
      <dgm:spPr/>
      <dgm:t>
        <a:bodyPr/>
        <a:lstStyle/>
        <a:p>
          <a:endParaRPr lang="en-US"/>
        </a:p>
      </dgm:t>
    </dgm:pt>
    <dgm:pt modelId="{8DAFF084-82DE-45C6-B505-1BB3C2721671}" type="pres">
      <dgm:prSet presAssocID="{BB8F218F-42AD-4F88-A393-F33F14A0E76A}" presName="level3hierChild" presStyleCnt="0"/>
      <dgm:spPr/>
    </dgm:pt>
    <dgm:pt modelId="{A9247332-A9E0-456A-B25B-BA966FF61ABC}" type="pres">
      <dgm:prSet presAssocID="{3CD06B66-BA5C-4EA6-8FF2-A1B777D50664}" presName="conn2-1" presStyleLbl="parChTrans1D2" presStyleIdx="5" presStyleCnt="8"/>
      <dgm:spPr/>
      <dgm:t>
        <a:bodyPr/>
        <a:lstStyle/>
        <a:p>
          <a:endParaRPr lang="en-US"/>
        </a:p>
      </dgm:t>
    </dgm:pt>
    <dgm:pt modelId="{A34C8659-DAF5-48FA-80A3-3ACDC80B0CE0}" type="pres">
      <dgm:prSet presAssocID="{3CD06B66-BA5C-4EA6-8FF2-A1B777D50664}" presName="connTx" presStyleLbl="parChTrans1D2" presStyleIdx="5" presStyleCnt="8"/>
      <dgm:spPr/>
      <dgm:t>
        <a:bodyPr/>
        <a:lstStyle/>
        <a:p>
          <a:endParaRPr lang="en-US"/>
        </a:p>
      </dgm:t>
    </dgm:pt>
    <dgm:pt modelId="{459AC21B-1C98-42D7-A4A8-7B77BD8236C0}" type="pres">
      <dgm:prSet presAssocID="{0190E47B-A294-476A-A8CC-EBBE06E5F3C5}" presName="root2" presStyleCnt="0"/>
      <dgm:spPr/>
    </dgm:pt>
    <dgm:pt modelId="{1609F1F0-B9EC-49C3-B483-830431371036}" type="pres">
      <dgm:prSet presAssocID="{0190E47B-A294-476A-A8CC-EBBE06E5F3C5}" presName="LevelTwoTextNode" presStyleLbl="node2" presStyleIdx="5" presStyleCnt="8">
        <dgm:presLayoutVars>
          <dgm:chPref val="3"/>
        </dgm:presLayoutVars>
      </dgm:prSet>
      <dgm:spPr/>
      <dgm:t>
        <a:bodyPr/>
        <a:lstStyle/>
        <a:p>
          <a:endParaRPr lang="en-US"/>
        </a:p>
      </dgm:t>
    </dgm:pt>
    <dgm:pt modelId="{A51437D0-09FE-4368-BE8C-C88077ADDFC0}" type="pres">
      <dgm:prSet presAssocID="{0190E47B-A294-476A-A8CC-EBBE06E5F3C5}" presName="level3hierChild" presStyleCnt="0"/>
      <dgm:spPr/>
    </dgm:pt>
    <dgm:pt modelId="{E4A827AE-75C5-4549-BE7E-8C6BF6FACCED}" type="pres">
      <dgm:prSet presAssocID="{C42F4B52-7002-4ABA-88BE-54A1C096A2E2}" presName="conn2-1" presStyleLbl="parChTrans1D2" presStyleIdx="6" presStyleCnt="8"/>
      <dgm:spPr/>
      <dgm:t>
        <a:bodyPr/>
        <a:lstStyle/>
        <a:p>
          <a:endParaRPr lang="en-US"/>
        </a:p>
      </dgm:t>
    </dgm:pt>
    <dgm:pt modelId="{8FD558C2-E0EC-4A69-926C-7AEE0D7FEC8E}" type="pres">
      <dgm:prSet presAssocID="{C42F4B52-7002-4ABA-88BE-54A1C096A2E2}" presName="connTx" presStyleLbl="parChTrans1D2" presStyleIdx="6" presStyleCnt="8"/>
      <dgm:spPr/>
      <dgm:t>
        <a:bodyPr/>
        <a:lstStyle/>
        <a:p>
          <a:endParaRPr lang="en-US"/>
        </a:p>
      </dgm:t>
    </dgm:pt>
    <dgm:pt modelId="{0468F128-D078-4AD9-A820-0A7099CC06D3}" type="pres">
      <dgm:prSet presAssocID="{8C9858A0-C712-49EF-BA26-493A5EB0C8D9}" presName="root2" presStyleCnt="0"/>
      <dgm:spPr/>
    </dgm:pt>
    <dgm:pt modelId="{C68CF0C5-08A1-46A7-82FC-12B93E1B1A37}" type="pres">
      <dgm:prSet presAssocID="{8C9858A0-C712-49EF-BA26-493A5EB0C8D9}" presName="LevelTwoTextNode" presStyleLbl="node2" presStyleIdx="6" presStyleCnt="8">
        <dgm:presLayoutVars>
          <dgm:chPref val="3"/>
        </dgm:presLayoutVars>
      </dgm:prSet>
      <dgm:spPr/>
      <dgm:t>
        <a:bodyPr/>
        <a:lstStyle/>
        <a:p>
          <a:endParaRPr lang="en-US"/>
        </a:p>
      </dgm:t>
    </dgm:pt>
    <dgm:pt modelId="{F271BA73-DBA6-4F0E-89CF-9AEDAE3B496F}" type="pres">
      <dgm:prSet presAssocID="{8C9858A0-C712-49EF-BA26-493A5EB0C8D9}" presName="level3hierChild" presStyleCnt="0"/>
      <dgm:spPr/>
    </dgm:pt>
    <dgm:pt modelId="{DCF41397-3EB2-44E1-A698-28C9F69ED030}" type="pres">
      <dgm:prSet presAssocID="{26F7B99C-1AD0-4486-9FC0-7CF98660714F}" presName="conn2-1" presStyleLbl="parChTrans1D2" presStyleIdx="7" presStyleCnt="8"/>
      <dgm:spPr/>
      <dgm:t>
        <a:bodyPr/>
        <a:lstStyle/>
        <a:p>
          <a:endParaRPr lang="en-US"/>
        </a:p>
      </dgm:t>
    </dgm:pt>
    <dgm:pt modelId="{F62E8F84-B509-4E6E-8CC2-9F59659762C8}" type="pres">
      <dgm:prSet presAssocID="{26F7B99C-1AD0-4486-9FC0-7CF98660714F}" presName="connTx" presStyleLbl="parChTrans1D2" presStyleIdx="7" presStyleCnt="8"/>
      <dgm:spPr/>
      <dgm:t>
        <a:bodyPr/>
        <a:lstStyle/>
        <a:p>
          <a:endParaRPr lang="en-US"/>
        </a:p>
      </dgm:t>
    </dgm:pt>
    <dgm:pt modelId="{BE4B9047-4003-4909-B9C2-173939096F87}" type="pres">
      <dgm:prSet presAssocID="{8CBB3486-52BF-4907-8153-2A1B2E134F5B}" presName="root2" presStyleCnt="0"/>
      <dgm:spPr/>
    </dgm:pt>
    <dgm:pt modelId="{9362DE1B-4960-47B7-A274-76FB4501C92C}" type="pres">
      <dgm:prSet presAssocID="{8CBB3486-52BF-4907-8153-2A1B2E134F5B}" presName="LevelTwoTextNode" presStyleLbl="node2" presStyleIdx="7" presStyleCnt="8">
        <dgm:presLayoutVars>
          <dgm:chPref val="3"/>
        </dgm:presLayoutVars>
      </dgm:prSet>
      <dgm:spPr/>
      <dgm:t>
        <a:bodyPr/>
        <a:lstStyle/>
        <a:p>
          <a:endParaRPr lang="en-US"/>
        </a:p>
      </dgm:t>
    </dgm:pt>
    <dgm:pt modelId="{CAF7A1E9-FB20-46C2-A2DD-D001950DB2C3}" type="pres">
      <dgm:prSet presAssocID="{8CBB3486-52BF-4907-8153-2A1B2E134F5B}" presName="level3hierChild" presStyleCnt="0"/>
      <dgm:spPr/>
    </dgm:pt>
  </dgm:ptLst>
  <dgm:cxnLst>
    <dgm:cxn modelId="{4E991D7F-C208-44CB-A89D-71B8BF43D27E}" srcId="{ABA94078-415A-4746-B338-0DE50D167765}" destId="{8CBB3486-52BF-4907-8153-2A1B2E134F5B}" srcOrd="7" destOrd="0" parTransId="{26F7B99C-1AD0-4486-9FC0-7CF98660714F}" sibTransId="{0DD56E67-F24E-498D-9F50-9C9D14A9EEE6}"/>
    <dgm:cxn modelId="{8B55E621-64D2-42EB-BE11-46CDD0D751BB}" type="presOf" srcId="{26F7B99C-1AD0-4486-9FC0-7CF98660714F}" destId="{F62E8F84-B509-4E6E-8CC2-9F59659762C8}" srcOrd="1" destOrd="0" presId="urn:microsoft.com/office/officeart/2008/layout/HorizontalMultiLevelHierarchy"/>
    <dgm:cxn modelId="{8E34FF93-F19C-4368-8AA4-7ABC77CF0618}" type="presOf" srcId="{AABE75CE-36EB-4BBB-B949-FBE6E5CEB4D6}" destId="{C26C1291-A6B9-46F5-B467-8E1BC9C36FE1}" srcOrd="0" destOrd="0" presId="urn:microsoft.com/office/officeart/2008/layout/HorizontalMultiLevelHierarchy"/>
    <dgm:cxn modelId="{7CAD51F5-2869-4A26-8825-E552833890DF}" type="presOf" srcId="{715934F9-890D-41BE-B325-3E5C2B43E221}" destId="{A2BDEAEE-BEAE-4102-9FF7-721372ED5EB7}" srcOrd="0" destOrd="0" presId="urn:microsoft.com/office/officeart/2008/layout/HorizontalMultiLevelHierarchy"/>
    <dgm:cxn modelId="{4BA12616-4208-4498-87AB-D716C2E6C7FE}" type="presOf" srcId="{CE55EEAD-D80F-4342-ABCC-8EE2623D8AA4}" destId="{C86D6C40-E242-48BA-85AE-9D4EDA0C49A2}" srcOrd="0" destOrd="0" presId="urn:microsoft.com/office/officeart/2008/layout/HorizontalMultiLevelHierarchy"/>
    <dgm:cxn modelId="{1A5AEA6A-A707-4629-AD04-A865649C805C}" srcId="{EDBCEC8A-07C4-4A69-9C95-ACF10DED2E8E}" destId="{ABA94078-415A-4746-B338-0DE50D167765}" srcOrd="0" destOrd="0" parTransId="{55EAC4C8-E176-458D-87E5-D9F32FF4724C}" sibTransId="{05B88E7E-F1CC-408A-B7E8-EDDB6968B027}"/>
    <dgm:cxn modelId="{88E5F778-3909-4261-AA71-600B894535A2}" type="presOf" srcId="{C0AEAA98-59CB-4FF1-B513-224B0F1EDFD6}" destId="{9CB0EBD4-F9FE-4633-8D69-E755B482C1D2}" srcOrd="0" destOrd="0" presId="urn:microsoft.com/office/officeart/2008/layout/HorizontalMultiLevelHierarchy"/>
    <dgm:cxn modelId="{35C36E3D-4168-4C5F-AFFA-7C5C7777163E}" srcId="{ABA94078-415A-4746-B338-0DE50D167765}" destId="{4777E599-580D-4111-9967-E9007FBD732E}" srcOrd="0" destOrd="0" parTransId="{D5AC4FD8-070C-4865-A66C-53A32AC68386}" sibTransId="{2B1D1E92-CFBD-4587-B062-82927EF8FF3B}"/>
    <dgm:cxn modelId="{293D87C2-5C30-4EE2-A919-1A01B66D39A0}" type="presOf" srcId="{F369B857-7C93-4782-9857-C71A8DBF465F}" destId="{04A3AD10-C959-4585-96CD-5B42E57AE5C4}" srcOrd="1" destOrd="0" presId="urn:microsoft.com/office/officeart/2008/layout/HorizontalMultiLevelHierarchy"/>
    <dgm:cxn modelId="{DD13C70A-5644-4391-8F74-3ACA63E2A2B8}" type="presOf" srcId="{AE032B68-7AA2-40F7-869C-7D0B9FBF933B}" destId="{950BD2B7-2008-49F5-8A84-B2CEB7AAA1F9}" srcOrd="0" destOrd="0" presId="urn:microsoft.com/office/officeart/2008/layout/HorizontalMultiLevelHierarchy"/>
    <dgm:cxn modelId="{AABAA94B-6E96-4E81-8659-80F8587FFEB6}" type="presOf" srcId="{C0AEAA98-59CB-4FF1-B513-224B0F1EDFD6}" destId="{861FBDDD-4240-4D1D-844B-597CBA57B2CC}" srcOrd="1" destOrd="0" presId="urn:microsoft.com/office/officeart/2008/layout/HorizontalMultiLevelHierarchy"/>
    <dgm:cxn modelId="{A25EEC38-BD52-4CA4-BF58-16606B59034A}" type="presOf" srcId="{D5AC4FD8-070C-4865-A66C-53A32AC68386}" destId="{0C220F30-9CF8-4DB8-86E7-CDF471D20870}" srcOrd="0" destOrd="0" presId="urn:microsoft.com/office/officeart/2008/layout/HorizontalMultiLevelHierarchy"/>
    <dgm:cxn modelId="{8C63AF0F-9C50-408E-B1A6-36F5FB1FB575}" type="presOf" srcId="{715934F9-890D-41BE-B325-3E5C2B43E221}" destId="{E59D232A-FAEE-4874-A48F-948E79E23089}" srcOrd="1" destOrd="0" presId="urn:microsoft.com/office/officeart/2008/layout/HorizontalMultiLevelHierarchy"/>
    <dgm:cxn modelId="{334B2E70-DB38-4867-B86D-5994B5438D46}" srcId="{ABA94078-415A-4746-B338-0DE50D167765}" destId="{0190E47B-A294-476A-A8CC-EBBE06E5F3C5}" srcOrd="5" destOrd="0" parTransId="{3CD06B66-BA5C-4EA6-8FF2-A1B777D50664}" sibTransId="{6ABBF544-2FEA-4437-9E18-D2501BEFD6D0}"/>
    <dgm:cxn modelId="{DC3FCBC4-F7E1-4928-94C6-D10CD7A54306}" srcId="{ABA94078-415A-4746-B338-0DE50D167765}" destId="{AABE75CE-36EB-4BBB-B949-FBE6E5CEB4D6}" srcOrd="2" destOrd="0" parTransId="{C0AEAA98-59CB-4FF1-B513-224B0F1EDFD6}" sibTransId="{871C90BB-3B2B-479C-8984-444F21ACC902}"/>
    <dgm:cxn modelId="{1139B69F-786B-495E-B57A-D8D786EFE01B}" type="presOf" srcId="{B2EFCD2E-75B4-4849-AA96-F6A28228A999}" destId="{A806163D-05F3-4079-BC0E-7B60B3BA071C}" srcOrd="0" destOrd="0" presId="urn:microsoft.com/office/officeart/2008/layout/HorizontalMultiLevelHierarchy"/>
    <dgm:cxn modelId="{178A169D-1AA5-4E1A-BD9A-805F4ECE498B}" type="presOf" srcId="{C42F4B52-7002-4ABA-88BE-54A1C096A2E2}" destId="{8FD558C2-E0EC-4A69-926C-7AEE0D7FEC8E}" srcOrd="1" destOrd="0" presId="urn:microsoft.com/office/officeart/2008/layout/HorizontalMultiLevelHierarchy"/>
    <dgm:cxn modelId="{BE1887C7-9C0E-47A9-B983-C99E1F5C1967}" type="presOf" srcId="{8C9858A0-C712-49EF-BA26-493A5EB0C8D9}" destId="{C68CF0C5-08A1-46A7-82FC-12B93E1B1A37}" srcOrd="0" destOrd="0" presId="urn:microsoft.com/office/officeart/2008/layout/HorizontalMultiLevelHierarchy"/>
    <dgm:cxn modelId="{3BDC49C3-0166-4A8C-97B8-C8E4A0419C50}" type="presOf" srcId="{C42F4B52-7002-4ABA-88BE-54A1C096A2E2}" destId="{E4A827AE-75C5-4549-BE7E-8C6BF6FACCED}" srcOrd="0" destOrd="0" presId="urn:microsoft.com/office/officeart/2008/layout/HorizontalMultiLevelHierarchy"/>
    <dgm:cxn modelId="{A76C1446-C95B-4BB7-B172-8ADDE448344C}" type="presOf" srcId="{26F7B99C-1AD0-4486-9FC0-7CF98660714F}" destId="{DCF41397-3EB2-44E1-A698-28C9F69ED030}" srcOrd="0" destOrd="0" presId="urn:microsoft.com/office/officeart/2008/layout/HorizontalMultiLevelHierarchy"/>
    <dgm:cxn modelId="{9A357834-AE72-463B-A1A9-ABABCCAF4F46}" srcId="{ABA94078-415A-4746-B338-0DE50D167765}" destId="{8C9858A0-C712-49EF-BA26-493A5EB0C8D9}" srcOrd="6" destOrd="0" parTransId="{C42F4B52-7002-4ABA-88BE-54A1C096A2E2}" sibTransId="{33818C6C-0B07-4810-891C-75E750E8FAB2}"/>
    <dgm:cxn modelId="{E8367AE8-F751-46EF-98CD-C393B72F5240}" srcId="{ABA94078-415A-4746-B338-0DE50D167765}" destId="{B2EFCD2E-75B4-4849-AA96-F6A28228A999}" srcOrd="1" destOrd="0" parTransId="{F369B857-7C93-4782-9857-C71A8DBF465F}" sibTransId="{A5C1D5B8-8EE8-4687-AFB4-F340748F050E}"/>
    <dgm:cxn modelId="{20C5371B-00FD-4D65-9131-54737C37C0AE}" srcId="{ABA94078-415A-4746-B338-0DE50D167765}" destId="{AE032B68-7AA2-40F7-869C-7D0B9FBF933B}" srcOrd="3" destOrd="0" parTransId="{715934F9-890D-41BE-B325-3E5C2B43E221}" sibTransId="{60B3B9BD-C550-4B07-9718-52A6AA082D8B}"/>
    <dgm:cxn modelId="{5F791CC9-2590-42BE-A6B3-EF24410C3C81}" type="presOf" srcId="{D5AC4FD8-070C-4865-A66C-53A32AC68386}" destId="{B3F4A5DC-ADFF-4B68-A0FA-B92D72BCD3F7}" srcOrd="1" destOrd="0" presId="urn:microsoft.com/office/officeart/2008/layout/HorizontalMultiLevelHierarchy"/>
    <dgm:cxn modelId="{9E6FEE31-AB56-43A7-8F05-0208CE602A12}" type="presOf" srcId="{EDBCEC8A-07C4-4A69-9C95-ACF10DED2E8E}" destId="{63C62DD7-9330-4621-8BB0-F09194295312}" srcOrd="0" destOrd="0" presId="urn:microsoft.com/office/officeart/2008/layout/HorizontalMultiLevelHierarchy"/>
    <dgm:cxn modelId="{8E811B0D-DC8B-44EC-B187-580F4E3B1D56}" type="presOf" srcId="{F369B857-7C93-4782-9857-C71A8DBF465F}" destId="{3F04F3A2-BE4E-4F6C-8748-911F9BAA3D3A}" srcOrd="0" destOrd="0" presId="urn:microsoft.com/office/officeart/2008/layout/HorizontalMultiLevelHierarchy"/>
    <dgm:cxn modelId="{CAFD0DB7-A20B-427D-B2D0-8CBBBB4B8423}" type="presOf" srcId="{8CBB3486-52BF-4907-8153-2A1B2E134F5B}" destId="{9362DE1B-4960-47B7-A274-76FB4501C92C}" srcOrd="0" destOrd="0" presId="urn:microsoft.com/office/officeart/2008/layout/HorizontalMultiLevelHierarchy"/>
    <dgm:cxn modelId="{62345F6C-6D2D-4D86-96A7-B2767D4C825F}" type="presOf" srcId="{3CD06B66-BA5C-4EA6-8FF2-A1B777D50664}" destId="{A34C8659-DAF5-48FA-80A3-3ACDC80B0CE0}" srcOrd="1" destOrd="0" presId="urn:microsoft.com/office/officeart/2008/layout/HorizontalMultiLevelHierarchy"/>
    <dgm:cxn modelId="{88EF846B-48EA-43C4-BFB3-50E854821DCD}" type="presOf" srcId="{ABA94078-415A-4746-B338-0DE50D167765}" destId="{58CCF708-F1AC-4488-8F63-38C6CF29B93E}" srcOrd="0" destOrd="0" presId="urn:microsoft.com/office/officeart/2008/layout/HorizontalMultiLevelHierarchy"/>
    <dgm:cxn modelId="{727DC63C-CE27-42B8-8F4A-368046832809}" type="presOf" srcId="{0190E47B-A294-476A-A8CC-EBBE06E5F3C5}" destId="{1609F1F0-B9EC-49C3-B483-830431371036}" srcOrd="0" destOrd="0" presId="urn:microsoft.com/office/officeart/2008/layout/HorizontalMultiLevelHierarchy"/>
    <dgm:cxn modelId="{1C349D36-D2BB-46D1-8BB5-1E4B0355FCD5}" srcId="{ABA94078-415A-4746-B338-0DE50D167765}" destId="{BB8F218F-42AD-4F88-A393-F33F14A0E76A}" srcOrd="4" destOrd="0" parTransId="{CE55EEAD-D80F-4342-ABCC-8EE2623D8AA4}" sibTransId="{57E5E703-9B20-4072-97AE-A3AFB8312A42}"/>
    <dgm:cxn modelId="{64D9A17C-C632-45B8-B9EF-E595D8AEB2D9}" type="presOf" srcId="{3CD06B66-BA5C-4EA6-8FF2-A1B777D50664}" destId="{A9247332-A9E0-456A-B25B-BA966FF61ABC}" srcOrd="0" destOrd="0" presId="urn:microsoft.com/office/officeart/2008/layout/HorizontalMultiLevelHierarchy"/>
    <dgm:cxn modelId="{A433860E-FD72-4CA3-93D5-FF9DE1D83753}" type="presOf" srcId="{CE55EEAD-D80F-4342-ABCC-8EE2623D8AA4}" destId="{E3A5D1DC-3AA2-4C0F-B17E-242A14CE939F}" srcOrd="1" destOrd="0" presId="urn:microsoft.com/office/officeart/2008/layout/HorizontalMultiLevelHierarchy"/>
    <dgm:cxn modelId="{A6BF9091-7A73-4C2A-B247-2404A31DCB4F}" type="presOf" srcId="{BB8F218F-42AD-4F88-A393-F33F14A0E76A}" destId="{3D33A6BA-2A8C-4AB7-8F77-F8CEC5CE7521}" srcOrd="0" destOrd="0" presId="urn:microsoft.com/office/officeart/2008/layout/HorizontalMultiLevelHierarchy"/>
    <dgm:cxn modelId="{A7D781E9-6069-4C72-8387-47649006CCBC}" type="presOf" srcId="{4777E599-580D-4111-9967-E9007FBD732E}" destId="{91AC151A-A48B-4C49-B50D-6CDF08005D53}" srcOrd="0" destOrd="0" presId="urn:microsoft.com/office/officeart/2008/layout/HorizontalMultiLevelHierarchy"/>
    <dgm:cxn modelId="{A62A1B14-416F-425F-800A-0419244AD167}" type="presParOf" srcId="{63C62DD7-9330-4621-8BB0-F09194295312}" destId="{D283DCFB-8010-47B3-A09B-8CFCF3F60C79}" srcOrd="0" destOrd="0" presId="urn:microsoft.com/office/officeart/2008/layout/HorizontalMultiLevelHierarchy"/>
    <dgm:cxn modelId="{0143F943-D05D-49BF-9EA9-7C70E46706D6}" type="presParOf" srcId="{D283DCFB-8010-47B3-A09B-8CFCF3F60C79}" destId="{58CCF708-F1AC-4488-8F63-38C6CF29B93E}" srcOrd="0" destOrd="0" presId="urn:microsoft.com/office/officeart/2008/layout/HorizontalMultiLevelHierarchy"/>
    <dgm:cxn modelId="{8648A5A7-38BB-42DC-949B-2FAE7D9BD8A9}" type="presParOf" srcId="{D283DCFB-8010-47B3-A09B-8CFCF3F60C79}" destId="{B2FE81D5-E6DA-419B-9147-3A4D44EE742E}" srcOrd="1" destOrd="0" presId="urn:microsoft.com/office/officeart/2008/layout/HorizontalMultiLevelHierarchy"/>
    <dgm:cxn modelId="{47D65570-8E40-42A4-A264-D28F290670DB}" type="presParOf" srcId="{B2FE81D5-E6DA-419B-9147-3A4D44EE742E}" destId="{0C220F30-9CF8-4DB8-86E7-CDF471D20870}" srcOrd="0" destOrd="0" presId="urn:microsoft.com/office/officeart/2008/layout/HorizontalMultiLevelHierarchy"/>
    <dgm:cxn modelId="{3B01C072-1053-4734-A6DA-D71D36DF4FD7}" type="presParOf" srcId="{0C220F30-9CF8-4DB8-86E7-CDF471D20870}" destId="{B3F4A5DC-ADFF-4B68-A0FA-B92D72BCD3F7}" srcOrd="0" destOrd="0" presId="urn:microsoft.com/office/officeart/2008/layout/HorizontalMultiLevelHierarchy"/>
    <dgm:cxn modelId="{90B330B4-37B0-4F55-88D3-6AEA08BD4CB4}" type="presParOf" srcId="{B2FE81D5-E6DA-419B-9147-3A4D44EE742E}" destId="{CDB19A18-4A52-439F-80D8-7B0E006C1B26}" srcOrd="1" destOrd="0" presId="urn:microsoft.com/office/officeart/2008/layout/HorizontalMultiLevelHierarchy"/>
    <dgm:cxn modelId="{8FFB860E-0055-498E-9158-5AEE6F6E7873}" type="presParOf" srcId="{CDB19A18-4A52-439F-80D8-7B0E006C1B26}" destId="{91AC151A-A48B-4C49-B50D-6CDF08005D53}" srcOrd="0" destOrd="0" presId="urn:microsoft.com/office/officeart/2008/layout/HorizontalMultiLevelHierarchy"/>
    <dgm:cxn modelId="{8136B251-47CD-4202-9F38-EE4554B4BA2D}" type="presParOf" srcId="{CDB19A18-4A52-439F-80D8-7B0E006C1B26}" destId="{2BDA39B9-AA6E-4BF0-A1B3-65A80998F018}" srcOrd="1" destOrd="0" presId="urn:microsoft.com/office/officeart/2008/layout/HorizontalMultiLevelHierarchy"/>
    <dgm:cxn modelId="{83E1C4B9-6FFA-4598-BDCD-A8EBDD5FD8C3}" type="presParOf" srcId="{B2FE81D5-E6DA-419B-9147-3A4D44EE742E}" destId="{3F04F3A2-BE4E-4F6C-8748-911F9BAA3D3A}" srcOrd="2" destOrd="0" presId="urn:microsoft.com/office/officeart/2008/layout/HorizontalMultiLevelHierarchy"/>
    <dgm:cxn modelId="{9CCDB075-EE53-40FB-B6CE-8A788B3418E5}" type="presParOf" srcId="{3F04F3A2-BE4E-4F6C-8748-911F9BAA3D3A}" destId="{04A3AD10-C959-4585-96CD-5B42E57AE5C4}" srcOrd="0" destOrd="0" presId="urn:microsoft.com/office/officeart/2008/layout/HorizontalMultiLevelHierarchy"/>
    <dgm:cxn modelId="{0FD6C410-B4DF-41D3-83F0-34ABF4010B64}" type="presParOf" srcId="{B2FE81D5-E6DA-419B-9147-3A4D44EE742E}" destId="{3D494372-7F4B-4344-859A-687CDB017A0D}" srcOrd="3" destOrd="0" presId="urn:microsoft.com/office/officeart/2008/layout/HorizontalMultiLevelHierarchy"/>
    <dgm:cxn modelId="{CF46A519-CE2F-4DB8-84EF-AFC6A56E28D7}" type="presParOf" srcId="{3D494372-7F4B-4344-859A-687CDB017A0D}" destId="{A806163D-05F3-4079-BC0E-7B60B3BA071C}" srcOrd="0" destOrd="0" presId="urn:microsoft.com/office/officeart/2008/layout/HorizontalMultiLevelHierarchy"/>
    <dgm:cxn modelId="{F524147B-E778-493A-916E-DC0D81653CC8}" type="presParOf" srcId="{3D494372-7F4B-4344-859A-687CDB017A0D}" destId="{00CC5C5F-91E0-4679-812B-74BB4885E03F}" srcOrd="1" destOrd="0" presId="urn:microsoft.com/office/officeart/2008/layout/HorizontalMultiLevelHierarchy"/>
    <dgm:cxn modelId="{160CBDEC-7017-4130-958F-4AC6EBF93F0A}" type="presParOf" srcId="{B2FE81D5-E6DA-419B-9147-3A4D44EE742E}" destId="{9CB0EBD4-F9FE-4633-8D69-E755B482C1D2}" srcOrd="4" destOrd="0" presId="urn:microsoft.com/office/officeart/2008/layout/HorizontalMultiLevelHierarchy"/>
    <dgm:cxn modelId="{6D273868-7292-41A3-A3A2-F4E1171B2203}" type="presParOf" srcId="{9CB0EBD4-F9FE-4633-8D69-E755B482C1D2}" destId="{861FBDDD-4240-4D1D-844B-597CBA57B2CC}" srcOrd="0" destOrd="0" presId="urn:microsoft.com/office/officeart/2008/layout/HorizontalMultiLevelHierarchy"/>
    <dgm:cxn modelId="{5B28F152-4F4B-4A32-8274-823D99FEF3B2}" type="presParOf" srcId="{B2FE81D5-E6DA-419B-9147-3A4D44EE742E}" destId="{67D9B38F-77D5-493A-B3B1-374DA7EBBD65}" srcOrd="5" destOrd="0" presId="urn:microsoft.com/office/officeart/2008/layout/HorizontalMultiLevelHierarchy"/>
    <dgm:cxn modelId="{10CEFD33-1CF7-4055-A633-22C7693803F2}" type="presParOf" srcId="{67D9B38F-77D5-493A-B3B1-374DA7EBBD65}" destId="{C26C1291-A6B9-46F5-B467-8E1BC9C36FE1}" srcOrd="0" destOrd="0" presId="urn:microsoft.com/office/officeart/2008/layout/HorizontalMultiLevelHierarchy"/>
    <dgm:cxn modelId="{1044CB4C-1E90-44A7-85F3-C348080F3277}" type="presParOf" srcId="{67D9B38F-77D5-493A-B3B1-374DA7EBBD65}" destId="{5DFE32DD-25FF-4582-9C41-E553B8F99B4F}" srcOrd="1" destOrd="0" presId="urn:microsoft.com/office/officeart/2008/layout/HorizontalMultiLevelHierarchy"/>
    <dgm:cxn modelId="{7108E0D2-009D-43EE-989F-6C58DDE831B0}" type="presParOf" srcId="{B2FE81D5-E6DA-419B-9147-3A4D44EE742E}" destId="{A2BDEAEE-BEAE-4102-9FF7-721372ED5EB7}" srcOrd="6" destOrd="0" presId="urn:microsoft.com/office/officeart/2008/layout/HorizontalMultiLevelHierarchy"/>
    <dgm:cxn modelId="{B5268C65-BA61-4EE1-9CF8-C2B2A1C39198}" type="presParOf" srcId="{A2BDEAEE-BEAE-4102-9FF7-721372ED5EB7}" destId="{E59D232A-FAEE-4874-A48F-948E79E23089}" srcOrd="0" destOrd="0" presId="urn:microsoft.com/office/officeart/2008/layout/HorizontalMultiLevelHierarchy"/>
    <dgm:cxn modelId="{00A66689-B193-4774-A4A2-512B5504FFFD}" type="presParOf" srcId="{B2FE81D5-E6DA-419B-9147-3A4D44EE742E}" destId="{F951C6EA-FD05-466F-BBDD-4EF4BB43D309}" srcOrd="7" destOrd="0" presId="urn:microsoft.com/office/officeart/2008/layout/HorizontalMultiLevelHierarchy"/>
    <dgm:cxn modelId="{E0B49CA8-8F52-4CB9-BCCB-331E5DAE150A}" type="presParOf" srcId="{F951C6EA-FD05-466F-BBDD-4EF4BB43D309}" destId="{950BD2B7-2008-49F5-8A84-B2CEB7AAA1F9}" srcOrd="0" destOrd="0" presId="urn:microsoft.com/office/officeart/2008/layout/HorizontalMultiLevelHierarchy"/>
    <dgm:cxn modelId="{E8358016-7EB9-45AE-B32B-51B1CC93162F}" type="presParOf" srcId="{F951C6EA-FD05-466F-BBDD-4EF4BB43D309}" destId="{BE4261B6-DA4D-45AB-B8CE-74C353553C42}" srcOrd="1" destOrd="0" presId="urn:microsoft.com/office/officeart/2008/layout/HorizontalMultiLevelHierarchy"/>
    <dgm:cxn modelId="{71F8D07C-478B-4442-8F9F-32178BC9746C}" type="presParOf" srcId="{B2FE81D5-E6DA-419B-9147-3A4D44EE742E}" destId="{C86D6C40-E242-48BA-85AE-9D4EDA0C49A2}" srcOrd="8" destOrd="0" presId="urn:microsoft.com/office/officeart/2008/layout/HorizontalMultiLevelHierarchy"/>
    <dgm:cxn modelId="{92892F2C-AA59-4C54-979A-B7258319F312}" type="presParOf" srcId="{C86D6C40-E242-48BA-85AE-9D4EDA0C49A2}" destId="{E3A5D1DC-3AA2-4C0F-B17E-242A14CE939F}" srcOrd="0" destOrd="0" presId="urn:microsoft.com/office/officeart/2008/layout/HorizontalMultiLevelHierarchy"/>
    <dgm:cxn modelId="{B9A3FB0A-31A1-46C3-9D8A-C4ECE4CD5DB9}" type="presParOf" srcId="{B2FE81D5-E6DA-419B-9147-3A4D44EE742E}" destId="{9FFE7B7A-3FE4-423E-8B9A-EB7AA6594E98}" srcOrd="9" destOrd="0" presId="urn:microsoft.com/office/officeart/2008/layout/HorizontalMultiLevelHierarchy"/>
    <dgm:cxn modelId="{52B5B373-021A-4411-9A17-B7F793107923}" type="presParOf" srcId="{9FFE7B7A-3FE4-423E-8B9A-EB7AA6594E98}" destId="{3D33A6BA-2A8C-4AB7-8F77-F8CEC5CE7521}" srcOrd="0" destOrd="0" presId="urn:microsoft.com/office/officeart/2008/layout/HorizontalMultiLevelHierarchy"/>
    <dgm:cxn modelId="{3FAE8F79-3CDF-4F74-8999-7887BA6CB410}" type="presParOf" srcId="{9FFE7B7A-3FE4-423E-8B9A-EB7AA6594E98}" destId="{8DAFF084-82DE-45C6-B505-1BB3C2721671}" srcOrd="1" destOrd="0" presId="urn:microsoft.com/office/officeart/2008/layout/HorizontalMultiLevelHierarchy"/>
    <dgm:cxn modelId="{D8EDB7A1-D5E1-4993-B6BA-0E16D842EC81}" type="presParOf" srcId="{B2FE81D5-E6DA-419B-9147-3A4D44EE742E}" destId="{A9247332-A9E0-456A-B25B-BA966FF61ABC}" srcOrd="10" destOrd="0" presId="urn:microsoft.com/office/officeart/2008/layout/HorizontalMultiLevelHierarchy"/>
    <dgm:cxn modelId="{60E5C102-9540-4D4A-A341-60203AD69319}" type="presParOf" srcId="{A9247332-A9E0-456A-B25B-BA966FF61ABC}" destId="{A34C8659-DAF5-48FA-80A3-3ACDC80B0CE0}" srcOrd="0" destOrd="0" presId="urn:microsoft.com/office/officeart/2008/layout/HorizontalMultiLevelHierarchy"/>
    <dgm:cxn modelId="{C2B6E515-59B9-44CF-AAFE-196105375FF0}" type="presParOf" srcId="{B2FE81D5-E6DA-419B-9147-3A4D44EE742E}" destId="{459AC21B-1C98-42D7-A4A8-7B77BD8236C0}" srcOrd="11" destOrd="0" presId="urn:microsoft.com/office/officeart/2008/layout/HorizontalMultiLevelHierarchy"/>
    <dgm:cxn modelId="{3640F9E7-851D-4CDB-8DAE-9D811B93758A}" type="presParOf" srcId="{459AC21B-1C98-42D7-A4A8-7B77BD8236C0}" destId="{1609F1F0-B9EC-49C3-B483-830431371036}" srcOrd="0" destOrd="0" presId="urn:microsoft.com/office/officeart/2008/layout/HorizontalMultiLevelHierarchy"/>
    <dgm:cxn modelId="{3A7C2A1A-C0C6-4195-94F1-042735AF657A}" type="presParOf" srcId="{459AC21B-1C98-42D7-A4A8-7B77BD8236C0}" destId="{A51437D0-09FE-4368-BE8C-C88077ADDFC0}" srcOrd="1" destOrd="0" presId="urn:microsoft.com/office/officeart/2008/layout/HorizontalMultiLevelHierarchy"/>
    <dgm:cxn modelId="{4D5883A0-E040-42A5-B9D1-54805F0CDD6B}" type="presParOf" srcId="{B2FE81D5-E6DA-419B-9147-3A4D44EE742E}" destId="{E4A827AE-75C5-4549-BE7E-8C6BF6FACCED}" srcOrd="12" destOrd="0" presId="urn:microsoft.com/office/officeart/2008/layout/HorizontalMultiLevelHierarchy"/>
    <dgm:cxn modelId="{CF496B6F-8C82-4CDF-85C6-23BB37340B12}" type="presParOf" srcId="{E4A827AE-75C5-4549-BE7E-8C6BF6FACCED}" destId="{8FD558C2-E0EC-4A69-926C-7AEE0D7FEC8E}" srcOrd="0" destOrd="0" presId="urn:microsoft.com/office/officeart/2008/layout/HorizontalMultiLevelHierarchy"/>
    <dgm:cxn modelId="{675CD745-D423-4E89-8B94-B7BC95E67C34}" type="presParOf" srcId="{B2FE81D5-E6DA-419B-9147-3A4D44EE742E}" destId="{0468F128-D078-4AD9-A820-0A7099CC06D3}" srcOrd="13" destOrd="0" presId="urn:microsoft.com/office/officeart/2008/layout/HorizontalMultiLevelHierarchy"/>
    <dgm:cxn modelId="{2D7EA481-63E0-4B81-9EDD-4359E9C5FE7A}" type="presParOf" srcId="{0468F128-D078-4AD9-A820-0A7099CC06D3}" destId="{C68CF0C5-08A1-46A7-82FC-12B93E1B1A37}" srcOrd="0" destOrd="0" presId="urn:microsoft.com/office/officeart/2008/layout/HorizontalMultiLevelHierarchy"/>
    <dgm:cxn modelId="{D9B1D25D-4BD3-4563-AD62-75F11571362E}" type="presParOf" srcId="{0468F128-D078-4AD9-A820-0A7099CC06D3}" destId="{F271BA73-DBA6-4F0E-89CF-9AEDAE3B496F}" srcOrd="1" destOrd="0" presId="urn:microsoft.com/office/officeart/2008/layout/HorizontalMultiLevelHierarchy"/>
    <dgm:cxn modelId="{AD754F61-AE8D-49BB-B3EC-82E2398A834A}" type="presParOf" srcId="{B2FE81D5-E6DA-419B-9147-3A4D44EE742E}" destId="{DCF41397-3EB2-44E1-A698-28C9F69ED030}" srcOrd="14" destOrd="0" presId="urn:microsoft.com/office/officeart/2008/layout/HorizontalMultiLevelHierarchy"/>
    <dgm:cxn modelId="{70542434-EEB3-4BF7-AC6E-C1906E9A15C4}" type="presParOf" srcId="{DCF41397-3EB2-44E1-A698-28C9F69ED030}" destId="{F62E8F84-B509-4E6E-8CC2-9F59659762C8}" srcOrd="0" destOrd="0" presId="urn:microsoft.com/office/officeart/2008/layout/HorizontalMultiLevelHierarchy"/>
    <dgm:cxn modelId="{F92544A8-B622-49ED-BBB1-F01858AB0B34}" type="presParOf" srcId="{B2FE81D5-E6DA-419B-9147-3A4D44EE742E}" destId="{BE4B9047-4003-4909-B9C2-173939096F87}" srcOrd="15" destOrd="0" presId="urn:microsoft.com/office/officeart/2008/layout/HorizontalMultiLevelHierarchy"/>
    <dgm:cxn modelId="{2EF30609-79B8-4A9B-A1D9-2C4294B6A52B}" type="presParOf" srcId="{BE4B9047-4003-4909-B9C2-173939096F87}" destId="{9362DE1B-4960-47B7-A274-76FB4501C92C}" srcOrd="0" destOrd="0" presId="urn:microsoft.com/office/officeart/2008/layout/HorizontalMultiLevelHierarchy"/>
    <dgm:cxn modelId="{FC7FF7F1-7934-405F-9EEC-6D5FD3881866}" type="presParOf" srcId="{BE4B9047-4003-4909-B9C2-173939096F87}" destId="{CAF7A1E9-FB20-46C2-A2DD-D001950DB2C3}" srcOrd="1" destOrd="0" presId="urn:microsoft.com/office/officeart/2008/layout/HorizontalMultiLevel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BCEC8A-07C4-4A69-9C95-ACF10DED2E8E}"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ABA94078-415A-4746-B338-0DE50D167765}">
      <dgm:prSet phldrT="[Text]"/>
      <dgm:spPr/>
      <dgm:t>
        <a:bodyPr/>
        <a:lstStyle/>
        <a:p>
          <a:r>
            <a:rPr lang="en-US" b="1" dirty="0" smtClean="0">
              <a:latin typeface="Segoe UI Light" panose="020B0502040204020203" pitchFamily="34" charset="0"/>
              <a:cs typeface="Segoe UI Light" panose="020B0502040204020203" pitchFamily="34" charset="0"/>
            </a:rPr>
            <a:t>Search-as-a-Service</a:t>
          </a:r>
          <a:endParaRPr lang="en-US" b="1" dirty="0">
            <a:latin typeface="Segoe UI Light" panose="020B0502040204020203" pitchFamily="34" charset="0"/>
            <a:cs typeface="Segoe UI Light" panose="020B0502040204020203" pitchFamily="34" charset="0"/>
          </a:endParaRPr>
        </a:p>
      </dgm:t>
    </dgm:pt>
    <dgm:pt modelId="{55EAC4C8-E176-458D-87E5-D9F32FF4724C}" type="parTrans" cxnId="{1A5AEA6A-A707-4629-AD04-A865649C805C}">
      <dgm:prSet/>
      <dgm:spPr/>
      <dgm:t>
        <a:bodyPr/>
        <a:lstStyle/>
        <a:p>
          <a:endParaRPr lang="en-US">
            <a:latin typeface="Segoe UI Light" panose="020B0502040204020203" pitchFamily="34" charset="0"/>
            <a:cs typeface="Segoe UI Light" panose="020B0502040204020203" pitchFamily="34" charset="0"/>
          </a:endParaRPr>
        </a:p>
      </dgm:t>
    </dgm:pt>
    <dgm:pt modelId="{05B88E7E-F1CC-408A-B7E8-EDDB6968B027}" type="sibTrans" cxnId="{1A5AEA6A-A707-4629-AD04-A865649C805C}">
      <dgm:prSet/>
      <dgm:spPr/>
      <dgm:t>
        <a:bodyPr/>
        <a:lstStyle/>
        <a:p>
          <a:endParaRPr lang="en-US">
            <a:latin typeface="Segoe UI Light" panose="020B0502040204020203" pitchFamily="34" charset="0"/>
            <a:cs typeface="Segoe UI Light" panose="020B0502040204020203" pitchFamily="34" charset="0"/>
          </a:endParaRPr>
        </a:p>
      </dgm:t>
    </dgm:pt>
    <dgm:pt modelId="{4777E599-580D-4111-9967-E9007FBD732E}">
      <dgm:prSet phldrT="[Text]"/>
      <dgm:spPr/>
      <dgm:t>
        <a:bodyPr/>
        <a:lstStyle/>
        <a:p>
          <a:r>
            <a:rPr lang="en-US" b="0" dirty="0" smtClean="0">
              <a:latin typeface="Segoe UI Light" panose="020B0502040204020203" pitchFamily="34" charset="0"/>
              <a:cs typeface="Segoe UI Light" panose="020B0502040204020203" pitchFamily="34" charset="0"/>
            </a:rPr>
            <a:t>AWS </a:t>
          </a:r>
          <a:r>
            <a:rPr lang="en-US" b="0" dirty="0" err="1" smtClean="0">
              <a:latin typeface="Segoe UI Light" panose="020B0502040204020203" pitchFamily="34" charset="0"/>
              <a:cs typeface="Segoe UI Light" panose="020B0502040204020203" pitchFamily="34" charset="0"/>
            </a:rPr>
            <a:t>CloudSearch</a:t>
          </a:r>
          <a:endParaRPr lang="en-US" b="0" dirty="0">
            <a:latin typeface="Segoe UI Light" panose="020B0502040204020203" pitchFamily="34" charset="0"/>
            <a:cs typeface="Segoe UI Light" panose="020B0502040204020203" pitchFamily="34" charset="0"/>
          </a:endParaRPr>
        </a:p>
      </dgm:t>
    </dgm:pt>
    <dgm:pt modelId="{D5AC4FD8-070C-4865-A66C-53A32AC68386}" type="parTrans" cxnId="{35C36E3D-4168-4C5F-AFFA-7C5C7777163E}">
      <dgm:prSet/>
      <dgm:spPr/>
      <dgm:t>
        <a:bodyPr/>
        <a:lstStyle/>
        <a:p>
          <a:endParaRPr lang="en-US">
            <a:latin typeface="Segoe UI Light" panose="020B0502040204020203" pitchFamily="34" charset="0"/>
            <a:cs typeface="Segoe UI Light" panose="020B0502040204020203" pitchFamily="34" charset="0"/>
          </a:endParaRPr>
        </a:p>
      </dgm:t>
    </dgm:pt>
    <dgm:pt modelId="{2B1D1E92-CFBD-4587-B062-82927EF8FF3B}" type="sibTrans" cxnId="{35C36E3D-4168-4C5F-AFFA-7C5C7777163E}">
      <dgm:prSet/>
      <dgm:spPr/>
      <dgm:t>
        <a:bodyPr/>
        <a:lstStyle/>
        <a:p>
          <a:endParaRPr lang="en-US">
            <a:latin typeface="Segoe UI Light" panose="020B0502040204020203" pitchFamily="34" charset="0"/>
            <a:cs typeface="Segoe UI Light" panose="020B0502040204020203" pitchFamily="34" charset="0"/>
          </a:endParaRPr>
        </a:p>
      </dgm:t>
    </dgm:pt>
    <dgm:pt modelId="{E7AD2F4D-4852-48A4-8B11-0C8B5AD0ECEE}">
      <dgm:prSet phldrT="[Text]"/>
      <dgm:spPr/>
      <dgm:t>
        <a:bodyPr/>
        <a:lstStyle/>
        <a:p>
          <a:r>
            <a:rPr lang="en-US" dirty="0" err="1" smtClean="0">
              <a:latin typeface="Segoe UI Light" panose="020B0502040204020203" pitchFamily="34" charset="0"/>
              <a:cs typeface="Segoe UI Light" panose="020B0502040204020203" pitchFamily="34" charset="0"/>
            </a:rPr>
            <a:t>Searchify</a:t>
          </a:r>
          <a:endParaRPr lang="en-US" dirty="0">
            <a:latin typeface="Segoe UI Light" panose="020B0502040204020203" pitchFamily="34" charset="0"/>
            <a:cs typeface="Segoe UI Light" panose="020B0502040204020203" pitchFamily="34" charset="0"/>
          </a:endParaRPr>
        </a:p>
      </dgm:t>
    </dgm:pt>
    <dgm:pt modelId="{E9949CA8-B64A-4E20-91C8-3ADD0DC2A1C9}" type="parTrans" cxnId="{DB73A961-E223-4A4D-B5D3-03543845027A}">
      <dgm:prSet/>
      <dgm:spPr/>
      <dgm:t>
        <a:bodyPr/>
        <a:lstStyle/>
        <a:p>
          <a:endParaRPr lang="en-US"/>
        </a:p>
      </dgm:t>
    </dgm:pt>
    <dgm:pt modelId="{32A18F40-8783-43D7-B4C1-00590BB46F41}" type="sibTrans" cxnId="{DB73A961-E223-4A4D-B5D3-03543845027A}">
      <dgm:prSet/>
      <dgm:spPr/>
      <dgm:t>
        <a:bodyPr/>
        <a:lstStyle/>
        <a:p>
          <a:endParaRPr lang="en-US"/>
        </a:p>
      </dgm:t>
    </dgm:pt>
    <dgm:pt modelId="{1C03D53B-46C2-4CF7-B8A5-EABB5CAC4C9F}">
      <dgm:prSet phldrT="[Text]"/>
      <dgm:spPr/>
      <dgm:t>
        <a:bodyPr/>
        <a:lstStyle/>
        <a:p>
          <a:r>
            <a:rPr lang="en-US" dirty="0" err="1" smtClean="0">
              <a:latin typeface="Segoe UI Light" panose="020B0502040204020203" pitchFamily="34" charset="0"/>
              <a:cs typeface="Segoe UI Light" panose="020B0502040204020203" pitchFamily="34" charset="0"/>
            </a:rPr>
            <a:t>LucidWorks</a:t>
          </a:r>
          <a:endParaRPr lang="en-US" dirty="0">
            <a:latin typeface="Segoe UI Light" panose="020B0502040204020203" pitchFamily="34" charset="0"/>
            <a:cs typeface="Segoe UI Light" panose="020B0502040204020203" pitchFamily="34" charset="0"/>
          </a:endParaRPr>
        </a:p>
      </dgm:t>
    </dgm:pt>
    <dgm:pt modelId="{F6878C26-483E-4417-B45A-15EFF078DAD2}" type="parTrans" cxnId="{B2210094-9D0B-48DE-A648-4EA194F4007C}">
      <dgm:prSet/>
      <dgm:spPr/>
      <dgm:t>
        <a:bodyPr/>
        <a:lstStyle/>
        <a:p>
          <a:endParaRPr lang="en-US"/>
        </a:p>
      </dgm:t>
    </dgm:pt>
    <dgm:pt modelId="{3A15235D-E308-4099-9F0A-9C3B44DDF635}" type="sibTrans" cxnId="{B2210094-9D0B-48DE-A648-4EA194F4007C}">
      <dgm:prSet/>
      <dgm:spPr/>
      <dgm:t>
        <a:bodyPr/>
        <a:lstStyle/>
        <a:p>
          <a:endParaRPr lang="en-US"/>
        </a:p>
      </dgm:t>
    </dgm:pt>
    <dgm:pt modelId="{9DA6BCFE-D6F4-42F1-86B5-9DF688E59482}">
      <dgm:prSet phldrT="[Text]"/>
      <dgm:spPr/>
      <dgm:t>
        <a:bodyPr/>
        <a:lstStyle/>
        <a:p>
          <a:r>
            <a:rPr lang="en-US" b="1" dirty="0" smtClean="0">
              <a:solidFill>
                <a:schemeClr val="tx2"/>
              </a:solidFill>
              <a:latin typeface="Segoe UI Light" panose="020B0502040204020203" pitchFamily="34" charset="0"/>
              <a:cs typeface="Segoe UI Light" panose="020B0502040204020203" pitchFamily="34" charset="0"/>
            </a:rPr>
            <a:t>Azure Search</a:t>
          </a:r>
          <a:endParaRPr lang="en-US" b="1" dirty="0">
            <a:solidFill>
              <a:schemeClr val="tx2"/>
            </a:solidFill>
            <a:latin typeface="Segoe UI Light" panose="020B0502040204020203" pitchFamily="34" charset="0"/>
            <a:cs typeface="Segoe UI Light" panose="020B0502040204020203" pitchFamily="34" charset="0"/>
          </a:endParaRPr>
        </a:p>
      </dgm:t>
    </dgm:pt>
    <dgm:pt modelId="{09F386EB-C454-4E92-A7A4-FF95775C2FC7}" type="parTrans" cxnId="{3FD8541A-7312-4371-9C31-A2381F3A4F80}">
      <dgm:prSet/>
      <dgm:spPr/>
      <dgm:t>
        <a:bodyPr/>
        <a:lstStyle/>
        <a:p>
          <a:endParaRPr lang="en-US"/>
        </a:p>
      </dgm:t>
    </dgm:pt>
    <dgm:pt modelId="{622BBEA8-40AB-46F9-8390-D608F44177A5}" type="sibTrans" cxnId="{3FD8541A-7312-4371-9C31-A2381F3A4F80}">
      <dgm:prSet/>
      <dgm:spPr/>
      <dgm:t>
        <a:bodyPr/>
        <a:lstStyle/>
        <a:p>
          <a:endParaRPr lang="en-US"/>
        </a:p>
      </dgm:t>
    </dgm:pt>
    <dgm:pt modelId="{723FA9A8-0259-439B-B329-BE5B3B896F73}">
      <dgm:prSet phldrT="[Text]"/>
      <dgm:spPr/>
      <dgm:t>
        <a:bodyPr/>
        <a:lstStyle/>
        <a:p>
          <a:r>
            <a:rPr lang="en-US" dirty="0" smtClean="0">
              <a:latin typeface="Segoe UI Light" panose="020B0502040204020203" pitchFamily="34" charset="0"/>
              <a:cs typeface="Segoe UI Light" panose="020B0502040204020203" pitchFamily="34" charset="0"/>
            </a:rPr>
            <a:t>Google App Engine Search</a:t>
          </a:r>
          <a:endParaRPr lang="en-US" dirty="0">
            <a:latin typeface="Segoe UI Light" panose="020B0502040204020203" pitchFamily="34" charset="0"/>
            <a:cs typeface="Segoe UI Light" panose="020B0502040204020203" pitchFamily="34" charset="0"/>
          </a:endParaRPr>
        </a:p>
      </dgm:t>
    </dgm:pt>
    <dgm:pt modelId="{104E2955-533F-4F65-A6EC-A5C09F9FECB9}" type="parTrans" cxnId="{E44BED7D-6740-4745-89CC-22974B712FB9}">
      <dgm:prSet/>
      <dgm:spPr/>
      <dgm:t>
        <a:bodyPr/>
        <a:lstStyle/>
        <a:p>
          <a:endParaRPr lang="en-US"/>
        </a:p>
      </dgm:t>
    </dgm:pt>
    <dgm:pt modelId="{5D65ED31-CF69-48F3-9A8D-61ABFC6CDA4E}" type="sibTrans" cxnId="{E44BED7D-6740-4745-89CC-22974B712FB9}">
      <dgm:prSet/>
      <dgm:spPr/>
      <dgm:t>
        <a:bodyPr/>
        <a:lstStyle/>
        <a:p>
          <a:endParaRPr lang="en-US"/>
        </a:p>
      </dgm:t>
    </dgm:pt>
    <dgm:pt modelId="{649004AF-F642-4F9D-A200-1DE599467DDF}">
      <dgm:prSet phldrT="[Text]"/>
      <dgm:spPr/>
      <dgm:t>
        <a:bodyPr/>
        <a:lstStyle/>
        <a:p>
          <a:r>
            <a:rPr lang="en-US" dirty="0" err="1" smtClean="0">
              <a:latin typeface="Segoe UI Light" panose="020B0502040204020203" pitchFamily="34" charset="0"/>
              <a:cs typeface="Segoe UI Light" panose="020B0502040204020203" pitchFamily="34" charset="0"/>
            </a:rPr>
            <a:t>Algolia</a:t>
          </a:r>
          <a:endParaRPr lang="en-US" dirty="0" smtClean="0">
            <a:latin typeface="Segoe UI Light" panose="020B0502040204020203" pitchFamily="34" charset="0"/>
            <a:cs typeface="Segoe UI Light" panose="020B0502040204020203" pitchFamily="34" charset="0"/>
          </a:endParaRPr>
        </a:p>
      </dgm:t>
    </dgm:pt>
    <dgm:pt modelId="{54805C72-8F7F-4CAA-AA58-C4033CBD9118}" type="parTrans" cxnId="{3DFE370E-8A03-4ABB-8EB4-94067ADCF260}">
      <dgm:prSet/>
      <dgm:spPr/>
      <dgm:t>
        <a:bodyPr/>
        <a:lstStyle/>
        <a:p>
          <a:endParaRPr lang="en-US"/>
        </a:p>
      </dgm:t>
    </dgm:pt>
    <dgm:pt modelId="{A0925064-1AB6-404A-BECA-3829C879881E}" type="sibTrans" cxnId="{3DFE370E-8A03-4ABB-8EB4-94067ADCF260}">
      <dgm:prSet/>
      <dgm:spPr/>
      <dgm:t>
        <a:bodyPr/>
        <a:lstStyle/>
        <a:p>
          <a:endParaRPr lang="en-US"/>
        </a:p>
      </dgm:t>
    </dgm:pt>
    <dgm:pt modelId="{9F85CA3C-8B1E-44B8-A59E-2A9682806853}">
      <dgm:prSet phldrT="[Text]"/>
      <dgm:spPr/>
      <dgm:t>
        <a:bodyPr/>
        <a:lstStyle/>
        <a:p>
          <a:r>
            <a:rPr lang="en-US" dirty="0" smtClean="0">
              <a:latin typeface="Segoe UI Light" panose="020B0502040204020203" pitchFamily="34" charset="0"/>
              <a:cs typeface="Segoe UI Light" panose="020B0502040204020203" pitchFamily="34" charset="0"/>
            </a:rPr>
            <a:t>and others…</a:t>
          </a:r>
        </a:p>
      </dgm:t>
    </dgm:pt>
    <dgm:pt modelId="{877D85AB-B47C-4A8A-B958-9DED8F5C01E0}" type="parTrans" cxnId="{0F16074B-B366-4029-934B-31B3D4ECFA31}">
      <dgm:prSet/>
      <dgm:spPr/>
      <dgm:t>
        <a:bodyPr/>
        <a:lstStyle/>
        <a:p>
          <a:endParaRPr lang="en-US"/>
        </a:p>
      </dgm:t>
    </dgm:pt>
    <dgm:pt modelId="{43D891D0-250C-4205-BB6A-2CBB566F7719}" type="sibTrans" cxnId="{0F16074B-B366-4029-934B-31B3D4ECFA31}">
      <dgm:prSet/>
      <dgm:spPr/>
      <dgm:t>
        <a:bodyPr/>
        <a:lstStyle/>
        <a:p>
          <a:endParaRPr lang="en-US"/>
        </a:p>
      </dgm:t>
    </dgm:pt>
    <dgm:pt modelId="{63C62DD7-9330-4621-8BB0-F09194295312}" type="pres">
      <dgm:prSet presAssocID="{EDBCEC8A-07C4-4A69-9C95-ACF10DED2E8E}" presName="Name0" presStyleCnt="0">
        <dgm:presLayoutVars>
          <dgm:chPref val="1"/>
          <dgm:dir/>
          <dgm:animOne val="branch"/>
          <dgm:animLvl val="lvl"/>
          <dgm:resizeHandles val="exact"/>
        </dgm:presLayoutVars>
      </dgm:prSet>
      <dgm:spPr/>
      <dgm:t>
        <a:bodyPr/>
        <a:lstStyle/>
        <a:p>
          <a:endParaRPr lang="en-US"/>
        </a:p>
      </dgm:t>
    </dgm:pt>
    <dgm:pt modelId="{D283DCFB-8010-47B3-A09B-8CFCF3F60C79}" type="pres">
      <dgm:prSet presAssocID="{ABA94078-415A-4746-B338-0DE50D167765}" presName="root1" presStyleCnt="0"/>
      <dgm:spPr/>
    </dgm:pt>
    <dgm:pt modelId="{58CCF708-F1AC-4488-8F63-38C6CF29B93E}" type="pres">
      <dgm:prSet presAssocID="{ABA94078-415A-4746-B338-0DE50D167765}" presName="LevelOneTextNode" presStyleLbl="node0" presStyleIdx="0" presStyleCnt="1">
        <dgm:presLayoutVars>
          <dgm:chPref val="3"/>
        </dgm:presLayoutVars>
      </dgm:prSet>
      <dgm:spPr/>
      <dgm:t>
        <a:bodyPr/>
        <a:lstStyle/>
        <a:p>
          <a:endParaRPr lang="en-US"/>
        </a:p>
      </dgm:t>
    </dgm:pt>
    <dgm:pt modelId="{B2FE81D5-E6DA-419B-9147-3A4D44EE742E}" type="pres">
      <dgm:prSet presAssocID="{ABA94078-415A-4746-B338-0DE50D167765}" presName="level2hierChild" presStyleCnt="0"/>
      <dgm:spPr/>
    </dgm:pt>
    <dgm:pt modelId="{E3362AAA-498A-42FA-82A7-757DB84748E3}" type="pres">
      <dgm:prSet presAssocID="{09F386EB-C454-4E92-A7A4-FF95775C2FC7}" presName="conn2-1" presStyleLbl="parChTrans1D2" presStyleIdx="0" presStyleCnt="7"/>
      <dgm:spPr/>
      <dgm:t>
        <a:bodyPr/>
        <a:lstStyle/>
        <a:p>
          <a:endParaRPr lang="en-US"/>
        </a:p>
      </dgm:t>
    </dgm:pt>
    <dgm:pt modelId="{400DDB8E-F8A6-4E8A-97E8-357DD86F9704}" type="pres">
      <dgm:prSet presAssocID="{09F386EB-C454-4E92-A7A4-FF95775C2FC7}" presName="connTx" presStyleLbl="parChTrans1D2" presStyleIdx="0" presStyleCnt="7"/>
      <dgm:spPr/>
      <dgm:t>
        <a:bodyPr/>
        <a:lstStyle/>
        <a:p>
          <a:endParaRPr lang="en-US"/>
        </a:p>
      </dgm:t>
    </dgm:pt>
    <dgm:pt modelId="{DC6E1297-9055-401C-8635-694E35BBF3F7}" type="pres">
      <dgm:prSet presAssocID="{9DA6BCFE-D6F4-42F1-86B5-9DF688E59482}" presName="root2" presStyleCnt="0"/>
      <dgm:spPr/>
    </dgm:pt>
    <dgm:pt modelId="{35B34161-EB22-4BEF-8383-D468395B700D}" type="pres">
      <dgm:prSet presAssocID="{9DA6BCFE-D6F4-42F1-86B5-9DF688E59482}" presName="LevelTwoTextNode" presStyleLbl="node2" presStyleIdx="0" presStyleCnt="7">
        <dgm:presLayoutVars>
          <dgm:chPref val="3"/>
        </dgm:presLayoutVars>
      </dgm:prSet>
      <dgm:spPr/>
      <dgm:t>
        <a:bodyPr/>
        <a:lstStyle/>
        <a:p>
          <a:endParaRPr lang="en-US"/>
        </a:p>
      </dgm:t>
    </dgm:pt>
    <dgm:pt modelId="{156155A1-1FE7-4B4A-83B6-3E386EDCB2E7}" type="pres">
      <dgm:prSet presAssocID="{9DA6BCFE-D6F4-42F1-86B5-9DF688E59482}" presName="level3hierChild" presStyleCnt="0"/>
      <dgm:spPr/>
    </dgm:pt>
    <dgm:pt modelId="{0C220F30-9CF8-4DB8-86E7-CDF471D20870}" type="pres">
      <dgm:prSet presAssocID="{D5AC4FD8-070C-4865-A66C-53A32AC68386}" presName="conn2-1" presStyleLbl="parChTrans1D2" presStyleIdx="1" presStyleCnt="7"/>
      <dgm:spPr/>
      <dgm:t>
        <a:bodyPr/>
        <a:lstStyle/>
        <a:p>
          <a:endParaRPr lang="en-US"/>
        </a:p>
      </dgm:t>
    </dgm:pt>
    <dgm:pt modelId="{B3F4A5DC-ADFF-4B68-A0FA-B92D72BCD3F7}" type="pres">
      <dgm:prSet presAssocID="{D5AC4FD8-070C-4865-A66C-53A32AC68386}" presName="connTx" presStyleLbl="parChTrans1D2" presStyleIdx="1" presStyleCnt="7"/>
      <dgm:spPr/>
      <dgm:t>
        <a:bodyPr/>
        <a:lstStyle/>
        <a:p>
          <a:endParaRPr lang="en-US"/>
        </a:p>
      </dgm:t>
    </dgm:pt>
    <dgm:pt modelId="{CDB19A18-4A52-439F-80D8-7B0E006C1B26}" type="pres">
      <dgm:prSet presAssocID="{4777E599-580D-4111-9967-E9007FBD732E}" presName="root2" presStyleCnt="0"/>
      <dgm:spPr/>
    </dgm:pt>
    <dgm:pt modelId="{91AC151A-A48B-4C49-B50D-6CDF08005D53}" type="pres">
      <dgm:prSet presAssocID="{4777E599-580D-4111-9967-E9007FBD732E}" presName="LevelTwoTextNode" presStyleLbl="node2" presStyleIdx="1" presStyleCnt="7">
        <dgm:presLayoutVars>
          <dgm:chPref val="3"/>
        </dgm:presLayoutVars>
      </dgm:prSet>
      <dgm:spPr/>
      <dgm:t>
        <a:bodyPr/>
        <a:lstStyle/>
        <a:p>
          <a:endParaRPr lang="en-US"/>
        </a:p>
      </dgm:t>
    </dgm:pt>
    <dgm:pt modelId="{2BDA39B9-AA6E-4BF0-A1B3-65A80998F018}" type="pres">
      <dgm:prSet presAssocID="{4777E599-580D-4111-9967-E9007FBD732E}" presName="level3hierChild" presStyleCnt="0"/>
      <dgm:spPr/>
    </dgm:pt>
    <dgm:pt modelId="{119C7C9D-0B32-4D07-81AE-0A70467D3A15}" type="pres">
      <dgm:prSet presAssocID="{104E2955-533F-4F65-A6EC-A5C09F9FECB9}" presName="conn2-1" presStyleLbl="parChTrans1D2" presStyleIdx="2" presStyleCnt="7"/>
      <dgm:spPr/>
      <dgm:t>
        <a:bodyPr/>
        <a:lstStyle/>
        <a:p>
          <a:endParaRPr lang="en-US"/>
        </a:p>
      </dgm:t>
    </dgm:pt>
    <dgm:pt modelId="{1B790049-F385-40D2-A29C-E98F2FBC1B92}" type="pres">
      <dgm:prSet presAssocID="{104E2955-533F-4F65-A6EC-A5C09F9FECB9}" presName="connTx" presStyleLbl="parChTrans1D2" presStyleIdx="2" presStyleCnt="7"/>
      <dgm:spPr/>
      <dgm:t>
        <a:bodyPr/>
        <a:lstStyle/>
        <a:p>
          <a:endParaRPr lang="en-US"/>
        </a:p>
      </dgm:t>
    </dgm:pt>
    <dgm:pt modelId="{7ED61A00-03B4-49A5-8916-E0054A7D0837}" type="pres">
      <dgm:prSet presAssocID="{723FA9A8-0259-439B-B329-BE5B3B896F73}" presName="root2" presStyleCnt="0"/>
      <dgm:spPr/>
    </dgm:pt>
    <dgm:pt modelId="{4481D148-58D8-467C-95FE-CFF1AE469194}" type="pres">
      <dgm:prSet presAssocID="{723FA9A8-0259-439B-B329-BE5B3B896F73}" presName="LevelTwoTextNode" presStyleLbl="node2" presStyleIdx="2" presStyleCnt="7">
        <dgm:presLayoutVars>
          <dgm:chPref val="3"/>
        </dgm:presLayoutVars>
      </dgm:prSet>
      <dgm:spPr/>
      <dgm:t>
        <a:bodyPr/>
        <a:lstStyle/>
        <a:p>
          <a:endParaRPr lang="en-US"/>
        </a:p>
      </dgm:t>
    </dgm:pt>
    <dgm:pt modelId="{80AB8F0A-A94B-4E9E-BA62-64ADDD636A8C}" type="pres">
      <dgm:prSet presAssocID="{723FA9A8-0259-439B-B329-BE5B3B896F73}" presName="level3hierChild" presStyleCnt="0"/>
      <dgm:spPr/>
    </dgm:pt>
    <dgm:pt modelId="{FD6F4480-1781-4FB3-9921-7A1B32EE8859}" type="pres">
      <dgm:prSet presAssocID="{E9949CA8-B64A-4E20-91C8-3ADD0DC2A1C9}" presName="conn2-1" presStyleLbl="parChTrans1D2" presStyleIdx="3" presStyleCnt="7"/>
      <dgm:spPr/>
      <dgm:t>
        <a:bodyPr/>
        <a:lstStyle/>
        <a:p>
          <a:endParaRPr lang="en-US"/>
        </a:p>
      </dgm:t>
    </dgm:pt>
    <dgm:pt modelId="{EA4F0542-8D93-43C3-B2C2-ADBD39BCB003}" type="pres">
      <dgm:prSet presAssocID="{E9949CA8-B64A-4E20-91C8-3ADD0DC2A1C9}" presName="connTx" presStyleLbl="parChTrans1D2" presStyleIdx="3" presStyleCnt="7"/>
      <dgm:spPr/>
      <dgm:t>
        <a:bodyPr/>
        <a:lstStyle/>
        <a:p>
          <a:endParaRPr lang="en-US"/>
        </a:p>
      </dgm:t>
    </dgm:pt>
    <dgm:pt modelId="{3AA7218F-0568-48C1-B3FE-70D813F513BE}" type="pres">
      <dgm:prSet presAssocID="{E7AD2F4D-4852-48A4-8B11-0C8B5AD0ECEE}" presName="root2" presStyleCnt="0"/>
      <dgm:spPr/>
    </dgm:pt>
    <dgm:pt modelId="{8D7E4202-D349-4069-AC74-24D0B316914D}" type="pres">
      <dgm:prSet presAssocID="{E7AD2F4D-4852-48A4-8B11-0C8B5AD0ECEE}" presName="LevelTwoTextNode" presStyleLbl="node2" presStyleIdx="3" presStyleCnt="7">
        <dgm:presLayoutVars>
          <dgm:chPref val="3"/>
        </dgm:presLayoutVars>
      </dgm:prSet>
      <dgm:spPr/>
      <dgm:t>
        <a:bodyPr/>
        <a:lstStyle/>
        <a:p>
          <a:endParaRPr lang="en-US"/>
        </a:p>
      </dgm:t>
    </dgm:pt>
    <dgm:pt modelId="{84A1B637-4B94-465C-A66B-1604053F7C66}" type="pres">
      <dgm:prSet presAssocID="{E7AD2F4D-4852-48A4-8B11-0C8B5AD0ECEE}" presName="level3hierChild" presStyleCnt="0"/>
      <dgm:spPr/>
    </dgm:pt>
    <dgm:pt modelId="{5F2A867F-B0DB-464C-87B2-D5E93EA25A37}" type="pres">
      <dgm:prSet presAssocID="{F6878C26-483E-4417-B45A-15EFF078DAD2}" presName="conn2-1" presStyleLbl="parChTrans1D2" presStyleIdx="4" presStyleCnt="7"/>
      <dgm:spPr/>
      <dgm:t>
        <a:bodyPr/>
        <a:lstStyle/>
        <a:p>
          <a:endParaRPr lang="en-US"/>
        </a:p>
      </dgm:t>
    </dgm:pt>
    <dgm:pt modelId="{05008295-58D9-4D68-8F60-F61B6F74F8C7}" type="pres">
      <dgm:prSet presAssocID="{F6878C26-483E-4417-B45A-15EFF078DAD2}" presName="connTx" presStyleLbl="parChTrans1D2" presStyleIdx="4" presStyleCnt="7"/>
      <dgm:spPr/>
      <dgm:t>
        <a:bodyPr/>
        <a:lstStyle/>
        <a:p>
          <a:endParaRPr lang="en-US"/>
        </a:p>
      </dgm:t>
    </dgm:pt>
    <dgm:pt modelId="{9347CDFB-9972-4A3E-BAC8-EFD1E5CE9F20}" type="pres">
      <dgm:prSet presAssocID="{1C03D53B-46C2-4CF7-B8A5-EABB5CAC4C9F}" presName="root2" presStyleCnt="0"/>
      <dgm:spPr/>
    </dgm:pt>
    <dgm:pt modelId="{CA0B9DAC-80DB-439C-9BF0-7A74490B860A}" type="pres">
      <dgm:prSet presAssocID="{1C03D53B-46C2-4CF7-B8A5-EABB5CAC4C9F}" presName="LevelTwoTextNode" presStyleLbl="node2" presStyleIdx="4" presStyleCnt="7">
        <dgm:presLayoutVars>
          <dgm:chPref val="3"/>
        </dgm:presLayoutVars>
      </dgm:prSet>
      <dgm:spPr/>
      <dgm:t>
        <a:bodyPr/>
        <a:lstStyle/>
        <a:p>
          <a:endParaRPr lang="en-US"/>
        </a:p>
      </dgm:t>
    </dgm:pt>
    <dgm:pt modelId="{A11D6639-8F9A-4CD2-89ED-7A8B13B68535}" type="pres">
      <dgm:prSet presAssocID="{1C03D53B-46C2-4CF7-B8A5-EABB5CAC4C9F}" presName="level3hierChild" presStyleCnt="0"/>
      <dgm:spPr/>
    </dgm:pt>
    <dgm:pt modelId="{F5898C31-D1A2-45B4-AD71-C22501D5F96A}" type="pres">
      <dgm:prSet presAssocID="{54805C72-8F7F-4CAA-AA58-C4033CBD9118}" presName="conn2-1" presStyleLbl="parChTrans1D2" presStyleIdx="5" presStyleCnt="7"/>
      <dgm:spPr/>
      <dgm:t>
        <a:bodyPr/>
        <a:lstStyle/>
        <a:p>
          <a:endParaRPr lang="en-US"/>
        </a:p>
      </dgm:t>
    </dgm:pt>
    <dgm:pt modelId="{146E5FD6-2806-43BF-97EC-19A86064E839}" type="pres">
      <dgm:prSet presAssocID="{54805C72-8F7F-4CAA-AA58-C4033CBD9118}" presName="connTx" presStyleLbl="parChTrans1D2" presStyleIdx="5" presStyleCnt="7"/>
      <dgm:spPr/>
      <dgm:t>
        <a:bodyPr/>
        <a:lstStyle/>
        <a:p>
          <a:endParaRPr lang="en-US"/>
        </a:p>
      </dgm:t>
    </dgm:pt>
    <dgm:pt modelId="{0C8C94D8-D330-47CA-A24C-C4F8C6B84302}" type="pres">
      <dgm:prSet presAssocID="{649004AF-F642-4F9D-A200-1DE599467DDF}" presName="root2" presStyleCnt="0"/>
      <dgm:spPr/>
    </dgm:pt>
    <dgm:pt modelId="{A71E8D9C-16D9-464B-8B80-E78BF279874E}" type="pres">
      <dgm:prSet presAssocID="{649004AF-F642-4F9D-A200-1DE599467DDF}" presName="LevelTwoTextNode" presStyleLbl="node2" presStyleIdx="5" presStyleCnt="7">
        <dgm:presLayoutVars>
          <dgm:chPref val="3"/>
        </dgm:presLayoutVars>
      </dgm:prSet>
      <dgm:spPr/>
      <dgm:t>
        <a:bodyPr/>
        <a:lstStyle/>
        <a:p>
          <a:endParaRPr lang="en-US"/>
        </a:p>
      </dgm:t>
    </dgm:pt>
    <dgm:pt modelId="{42387D1D-0967-4B57-B6EB-47082B05DBCC}" type="pres">
      <dgm:prSet presAssocID="{649004AF-F642-4F9D-A200-1DE599467DDF}" presName="level3hierChild" presStyleCnt="0"/>
      <dgm:spPr/>
    </dgm:pt>
    <dgm:pt modelId="{EF09A5F9-019B-498E-ABA4-57BBCA557142}" type="pres">
      <dgm:prSet presAssocID="{877D85AB-B47C-4A8A-B958-9DED8F5C01E0}" presName="conn2-1" presStyleLbl="parChTrans1D2" presStyleIdx="6" presStyleCnt="7"/>
      <dgm:spPr/>
      <dgm:t>
        <a:bodyPr/>
        <a:lstStyle/>
        <a:p>
          <a:endParaRPr lang="en-US"/>
        </a:p>
      </dgm:t>
    </dgm:pt>
    <dgm:pt modelId="{FF80FA9C-5B77-4DDF-942B-A9609610F6EF}" type="pres">
      <dgm:prSet presAssocID="{877D85AB-B47C-4A8A-B958-9DED8F5C01E0}" presName="connTx" presStyleLbl="parChTrans1D2" presStyleIdx="6" presStyleCnt="7"/>
      <dgm:spPr/>
      <dgm:t>
        <a:bodyPr/>
        <a:lstStyle/>
        <a:p>
          <a:endParaRPr lang="en-US"/>
        </a:p>
      </dgm:t>
    </dgm:pt>
    <dgm:pt modelId="{39BA01C5-60C8-4F1E-814C-E0A8F8CEE161}" type="pres">
      <dgm:prSet presAssocID="{9F85CA3C-8B1E-44B8-A59E-2A9682806853}" presName="root2" presStyleCnt="0"/>
      <dgm:spPr/>
    </dgm:pt>
    <dgm:pt modelId="{FA5112F6-95E1-494E-9A70-A146BE44220F}" type="pres">
      <dgm:prSet presAssocID="{9F85CA3C-8B1E-44B8-A59E-2A9682806853}" presName="LevelTwoTextNode" presStyleLbl="node2" presStyleIdx="6" presStyleCnt="7">
        <dgm:presLayoutVars>
          <dgm:chPref val="3"/>
        </dgm:presLayoutVars>
      </dgm:prSet>
      <dgm:spPr/>
      <dgm:t>
        <a:bodyPr/>
        <a:lstStyle/>
        <a:p>
          <a:endParaRPr lang="en-US"/>
        </a:p>
      </dgm:t>
    </dgm:pt>
    <dgm:pt modelId="{3650B20F-F4A8-4A00-AC0B-0F7AA252BC5B}" type="pres">
      <dgm:prSet presAssocID="{9F85CA3C-8B1E-44B8-A59E-2A9682806853}" presName="level3hierChild" presStyleCnt="0"/>
      <dgm:spPr/>
    </dgm:pt>
  </dgm:ptLst>
  <dgm:cxnLst>
    <dgm:cxn modelId="{406BC9C0-039C-4ADC-AD32-DEEB844A5B13}" type="presOf" srcId="{104E2955-533F-4F65-A6EC-A5C09F9FECB9}" destId="{1B790049-F385-40D2-A29C-E98F2FBC1B92}" srcOrd="1" destOrd="0" presId="urn:microsoft.com/office/officeart/2008/layout/HorizontalMultiLevelHierarchy"/>
    <dgm:cxn modelId="{FB2AFD0D-EB8B-4212-8714-392359B43810}" type="presOf" srcId="{D5AC4FD8-070C-4865-A66C-53A32AC68386}" destId="{0C220F30-9CF8-4DB8-86E7-CDF471D20870}" srcOrd="0" destOrd="0" presId="urn:microsoft.com/office/officeart/2008/layout/HorizontalMultiLevelHierarchy"/>
    <dgm:cxn modelId="{3FD8541A-7312-4371-9C31-A2381F3A4F80}" srcId="{ABA94078-415A-4746-B338-0DE50D167765}" destId="{9DA6BCFE-D6F4-42F1-86B5-9DF688E59482}" srcOrd="0" destOrd="0" parTransId="{09F386EB-C454-4E92-A7A4-FF95775C2FC7}" sibTransId="{622BBEA8-40AB-46F9-8390-D608F44177A5}"/>
    <dgm:cxn modelId="{DB73A961-E223-4A4D-B5D3-03543845027A}" srcId="{ABA94078-415A-4746-B338-0DE50D167765}" destId="{E7AD2F4D-4852-48A4-8B11-0C8B5AD0ECEE}" srcOrd="3" destOrd="0" parTransId="{E9949CA8-B64A-4E20-91C8-3ADD0DC2A1C9}" sibTransId="{32A18F40-8783-43D7-B4C1-00590BB46F41}"/>
    <dgm:cxn modelId="{3DFE370E-8A03-4ABB-8EB4-94067ADCF260}" srcId="{ABA94078-415A-4746-B338-0DE50D167765}" destId="{649004AF-F642-4F9D-A200-1DE599467DDF}" srcOrd="5" destOrd="0" parTransId="{54805C72-8F7F-4CAA-AA58-C4033CBD9118}" sibTransId="{A0925064-1AB6-404A-BECA-3829C879881E}"/>
    <dgm:cxn modelId="{1A5AEA6A-A707-4629-AD04-A865649C805C}" srcId="{EDBCEC8A-07C4-4A69-9C95-ACF10DED2E8E}" destId="{ABA94078-415A-4746-B338-0DE50D167765}" srcOrd="0" destOrd="0" parTransId="{55EAC4C8-E176-458D-87E5-D9F32FF4724C}" sibTransId="{05B88E7E-F1CC-408A-B7E8-EDDB6968B027}"/>
    <dgm:cxn modelId="{7A268670-20B1-47A6-AE7F-65DF452C7668}" type="presOf" srcId="{09F386EB-C454-4E92-A7A4-FF95775C2FC7}" destId="{E3362AAA-498A-42FA-82A7-757DB84748E3}" srcOrd="0" destOrd="0" presId="urn:microsoft.com/office/officeart/2008/layout/HorizontalMultiLevelHierarchy"/>
    <dgm:cxn modelId="{F047D961-9A55-4632-8740-84F24F9C1615}" type="presOf" srcId="{104E2955-533F-4F65-A6EC-A5C09F9FECB9}" destId="{119C7C9D-0B32-4D07-81AE-0A70467D3A15}" srcOrd="0" destOrd="0" presId="urn:microsoft.com/office/officeart/2008/layout/HorizontalMultiLevelHierarchy"/>
    <dgm:cxn modelId="{35C36E3D-4168-4C5F-AFFA-7C5C7777163E}" srcId="{ABA94078-415A-4746-B338-0DE50D167765}" destId="{4777E599-580D-4111-9967-E9007FBD732E}" srcOrd="1" destOrd="0" parTransId="{D5AC4FD8-070C-4865-A66C-53A32AC68386}" sibTransId="{2B1D1E92-CFBD-4587-B062-82927EF8FF3B}"/>
    <dgm:cxn modelId="{CFACFF36-4B44-40E0-8F66-D6BC7BE49894}" type="presOf" srcId="{4777E599-580D-4111-9967-E9007FBD732E}" destId="{91AC151A-A48B-4C49-B50D-6CDF08005D53}" srcOrd="0" destOrd="0" presId="urn:microsoft.com/office/officeart/2008/layout/HorizontalMultiLevelHierarchy"/>
    <dgm:cxn modelId="{0F16074B-B366-4029-934B-31B3D4ECFA31}" srcId="{ABA94078-415A-4746-B338-0DE50D167765}" destId="{9F85CA3C-8B1E-44B8-A59E-2A9682806853}" srcOrd="6" destOrd="0" parTransId="{877D85AB-B47C-4A8A-B958-9DED8F5C01E0}" sibTransId="{43D891D0-250C-4205-BB6A-2CBB566F7719}"/>
    <dgm:cxn modelId="{4544727F-091B-4DB7-AF60-0510D7DF230C}" type="presOf" srcId="{EDBCEC8A-07C4-4A69-9C95-ACF10DED2E8E}" destId="{63C62DD7-9330-4621-8BB0-F09194295312}" srcOrd="0" destOrd="0" presId="urn:microsoft.com/office/officeart/2008/layout/HorizontalMultiLevelHierarchy"/>
    <dgm:cxn modelId="{DEB459B2-3C06-484B-A18C-7718B912F013}" type="presOf" srcId="{649004AF-F642-4F9D-A200-1DE599467DDF}" destId="{A71E8D9C-16D9-464B-8B80-E78BF279874E}" srcOrd="0" destOrd="0" presId="urn:microsoft.com/office/officeart/2008/layout/HorizontalMultiLevelHierarchy"/>
    <dgm:cxn modelId="{A72D8258-84C0-471F-B835-3559F5548B3E}" type="presOf" srcId="{ABA94078-415A-4746-B338-0DE50D167765}" destId="{58CCF708-F1AC-4488-8F63-38C6CF29B93E}" srcOrd="0" destOrd="0" presId="urn:microsoft.com/office/officeart/2008/layout/HorizontalMultiLevelHierarchy"/>
    <dgm:cxn modelId="{E44BED7D-6740-4745-89CC-22974B712FB9}" srcId="{ABA94078-415A-4746-B338-0DE50D167765}" destId="{723FA9A8-0259-439B-B329-BE5B3B896F73}" srcOrd="2" destOrd="0" parTransId="{104E2955-533F-4F65-A6EC-A5C09F9FECB9}" sibTransId="{5D65ED31-CF69-48F3-9A8D-61ABFC6CDA4E}"/>
    <dgm:cxn modelId="{FD61B809-1878-4956-86DA-BF289075CE29}" type="presOf" srcId="{1C03D53B-46C2-4CF7-B8A5-EABB5CAC4C9F}" destId="{CA0B9DAC-80DB-439C-9BF0-7A74490B860A}" srcOrd="0" destOrd="0" presId="urn:microsoft.com/office/officeart/2008/layout/HorizontalMultiLevelHierarchy"/>
    <dgm:cxn modelId="{FA745F07-BB46-4CF7-9A65-0A4830206E6C}" type="presOf" srcId="{9DA6BCFE-D6F4-42F1-86B5-9DF688E59482}" destId="{35B34161-EB22-4BEF-8383-D468395B700D}" srcOrd="0" destOrd="0" presId="urn:microsoft.com/office/officeart/2008/layout/HorizontalMultiLevelHierarchy"/>
    <dgm:cxn modelId="{77178081-96B1-48DA-AB7D-E092ED0E574E}" type="presOf" srcId="{9F85CA3C-8B1E-44B8-A59E-2A9682806853}" destId="{FA5112F6-95E1-494E-9A70-A146BE44220F}" srcOrd="0" destOrd="0" presId="urn:microsoft.com/office/officeart/2008/layout/HorizontalMultiLevelHierarchy"/>
    <dgm:cxn modelId="{356E310B-1003-42C7-84F3-44B7037019E1}" type="presOf" srcId="{09F386EB-C454-4E92-A7A4-FF95775C2FC7}" destId="{400DDB8E-F8A6-4E8A-97E8-357DD86F9704}" srcOrd="1" destOrd="0" presId="urn:microsoft.com/office/officeart/2008/layout/HorizontalMultiLevelHierarchy"/>
    <dgm:cxn modelId="{63A60AF6-2318-4874-889B-9BF3BD48ED3E}" type="presOf" srcId="{F6878C26-483E-4417-B45A-15EFF078DAD2}" destId="{5F2A867F-B0DB-464C-87B2-D5E93EA25A37}" srcOrd="0" destOrd="0" presId="urn:microsoft.com/office/officeart/2008/layout/HorizontalMultiLevelHierarchy"/>
    <dgm:cxn modelId="{B2210094-9D0B-48DE-A648-4EA194F4007C}" srcId="{ABA94078-415A-4746-B338-0DE50D167765}" destId="{1C03D53B-46C2-4CF7-B8A5-EABB5CAC4C9F}" srcOrd="4" destOrd="0" parTransId="{F6878C26-483E-4417-B45A-15EFF078DAD2}" sibTransId="{3A15235D-E308-4099-9F0A-9C3B44DDF635}"/>
    <dgm:cxn modelId="{83785BB9-1CBF-4883-B63C-AFE331E6901E}" type="presOf" srcId="{E9949CA8-B64A-4E20-91C8-3ADD0DC2A1C9}" destId="{EA4F0542-8D93-43C3-B2C2-ADBD39BCB003}" srcOrd="1" destOrd="0" presId="urn:microsoft.com/office/officeart/2008/layout/HorizontalMultiLevelHierarchy"/>
    <dgm:cxn modelId="{F4C5CDE2-370C-4898-AAFA-A099F2CA6E4F}" type="presOf" srcId="{723FA9A8-0259-439B-B329-BE5B3B896F73}" destId="{4481D148-58D8-467C-95FE-CFF1AE469194}" srcOrd="0" destOrd="0" presId="urn:microsoft.com/office/officeart/2008/layout/HorizontalMultiLevelHierarchy"/>
    <dgm:cxn modelId="{993DC04F-5084-48E3-9801-F0F87C44D52E}" type="presOf" srcId="{E7AD2F4D-4852-48A4-8B11-0C8B5AD0ECEE}" destId="{8D7E4202-D349-4069-AC74-24D0B316914D}" srcOrd="0" destOrd="0" presId="urn:microsoft.com/office/officeart/2008/layout/HorizontalMultiLevelHierarchy"/>
    <dgm:cxn modelId="{02381DF6-3DFE-4A4A-AFA4-8E1FE1E73F48}" type="presOf" srcId="{F6878C26-483E-4417-B45A-15EFF078DAD2}" destId="{05008295-58D9-4D68-8F60-F61B6F74F8C7}" srcOrd="1" destOrd="0" presId="urn:microsoft.com/office/officeart/2008/layout/HorizontalMultiLevelHierarchy"/>
    <dgm:cxn modelId="{DB53A5B7-ACB9-41D1-9868-D61247A997C9}" type="presOf" srcId="{D5AC4FD8-070C-4865-A66C-53A32AC68386}" destId="{B3F4A5DC-ADFF-4B68-A0FA-B92D72BCD3F7}" srcOrd="1" destOrd="0" presId="urn:microsoft.com/office/officeart/2008/layout/HorizontalMultiLevelHierarchy"/>
    <dgm:cxn modelId="{7A99494E-B16D-4795-B64B-7460FAB1C487}" type="presOf" srcId="{E9949CA8-B64A-4E20-91C8-3ADD0DC2A1C9}" destId="{FD6F4480-1781-4FB3-9921-7A1B32EE8859}" srcOrd="0" destOrd="0" presId="urn:microsoft.com/office/officeart/2008/layout/HorizontalMultiLevelHierarchy"/>
    <dgm:cxn modelId="{C60989FC-2B77-4AE1-9A60-E371E1EE5BA4}" type="presOf" srcId="{877D85AB-B47C-4A8A-B958-9DED8F5C01E0}" destId="{FF80FA9C-5B77-4DDF-942B-A9609610F6EF}" srcOrd="1" destOrd="0" presId="urn:microsoft.com/office/officeart/2008/layout/HorizontalMultiLevelHierarchy"/>
    <dgm:cxn modelId="{ECC4B2C0-E5DA-4F39-828A-5DD575EA123A}" type="presOf" srcId="{54805C72-8F7F-4CAA-AA58-C4033CBD9118}" destId="{F5898C31-D1A2-45B4-AD71-C22501D5F96A}" srcOrd="0" destOrd="0" presId="urn:microsoft.com/office/officeart/2008/layout/HorizontalMultiLevelHierarchy"/>
    <dgm:cxn modelId="{9B97A2F3-5C45-40D7-9E7C-73EA69F4F23E}" type="presOf" srcId="{54805C72-8F7F-4CAA-AA58-C4033CBD9118}" destId="{146E5FD6-2806-43BF-97EC-19A86064E839}" srcOrd="1" destOrd="0" presId="urn:microsoft.com/office/officeart/2008/layout/HorizontalMultiLevelHierarchy"/>
    <dgm:cxn modelId="{B5848A85-58B3-4DC7-AD00-D5B728CD209F}" type="presOf" srcId="{877D85AB-B47C-4A8A-B958-9DED8F5C01E0}" destId="{EF09A5F9-019B-498E-ABA4-57BBCA557142}" srcOrd="0" destOrd="0" presId="urn:microsoft.com/office/officeart/2008/layout/HorizontalMultiLevelHierarchy"/>
    <dgm:cxn modelId="{34F6243A-E771-452E-8D0A-835F8683DD08}" type="presParOf" srcId="{63C62DD7-9330-4621-8BB0-F09194295312}" destId="{D283DCFB-8010-47B3-A09B-8CFCF3F60C79}" srcOrd="0" destOrd="0" presId="urn:microsoft.com/office/officeart/2008/layout/HorizontalMultiLevelHierarchy"/>
    <dgm:cxn modelId="{40D4D09C-7D7F-459A-9FC7-C5EFE6D3E805}" type="presParOf" srcId="{D283DCFB-8010-47B3-A09B-8CFCF3F60C79}" destId="{58CCF708-F1AC-4488-8F63-38C6CF29B93E}" srcOrd="0" destOrd="0" presId="urn:microsoft.com/office/officeart/2008/layout/HorizontalMultiLevelHierarchy"/>
    <dgm:cxn modelId="{38088522-6C4F-413E-B0B5-6A1D8C4B7D5B}" type="presParOf" srcId="{D283DCFB-8010-47B3-A09B-8CFCF3F60C79}" destId="{B2FE81D5-E6DA-419B-9147-3A4D44EE742E}" srcOrd="1" destOrd="0" presId="urn:microsoft.com/office/officeart/2008/layout/HorizontalMultiLevelHierarchy"/>
    <dgm:cxn modelId="{BD3DF512-9B8D-4105-954F-8D0EB92A4974}" type="presParOf" srcId="{B2FE81D5-E6DA-419B-9147-3A4D44EE742E}" destId="{E3362AAA-498A-42FA-82A7-757DB84748E3}" srcOrd="0" destOrd="0" presId="urn:microsoft.com/office/officeart/2008/layout/HorizontalMultiLevelHierarchy"/>
    <dgm:cxn modelId="{0D0732E9-801E-4ECA-B0CD-DB06C773626E}" type="presParOf" srcId="{E3362AAA-498A-42FA-82A7-757DB84748E3}" destId="{400DDB8E-F8A6-4E8A-97E8-357DD86F9704}" srcOrd="0" destOrd="0" presId="urn:microsoft.com/office/officeart/2008/layout/HorizontalMultiLevelHierarchy"/>
    <dgm:cxn modelId="{B0FFA9C8-28B7-41F6-97FE-06C73A87BC78}" type="presParOf" srcId="{B2FE81D5-E6DA-419B-9147-3A4D44EE742E}" destId="{DC6E1297-9055-401C-8635-694E35BBF3F7}" srcOrd="1" destOrd="0" presId="urn:microsoft.com/office/officeart/2008/layout/HorizontalMultiLevelHierarchy"/>
    <dgm:cxn modelId="{94C31939-0CCC-4314-8A0E-E7BC83140E70}" type="presParOf" srcId="{DC6E1297-9055-401C-8635-694E35BBF3F7}" destId="{35B34161-EB22-4BEF-8383-D468395B700D}" srcOrd="0" destOrd="0" presId="urn:microsoft.com/office/officeart/2008/layout/HorizontalMultiLevelHierarchy"/>
    <dgm:cxn modelId="{876769BB-BD85-4A63-AED1-E92702163EE2}" type="presParOf" srcId="{DC6E1297-9055-401C-8635-694E35BBF3F7}" destId="{156155A1-1FE7-4B4A-83B6-3E386EDCB2E7}" srcOrd="1" destOrd="0" presId="urn:microsoft.com/office/officeart/2008/layout/HorizontalMultiLevelHierarchy"/>
    <dgm:cxn modelId="{BF5CEED2-F969-4701-B5C5-6B4089D379D5}" type="presParOf" srcId="{B2FE81D5-E6DA-419B-9147-3A4D44EE742E}" destId="{0C220F30-9CF8-4DB8-86E7-CDF471D20870}" srcOrd="2" destOrd="0" presId="urn:microsoft.com/office/officeart/2008/layout/HorizontalMultiLevelHierarchy"/>
    <dgm:cxn modelId="{BABBCB86-9C49-43A0-B04F-7A22E0C981C0}" type="presParOf" srcId="{0C220F30-9CF8-4DB8-86E7-CDF471D20870}" destId="{B3F4A5DC-ADFF-4B68-A0FA-B92D72BCD3F7}" srcOrd="0" destOrd="0" presId="urn:microsoft.com/office/officeart/2008/layout/HorizontalMultiLevelHierarchy"/>
    <dgm:cxn modelId="{F5151FEC-6178-409C-9378-E0A8C40CF825}" type="presParOf" srcId="{B2FE81D5-E6DA-419B-9147-3A4D44EE742E}" destId="{CDB19A18-4A52-439F-80D8-7B0E006C1B26}" srcOrd="3" destOrd="0" presId="urn:microsoft.com/office/officeart/2008/layout/HorizontalMultiLevelHierarchy"/>
    <dgm:cxn modelId="{E470FC8A-F0DB-442A-A93F-12545FCF859D}" type="presParOf" srcId="{CDB19A18-4A52-439F-80D8-7B0E006C1B26}" destId="{91AC151A-A48B-4C49-B50D-6CDF08005D53}" srcOrd="0" destOrd="0" presId="urn:microsoft.com/office/officeart/2008/layout/HorizontalMultiLevelHierarchy"/>
    <dgm:cxn modelId="{3A215A38-11FD-49D6-850B-376D1B1D824C}" type="presParOf" srcId="{CDB19A18-4A52-439F-80D8-7B0E006C1B26}" destId="{2BDA39B9-AA6E-4BF0-A1B3-65A80998F018}" srcOrd="1" destOrd="0" presId="urn:microsoft.com/office/officeart/2008/layout/HorizontalMultiLevelHierarchy"/>
    <dgm:cxn modelId="{D99EB3BD-6152-40FF-BB8B-320F58081120}" type="presParOf" srcId="{B2FE81D5-E6DA-419B-9147-3A4D44EE742E}" destId="{119C7C9D-0B32-4D07-81AE-0A70467D3A15}" srcOrd="4" destOrd="0" presId="urn:microsoft.com/office/officeart/2008/layout/HorizontalMultiLevelHierarchy"/>
    <dgm:cxn modelId="{44EFCD8B-B04D-4575-B94B-45F046ADC100}" type="presParOf" srcId="{119C7C9D-0B32-4D07-81AE-0A70467D3A15}" destId="{1B790049-F385-40D2-A29C-E98F2FBC1B92}" srcOrd="0" destOrd="0" presId="urn:microsoft.com/office/officeart/2008/layout/HorizontalMultiLevelHierarchy"/>
    <dgm:cxn modelId="{51F25F98-C261-4E68-B63D-CB69ACC14BA4}" type="presParOf" srcId="{B2FE81D5-E6DA-419B-9147-3A4D44EE742E}" destId="{7ED61A00-03B4-49A5-8916-E0054A7D0837}" srcOrd="5" destOrd="0" presId="urn:microsoft.com/office/officeart/2008/layout/HorizontalMultiLevelHierarchy"/>
    <dgm:cxn modelId="{71DEEA29-009F-4289-A0D8-D961B86BF7C5}" type="presParOf" srcId="{7ED61A00-03B4-49A5-8916-E0054A7D0837}" destId="{4481D148-58D8-467C-95FE-CFF1AE469194}" srcOrd="0" destOrd="0" presId="urn:microsoft.com/office/officeart/2008/layout/HorizontalMultiLevelHierarchy"/>
    <dgm:cxn modelId="{30594ACE-4A8C-471E-9B8B-B5BE3DD6500A}" type="presParOf" srcId="{7ED61A00-03B4-49A5-8916-E0054A7D0837}" destId="{80AB8F0A-A94B-4E9E-BA62-64ADDD636A8C}" srcOrd="1" destOrd="0" presId="urn:microsoft.com/office/officeart/2008/layout/HorizontalMultiLevelHierarchy"/>
    <dgm:cxn modelId="{1FD46F44-B07A-40B1-98CB-1D35AB8040D1}" type="presParOf" srcId="{B2FE81D5-E6DA-419B-9147-3A4D44EE742E}" destId="{FD6F4480-1781-4FB3-9921-7A1B32EE8859}" srcOrd="6" destOrd="0" presId="urn:microsoft.com/office/officeart/2008/layout/HorizontalMultiLevelHierarchy"/>
    <dgm:cxn modelId="{0379F165-0D26-4085-AF9A-7F444137600F}" type="presParOf" srcId="{FD6F4480-1781-4FB3-9921-7A1B32EE8859}" destId="{EA4F0542-8D93-43C3-B2C2-ADBD39BCB003}" srcOrd="0" destOrd="0" presId="urn:microsoft.com/office/officeart/2008/layout/HorizontalMultiLevelHierarchy"/>
    <dgm:cxn modelId="{368D2642-5AA0-49D1-8B84-A64095FB2AE3}" type="presParOf" srcId="{B2FE81D5-E6DA-419B-9147-3A4D44EE742E}" destId="{3AA7218F-0568-48C1-B3FE-70D813F513BE}" srcOrd="7" destOrd="0" presId="urn:microsoft.com/office/officeart/2008/layout/HorizontalMultiLevelHierarchy"/>
    <dgm:cxn modelId="{3F38C70C-F75A-482D-B765-0D52EA11FB55}" type="presParOf" srcId="{3AA7218F-0568-48C1-B3FE-70D813F513BE}" destId="{8D7E4202-D349-4069-AC74-24D0B316914D}" srcOrd="0" destOrd="0" presId="urn:microsoft.com/office/officeart/2008/layout/HorizontalMultiLevelHierarchy"/>
    <dgm:cxn modelId="{1DAEC306-0BA3-478B-B2D6-A0A5AB86BEF9}" type="presParOf" srcId="{3AA7218F-0568-48C1-B3FE-70D813F513BE}" destId="{84A1B637-4B94-465C-A66B-1604053F7C66}" srcOrd="1" destOrd="0" presId="urn:microsoft.com/office/officeart/2008/layout/HorizontalMultiLevelHierarchy"/>
    <dgm:cxn modelId="{CFFCDA21-4ED3-49F1-81E8-939D88781719}" type="presParOf" srcId="{B2FE81D5-E6DA-419B-9147-3A4D44EE742E}" destId="{5F2A867F-B0DB-464C-87B2-D5E93EA25A37}" srcOrd="8" destOrd="0" presId="urn:microsoft.com/office/officeart/2008/layout/HorizontalMultiLevelHierarchy"/>
    <dgm:cxn modelId="{3E1840FD-2D53-49DC-910D-F5AAEEE36E85}" type="presParOf" srcId="{5F2A867F-B0DB-464C-87B2-D5E93EA25A37}" destId="{05008295-58D9-4D68-8F60-F61B6F74F8C7}" srcOrd="0" destOrd="0" presId="urn:microsoft.com/office/officeart/2008/layout/HorizontalMultiLevelHierarchy"/>
    <dgm:cxn modelId="{0084D471-00D1-4B45-AB97-9DC4A873447B}" type="presParOf" srcId="{B2FE81D5-E6DA-419B-9147-3A4D44EE742E}" destId="{9347CDFB-9972-4A3E-BAC8-EFD1E5CE9F20}" srcOrd="9" destOrd="0" presId="urn:microsoft.com/office/officeart/2008/layout/HorizontalMultiLevelHierarchy"/>
    <dgm:cxn modelId="{8CF389CC-AC21-4C89-A8AB-2C06C2C533FC}" type="presParOf" srcId="{9347CDFB-9972-4A3E-BAC8-EFD1E5CE9F20}" destId="{CA0B9DAC-80DB-439C-9BF0-7A74490B860A}" srcOrd="0" destOrd="0" presId="urn:microsoft.com/office/officeart/2008/layout/HorizontalMultiLevelHierarchy"/>
    <dgm:cxn modelId="{D5647981-CADE-415F-94DB-F3441A120DE3}" type="presParOf" srcId="{9347CDFB-9972-4A3E-BAC8-EFD1E5CE9F20}" destId="{A11D6639-8F9A-4CD2-89ED-7A8B13B68535}" srcOrd="1" destOrd="0" presId="urn:microsoft.com/office/officeart/2008/layout/HorizontalMultiLevelHierarchy"/>
    <dgm:cxn modelId="{383CAFC2-D76E-4F46-953C-5D138030E46D}" type="presParOf" srcId="{B2FE81D5-E6DA-419B-9147-3A4D44EE742E}" destId="{F5898C31-D1A2-45B4-AD71-C22501D5F96A}" srcOrd="10" destOrd="0" presId="urn:microsoft.com/office/officeart/2008/layout/HorizontalMultiLevelHierarchy"/>
    <dgm:cxn modelId="{13D3C7EC-5C3A-4EDC-AE16-6D51A929F858}" type="presParOf" srcId="{F5898C31-D1A2-45B4-AD71-C22501D5F96A}" destId="{146E5FD6-2806-43BF-97EC-19A86064E839}" srcOrd="0" destOrd="0" presId="urn:microsoft.com/office/officeart/2008/layout/HorizontalMultiLevelHierarchy"/>
    <dgm:cxn modelId="{C075319D-25E0-449A-AED0-6DED23D04A69}" type="presParOf" srcId="{B2FE81D5-E6DA-419B-9147-3A4D44EE742E}" destId="{0C8C94D8-D330-47CA-A24C-C4F8C6B84302}" srcOrd="11" destOrd="0" presId="urn:microsoft.com/office/officeart/2008/layout/HorizontalMultiLevelHierarchy"/>
    <dgm:cxn modelId="{6039348E-0611-4DB1-91CD-1C67B15D54D2}" type="presParOf" srcId="{0C8C94D8-D330-47CA-A24C-C4F8C6B84302}" destId="{A71E8D9C-16D9-464B-8B80-E78BF279874E}" srcOrd="0" destOrd="0" presId="urn:microsoft.com/office/officeart/2008/layout/HorizontalMultiLevelHierarchy"/>
    <dgm:cxn modelId="{D5F7E0D7-752E-4060-BA14-32E8B0D817E0}" type="presParOf" srcId="{0C8C94D8-D330-47CA-A24C-C4F8C6B84302}" destId="{42387D1D-0967-4B57-B6EB-47082B05DBCC}" srcOrd="1" destOrd="0" presId="urn:microsoft.com/office/officeart/2008/layout/HorizontalMultiLevelHierarchy"/>
    <dgm:cxn modelId="{646A3827-CEBD-441F-8DBD-E36D6EDA7B31}" type="presParOf" srcId="{B2FE81D5-E6DA-419B-9147-3A4D44EE742E}" destId="{EF09A5F9-019B-498E-ABA4-57BBCA557142}" srcOrd="12" destOrd="0" presId="urn:microsoft.com/office/officeart/2008/layout/HorizontalMultiLevelHierarchy"/>
    <dgm:cxn modelId="{924EEC12-2368-489E-9862-EAFF36C1CE57}" type="presParOf" srcId="{EF09A5F9-019B-498E-ABA4-57BBCA557142}" destId="{FF80FA9C-5B77-4DDF-942B-A9609610F6EF}" srcOrd="0" destOrd="0" presId="urn:microsoft.com/office/officeart/2008/layout/HorizontalMultiLevelHierarchy"/>
    <dgm:cxn modelId="{C4DA987B-9495-4071-83D7-6517F604D586}" type="presParOf" srcId="{B2FE81D5-E6DA-419B-9147-3A4D44EE742E}" destId="{39BA01C5-60C8-4F1E-814C-E0A8F8CEE161}" srcOrd="13" destOrd="0" presId="urn:microsoft.com/office/officeart/2008/layout/HorizontalMultiLevelHierarchy"/>
    <dgm:cxn modelId="{895199AF-B6FB-45FF-9CBC-B57B290F0253}" type="presParOf" srcId="{39BA01C5-60C8-4F1E-814C-E0A8F8CEE161}" destId="{FA5112F6-95E1-494E-9A70-A146BE44220F}" srcOrd="0" destOrd="0" presId="urn:microsoft.com/office/officeart/2008/layout/HorizontalMultiLevelHierarchy"/>
    <dgm:cxn modelId="{AAE33AC8-1133-4EFD-A0AF-860E1B06F8A8}" type="presParOf" srcId="{39BA01C5-60C8-4F1E-814C-E0A8F8CEE161}" destId="{3650B20F-F4A8-4A00-AC0B-0F7AA252BC5B}" srcOrd="1" destOrd="0" presId="urn:microsoft.com/office/officeart/2008/layout/HorizontalMultiLevelHierarchy"/>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6059368-C166-4E6E-B46F-ED1E56DCDBEC}"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US"/>
        </a:p>
      </dgm:t>
    </dgm:pt>
    <dgm:pt modelId="{70C1D401-F549-4998-9AC7-34E2E183B0F1}">
      <dgm:prSet phldrT="[Text]" custT="1"/>
      <dgm:spPr>
        <a:solidFill>
          <a:srgbClr val="005695"/>
        </a:solidFill>
      </dgm:spPr>
      <dgm:t>
        <a:bodyPr/>
        <a:lstStyle/>
        <a:p>
          <a:r>
            <a:rPr lang="en-US" sz="1600" dirty="0" smtClean="0"/>
            <a:t>Customer Strategy</a:t>
          </a:r>
          <a:endParaRPr lang="en-US" sz="1600" dirty="0"/>
        </a:p>
      </dgm:t>
    </dgm:pt>
    <dgm:pt modelId="{830C730A-6B27-4CE9-9397-D16CC16549DB}" type="parTrans" cxnId="{013A52E0-D164-44F7-9485-769C0EF9A70F}">
      <dgm:prSet/>
      <dgm:spPr/>
      <dgm:t>
        <a:bodyPr/>
        <a:lstStyle/>
        <a:p>
          <a:endParaRPr lang="en-US" sz="1600"/>
        </a:p>
      </dgm:t>
    </dgm:pt>
    <dgm:pt modelId="{BAF5494C-6E87-4B3F-8CA1-26A7B5CF277B}" type="sibTrans" cxnId="{013A52E0-D164-44F7-9485-769C0EF9A70F}">
      <dgm:prSet/>
      <dgm:spPr/>
      <dgm:t>
        <a:bodyPr/>
        <a:lstStyle/>
        <a:p>
          <a:endParaRPr lang="en-US" sz="1600"/>
        </a:p>
      </dgm:t>
    </dgm:pt>
    <dgm:pt modelId="{91946B35-FB61-4435-B472-27D53F507FC8}">
      <dgm:prSet phldrT="[Text]" custT="1"/>
      <dgm:spPr>
        <a:solidFill>
          <a:srgbClr val="005695"/>
        </a:solidFill>
      </dgm:spPr>
      <dgm:t>
        <a:bodyPr/>
        <a:lstStyle/>
        <a:p>
          <a:r>
            <a:rPr lang="en-US" sz="1600" dirty="0" smtClean="0"/>
            <a:t>IT utilizing SharePoint and/or O365 deployment (hybrid) needing Enterprise search</a:t>
          </a:r>
          <a:endParaRPr lang="en-US" sz="1600" dirty="0"/>
        </a:p>
      </dgm:t>
    </dgm:pt>
    <dgm:pt modelId="{ED21EC8E-332B-48CC-AF85-048623709385}" type="parTrans" cxnId="{60212BDA-C750-4F5C-B910-610C0F401877}">
      <dgm:prSet custT="1"/>
      <dgm:spPr/>
      <dgm:t>
        <a:bodyPr/>
        <a:lstStyle/>
        <a:p>
          <a:endParaRPr lang="en-US" sz="1600"/>
        </a:p>
      </dgm:t>
    </dgm:pt>
    <dgm:pt modelId="{518756EB-1133-4361-A1C0-6E33D981502D}" type="sibTrans" cxnId="{60212BDA-C750-4F5C-B910-610C0F401877}">
      <dgm:prSet/>
      <dgm:spPr/>
      <dgm:t>
        <a:bodyPr/>
        <a:lstStyle/>
        <a:p>
          <a:endParaRPr lang="en-US" sz="1600"/>
        </a:p>
      </dgm:t>
    </dgm:pt>
    <dgm:pt modelId="{4DAA81FC-D276-4622-B64E-8C5ED711DC81}">
      <dgm:prSet phldrT="[Text]" custT="1"/>
      <dgm:spPr>
        <a:solidFill>
          <a:srgbClr val="005695"/>
        </a:solidFill>
      </dgm:spPr>
      <dgm:t>
        <a:bodyPr/>
        <a:lstStyle/>
        <a:p>
          <a:r>
            <a:rPr lang="en-US" sz="1600" dirty="0" smtClean="0"/>
            <a:t>Unified search across Intranet/Extranet/LOB, 3</a:t>
          </a:r>
          <a:r>
            <a:rPr lang="en-US" sz="1600" baseline="30000" dirty="0" smtClean="0"/>
            <a:t>rd</a:t>
          </a:r>
          <a:r>
            <a:rPr lang="en-US" sz="1600" dirty="0" smtClean="0"/>
            <a:t> party CMS, </a:t>
          </a:r>
          <a:r>
            <a:rPr lang="en-US" sz="1600" dirty="0" err="1" smtClean="0"/>
            <a:t>Fileshares</a:t>
          </a:r>
          <a:r>
            <a:rPr lang="en-US" sz="1600" dirty="0" smtClean="0"/>
            <a:t>, etc..</a:t>
          </a:r>
          <a:endParaRPr lang="en-US" sz="1600" dirty="0"/>
        </a:p>
      </dgm:t>
    </dgm:pt>
    <dgm:pt modelId="{94F64C5F-1166-488E-805D-16466C8CDBC9}" type="parTrans" cxnId="{B5EAEBF9-15D7-458C-B4D7-0934FFCDEC72}">
      <dgm:prSet custT="1"/>
      <dgm:spPr/>
      <dgm:t>
        <a:bodyPr/>
        <a:lstStyle/>
        <a:p>
          <a:endParaRPr lang="en-US" sz="1600"/>
        </a:p>
      </dgm:t>
    </dgm:pt>
    <dgm:pt modelId="{D67A08EE-8B73-4942-B6CD-96BA0232649E}" type="sibTrans" cxnId="{B5EAEBF9-15D7-458C-B4D7-0934FFCDEC72}">
      <dgm:prSet/>
      <dgm:spPr/>
      <dgm:t>
        <a:bodyPr/>
        <a:lstStyle/>
        <a:p>
          <a:endParaRPr lang="en-US" sz="1600"/>
        </a:p>
      </dgm:t>
    </dgm:pt>
    <dgm:pt modelId="{2778A411-F16E-4419-A994-B2A6E5EF309E}">
      <dgm:prSet phldrT="[Text]" custT="1"/>
      <dgm:spPr>
        <a:solidFill>
          <a:srgbClr val="00B0F0"/>
        </a:solidFill>
      </dgm:spPr>
      <dgm:t>
        <a:bodyPr/>
        <a:lstStyle/>
        <a:p>
          <a:r>
            <a:rPr lang="en-US" sz="1600" dirty="0" smtClean="0"/>
            <a:t>SharePoint Search</a:t>
          </a:r>
          <a:endParaRPr lang="en-US" sz="1600" dirty="0"/>
        </a:p>
      </dgm:t>
    </dgm:pt>
    <dgm:pt modelId="{AD5E754F-55AD-4C03-869C-EA85A8C15E69}" type="parTrans" cxnId="{7F222293-BFB7-4105-AB19-5889AE627874}">
      <dgm:prSet custT="1"/>
      <dgm:spPr/>
      <dgm:t>
        <a:bodyPr/>
        <a:lstStyle/>
        <a:p>
          <a:endParaRPr lang="en-US" sz="1600"/>
        </a:p>
      </dgm:t>
    </dgm:pt>
    <dgm:pt modelId="{8521F2F8-28E7-4092-A64A-E92DB4D5DB4A}" type="sibTrans" cxnId="{7F222293-BFB7-4105-AB19-5889AE627874}">
      <dgm:prSet/>
      <dgm:spPr/>
      <dgm:t>
        <a:bodyPr/>
        <a:lstStyle/>
        <a:p>
          <a:endParaRPr lang="en-US" sz="1600"/>
        </a:p>
      </dgm:t>
    </dgm:pt>
    <dgm:pt modelId="{B9182AF4-D7C8-41DA-814C-A98616906292}">
      <dgm:prSet phldrT="[Text]" custT="1"/>
      <dgm:spPr>
        <a:solidFill>
          <a:srgbClr val="005695"/>
        </a:solidFill>
      </dgm:spPr>
      <dgm:t>
        <a:bodyPr/>
        <a:lstStyle/>
        <a:p>
          <a:r>
            <a:rPr lang="en-US" sz="1600" dirty="0" smtClean="0"/>
            <a:t>Needs search-as-a-service for building apps and services</a:t>
          </a:r>
          <a:endParaRPr lang="en-US" sz="1600" dirty="0"/>
        </a:p>
      </dgm:t>
    </dgm:pt>
    <dgm:pt modelId="{617A308B-6139-4337-B915-AFB7BB78EA23}" type="parTrans" cxnId="{00986061-7A6F-4E00-B5D8-97625F061DA2}">
      <dgm:prSet custT="1"/>
      <dgm:spPr/>
      <dgm:t>
        <a:bodyPr/>
        <a:lstStyle/>
        <a:p>
          <a:endParaRPr lang="en-US" sz="1600"/>
        </a:p>
      </dgm:t>
    </dgm:pt>
    <dgm:pt modelId="{7E62A0CD-1F48-4377-BB03-1AE5FD4DD2D3}" type="sibTrans" cxnId="{00986061-7A6F-4E00-B5D8-97625F061DA2}">
      <dgm:prSet/>
      <dgm:spPr/>
      <dgm:t>
        <a:bodyPr/>
        <a:lstStyle/>
        <a:p>
          <a:endParaRPr lang="en-US" sz="1600"/>
        </a:p>
      </dgm:t>
    </dgm:pt>
    <dgm:pt modelId="{F5E48451-1291-439A-AACE-51B417FC0454}">
      <dgm:prSet phldrT="[Text]" custT="1"/>
      <dgm:spPr>
        <a:solidFill>
          <a:srgbClr val="FF8C00"/>
        </a:solidFill>
      </dgm:spPr>
      <dgm:t>
        <a:bodyPr/>
        <a:lstStyle/>
        <a:p>
          <a:r>
            <a:rPr lang="en-US" sz="1600" dirty="0" smtClean="0"/>
            <a:t>Azure Search</a:t>
          </a:r>
          <a:endParaRPr lang="en-US" sz="1600" dirty="0"/>
        </a:p>
      </dgm:t>
    </dgm:pt>
    <dgm:pt modelId="{39889D0E-2CB0-4366-8B1A-C78799290D75}" type="parTrans" cxnId="{8D583E7D-9B8A-40C4-A7D9-998AD9B13935}">
      <dgm:prSet custT="1"/>
      <dgm:spPr/>
      <dgm:t>
        <a:bodyPr/>
        <a:lstStyle/>
        <a:p>
          <a:endParaRPr lang="en-US" sz="1600"/>
        </a:p>
      </dgm:t>
    </dgm:pt>
    <dgm:pt modelId="{2C883A82-9773-4684-8282-C174419F800F}" type="sibTrans" cxnId="{8D583E7D-9B8A-40C4-A7D9-998AD9B13935}">
      <dgm:prSet/>
      <dgm:spPr/>
      <dgm:t>
        <a:bodyPr/>
        <a:lstStyle/>
        <a:p>
          <a:endParaRPr lang="en-US" sz="1600"/>
        </a:p>
      </dgm:t>
    </dgm:pt>
    <dgm:pt modelId="{D71E69B1-1192-4739-8BF3-8DFDD02D960E}">
      <dgm:prSet phldrT="[Text]" custT="1"/>
      <dgm:spPr>
        <a:solidFill>
          <a:srgbClr val="00B0F0"/>
        </a:solidFill>
      </dgm:spPr>
      <dgm:t>
        <a:bodyPr/>
        <a:lstStyle/>
        <a:p>
          <a:r>
            <a:rPr lang="en-US" sz="1600" dirty="0" smtClean="0"/>
            <a:t>SharePoint Search</a:t>
          </a:r>
          <a:endParaRPr lang="en-US" sz="1600" dirty="0"/>
        </a:p>
      </dgm:t>
    </dgm:pt>
    <dgm:pt modelId="{EACEF602-7402-4D3D-A67D-4151F913BC46}" type="parTrans" cxnId="{D7DF0F77-61E8-4B23-9DCA-A331B8750985}">
      <dgm:prSet custT="1"/>
      <dgm:spPr/>
      <dgm:t>
        <a:bodyPr/>
        <a:lstStyle/>
        <a:p>
          <a:endParaRPr lang="en-US" sz="1600"/>
        </a:p>
      </dgm:t>
    </dgm:pt>
    <dgm:pt modelId="{39EACB32-E36A-492A-A967-A67E55BF91C0}" type="sibTrans" cxnId="{D7DF0F77-61E8-4B23-9DCA-A331B8750985}">
      <dgm:prSet/>
      <dgm:spPr/>
      <dgm:t>
        <a:bodyPr/>
        <a:lstStyle/>
        <a:p>
          <a:endParaRPr lang="en-US" sz="1600"/>
        </a:p>
      </dgm:t>
    </dgm:pt>
    <dgm:pt modelId="{0990CC55-0E43-4EA6-9548-A3C0D72A609B}">
      <dgm:prSet phldrT="[Text]" custT="1"/>
      <dgm:spPr>
        <a:solidFill>
          <a:srgbClr val="005695"/>
        </a:solidFill>
      </dgm:spPr>
      <dgm:t>
        <a:bodyPr/>
        <a:lstStyle/>
        <a:p>
          <a:r>
            <a:rPr lang="en-US" sz="1600" dirty="0" smtClean="0"/>
            <a:t>Moving on-premises search </a:t>
          </a:r>
          <a:br>
            <a:rPr lang="en-US" sz="1600" dirty="0" smtClean="0"/>
          </a:br>
          <a:r>
            <a:rPr lang="en-US" sz="1600" dirty="0" smtClean="0"/>
            <a:t>(most commonly </a:t>
          </a:r>
          <a:r>
            <a:rPr lang="en-US" sz="1600" dirty="0" err="1" smtClean="0"/>
            <a:t>Lucene</a:t>
          </a:r>
          <a:r>
            <a:rPr lang="en-US" sz="1600" dirty="0" smtClean="0"/>
            <a:t>) to the cloud</a:t>
          </a:r>
          <a:endParaRPr lang="en-US" sz="1600" dirty="0"/>
        </a:p>
      </dgm:t>
    </dgm:pt>
    <dgm:pt modelId="{9202DE73-FF0D-4306-A291-92583E40F1AD}" type="parTrans" cxnId="{325D44F8-C877-41D6-8A8B-66D552115530}">
      <dgm:prSet custT="1"/>
      <dgm:spPr/>
      <dgm:t>
        <a:bodyPr/>
        <a:lstStyle/>
        <a:p>
          <a:endParaRPr lang="en-US" sz="1600"/>
        </a:p>
      </dgm:t>
    </dgm:pt>
    <dgm:pt modelId="{011D7C5B-001A-4093-B2E6-8D506E13C6A5}" type="sibTrans" cxnId="{325D44F8-C877-41D6-8A8B-66D552115530}">
      <dgm:prSet/>
      <dgm:spPr/>
      <dgm:t>
        <a:bodyPr/>
        <a:lstStyle/>
        <a:p>
          <a:endParaRPr lang="en-US" sz="1600"/>
        </a:p>
      </dgm:t>
    </dgm:pt>
    <dgm:pt modelId="{23F1DDD4-18C9-4077-AF79-937C61E41401}">
      <dgm:prSet phldrT="[Text]" custT="1"/>
      <dgm:spPr>
        <a:solidFill>
          <a:srgbClr val="FF8C00"/>
        </a:solidFill>
      </dgm:spPr>
      <dgm:t>
        <a:bodyPr/>
        <a:lstStyle/>
        <a:p>
          <a:r>
            <a:rPr lang="en-US" sz="1600" dirty="0" smtClean="0"/>
            <a:t>Azure Search</a:t>
          </a:r>
          <a:endParaRPr lang="en-US" sz="1600" dirty="0"/>
        </a:p>
      </dgm:t>
    </dgm:pt>
    <dgm:pt modelId="{52453259-6B50-4A0E-B181-11975565F52E}" type="parTrans" cxnId="{DB116671-A2C8-4E9F-B8EF-AF2A2878D57C}">
      <dgm:prSet custT="1"/>
      <dgm:spPr/>
      <dgm:t>
        <a:bodyPr/>
        <a:lstStyle/>
        <a:p>
          <a:endParaRPr lang="en-US" sz="1600"/>
        </a:p>
      </dgm:t>
    </dgm:pt>
    <dgm:pt modelId="{E0337F58-B783-49C8-97A0-4D37BF3299C0}" type="sibTrans" cxnId="{DB116671-A2C8-4E9F-B8EF-AF2A2878D57C}">
      <dgm:prSet/>
      <dgm:spPr/>
      <dgm:t>
        <a:bodyPr/>
        <a:lstStyle/>
        <a:p>
          <a:endParaRPr lang="en-US" sz="1600"/>
        </a:p>
      </dgm:t>
    </dgm:pt>
    <dgm:pt modelId="{BB86DFC3-323C-42C4-8B60-9EED4A4CB6D0}">
      <dgm:prSet phldrT="[Text]" custT="1"/>
      <dgm:spPr>
        <a:solidFill>
          <a:srgbClr val="005695"/>
        </a:solidFill>
      </dgm:spPr>
      <dgm:t>
        <a:bodyPr/>
        <a:lstStyle/>
        <a:p>
          <a:r>
            <a:rPr lang="en-US" sz="1600" dirty="0" smtClean="0"/>
            <a:t>Scenarios: New Cloud E-commerce, User generated content, LOB Apps outside the firewall</a:t>
          </a:r>
          <a:endParaRPr lang="en-US" sz="1600" dirty="0"/>
        </a:p>
      </dgm:t>
    </dgm:pt>
    <dgm:pt modelId="{EB04A4B5-F6A7-4DB8-9CC1-D45DB1968402}" type="parTrans" cxnId="{834A683A-BDA8-41EE-8552-F64BA6283FEF}">
      <dgm:prSet custT="1"/>
      <dgm:spPr/>
      <dgm:t>
        <a:bodyPr/>
        <a:lstStyle/>
        <a:p>
          <a:endParaRPr lang="en-US" sz="1600"/>
        </a:p>
      </dgm:t>
    </dgm:pt>
    <dgm:pt modelId="{ED75ED55-3439-4F9F-A6A8-C61EFF694EAA}" type="sibTrans" cxnId="{834A683A-BDA8-41EE-8552-F64BA6283FEF}">
      <dgm:prSet/>
      <dgm:spPr/>
      <dgm:t>
        <a:bodyPr/>
        <a:lstStyle/>
        <a:p>
          <a:endParaRPr lang="en-US" sz="1600"/>
        </a:p>
      </dgm:t>
    </dgm:pt>
    <dgm:pt modelId="{7A9248FC-16A8-4232-8D19-68DB83B601A4}">
      <dgm:prSet phldrT="[Text]" custT="1"/>
      <dgm:spPr>
        <a:solidFill>
          <a:srgbClr val="FF8C00"/>
        </a:solidFill>
      </dgm:spPr>
      <dgm:t>
        <a:bodyPr/>
        <a:lstStyle/>
        <a:p>
          <a:r>
            <a:rPr lang="en-US" sz="1600" dirty="0" smtClean="0"/>
            <a:t>Azure Search</a:t>
          </a:r>
          <a:endParaRPr lang="en-US" sz="1600" dirty="0"/>
        </a:p>
      </dgm:t>
    </dgm:pt>
    <dgm:pt modelId="{81700068-F5DF-4869-88D9-DF930C22A04C}" type="parTrans" cxnId="{2521FE8B-ABB4-459F-B443-49757008C4A7}">
      <dgm:prSet custT="1"/>
      <dgm:spPr/>
      <dgm:t>
        <a:bodyPr/>
        <a:lstStyle/>
        <a:p>
          <a:endParaRPr lang="en-US" sz="1600"/>
        </a:p>
      </dgm:t>
    </dgm:pt>
    <dgm:pt modelId="{F7FED7F9-17EA-4627-9BD6-B83325D541E0}" type="sibTrans" cxnId="{2521FE8B-ABB4-459F-B443-49757008C4A7}">
      <dgm:prSet/>
      <dgm:spPr/>
      <dgm:t>
        <a:bodyPr/>
        <a:lstStyle/>
        <a:p>
          <a:endParaRPr lang="en-US" sz="1600"/>
        </a:p>
      </dgm:t>
    </dgm:pt>
    <dgm:pt modelId="{F488260C-61F8-4C29-B796-D4A701EF67A5}" type="pres">
      <dgm:prSet presAssocID="{C6059368-C166-4E6E-B46F-ED1E56DCDBEC}" presName="diagram" presStyleCnt="0">
        <dgm:presLayoutVars>
          <dgm:chPref val="1"/>
          <dgm:dir/>
          <dgm:animOne val="branch"/>
          <dgm:animLvl val="lvl"/>
          <dgm:resizeHandles val="exact"/>
        </dgm:presLayoutVars>
      </dgm:prSet>
      <dgm:spPr/>
      <dgm:t>
        <a:bodyPr/>
        <a:lstStyle/>
        <a:p>
          <a:endParaRPr lang="en-US"/>
        </a:p>
      </dgm:t>
    </dgm:pt>
    <dgm:pt modelId="{7FBFAD8B-1EF0-4A0B-8F20-58EE20D26EAD}" type="pres">
      <dgm:prSet presAssocID="{70C1D401-F549-4998-9AC7-34E2E183B0F1}" presName="root1" presStyleCnt="0"/>
      <dgm:spPr/>
    </dgm:pt>
    <dgm:pt modelId="{7AB61AA6-157A-4BAF-B08E-627FA79D5692}" type="pres">
      <dgm:prSet presAssocID="{70C1D401-F549-4998-9AC7-34E2E183B0F1}" presName="LevelOneTextNode" presStyleLbl="node0" presStyleIdx="0" presStyleCnt="1" custScaleX="155712" custLinFactX="-100000" custLinFactNeighborX="-150106" custLinFactNeighborY="-2306">
        <dgm:presLayoutVars>
          <dgm:chPref val="3"/>
        </dgm:presLayoutVars>
      </dgm:prSet>
      <dgm:spPr/>
      <dgm:t>
        <a:bodyPr/>
        <a:lstStyle/>
        <a:p>
          <a:endParaRPr lang="en-US"/>
        </a:p>
      </dgm:t>
    </dgm:pt>
    <dgm:pt modelId="{B5752B03-663F-462B-90E9-86C46A7A0067}" type="pres">
      <dgm:prSet presAssocID="{70C1D401-F549-4998-9AC7-34E2E183B0F1}" presName="level2hierChild" presStyleCnt="0"/>
      <dgm:spPr/>
    </dgm:pt>
    <dgm:pt modelId="{86F6C3C3-96E1-4F54-9751-EF18DB912B10}" type="pres">
      <dgm:prSet presAssocID="{ED21EC8E-332B-48CC-AF85-048623709385}" presName="conn2-1" presStyleLbl="parChTrans1D2" presStyleIdx="0" presStyleCnt="5"/>
      <dgm:spPr/>
      <dgm:t>
        <a:bodyPr/>
        <a:lstStyle/>
        <a:p>
          <a:endParaRPr lang="en-US"/>
        </a:p>
      </dgm:t>
    </dgm:pt>
    <dgm:pt modelId="{A0C5BF6F-C077-40D8-AB15-4D62BD52EACA}" type="pres">
      <dgm:prSet presAssocID="{ED21EC8E-332B-48CC-AF85-048623709385}" presName="connTx" presStyleLbl="parChTrans1D2" presStyleIdx="0" presStyleCnt="5"/>
      <dgm:spPr/>
      <dgm:t>
        <a:bodyPr/>
        <a:lstStyle/>
        <a:p>
          <a:endParaRPr lang="en-US"/>
        </a:p>
      </dgm:t>
    </dgm:pt>
    <dgm:pt modelId="{640CF9A2-A8A2-4424-AD46-6BFAD745C71A}" type="pres">
      <dgm:prSet presAssocID="{91946B35-FB61-4435-B472-27D53F507FC8}" presName="root2" presStyleCnt="0"/>
      <dgm:spPr/>
    </dgm:pt>
    <dgm:pt modelId="{80CA71E1-6343-478B-8E30-C76488570D46}" type="pres">
      <dgm:prSet presAssocID="{91946B35-FB61-4435-B472-27D53F507FC8}" presName="LevelTwoTextNode" presStyleLbl="node2" presStyleIdx="0" presStyleCnt="5" custScaleX="377703">
        <dgm:presLayoutVars>
          <dgm:chPref val="3"/>
        </dgm:presLayoutVars>
      </dgm:prSet>
      <dgm:spPr/>
      <dgm:t>
        <a:bodyPr/>
        <a:lstStyle/>
        <a:p>
          <a:endParaRPr lang="en-US"/>
        </a:p>
      </dgm:t>
    </dgm:pt>
    <dgm:pt modelId="{0CD26CC9-A48D-4B81-8D50-34A2A6D2C92E}" type="pres">
      <dgm:prSet presAssocID="{91946B35-FB61-4435-B472-27D53F507FC8}" presName="level3hierChild" presStyleCnt="0"/>
      <dgm:spPr/>
    </dgm:pt>
    <dgm:pt modelId="{D9D4955B-933C-439C-AEC7-C531B72ED1C2}" type="pres">
      <dgm:prSet presAssocID="{EACEF602-7402-4D3D-A67D-4151F913BC46}" presName="conn2-1" presStyleLbl="parChTrans1D3" presStyleIdx="0" presStyleCnt="5"/>
      <dgm:spPr/>
      <dgm:t>
        <a:bodyPr/>
        <a:lstStyle/>
        <a:p>
          <a:endParaRPr lang="en-US"/>
        </a:p>
      </dgm:t>
    </dgm:pt>
    <dgm:pt modelId="{77B66A1A-F847-43AC-9F8F-A550F9167965}" type="pres">
      <dgm:prSet presAssocID="{EACEF602-7402-4D3D-A67D-4151F913BC46}" presName="connTx" presStyleLbl="parChTrans1D3" presStyleIdx="0" presStyleCnt="5"/>
      <dgm:spPr/>
      <dgm:t>
        <a:bodyPr/>
        <a:lstStyle/>
        <a:p>
          <a:endParaRPr lang="en-US"/>
        </a:p>
      </dgm:t>
    </dgm:pt>
    <dgm:pt modelId="{429479C8-AA39-439F-907E-82D71C66CBDC}" type="pres">
      <dgm:prSet presAssocID="{D71E69B1-1192-4739-8BF3-8DFDD02D960E}" presName="root2" presStyleCnt="0"/>
      <dgm:spPr/>
    </dgm:pt>
    <dgm:pt modelId="{A224AD52-13D7-4676-9990-3EBE447CADD2}" type="pres">
      <dgm:prSet presAssocID="{D71E69B1-1192-4739-8BF3-8DFDD02D960E}" presName="LevelTwoTextNode" presStyleLbl="node3" presStyleIdx="0" presStyleCnt="5" custLinFactX="100000" custLinFactNeighborX="155653">
        <dgm:presLayoutVars>
          <dgm:chPref val="3"/>
        </dgm:presLayoutVars>
      </dgm:prSet>
      <dgm:spPr/>
      <dgm:t>
        <a:bodyPr/>
        <a:lstStyle/>
        <a:p>
          <a:endParaRPr lang="en-US"/>
        </a:p>
      </dgm:t>
    </dgm:pt>
    <dgm:pt modelId="{FFBF483B-B4AE-4803-A50A-8EB215ADEE1B}" type="pres">
      <dgm:prSet presAssocID="{D71E69B1-1192-4739-8BF3-8DFDD02D960E}" presName="level3hierChild" presStyleCnt="0"/>
      <dgm:spPr/>
    </dgm:pt>
    <dgm:pt modelId="{369BDDC4-49FB-4C34-9030-404993A1253D}" type="pres">
      <dgm:prSet presAssocID="{94F64C5F-1166-488E-805D-16466C8CDBC9}" presName="conn2-1" presStyleLbl="parChTrans1D2" presStyleIdx="1" presStyleCnt="5"/>
      <dgm:spPr/>
      <dgm:t>
        <a:bodyPr/>
        <a:lstStyle/>
        <a:p>
          <a:endParaRPr lang="en-US"/>
        </a:p>
      </dgm:t>
    </dgm:pt>
    <dgm:pt modelId="{23A88CAE-1B32-49A7-BC80-54063F2638BD}" type="pres">
      <dgm:prSet presAssocID="{94F64C5F-1166-488E-805D-16466C8CDBC9}" presName="connTx" presStyleLbl="parChTrans1D2" presStyleIdx="1" presStyleCnt="5"/>
      <dgm:spPr/>
      <dgm:t>
        <a:bodyPr/>
        <a:lstStyle/>
        <a:p>
          <a:endParaRPr lang="en-US"/>
        </a:p>
      </dgm:t>
    </dgm:pt>
    <dgm:pt modelId="{1321E139-75D4-4BB9-9FBF-2A521C8F6AC2}" type="pres">
      <dgm:prSet presAssocID="{4DAA81FC-D276-4622-B64E-8C5ED711DC81}" presName="root2" presStyleCnt="0"/>
      <dgm:spPr/>
    </dgm:pt>
    <dgm:pt modelId="{9B0F9604-F19E-4BFD-8BEA-D6493A43657A}" type="pres">
      <dgm:prSet presAssocID="{4DAA81FC-D276-4622-B64E-8C5ED711DC81}" presName="LevelTwoTextNode" presStyleLbl="node2" presStyleIdx="1" presStyleCnt="5" custScaleX="377703">
        <dgm:presLayoutVars>
          <dgm:chPref val="3"/>
        </dgm:presLayoutVars>
      </dgm:prSet>
      <dgm:spPr/>
      <dgm:t>
        <a:bodyPr/>
        <a:lstStyle/>
        <a:p>
          <a:endParaRPr lang="en-US"/>
        </a:p>
      </dgm:t>
    </dgm:pt>
    <dgm:pt modelId="{60EC70D2-50C7-4145-8754-867741AAB1EC}" type="pres">
      <dgm:prSet presAssocID="{4DAA81FC-D276-4622-B64E-8C5ED711DC81}" presName="level3hierChild" presStyleCnt="0"/>
      <dgm:spPr/>
    </dgm:pt>
    <dgm:pt modelId="{F80676AA-DE2E-4AFD-93C1-7DACCBB903AA}" type="pres">
      <dgm:prSet presAssocID="{AD5E754F-55AD-4C03-869C-EA85A8C15E69}" presName="conn2-1" presStyleLbl="parChTrans1D3" presStyleIdx="1" presStyleCnt="5"/>
      <dgm:spPr/>
      <dgm:t>
        <a:bodyPr/>
        <a:lstStyle/>
        <a:p>
          <a:endParaRPr lang="en-US"/>
        </a:p>
      </dgm:t>
    </dgm:pt>
    <dgm:pt modelId="{9EEE2724-A596-47BD-AE2D-77A1BF2174A2}" type="pres">
      <dgm:prSet presAssocID="{AD5E754F-55AD-4C03-869C-EA85A8C15E69}" presName="connTx" presStyleLbl="parChTrans1D3" presStyleIdx="1" presStyleCnt="5"/>
      <dgm:spPr/>
      <dgm:t>
        <a:bodyPr/>
        <a:lstStyle/>
        <a:p>
          <a:endParaRPr lang="en-US"/>
        </a:p>
      </dgm:t>
    </dgm:pt>
    <dgm:pt modelId="{4566F355-36D2-4D24-854C-C99CB6997621}" type="pres">
      <dgm:prSet presAssocID="{2778A411-F16E-4419-A994-B2A6E5EF309E}" presName="root2" presStyleCnt="0"/>
      <dgm:spPr/>
    </dgm:pt>
    <dgm:pt modelId="{1CF4FAAC-77DA-470F-943B-A2DD6D0C995E}" type="pres">
      <dgm:prSet presAssocID="{2778A411-F16E-4419-A994-B2A6E5EF309E}" presName="LevelTwoTextNode" presStyleLbl="node3" presStyleIdx="1" presStyleCnt="5" custLinFactX="100000" custLinFactNeighborX="155653">
        <dgm:presLayoutVars>
          <dgm:chPref val="3"/>
        </dgm:presLayoutVars>
      </dgm:prSet>
      <dgm:spPr/>
      <dgm:t>
        <a:bodyPr/>
        <a:lstStyle/>
        <a:p>
          <a:endParaRPr lang="en-US"/>
        </a:p>
      </dgm:t>
    </dgm:pt>
    <dgm:pt modelId="{1D1FF220-DC09-42E3-8D8D-42C2933255A3}" type="pres">
      <dgm:prSet presAssocID="{2778A411-F16E-4419-A994-B2A6E5EF309E}" presName="level3hierChild" presStyleCnt="0"/>
      <dgm:spPr/>
    </dgm:pt>
    <dgm:pt modelId="{F581B964-879D-4887-8B8C-E9F043E1ACEF}" type="pres">
      <dgm:prSet presAssocID="{617A308B-6139-4337-B915-AFB7BB78EA23}" presName="conn2-1" presStyleLbl="parChTrans1D2" presStyleIdx="2" presStyleCnt="5"/>
      <dgm:spPr/>
      <dgm:t>
        <a:bodyPr/>
        <a:lstStyle/>
        <a:p>
          <a:endParaRPr lang="en-US"/>
        </a:p>
      </dgm:t>
    </dgm:pt>
    <dgm:pt modelId="{9FAD0701-F8A7-4427-944F-388FE515A7D1}" type="pres">
      <dgm:prSet presAssocID="{617A308B-6139-4337-B915-AFB7BB78EA23}" presName="connTx" presStyleLbl="parChTrans1D2" presStyleIdx="2" presStyleCnt="5"/>
      <dgm:spPr/>
      <dgm:t>
        <a:bodyPr/>
        <a:lstStyle/>
        <a:p>
          <a:endParaRPr lang="en-US"/>
        </a:p>
      </dgm:t>
    </dgm:pt>
    <dgm:pt modelId="{89E27797-3811-4D6B-A3D2-0FC4E4F5904B}" type="pres">
      <dgm:prSet presAssocID="{B9182AF4-D7C8-41DA-814C-A98616906292}" presName="root2" presStyleCnt="0"/>
      <dgm:spPr/>
    </dgm:pt>
    <dgm:pt modelId="{98FF3CA0-DD97-4AD8-8326-656B83C1F27F}" type="pres">
      <dgm:prSet presAssocID="{B9182AF4-D7C8-41DA-814C-A98616906292}" presName="LevelTwoTextNode" presStyleLbl="node2" presStyleIdx="2" presStyleCnt="5" custScaleX="377703">
        <dgm:presLayoutVars>
          <dgm:chPref val="3"/>
        </dgm:presLayoutVars>
      </dgm:prSet>
      <dgm:spPr/>
      <dgm:t>
        <a:bodyPr/>
        <a:lstStyle/>
        <a:p>
          <a:endParaRPr lang="en-US"/>
        </a:p>
      </dgm:t>
    </dgm:pt>
    <dgm:pt modelId="{90378B34-9D2B-40BC-AECB-8990166E0CED}" type="pres">
      <dgm:prSet presAssocID="{B9182AF4-D7C8-41DA-814C-A98616906292}" presName="level3hierChild" presStyleCnt="0"/>
      <dgm:spPr/>
    </dgm:pt>
    <dgm:pt modelId="{60588C8A-BA61-4F6C-A1BC-69F84DFDF320}" type="pres">
      <dgm:prSet presAssocID="{39889D0E-2CB0-4366-8B1A-C78799290D75}" presName="conn2-1" presStyleLbl="parChTrans1D3" presStyleIdx="2" presStyleCnt="5"/>
      <dgm:spPr/>
      <dgm:t>
        <a:bodyPr/>
        <a:lstStyle/>
        <a:p>
          <a:endParaRPr lang="en-US"/>
        </a:p>
      </dgm:t>
    </dgm:pt>
    <dgm:pt modelId="{5ECFEAD0-40A9-4A3A-8058-5085F095EF10}" type="pres">
      <dgm:prSet presAssocID="{39889D0E-2CB0-4366-8B1A-C78799290D75}" presName="connTx" presStyleLbl="parChTrans1D3" presStyleIdx="2" presStyleCnt="5"/>
      <dgm:spPr/>
      <dgm:t>
        <a:bodyPr/>
        <a:lstStyle/>
        <a:p>
          <a:endParaRPr lang="en-US"/>
        </a:p>
      </dgm:t>
    </dgm:pt>
    <dgm:pt modelId="{E694F80D-80E9-47D7-9503-4511C28D7608}" type="pres">
      <dgm:prSet presAssocID="{F5E48451-1291-439A-AACE-51B417FC0454}" presName="root2" presStyleCnt="0"/>
      <dgm:spPr/>
    </dgm:pt>
    <dgm:pt modelId="{C24AE8BE-14DD-424E-ABF3-33969E6A8930}" type="pres">
      <dgm:prSet presAssocID="{F5E48451-1291-439A-AACE-51B417FC0454}" presName="LevelTwoTextNode" presStyleLbl="node3" presStyleIdx="2" presStyleCnt="5" custLinFactX="100000" custLinFactNeighborX="155653">
        <dgm:presLayoutVars>
          <dgm:chPref val="3"/>
        </dgm:presLayoutVars>
      </dgm:prSet>
      <dgm:spPr/>
      <dgm:t>
        <a:bodyPr/>
        <a:lstStyle/>
        <a:p>
          <a:endParaRPr lang="en-US"/>
        </a:p>
      </dgm:t>
    </dgm:pt>
    <dgm:pt modelId="{DC1C4460-E3E5-4566-BEA6-6C74F1EB8EBF}" type="pres">
      <dgm:prSet presAssocID="{F5E48451-1291-439A-AACE-51B417FC0454}" presName="level3hierChild" presStyleCnt="0"/>
      <dgm:spPr/>
    </dgm:pt>
    <dgm:pt modelId="{58F8907F-179B-4183-BCFF-E9BED704BD3D}" type="pres">
      <dgm:prSet presAssocID="{9202DE73-FF0D-4306-A291-92583E40F1AD}" presName="conn2-1" presStyleLbl="parChTrans1D2" presStyleIdx="3" presStyleCnt="5"/>
      <dgm:spPr/>
      <dgm:t>
        <a:bodyPr/>
        <a:lstStyle/>
        <a:p>
          <a:endParaRPr lang="en-US"/>
        </a:p>
      </dgm:t>
    </dgm:pt>
    <dgm:pt modelId="{1F8BF095-AB30-4698-B19B-035BBD5F2472}" type="pres">
      <dgm:prSet presAssocID="{9202DE73-FF0D-4306-A291-92583E40F1AD}" presName="connTx" presStyleLbl="parChTrans1D2" presStyleIdx="3" presStyleCnt="5"/>
      <dgm:spPr/>
      <dgm:t>
        <a:bodyPr/>
        <a:lstStyle/>
        <a:p>
          <a:endParaRPr lang="en-US"/>
        </a:p>
      </dgm:t>
    </dgm:pt>
    <dgm:pt modelId="{0D5BE750-7CB0-4633-8C28-C62CABAFB126}" type="pres">
      <dgm:prSet presAssocID="{0990CC55-0E43-4EA6-9548-A3C0D72A609B}" presName="root2" presStyleCnt="0"/>
      <dgm:spPr/>
    </dgm:pt>
    <dgm:pt modelId="{FB5E6CAF-02E8-4E9A-8BCF-F74C5C71B5B6}" type="pres">
      <dgm:prSet presAssocID="{0990CC55-0E43-4EA6-9548-A3C0D72A609B}" presName="LevelTwoTextNode" presStyleLbl="node2" presStyleIdx="3" presStyleCnt="5" custScaleX="377703">
        <dgm:presLayoutVars>
          <dgm:chPref val="3"/>
        </dgm:presLayoutVars>
      </dgm:prSet>
      <dgm:spPr/>
      <dgm:t>
        <a:bodyPr/>
        <a:lstStyle/>
        <a:p>
          <a:endParaRPr lang="en-US"/>
        </a:p>
      </dgm:t>
    </dgm:pt>
    <dgm:pt modelId="{CA3876C3-2C04-4636-8D50-CDFC545DB5B8}" type="pres">
      <dgm:prSet presAssocID="{0990CC55-0E43-4EA6-9548-A3C0D72A609B}" presName="level3hierChild" presStyleCnt="0"/>
      <dgm:spPr/>
    </dgm:pt>
    <dgm:pt modelId="{9CE49F32-2A3D-4EA0-9093-17430BB6239C}" type="pres">
      <dgm:prSet presAssocID="{52453259-6B50-4A0E-B181-11975565F52E}" presName="conn2-1" presStyleLbl="parChTrans1D3" presStyleIdx="3" presStyleCnt="5"/>
      <dgm:spPr/>
      <dgm:t>
        <a:bodyPr/>
        <a:lstStyle/>
        <a:p>
          <a:endParaRPr lang="en-US"/>
        </a:p>
      </dgm:t>
    </dgm:pt>
    <dgm:pt modelId="{52968383-3CE3-404C-B2B5-D415B1559262}" type="pres">
      <dgm:prSet presAssocID="{52453259-6B50-4A0E-B181-11975565F52E}" presName="connTx" presStyleLbl="parChTrans1D3" presStyleIdx="3" presStyleCnt="5"/>
      <dgm:spPr/>
      <dgm:t>
        <a:bodyPr/>
        <a:lstStyle/>
        <a:p>
          <a:endParaRPr lang="en-US"/>
        </a:p>
      </dgm:t>
    </dgm:pt>
    <dgm:pt modelId="{C1D26D2E-9C22-4FC3-9BB7-93C55B407934}" type="pres">
      <dgm:prSet presAssocID="{23F1DDD4-18C9-4077-AF79-937C61E41401}" presName="root2" presStyleCnt="0"/>
      <dgm:spPr/>
    </dgm:pt>
    <dgm:pt modelId="{8D871798-7B89-4BB1-9F92-9082A4DDF748}" type="pres">
      <dgm:prSet presAssocID="{23F1DDD4-18C9-4077-AF79-937C61E41401}" presName="LevelTwoTextNode" presStyleLbl="node3" presStyleIdx="3" presStyleCnt="5" custLinFactX="100000" custLinFactNeighborX="155653">
        <dgm:presLayoutVars>
          <dgm:chPref val="3"/>
        </dgm:presLayoutVars>
      </dgm:prSet>
      <dgm:spPr/>
      <dgm:t>
        <a:bodyPr/>
        <a:lstStyle/>
        <a:p>
          <a:endParaRPr lang="en-US"/>
        </a:p>
      </dgm:t>
    </dgm:pt>
    <dgm:pt modelId="{A6B2F1FE-FFD9-4CD3-A592-F27A9AD08700}" type="pres">
      <dgm:prSet presAssocID="{23F1DDD4-18C9-4077-AF79-937C61E41401}" presName="level3hierChild" presStyleCnt="0"/>
      <dgm:spPr/>
    </dgm:pt>
    <dgm:pt modelId="{997750D4-96EB-4BB9-9AD2-9EAA9D415714}" type="pres">
      <dgm:prSet presAssocID="{EB04A4B5-F6A7-4DB8-9CC1-D45DB1968402}" presName="conn2-1" presStyleLbl="parChTrans1D2" presStyleIdx="4" presStyleCnt="5"/>
      <dgm:spPr/>
      <dgm:t>
        <a:bodyPr/>
        <a:lstStyle/>
        <a:p>
          <a:endParaRPr lang="en-US"/>
        </a:p>
      </dgm:t>
    </dgm:pt>
    <dgm:pt modelId="{36BFF728-9692-46E2-8EED-D459AC0D82DC}" type="pres">
      <dgm:prSet presAssocID="{EB04A4B5-F6A7-4DB8-9CC1-D45DB1968402}" presName="connTx" presStyleLbl="parChTrans1D2" presStyleIdx="4" presStyleCnt="5"/>
      <dgm:spPr/>
      <dgm:t>
        <a:bodyPr/>
        <a:lstStyle/>
        <a:p>
          <a:endParaRPr lang="en-US"/>
        </a:p>
      </dgm:t>
    </dgm:pt>
    <dgm:pt modelId="{8C5257B3-129C-4E16-A52F-2F059382ED0A}" type="pres">
      <dgm:prSet presAssocID="{BB86DFC3-323C-42C4-8B60-9EED4A4CB6D0}" presName="root2" presStyleCnt="0"/>
      <dgm:spPr/>
    </dgm:pt>
    <dgm:pt modelId="{E410C2DD-2B95-42B2-86D4-32F15B352216}" type="pres">
      <dgm:prSet presAssocID="{BB86DFC3-323C-42C4-8B60-9EED4A4CB6D0}" presName="LevelTwoTextNode" presStyleLbl="node2" presStyleIdx="4" presStyleCnt="5" custScaleX="377703">
        <dgm:presLayoutVars>
          <dgm:chPref val="3"/>
        </dgm:presLayoutVars>
      </dgm:prSet>
      <dgm:spPr/>
      <dgm:t>
        <a:bodyPr/>
        <a:lstStyle/>
        <a:p>
          <a:endParaRPr lang="en-US"/>
        </a:p>
      </dgm:t>
    </dgm:pt>
    <dgm:pt modelId="{7E5531AA-E9AA-4244-B670-B72D22716C3C}" type="pres">
      <dgm:prSet presAssocID="{BB86DFC3-323C-42C4-8B60-9EED4A4CB6D0}" presName="level3hierChild" presStyleCnt="0"/>
      <dgm:spPr/>
    </dgm:pt>
    <dgm:pt modelId="{C031B15B-9D44-4C7A-B6A0-4F942BC22A34}" type="pres">
      <dgm:prSet presAssocID="{81700068-F5DF-4869-88D9-DF930C22A04C}" presName="conn2-1" presStyleLbl="parChTrans1D3" presStyleIdx="4" presStyleCnt="5"/>
      <dgm:spPr/>
      <dgm:t>
        <a:bodyPr/>
        <a:lstStyle/>
        <a:p>
          <a:endParaRPr lang="en-US"/>
        </a:p>
      </dgm:t>
    </dgm:pt>
    <dgm:pt modelId="{F60A74BF-AFE3-4831-9624-4E6D1808ECE3}" type="pres">
      <dgm:prSet presAssocID="{81700068-F5DF-4869-88D9-DF930C22A04C}" presName="connTx" presStyleLbl="parChTrans1D3" presStyleIdx="4" presStyleCnt="5"/>
      <dgm:spPr/>
      <dgm:t>
        <a:bodyPr/>
        <a:lstStyle/>
        <a:p>
          <a:endParaRPr lang="en-US"/>
        </a:p>
      </dgm:t>
    </dgm:pt>
    <dgm:pt modelId="{8E9A76C1-BB6F-46B9-8641-293ABB356CB8}" type="pres">
      <dgm:prSet presAssocID="{7A9248FC-16A8-4232-8D19-68DB83B601A4}" presName="root2" presStyleCnt="0"/>
      <dgm:spPr/>
    </dgm:pt>
    <dgm:pt modelId="{8810C41C-4351-4EFF-9BA9-47BB70FFD87B}" type="pres">
      <dgm:prSet presAssocID="{7A9248FC-16A8-4232-8D19-68DB83B601A4}" presName="LevelTwoTextNode" presStyleLbl="node3" presStyleIdx="4" presStyleCnt="5" custLinFactX="100000" custLinFactNeighborX="155653">
        <dgm:presLayoutVars>
          <dgm:chPref val="3"/>
        </dgm:presLayoutVars>
      </dgm:prSet>
      <dgm:spPr/>
      <dgm:t>
        <a:bodyPr/>
        <a:lstStyle/>
        <a:p>
          <a:endParaRPr lang="en-US"/>
        </a:p>
      </dgm:t>
    </dgm:pt>
    <dgm:pt modelId="{E1A1731B-978C-4E22-8DFB-A650BEDB03BA}" type="pres">
      <dgm:prSet presAssocID="{7A9248FC-16A8-4232-8D19-68DB83B601A4}" presName="level3hierChild" presStyleCnt="0"/>
      <dgm:spPr/>
    </dgm:pt>
  </dgm:ptLst>
  <dgm:cxnLst>
    <dgm:cxn modelId="{496CC226-A1FD-4A8A-AD7F-400E22803B6D}" type="presOf" srcId="{AD5E754F-55AD-4C03-869C-EA85A8C15E69}" destId="{9EEE2724-A596-47BD-AE2D-77A1BF2174A2}" srcOrd="1" destOrd="0" presId="urn:microsoft.com/office/officeart/2005/8/layout/hierarchy2"/>
    <dgm:cxn modelId="{1B65F119-32F8-440F-B69D-3603127DCC36}" type="presOf" srcId="{EB04A4B5-F6A7-4DB8-9CC1-D45DB1968402}" destId="{997750D4-96EB-4BB9-9AD2-9EAA9D415714}" srcOrd="0" destOrd="0" presId="urn:microsoft.com/office/officeart/2005/8/layout/hierarchy2"/>
    <dgm:cxn modelId="{DB510CCF-6233-4D2A-8EA7-5C04ED1BD415}" type="presOf" srcId="{39889D0E-2CB0-4366-8B1A-C78799290D75}" destId="{5ECFEAD0-40A9-4A3A-8058-5085F095EF10}" srcOrd="1" destOrd="0" presId="urn:microsoft.com/office/officeart/2005/8/layout/hierarchy2"/>
    <dgm:cxn modelId="{73C69072-F1AE-431C-B29F-A8CF12D0A254}" type="presOf" srcId="{B9182AF4-D7C8-41DA-814C-A98616906292}" destId="{98FF3CA0-DD97-4AD8-8326-656B83C1F27F}" srcOrd="0" destOrd="0" presId="urn:microsoft.com/office/officeart/2005/8/layout/hierarchy2"/>
    <dgm:cxn modelId="{C0A0100E-EC1E-4107-9848-EFF07BD4D719}" type="presOf" srcId="{91946B35-FB61-4435-B472-27D53F507FC8}" destId="{80CA71E1-6343-478B-8E30-C76488570D46}" srcOrd="0" destOrd="0" presId="urn:microsoft.com/office/officeart/2005/8/layout/hierarchy2"/>
    <dgm:cxn modelId="{96E2CFFE-87BE-42E3-AC2E-4BC57AF55E31}" type="presOf" srcId="{9202DE73-FF0D-4306-A291-92583E40F1AD}" destId="{58F8907F-179B-4183-BCFF-E9BED704BD3D}" srcOrd="0" destOrd="0" presId="urn:microsoft.com/office/officeart/2005/8/layout/hierarchy2"/>
    <dgm:cxn modelId="{C8F72166-5C05-4BA0-BD88-01EFF3BC4ED1}" type="presOf" srcId="{ED21EC8E-332B-48CC-AF85-048623709385}" destId="{A0C5BF6F-C077-40D8-AB15-4D62BD52EACA}" srcOrd="1" destOrd="0" presId="urn:microsoft.com/office/officeart/2005/8/layout/hierarchy2"/>
    <dgm:cxn modelId="{834A683A-BDA8-41EE-8552-F64BA6283FEF}" srcId="{70C1D401-F549-4998-9AC7-34E2E183B0F1}" destId="{BB86DFC3-323C-42C4-8B60-9EED4A4CB6D0}" srcOrd="4" destOrd="0" parTransId="{EB04A4B5-F6A7-4DB8-9CC1-D45DB1968402}" sibTransId="{ED75ED55-3439-4F9F-A6A8-C61EFF694EAA}"/>
    <dgm:cxn modelId="{E8E92ADF-EDA4-44D9-B15C-3F1812FFB7FB}" type="presOf" srcId="{39889D0E-2CB0-4366-8B1A-C78799290D75}" destId="{60588C8A-BA61-4F6C-A1BC-69F84DFDF320}" srcOrd="0" destOrd="0" presId="urn:microsoft.com/office/officeart/2005/8/layout/hierarchy2"/>
    <dgm:cxn modelId="{1B6EB46C-5FD0-4493-90B4-4D5224EA7AB9}" type="presOf" srcId="{70C1D401-F549-4998-9AC7-34E2E183B0F1}" destId="{7AB61AA6-157A-4BAF-B08E-627FA79D5692}" srcOrd="0" destOrd="0" presId="urn:microsoft.com/office/officeart/2005/8/layout/hierarchy2"/>
    <dgm:cxn modelId="{0C9F1CDA-628B-4FF0-9CC0-70167F2D0E06}" type="presOf" srcId="{9202DE73-FF0D-4306-A291-92583E40F1AD}" destId="{1F8BF095-AB30-4698-B19B-035BBD5F2472}" srcOrd="1" destOrd="0" presId="urn:microsoft.com/office/officeart/2005/8/layout/hierarchy2"/>
    <dgm:cxn modelId="{75B700EA-D56F-4FE4-AAAE-1085C06F017D}" type="presOf" srcId="{23F1DDD4-18C9-4077-AF79-937C61E41401}" destId="{8D871798-7B89-4BB1-9F92-9082A4DDF748}" srcOrd="0" destOrd="0" presId="urn:microsoft.com/office/officeart/2005/8/layout/hierarchy2"/>
    <dgm:cxn modelId="{8D583E7D-9B8A-40C4-A7D9-998AD9B13935}" srcId="{B9182AF4-D7C8-41DA-814C-A98616906292}" destId="{F5E48451-1291-439A-AACE-51B417FC0454}" srcOrd="0" destOrd="0" parTransId="{39889D0E-2CB0-4366-8B1A-C78799290D75}" sibTransId="{2C883A82-9773-4684-8282-C174419F800F}"/>
    <dgm:cxn modelId="{2521FE8B-ABB4-459F-B443-49757008C4A7}" srcId="{BB86DFC3-323C-42C4-8B60-9EED4A4CB6D0}" destId="{7A9248FC-16A8-4232-8D19-68DB83B601A4}" srcOrd="0" destOrd="0" parTransId="{81700068-F5DF-4869-88D9-DF930C22A04C}" sibTransId="{F7FED7F9-17EA-4627-9BD6-B83325D541E0}"/>
    <dgm:cxn modelId="{60F46250-13E4-419A-ABCD-CD104AD16DC2}" type="presOf" srcId="{617A308B-6139-4337-B915-AFB7BB78EA23}" destId="{F581B964-879D-4887-8B8C-E9F043E1ACEF}" srcOrd="0" destOrd="0" presId="urn:microsoft.com/office/officeart/2005/8/layout/hierarchy2"/>
    <dgm:cxn modelId="{B4B7BA27-3BC7-4D9D-BC1C-90E43B0AEDD7}" type="presOf" srcId="{94F64C5F-1166-488E-805D-16466C8CDBC9}" destId="{369BDDC4-49FB-4C34-9030-404993A1253D}" srcOrd="0" destOrd="0" presId="urn:microsoft.com/office/officeart/2005/8/layout/hierarchy2"/>
    <dgm:cxn modelId="{D7D83B55-92A5-49BB-8BE0-4A5AA453143A}" type="presOf" srcId="{EB04A4B5-F6A7-4DB8-9CC1-D45DB1968402}" destId="{36BFF728-9692-46E2-8EED-D459AC0D82DC}" srcOrd="1" destOrd="0" presId="urn:microsoft.com/office/officeart/2005/8/layout/hierarchy2"/>
    <dgm:cxn modelId="{A49705AA-1EC3-4838-B825-D5FFEDCF477E}" type="presOf" srcId="{EACEF602-7402-4D3D-A67D-4151F913BC46}" destId="{D9D4955B-933C-439C-AEC7-C531B72ED1C2}" srcOrd="0" destOrd="0" presId="urn:microsoft.com/office/officeart/2005/8/layout/hierarchy2"/>
    <dgm:cxn modelId="{16C25E7B-BF7B-4432-BA4A-A77EF23E8433}" type="presOf" srcId="{C6059368-C166-4E6E-B46F-ED1E56DCDBEC}" destId="{F488260C-61F8-4C29-B796-D4A701EF67A5}" srcOrd="0" destOrd="0" presId="urn:microsoft.com/office/officeart/2005/8/layout/hierarchy2"/>
    <dgm:cxn modelId="{AB3D8BC8-A66C-409A-9A03-64E738D40BFE}" type="presOf" srcId="{D71E69B1-1192-4739-8BF3-8DFDD02D960E}" destId="{A224AD52-13D7-4676-9990-3EBE447CADD2}" srcOrd="0" destOrd="0" presId="urn:microsoft.com/office/officeart/2005/8/layout/hierarchy2"/>
    <dgm:cxn modelId="{5F50FD7A-B785-4B1B-BBD9-7FCAF1013849}" type="presOf" srcId="{94F64C5F-1166-488E-805D-16466C8CDBC9}" destId="{23A88CAE-1B32-49A7-BC80-54063F2638BD}" srcOrd="1" destOrd="0" presId="urn:microsoft.com/office/officeart/2005/8/layout/hierarchy2"/>
    <dgm:cxn modelId="{82EF60E2-303C-4492-A34A-6B46A99E147A}" type="presOf" srcId="{2778A411-F16E-4419-A994-B2A6E5EF309E}" destId="{1CF4FAAC-77DA-470F-943B-A2DD6D0C995E}" srcOrd="0" destOrd="0" presId="urn:microsoft.com/office/officeart/2005/8/layout/hierarchy2"/>
    <dgm:cxn modelId="{DB116671-A2C8-4E9F-B8EF-AF2A2878D57C}" srcId="{0990CC55-0E43-4EA6-9548-A3C0D72A609B}" destId="{23F1DDD4-18C9-4077-AF79-937C61E41401}" srcOrd="0" destOrd="0" parTransId="{52453259-6B50-4A0E-B181-11975565F52E}" sibTransId="{E0337F58-B783-49C8-97A0-4D37BF3299C0}"/>
    <dgm:cxn modelId="{60212BDA-C750-4F5C-B910-610C0F401877}" srcId="{70C1D401-F549-4998-9AC7-34E2E183B0F1}" destId="{91946B35-FB61-4435-B472-27D53F507FC8}" srcOrd="0" destOrd="0" parTransId="{ED21EC8E-332B-48CC-AF85-048623709385}" sibTransId="{518756EB-1133-4361-A1C0-6E33D981502D}"/>
    <dgm:cxn modelId="{00986061-7A6F-4E00-B5D8-97625F061DA2}" srcId="{70C1D401-F549-4998-9AC7-34E2E183B0F1}" destId="{B9182AF4-D7C8-41DA-814C-A98616906292}" srcOrd="2" destOrd="0" parTransId="{617A308B-6139-4337-B915-AFB7BB78EA23}" sibTransId="{7E62A0CD-1F48-4377-BB03-1AE5FD4DD2D3}"/>
    <dgm:cxn modelId="{E9D27BF8-1ED9-47ED-8A98-D958BCBAF8C7}" type="presOf" srcId="{4DAA81FC-D276-4622-B64E-8C5ED711DC81}" destId="{9B0F9604-F19E-4BFD-8BEA-D6493A43657A}" srcOrd="0" destOrd="0" presId="urn:microsoft.com/office/officeart/2005/8/layout/hierarchy2"/>
    <dgm:cxn modelId="{7F222293-BFB7-4105-AB19-5889AE627874}" srcId="{4DAA81FC-D276-4622-B64E-8C5ED711DC81}" destId="{2778A411-F16E-4419-A994-B2A6E5EF309E}" srcOrd="0" destOrd="0" parTransId="{AD5E754F-55AD-4C03-869C-EA85A8C15E69}" sibTransId="{8521F2F8-28E7-4092-A64A-E92DB4D5DB4A}"/>
    <dgm:cxn modelId="{005645B2-03C8-4B4E-A740-5FF8010D32AC}" type="presOf" srcId="{52453259-6B50-4A0E-B181-11975565F52E}" destId="{9CE49F32-2A3D-4EA0-9093-17430BB6239C}" srcOrd="0" destOrd="0" presId="urn:microsoft.com/office/officeart/2005/8/layout/hierarchy2"/>
    <dgm:cxn modelId="{2FC522E5-C705-4DDE-97B5-47962756CC9F}" type="presOf" srcId="{52453259-6B50-4A0E-B181-11975565F52E}" destId="{52968383-3CE3-404C-B2B5-D415B1559262}" srcOrd="1" destOrd="0" presId="urn:microsoft.com/office/officeart/2005/8/layout/hierarchy2"/>
    <dgm:cxn modelId="{87A2FDD6-4A47-41B3-9942-73E670B0C775}" type="presOf" srcId="{81700068-F5DF-4869-88D9-DF930C22A04C}" destId="{F60A74BF-AFE3-4831-9624-4E6D1808ECE3}" srcOrd="1" destOrd="0" presId="urn:microsoft.com/office/officeart/2005/8/layout/hierarchy2"/>
    <dgm:cxn modelId="{65DCFD58-5873-4A44-AC32-729B88AAD5D3}" type="presOf" srcId="{AD5E754F-55AD-4C03-869C-EA85A8C15E69}" destId="{F80676AA-DE2E-4AFD-93C1-7DACCBB903AA}" srcOrd="0" destOrd="0" presId="urn:microsoft.com/office/officeart/2005/8/layout/hierarchy2"/>
    <dgm:cxn modelId="{217EDD6F-83A1-4282-96B6-58004EA6D088}" type="presOf" srcId="{617A308B-6139-4337-B915-AFB7BB78EA23}" destId="{9FAD0701-F8A7-4427-944F-388FE515A7D1}" srcOrd="1" destOrd="0" presId="urn:microsoft.com/office/officeart/2005/8/layout/hierarchy2"/>
    <dgm:cxn modelId="{B5EAEBF9-15D7-458C-B4D7-0934FFCDEC72}" srcId="{70C1D401-F549-4998-9AC7-34E2E183B0F1}" destId="{4DAA81FC-D276-4622-B64E-8C5ED711DC81}" srcOrd="1" destOrd="0" parTransId="{94F64C5F-1166-488E-805D-16466C8CDBC9}" sibTransId="{D67A08EE-8B73-4942-B6CD-96BA0232649E}"/>
    <dgm:cxn modelId="{562AD44F-9454-4563-8735-499F34A6F667}" type="presOf" srcId="{ED21EC8E-332B-48CC-AF85-048623709385}" destId="{86F6C3C3-96E1-4F54-9751-EF18DB912B10}" srcOrd="0" destOrd="0" presId="urn:microsoft.com/office/officeart/2005/8/layout/hierarchy2"/>
    <dgm:cxn modelId="{4C10ACEA-7AE3-4A2B-A8E8-583E6BEEA84F}" type="presOf" srcId="{7A9248FC-16A8-4232-8D19-68DB83B601A4}" destId="{8810C41C-4351-4EFF-9BA9-47BB70FFD87B}" srcOrd="0" destOrd="0" presId="urn:microsoft.com/office/officeart/2005/8/layout/hierarchy2"/>
    <dgm:cxn modelId="{D8BC2B48-33AD-4470-8942-91F9162D268C}" type="presOf" srcId="{F5E48451-1291-439A-AACE-51B417FC0454}" destId="{C24AE8BE-14DD-424E-ABF3-33969E6A8930}" srcOrd="0" destOrd="0" presId="urn:microsoft.com/office/officeart/2005/8/layout/hierarchy2"/>
    <dgm:cxn modelId="{E5D1D23D-45B4-4726-AE2A-1078CC758163}" type="presOf" srcId="{81700068-F5DF-4869-88D9-DF930C22A04C}" destId="{C031B15B-9D44-4C7A-B6A0-4F942BC22A34}" srcOrd="0" destOrd="0" presId="urn:microsoft.com/office/officeart/2005/8/layout/hierarchy2"/>
    <dgm:cxn modelId="{325D44F8-C877-41D6-8A8B-66D552115530}" srcId="{70C1D401-F549-4998-9AC7-34E2E183B0F1}" destId="{0990CC55-0E43-4EA6-9548-A3C0D72A609B}" srcOrd="3" destOrd="0" parTransId="{9202DE73-FF0D-4306-A291-92583E40F1AD}" sibTransId="{011D7C5B-001A-4093-B2E6-8D506E13C6A5}"/>
    <dgm:cxn modelId="{D7DF0F77-61E8-4B23-9DCA-A331B8750985}" srcId="{91946B35-FB61-4435-B472-27D53F507FC8}" destId="{D71E69B1-1192-4739-8BF3-8DFDD02D960E}" srcOrd="0" destOrd="0" parTransId="{EACEF602-7402-4D3D-A67D-4151F913BC46}" sibTransId="{39EACB32-E36A-492A-A967-A67E55BF91C0}"/>
    <dgm:cxn modelId="{013A52E0-D164-44F7-9485-769C0EF9A70F}" srcId="{C6059368-C166-4E6E-B46F-ED1E56DCDBEC}" destId="{70C1D401-F549-4998-9AC7-34E2E183B0F1}" srcOrd="0" destOrd="0" parTransId="{830C730A-6B27-4CE9-9397-D16CC16549DB}" sibTransId="{BAF5494C-6E87-4B3F-8CA1-26A7B5CF277B}"/>
    <dgm:cxn modelId="{DB101417-E0A1-434E-985C-C947BAF57EF4}" type="presOf" srcId="{BB86DFC3-323C-42C4-8B60-9EED4A4CB6D0}" destId="{E410C2DD-2B95-42B2-86D4-32F15B352216}" srcOrd="0" destOrd="0" presId="urn:microsoft.com/office/officeart/2005/8/layout/hierarchy2"/>
    <dgm:cxn modelId="{8AF72114-A2A9-469A-8DB0-3E3388641297}" type="presOf" srcId="{0990CC55-0E43-4EA6-9548-A3C0D72A609B}" destId="{FB5E6CAF-02E8-4E9A-8BCF-F74C5C71B5B6}" srcOrd="0" destOrd="0" presId="urn:microsoft.com/office/officeart/2005/8/layout/hierarchy2"/>
    <dgm:cxn modelId="{77E85209-7B12-4471-8A35-C342CA425F29}" type="presOf" srcId="{EACEF602-7402-4D3D-A67D-4151F913BC46}" destId="{77B66A1A-F847-43AC-9F8F-A550F9167965}" srcOrd="1" destOrd="0" presId="urn:microsoft.com/office/officeart/2005/8/layout/hierarchy2"/>
    <dgm:cxn modelId="{52C16BB5-9549-42E8-8465-48242AD7C347}" type="presParOf" srcId="{F488260C-61F8-4C29-B796-D4A701EF67A5}" destId="{7FBFAD8B-1EF0-4A0B-8F20-58EE20D26EAD}" srcOrd="0" destOrd="0" presId="urn:microsoft.com/office/officeart/2005/8/layout/hierarchy2"/>
    <dgm:cxn modelId="{58702D51-0615-44E9-8CBC-21DBAD7C36E4}" type="presParOf" srcId="{7FBFAD8B-1EF0-4A0B-8F20-58EE20D26EAD}" destId="{7AB61AA6-157A-4BAF-B08E-627FA79D5692}" srcOrd="0" destOrd="0" presId="urn:microsoft.com/office/officeart/2005/8/layout/hierarchy2"/>
    <dgm:cxn modelId="{21E4B3EB-2766-4C76-A593-9CD4FE4D7481}" type="presParOf" srcId="{7FBFAD8B-1EF0-4A0B-8F20-58EE20D26EAD}" destId="{B5752B03-663F-462B-90E9-86C46A7A0067}" srcOrd="1" destOrd="0" presId="urn:microsoft.com/office/officeart/2005/8/layout/hierarchy2"/>
    <dgm:cxn modelId="{CF461765-ED26-4DBA-B896-E60F3DA1D171}" type="presParOf" srcId="{B5752B03-663F-462B-90E9-86C46A7A0067}" destId="{86F6C3C3-96E1-4F54-9751-EF18DB912B10}" srcOrd="0" destOrd="0" presId="urn:microsoft.com/office/officeart/2005/8/layout/hierarchy2"/>
    <dgm:cxn modelId="{EB65AD39-4DA9-4786-9364-C09BABA6D0D8}" type="presParOf" srcId="{86F6C3C3-96E1-4F54-9751-EF18DB912B10}" destId="{A0C5BF6F-C077-40D8-AB15-4D62BD52EACA}" srcOrd="0" destOrd="0" presId="urn:microsoft.com/office/officeart/2005/8/layout/hierarchy2"/>
    <dgm:cxn modelId="{BD1D37A4-EE5D-40FE-BFA5-A3B8C50BE7CA}" type="presParOf" srcId="{B5752B03-663F-462B-90E9-86C46A7A0067}" destId="{640CF9A2-A8A2-4424-AD46-6BFAD745C71A}" srcOrd="1" destOrd="0" presId="urn:microsoft.com/office/officeart/2005/8/layout/hierarchy2"/>
    <dgm:cxn modelId="{B89A87E7-FE04-4BC1-9D1A-1092D7179DC6}" type="presParOf" srcId="{640CF9A2-A8A2-4424-AD46-6BFAD745C71A}" destId="{80CA71E1-6343-478B-8E30-C76488570D46}" srcOrd="0" destOrd="0" presId="urn:microsoft.com/office/officeart/2005/8/layout/hierarchy2"/>
    <dgm:cxn modelId="{2C0C58C4-21C0-44FC-A206-12BE807F182C}" type="presParOf" srcId="{640CF9A2-A8A2-4424-AD46-6BFAD745C71A}" destId="{0CD26CC9-A48D-4B81-8D50-34A2A6D2C92E}" srcOrd="1" destOrd="0" presId="urn:microsoft.com/office/officeart/2005/8/layout/hierarchy2"/>
    <dgm:cxn modelId="{5D66624B-78FB-434F-8F66-FDD0A9098AD7}" type="presParOf" srcId="{0CD26CC9-A48D-4B81-8D50-34A2A6D2C92E}" destId="{D9D4955B-933C-439C-AEC7-C531B72ED1C2}" srcOrd="0" destOrd="0" presId="urn:microsoft.com/office/officeart/2005/8/layout/hierarchy2"/>
    <dgm:cxn modelId="{2F16AEFD-8403-4700-A1BC-8E22AB20FAC4}" type="presParOf" srcId="{D9D4955B-933C-439C-AEC7-C531B72ED1C2}" destId="{77B66A1A-F847-43AC-9F8F-A550F9167965}" srcOrd="0" destOrd="0" presId="urn:microsoft.com/office/officeart/2005/8/layout/hierarchy2"/>
    <dgm:cxn modelId="{FDB65D09-781F-4410-81FA-E20357E0AA8C}" type="presParOf" srcId="{0CD26CC9-A48D-4B81-8D50-34A2A6D2C92E}" destId="{429479C8-AA39-439F-907E-82D71C66CBDC}" srcOrd="1" destOrd="0" presId="urn:microsoft.com/office/officeart/2005/8/layout/hierarchy2"/>
    <dgm:cxn modelId="{98ED8F2C-263E-4170-AF6B-28A5FC636C7C}" type="presParOf" srcId="{429479C8-AA39-439F-907E-82D71C66CBDC}" destId="{A224AD52-13D7-4676-9990-3EBE447CADD2}" srcOrd="0" destOrd="0" presId="urn:microsoft.com/office/officeart/2005/8/layout/hierarchy2"/>
    <dgm:cxn modelId="{D456AB84-D33A-4C4E-897E-F86CDF7615DD}" type="presParOf" srcId="{429479C8-AA39-439F-907E-82D71C66CBDC}" destId="{FFBF483B-B4AE-4803-A50A-8EB215ADEE1B}" srcOrd="1" destOrd="0" presId="urn:microsoft.com/office/officeart/2005/8/layout/hierarchy2"/>
    <dgm:cxn modelId="{899465D6-D7F7-4F3D-8AD4-5CA3CF73EDB4}" type="presParOf" srcId="{B5752B03-663F-462B-90E9-86C46A7A0067}" destId="{369BDDC4-49FB-4C34-9030-404993A1253D}" srcOrd="2" destOrd="0" presId="urn:microsoft.com/office/officeart/2005/8/layout/hierarchy2"/>
    <dgm:cxn modelId="{CFA07477-010A-4C69-9FC1-9F313CEDFEFA}" type="presParOf" srcId="{369BDDC4-49FB-4C34-9030-404993A1253D}" destId="{23A88CAE-1B32-49A7-BC80-54063F2638BD}" srcOrd="0" destOrd="0" presId="urn:microsoft.com/office/officeart/2005/8/layout/hierarchy2"/>
    <dgm:cxn modelId="{D1C62C25-D69C-49EB-8D10-0E5457672E32}" type="presParOf" srcId="{B5752B03-663F-462B-90E9-86C46A7A0067}" destId="{1321E139-75D4-4BB9-9FBF-2A521C8F6AC2}" srcOrd="3" destOrd="0" presId="urn:microsoft.com/office/officeart/2005/8/layout/hierarchy2"/>
    <dgm:cxn modelId="{32AC2354-81B6-4CE1-AC41-D092F04E0019}" type="presParOf" srcId="{1321E139-75D4-4BB9-9FBF-2A521C8F6AC2}" destId="{9B0F9604-F19E-4BFD-8BEA-D6493A43657A}" srcOrd="0" destOrd="0" presId="urn:microsoft.com/office/officeart/2005/8/layout/hierarchy2"/>
    <dgm:cxn modelId="{2F83D5D3-46EA-4E87-8637-7315E727D6FF}" type="presParOf" srcId="{1321E139-75D4-4BB9-9FBF-2A521C8F6AC2}" destId="{60EC70D2-50C7-4145-8754-867741AAB1EC}" srcOrd="1" destOrd="0" presId="urn:microsoft.com/office/officeart/2005/8/layout/hierarchy2"/>
    <dgm:cxn modelId="{24013DDB-6ABD-4D89-AF74-A191B80680AE}" type="presParOf" srcId="{60EC70D2-50C7-4145-8754-867741AAB1EC}" destId="{F80676AA-DE2E-4AFD-93C1-7DACCBB903AA}" srcOrd="0" destOrd="0" presId="urn:microsoft.com/office/officeart/2005/8/layout/hierarchy2"/>
    <dgm:cxn modelId="{35E6C798-E1E4-413E-B483-264236A9A036}" type="presParOf" srcId="{F80676AA-DE2E-4AFD-93C1-7DACCBB903AA}" destId="{9EEE2724-A596-47BD-AE2D-77A1BF2174A2}" srcOrd="0" destOrd="0" presId="urn:microsoft.com/office/officeart/2005/8/layout/hierarchy2"/>
    <dgm:cxn modelId="{C70F48D3-2460-4B19-B7ED-A7CDB41713D1}" type="presParOf" srcId="{60EC70D2-50C7-4145-8754-867741AAB1EC}" destId="{4566F355-36D2-4D24-854C-C99CB6997621}" srcOrd="1" destOrd="0" presId="urn:microsoft.com/office/officeart/2005/8/layout/hierarchy2"/>
    <dgm:cxn modelId="{91C6C3A8-3869-4E6A-AF8F-B673A89DA399}" type="presParOf" srcId="{4566F355-36D2-4D24-854C-C99CB6997621}" destId="{1CF4FAAC-77DA-470F-943B-A2DD6D0C995E}" srcOrd="0" destOrd="0" presId="urn:microsoft.com/office/officeart/2005/8/layout/hierarchy2"/>
    <dgm:cxn modelId="{B38DDF06-8B92-42AF-99A1-8479717550E7}" type="presParOf" srcId="{4566F355-36D2-4D24-854C-C99CB6997621}" destId="{1D1FF220-DC09-42E3-8D8D-42C2933255A3}" srcOrd="1" destOrd="0" presId="urn:microsoft.com/office/officeart/2005/8/layout/hierarchy2"/>
    <dgm:cxn modelId="{AA1FF702-324B-4041-98F9-1C77BF013FD8}" type="presParOf" srcId="{B5752B03-663F-462B-90E9-86C46A7A0067}" destId="{F581B964-879D-4887-8B8C-E9F043E1ACEF}" srcOrd="4" destOrd="0" presId="urn:microsoft.com/office/officeart/2005/8/layout/hierarchy2"/>
    <dgm:cxn modelId="{414AF515-0E59-4BF0-AC9A-0E300DDC22A2}" type="presParOf" srcId="{F581B964-879D-4887-8B8C-E9F043E1ACEF}" destId="{9FAD0701-F8A7-4427-944F-388FE515A7D1}" srcOrd="0" destOrd="0" presId="urn:microsoft.com/office/officeart/2005/8/layout/hierarchy2"/>
    <dgm:cxn modelId="{0D3DFFF1-EC94-4DC6-83E7-51CBB85ECAD5}" type="presParOf" srcId="{B5752B03-663F-462B-90E9-86C46A7A0067}" destId="{89E27797-3811-4D6B-A3D2-0FC4E4F5904B}" srcOrd="5" destOrd="0" presId="urn:microsoft.com/office/officeart/2005/8/layout/hierarchy2"/>
    <dgm:cxn modelId="{AF56F36A-2E99-445F-BEEB-FB2F9E4D8BB0}" type="presParOf" srcId="{89E27797-3811-4D6B-A3D2-0FC4E4F5904B}" destId="{98FF3CA0-DD97-4AD8-8326-656B83C1F27F}" srcOrd="0" destOrd="0" presId="urn:microsoft.com/office/officeart/2005/8/layout/hierarchy2"/>
    <dgm:cxn modelId="{F980CD03-A934-4F94-BD1C-18215D1FF176}" type="presParOf" srcId="{89E27797-3811-4D6B-A3D2-0FC4E4F5904B}" destId="{90378B34-9D2B-40BC-AECB-8990166E0CED}" srcOrd="1" destOrd="0" presId="urn:microsoft.com/office/officeart/2005/8/layout/hierarchy2"/>
    <dgm:cxn modelId="{E4847A05-A9DA-46DA-AF82-92463BD75823}" type="presParOf" srcId="{90378B34-9D2B-40BC-AECB-8990166E0CED}" destId="{60588C8A-BA61-4F6C-A1BC-69F84DFDF320}" srcOrd="0" destOrd="0" presId="urn:microsoft.com/office/officeart/2005/8/layout/hierarchy2"/>
    <dgm:cxn modelId="{F973B7EF-D2CB-4F48-A7B2-D285BAEFDC72}" type="presParOf" srcId="{60588C8A-BA61-4F6C-A1BC-69F84DFDF320}" destId="{5ECFEAD0-40A9-4A3A-8058-5085F095EF10}" srcOrd="0" destOrd="0" presId="urn:microsoft.com/office/officeart/2005/8/layout/hierarchy2"/>
    <dgm:cxn modelId="{DD9638F3-A066-4487-B631-B8337D1D8737}" type="presParOf" srcId="{90378B34-9D2B-40BC-AECB-8990166E0CED}" destId="{E694F80D-80E9-47D7-9503-4511C28D7608}" srcOrd="1" destOrd="0" presId="urn:microsoft.com/office/officeart/2005/8/layout/hierarchy2"/>
    <dgm:cxn modelId="{A7A4434B-7FB2-4186-A66D-98DB7DA51214}" type="presParOf" srcId="{E694F80D-80E9-47D7-9503-4511C28D7608}" destId="{C24AE8BE-14DD-424E-ABF3-33969E6A8930}" srcOrd="0" destOrd="0" presId="urn:microsoft.com/office/officeart/2005/8/layout/hierarchy2"/>
    <dgm:cxn modelId="{647B7CF6-4FFA-44A3-8F2A-A11EE93471C5}" type="presParOf" srcId="{E694F80D-80E9-47D7-9503-4511C28D7608}" destId="{DC1C4460-E3E5-4566-BEA6-6C74F1EB8EBF}" srcOrd="1" destOrd="0" presId="urn:microsoft.com/office/officeart/2005/8/layout/hierarchy2"/>
    <dgm:cxn modelId="{7BB2687A-6B0A-466F-BB7E-9F506E443D1C}" type="presParOf" srcId="{B5752B03-663F-462B-90E9-86C46A7A0067}" destId="{58F8907F-179B-4183-BCFF-E9BED704BD3D}" srcOrd="6" destOrd="0" presId="urn:microsoft.com/office/officeart/2005/8/layout/hierarchy2"/>
    <dgm:cxn modelId="{91D9B48C-AA54-4568-B5F8-DAA8949ABDEF}" type="presParOf" srcId="{58F8907F-179B-4183-BCFF-E9BED704BD3D}" destId="{1F8BF095-AB30-4698-B19B-035BBD5F2472}" srcOrd="0" destOrd="0" presId="urn:microsoft.com/office/officeart/2005/8/layout/hierarchy2"/>
    <dgm:cxn modelId="{174DE2A9-F6D1-42F5-A503-C399DD532511}" type="presParOf" srcId="{B5752B03-663F-462B-90E9-86C46A7A0067}" destId="{0D5BE750-7CB0-4633-8C28-C62CABAFB126}" srcOrd="7" destOrd="0" presId="urn:microsoft.com/office/officeart/2005/8/layout/hierarchy2"/>
    <dgm:cxn modelId="{0A851D0D-0D4D-491C-A5C0-34234AA7EA0F}" type="presParOf" srcId="{0D5BE750-7CB0-4633-8C28-C62CABAFB126}" destId="{FB5E6CAF-02E8-4E9A-8BCF-F74C5C71B5B6}" srcOrd="0" destOrd="0" presId="urn:microsoft.com/office/officeart/2005/8/layout/hierarchy2"/>
    <dgm:cxn modelId="{DDBBB55E-3028-42AC-A2D4-867E78C627CC}" type="presParOf" srcId="{0D5BE750-7CB0-4633-8C28-C62CABAFB126}" destId="{CA3876C3-2C04-4636-8D50-CDFC545DB5B8}" srcOrd="1" destOrd="0" presId="urn:microsoft.com/office/officeart/2005/8/layout/hierarchy2"/>
    <dgm:cxn modelId="{31C54C93-F7F2-44A6-BB3C-94FEBC19DA99}" type="presParOf" srcId="{CA3876C3-2C04-4636-8D50-CDFC545DB5B8}" destId="{9CE49F32-2A3D-4EA0-9093-17430BB6239C}" srcOrd="0" destOrd="0" presId="urn:microsoft.com/office/officeart/2005/8/layout/hierarchy2"/>
    <dgm:cxn modelId="{9538DB47-9CFC-4683-BA6C-563B514D5F09}" type="presParOf" srcId="{9CE49F32-2A3D-4EA0-9093-17430BB6239C}" destId="{52968383-3CE3-404C-B2B5-D415B1559262}" srcOrd="0" destOrd="0" presId="urn:microsoft.com/office/officeart/2005/8/layout/hierarchy2"/>
    <dgm:cxn modelId="{B54B2B12-9EE0-4F4E-98E3-8DC522F9896E}" type="presParOf" srcId="{CA3876C3-2C04-4636-8D50-CDFC545DB5B8}" destId="{C1D26D2E-9C22-4FC3-9BB7-93C55B407934}" srcOrd="1" destOrd="0" presId="urn:microsoft.com/office/officeart/2005/8/layout/hierarchy2"/>
    <dgm:cxn modelId="{E51F8AB8-FA3D-4161-B116-B48CFAA8B723}" type="presParOf" srcId="{C1D26D2E-9C22-4FC3-9BB7-93C55B407934}" destId="{8D871798-7B89-4BB1-9F92-9082A4DDF748}" srcOrd="0" destOrd="0" presId="urn:microsoft.com/office/officeart/2005/8/layout/hierarchy2"/>
    <dgm:cxn modelId="{A51B3C4E-7177-4FFD-A17D-5E5F64B06D57}" type="presParOf" srcId="{C1D26D2E-9C22-4FC3-9BB7-93C55B407934}" destId="{A6B2F1FE-FFD9-4CD3-A592-F27A9AD08700}" srcOrd="1" destOrd="0" presId="urn:microsoft.com/office/officeart/2005/8/layout/hierarchy2"/>
    <dgm:cxn modelId="{5C92B40C-9E12-4DB7-A740-F466B8F52C3A}" type="presParOf" srcId="{B5752B03-663F-462B-90E9-86C46A7A0067}" destId="{997750D4-96EB-4BB9-9AD2-9EAA9D415714}" srcOrd="8" destOrd="0" presId="urn:microsoft.com/office/officeart/2005/8/layout/hierarchy2"/>
    <dgm:cxn modelId="{77A81484-6583-4762-8BBD-ED7E54A126E2}" type="presParOf" srcId="{997750D4-96EB-4BB9-9AD2-9EAA9D415714}" destId="{36BFF728-9692-46E2-8EED-D459AC0D82DC}" srcOrd="0" destOrd="0" presId="urn:microsoft.com/office/officeart/2005/8/layout/hierarchy2"/>
    <dgm:cxn modelId="{2BBD3454-F6AA-4C92-914A-95338B667B1A}" type="presParOf" srcId="{B5752B03-663F-462B-90E9-86C46A7A0067}" destId="{8C5257B3-129C-4E16-A52F-2F059382ED0A}" srcOrd="9" destOrd="0" presId="urn:microsoft.com/office/officeart/2005/8/layout/hierarchy2"/>
    <dgm:cxn modelId="{86BFCAB6-8EAC-4531-B2AF-69BA6CC6917E}" type="presParOf" srcId="{8C5257B3-129C-4E16-A52F-2F059382ED0A}" destId="{E410C2DD-2B95-42B2-86D4-32F15B352216}" srcOrd="0" destOrd="0" presId="urn:microsoft.com/office/officeart/2005/8/layout/hierarchy2"/>
    <dgm:cxn modelId="{78983E1F-C5E6-4FC0-86E8-F76F5231A54A}" type="presParOf" srcId="{8C5257B3-129C-4E16-A52F-2F059382ED0A}" destId="{7E5531AA-E9AA-4244-B670-B72D22716C3C}" srcOrd="1" destOrd="0" presId="urn:microsoft.com/office/officeart/2005/8/layout/hierarchy2"/>
    <dgm:cxn modelId="{9202A18E-BD91-4840-8E37-0EB62908AB26}" type="presParOf" srcId="{7E5531AA-E9AA-4244-B670-B72D22716C3C}" destId="{C031B15B-9D44-4C7A-B6A0-4F942BC22A34}" srcOrd="0" destOrd="0" presId="urn:microsoft.com/office/officeart/2005/8/layout/hierarchy2"/>
    <dgm:cxn modelId="{9FFB0DA7-C3F1-45D4-AD15-DF01F1E7B99C}" type="presParOf" srcId="{C031B15B-9D44-4C7A-B6A0-4F942BC22A34}" destId="{F60A74BF-AFE3-4831-9624-4E6D1808ECE3}" srcOrd="0" destOrd="0" presId="urn:microsoft.com/office/officeart/2005/8/layout/hierarchy2"/>
    <dgm:cxn modelId="{A118F9AC-D25E-4C19-AAAB-146F8B208594}" type="presParOf" srcId="{7E5531AA-E9AA-4244-B670-B72D22716C3C}" destId="{8E9A76C1-BB6F-46B9-8641-293ABB356CB8}" srcOrd="1" destOrd="0" presId="urn:microsoft.com/office/officeart/2005/8/layout/hierarchy2"/>
    <dgm:cxn modelId="{9E9B3964-ACE6-4054-A209-D96179E2C02C}" type="presParOf" srcId="{8E9A76C1-BB6F-46B9-8641-293ABB356CB8}" destId="{8810C41C-4351-4EFF-9BA9-47BB70FFD87B}" srcOrd="0" destOrd="0" presId="urn:microsoft.com/office/officeart/2005/8/layout/hierarchy2"/>
    <dgm:cxn modelId="{0806E144-36C2-4507-AEE8-465A538BE767}" type="presParOf" srcId="{8E9A76C1-BB6F-46B9-8641-293ABB356CB8}" destId="{E1A1731B-978C-4E22-8DFB-A650BEDB03BA}"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F41397-3EB2-44E1-A698-28C9F69ED030}">
      <dsp:nvSpPr>
        <dsp:cNvPr id="0" name=""/>
        <dsp:cNvSpPr/>
      </dsp:nvSpPr>
      <dsp:spPr>
        <a:xfrm>
          <a:off x="3249274" y="2709333"/>
          <a:ext cx="364073" cy="2428081"/>
        </a:xfrm>
        <a:custGeom>
          <a:avLst/>
          <a:gdLst/>
          <a:ahLst/>
          <a:cxnLst/>
          <a:rect l="0" t="0" r="0" b="0"/>
          <a:pathLst>
            <a:path>
              <a:moveTo>
                <a:pt x="0" y="0"/>
              </a:moveTo>
              <a:lnTo>
                <a:pt x="182036" y="0"/>
              </a:lnTo>
              <a:lnTo>
                <a:pt x="182036" y="2428081"/>
              </a:lnTo>
              <a:lnTo>
                <a:pt x="364073" y="2428081"/>
              </a:lnTo>
            </a:path>
          </a:pathLst>
        </a:custGeom>
        <a:noFill/>
        <a:ln w="1079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kern="1200"/>
        </a:p>
      </dsp:txBody>
      <dsp:txXfrm>
        <a:off x="3369930" y="3861993"/>
        <a:ext cx="122761" cy="122761"/>
      </dsp:txXfrm>
    </dsp:sp>
    <dsp:sp modelId="{E4A827AE-75C5-4549-BE7E-8C6BF6FACCED}">
      <dsp:nvSpPr>
        <dsp:cNvPr id="0" name=""/>
        <dsp:cNvSpPr/>
      </dsp:nvSpPr>
      <dsp:spPr>
        <a:xfrm>
          <a:off x="3249274" y="2709333"/>
          <a:ext cx="364073" cy="1734343"/>
        </a:xfrm>
        <a:custGeom>
          <a:avLst/>
          <a:gdLst/>
          <a:ahLst/>
          <a:cxnLst/>
          <a:rect l="0" t="0" r="0" b="0"/>
          <a:pathLst>
            <a:path>
              <a:moveTo>
                <a:pt x="0" y="0"/>
              </a:moveTo>
              <a:lnTo>
                <a:pt x="182036" y="0"/>
              </a:lnTo>
              <a:lnTo>
                <a:pt x="182036" y="1734343"/>
              </a:lnTo>
              <a:lnTo>
                <a:pt x="364073" y="1734343"/>
              </a:lnTo>
            </a:path>
          </a:pathLst>
        </a:custGeom>
        <a:noFill/>
        <a:ln w="1079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387007" y="3532201"/>
        <a:ext cx="88607" cy="88607"/>
      </dsp:txXfrm>
    </dsp:sp>
    <dsp:sp modelId="{A9247332-A9E0-456A-B25B-BA966FF61ABC}">
      <dsp:nvSpPr>
        <dsp:cNvPr id="0" name=""/>
        <dsp:cNvSpPr/>
      </dsp:nvSpPr>
      <dsp:spPr>
        <a:xfrm>
          <a:off x="3249274" y="2709333"/>
          <a:ext cx="364073" cy="1040606"/>
        </a:xfrm>
        <a:custGeom>
          <a:avLst/>
          <a:gdLst/>
          <a:ahLst/>
          <a:cxnLst/>
          <a:rect l="0" t="0" r="0" b="0"/>
          <a:pathLst>
            <a:path>
              <a:moveTo>
                <a:pt x="0" y="0"/>
              </a:moveTo>
              <a:lnTo>
                <a:pt x="182036" y="0"/>
              </a:lnTo>
              <a:lnTo>
                <a:pt x="182036" y="1040606"/>
              </a:lnTo>
              <a:lnTo>
                <a:pt x="364073" y="1040606"/>
              </a:lnTo>
            </a:path>
          </a:pathLst>
        </a:custGeom>
        <a:noFill/>
        <a:ln w="1079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403749" y="3202075"/>
        <a:ext cx="55122" cy="55122"/>
      </dsp:txXfrm>
    </dsp:sp>
    <dsp:sp modelId="{C86D6C40-E242-48BA-85AE-9D4EDA0C49A2}">
      <dsp:nvSpPr>
        <dsp:cNvPr id="0" name=""/>
        <dsp:cNvSpPr/>
      </dsp:nvSpPr>
      <dsp:spPr>
        <a:xfrm>
          <a:off x="3249274" y="2709333"/>
          <a:ext cx="364073" cy="346868"/>
        </a:xfrm>
        <a:custGeom>
          <a:avLst/>
          <a:gdLst/>
          <a:ahLst/>
          <a:cxnLst/>
          <a:rect l="0" t="0" r="0" b="0"/>
          <a:pathLst>
            <a:path>
              <a:moveTo>
                <a:pt x="0" y="0"/>
              </a:moveTo>
              <a:lnTo>
                <a:pt x="182036" y="0"/>
              </a:lnTo>
              <a:lnTo>
                <a:pt x="182036" y="346868"/>
              </a:lnTo>
              <a:lnTo>
                <a:pt x="364073" y="346868"/>
              </a:lnTo>
            </a:path>
          </a:pathLst>
        </a:custGeom>
        <a:noFill/>
        <a:ln w="1079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418739" y="2870196"/>
        <a:ext cx="25142" cy="25142"/>
      </dsp:txXfrm>
    </dsp:sp>
    <dsp:sp modelId="{A2BDEAEE-BEAE-4102-9FF7-721372ED5EB7}">
      <dsp:nvSpPr>
        <dsp:cNvPr id="0" name=""/>
        <dsp:cNvSpPr/>
      </dsp:nvSpPr>
      <dsp:spPr>
        <a:xfrm>
          <a:off x="3249274" y="2362464"/>
          <a:ext cx="364073" cy="346868"/>
        </a:xfrm>
        <a:custGeom>
          <a:avLst/>
          <a:gdLst/>
          <a:ahLst/>
          <a:cxnLst/>
          <a:rect l="0" t="0" r="0" b="0"/>
          <a:pathLst>
            <a:path>
              <a:moveTo>
                <a:pt x="0" y="346868"/>
              </a:moveTo>
              <a:lnTo>
                <a:pt x="182036" y="346868"/>
              </a:lnTo>
              <a:lnTo>
                <a:pt x="182036" y="0"/>
              </a:lnTo>
              <a:lnTo>
                <a:pt x="364073" y="0"/>
              </a:lnTo>
            </a:path>
          </a:pathLst>
        </a:custGeom>
        <a:noFill/>
        <a:ln w="1079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latin typeface="Segoe UI Light" panose="020B0502040204020203" pitchFamily="34" charset="0"/>
            <a:cs typeface="Segoe UI Light" panose="020B0502040204020203" pitchFamily="34" charset="0"/>
          </a:endParaRPr>
        </a:p>
      </dsp:txBody>
      <dsp:txXfrm>
        <a:off x="3418739" y="2523327"/>
        <a:ext cx="25142" cy="25142"/>
      </dsp:txXfrm>
    </dsp:sp>
    <dsp:sp modelId="{9CB0EBD4-F9FE-4633-8D69-E755B482C1D2}">
      <dsp:nvSpPr>
        <dsp:cNvPr id="0" name=""/>
        <dsp:cNvSpPr/>
      </dsp:nvSpPr>
      <dsp:spPr>
        <a:xfrm>
          <a:off x="3249274" y="1668727"/>
          <a:ext cx="364073" cy="1040606"/>
        </a:xfrm>
        <a:custGeom>
          <a:avLst/>
          <a:gdLst/>
          <a:ahLst/>
          <a:cxnLst/>
          <a:rect l="0" t="0" r="0" b="0"/>
          <a:pathLst>
            <a:path>
              <a:moveTo>
                <a:pt x="0" y="1040606"/>
              </a:moveTo>
              <a:lnTo>
                <a:pt x="182036" y="1040606"/>
              </a:lnTo>
              <a:lnTo>
                <a:pt x="182036" y="0"/>
              </a:lnTo>
              <a:lnTo>
                <a:pt x="364073" y="0"/>
              </a:lnTo>
            </a:path>
          </a:pathLst>
        </a:custGeom>
        <a:noFill/>
        <a:ln w="1079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latin typeface="Segoe UI Light" panose="020B0502040204020203" pitchFamily="34" charset="0"/>
            <a:cs typeface="Segoe UI Light" panose="020B0502040204020203" pitchFamily="34" charset="0"/>
          </a:endParaRPr>
        </a:p>
      </dsp:txBody>
      <dsp:txXfrm>
        <a:off x="3403749" y="2161468"/>
        <a:ext cx="55122" cy="55122"/>
      </dsp:txXfrm>
    </dsp:sp>
    <dsp:sp modelId="{3F04F3A2-BE4E-4F6C-8748-911F9BAA3D3A}">
      <dsp:nvSpPr>
        <dsp:cNvPr id="0" name=""/>
        <dsp:cNvSpPr/>
      </dsp:nvSpPr>
      <dsp:spPr>
        <a:xfrm>
          <a:off x="3249274" y="974989"/>
          <a:ext cx="364073" cy="1734343"/>
        </a:xfrm>
        <a:custGeom>
          <a:avLst/>
          <a:gdLst/>
          <a:ahLst/>
          <a:cxnLst/>
          <a:rect l="0" t="0" r="0" b="0"/>
          <a:pathLst>
            <a:path>
              <a:moveTo>
                <a:pt x="0" y="1734343"/>
              </a:moveTo>
              <a:lnTo>
                <a:pt x="182036" y="1734343"/>
              </a:lnTo>
              <a:lnTo>
                <a:pt x="182036" y="0"/>
              </a:lnTo>
              <a:lnTo>
                <a:pt x="364073" y="0"/>
              </a:lnTo>
            </a:path>
          </a:pathLst>
        </a:custGeom>
        <a:noFill/>
        <a:ln w="1079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latin typeface="Segoe UI Light" panose="020B0502040204020203" pitchFamily="34" charset="0"/>
            <a:cs typeface="Segoe UI Light" panose="020B0502040204020203" pitchFamily="34" charset="0"/>
          </a:endParaRPr>
        </a:p>
      </dsp:txBody>
      <dsp:txXfrm>
        <a:off x="3387007" y="1797857"/>
        <a:ext cx="88607" cy="88607"/>
      </dsp:txXfrm>
    </dsp:sp>
    <dsp:sp modelId="{0C220F30-9CF8-4DB8-86E7-CDF471D20870}">
      <dsp:nvSpPr>
        <dsp:cNvPr id="0" name=""/>
        <dsp:cNvSpPr/>
      </dsp:nvSpPr>
      <dsp:spPr>
        <a:xfrm>
          <a:off x="3249274" y="281252"/>
          <a:ext cx="364073" cy="2428081"/>
        </a:xfrm>
        <a:custGeom>
          <a:avLst/>
          <a:gdLst/>
          <a:ahLst/>
          <a:cxnLst/>
          <a:rect l="0" t="0" r="0" b="0"/>
          <a:pathLst>
            <a:path>
              <a:moveTo>
                <a:pt x="0" y="2428081"/>
              </a:moveTo>
              <a:lnTo>
                <a:pt x="182036" y="2428081"/>
              </a:lnTo>
              <a:lnTo>
                <a:pt x="182036" y="0"/>
              </a:lnTo>
              <a:lnTo>
                <a:pt x="364073" y="0"/>
              </a:lnTo>
            </a:path>
          </a:pathLst>
        </a:custGeom>
        <a:noFill/>
        <a:ln w="1079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kern="1200">
            <a:latin typeface="Segoe UI Light" panose="020B0502040204020203" pitchFamily="34" charset="0"/>
            <a:cs typeface="Segoe UI Light" panose="020B0502040204020203" pitchFamily="34" charset="0"/>
          </a:endParaRPr>
        </a:p>
      </dsp:txBody>
      <dsp:txXfrm>
        <a:off x="3369930" y="1433912"/>
        <a:ext cx="122761" cy="122761"/>
      </dsp:txXfrm>
    </dsp:sp>
    <dsp:sp modelId="{58CCF708-F1AC-4488-8F63-38C6CF29B93E}">
      <dsp:nvSpPr>
        <dsp:cNvPr id="0" name=""/>
        <dsp:cNvSpPr/>
      </dsp:nvSpPr>
      <dsp:spPr>
        <a:xfrm rot="16200000">
          <a:off x="1511279" y="2431838"/>
          <a:ext cx="2921000" cy="554990"/>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b="1" kern="1200" dirty="0" smtClean="0">
              <a:latin typeface="+mn-lt"/>
              <a:cs typeface="Segoe UI Light" panose="020B0502040204020203" pitchFamily="34" charset="0"/>
            </a:rPr>
            <a:t>Manually Managed</a:t>
          </a:r>
          <a:endParaRPr lang="en-US" sz="2500" b="1" kern="1200" dirty="0">
            <a:latin typeface="+mn-lt"/>
            <a:cs typeface="Segoe UI Light" panose="020B0502040204020203" pitchFamily="34" charset="0"/>
          </a:endParaRPr>
        </a:p>
      </dsp:txBody>
      <dsp:txXfrm>
        <a:off x="1511279" y="2431838"/>
        <a:ext cx="2921000" cy="554990"/>
      </dsp:txXfrm>
    </dsp:sp>
    <dsp:sp modelId="{91AC151A-A48B-4C49-B50D-6CDF08005D53}">
      <dsp:nvSpPr>
        <dsp:cNvPr id="0" name=""/>
        <dsp:cNvSpPr/>
      </dsp:nvSpPr>
      <dsp:spPr>
        <a:xfrm>
          <a:off x="3613348" y="3757"/>
          <a:ext cx="1820367" cy="554990"/>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kern="1200" dirty="0" smtClean="0">
              <a:latin typeface="Segoe UI Light" panose="020B0502040204020203" pitchFamily="34" charset="0"/>
              <a:cs typeface="Segoe UI Light" panose="020B0502040204020203" pitchFamily="34" charset="0"/>
            </a:rPr>
            <a:t>Apache </a:t>
          </a:r>
          <a:r>
            <a:rPr lang="en-US" sz="1700" kern="1200" dirty="0" err="1" smtClean="0">
              <a:latin typeface="Segoe UI Light" panose="020B0502040204020203" pitchFamily="34" charset="0"/>
              <a:cs typeface="Segoe UI Light" panose="020B0502040204020203" pitchFamily="34" charset="0"/>
            </a:rPr>
            <a:t>Lucene</a:t>
          </a:r>
          <a:endParaRPr lang="en-US" sz="1700" kern="1200" dirty="0">
            <a:latin typeface="Segoe UI Light" panose="020B0502040204020203" pitchFamily="34" charset="0"/>
            <a:cs typeface="Segoe UI Light" panose="020B0502040204020203" pitchFamily="34" charset="0"/>
          </a:endParaRPr>
        </a:p>
      </dsp:txBody>
      <dsp:txXfrm>
        <a:off x="3613348" y="3757"/>
        <a:ext cx="1820367" cy="554990"/>
      </dsp:txXfrm>
    </dsp:sp>
    <dsp:sp modelId="{A806163D-05F3-4079-BC0E-7B60B3BA071C}">
      <dsp:nvSpPr>
        <dsp:cNvPr id="0" name=""/>
        <dsp:cNvSpPr/>
      </dsp:nvSpPr>
      <dsp:spPr>
        <a:xfrm>
          <a:off x="3613348" y="697494"/>
          <a:ext cx="1820367" cy="554990"/>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kern="1200" dirty="0" smtClean="0">
              <a:latin typeface="Segoe UI Light" panose="020B0502040204020203" pitchFamily="34" charset="0"/>
              <a:cs typeface="Segoe UI Light" panose="020B0502040204020203" pitchFamily="34" charset="0"/>
            </a:rPr>
            <a:t>Apache SOLR (based on </a:t>
          </a:r>
          <a:r>
            <a:rPr lang="en-US" sz="1700" kern="1200" dirty="0" err="1" smtClean="0">
              <a:latin typeface="Segoe UI Light" panose="020B0502040204020203" pitchFamily="34" charset="0"/>
              <a:cs typeface="Segoe UI Light" panose="020B0502040204020203" pitchFamily="34" charset="0"/>
            </a:rPr>
            <a:t>Lucene</a:t>
          </a:r>
          <a:r>
            <a:rPr lang="en-US" sz="1700" kern="1200" dirty="0" smtClean="0">
              <a:latin typeface="Segoe UI Light" panose="020B0502040204020203" pitchFamily="34" charset="0"/>
              <a:cs typeface="Segoe UI Light" panose="020B0502040204020203" pitchFamily="34" charset="0"/>
            </a:rPr>
            <a:t>)</a:t>
          </a:r>
          <a:endParaRPr lang="en-US" sz="1700" kern="1200" dirty="0">
            <a:latin typeface="Segoe UI Light" panose="020B0502040204020203" pitchFamily="34" charset="0"/>
            <a:cs typeface="Segoe UI Light" panose="020B0502040204020203" pitchFamily="34" charset="0"/>
          </a:endParaRPr>
        </a:p>
      </dsp:txBody>
      <dsp:txXfrm>
        <a:off x="3613348" y="697494"/>
        <a:ext cx="1820367" cy="554990"/>
      </dsp:txXfrm>
    </dsp:sp>
    <dsp:sp modelId="{C26C1291-A6B9-46F5-B467-8E1BC9C36FE1}">
      <dsp:nvSpPr>
        <dsp:cNvPr id="0" name=""/>
        <dsp:cNvSpPr/>
      </dsp:nvSpPr>
      <dsp:spPr>
        <a:xfrm>
          <a:off x="3613348" y="1391232"/>
          <a:ext cx="1820367" cy="554990"/>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kern="1200" dirty="0" smtClean="0">
              <a:latin typeface="Segoe UI Light" panose="020B0502040204020203" pitchFamily="34" charset="0"/>
              <a:cs typeface="Segoe UI Light" panose="020B0502040204020203" pitchFamily="34" charset="0"/>
            </a:rPr>
            <a:t>Elasticsearch (based on </a:t>
          </a:r>
          <a:r>
            <a:rPr lang="en-US" sz="1700" kern="1200" dirty="0" err="1" smtClean="0">
              <a:latin typeface="Segoe UI Light" panose="020B0502040204020203" pitchFamily="34" charset="0"/>
              <a:cs typeface="Segoe UI Light" panose="020B0502040204020203" pitchFamily="34" charset="0"/>
            </a:rPr>
            <a:t>Lucene</a:t>
          </a:r>
          <a:r>
            <a:rPr lang="en-US" sz="1700" kern="1200" dirty="0" smtClean="0">
              <a:latin typeface="Segoe UI Light" panose="020B0502040204020203" pitchFamily="34" charset="0"/>
              <a:cs typeface="Segoe UI Light" panose="020B0502040204020203" pitchFamily="34" charset="0"/>
            </a:rPr>
            <a:t>)</a:t>
          </a:r>
          <a:endParaRPr lang="en-US" sz="1700" kern="1200" dirty="0">
            <a:latin typeface="Segoe UI Light" panose="020B0502040204020203" pitchFamily="34" charset="0"/>
            <a:cs typeface="Segoe UI Light" panose="020B0502040204020203" pitchFamily="34" charset="0"/>
          </a:endParaRPr>
        </a:p>
      </dsp:txBody>
      <dsp:txXfrm>
        <a:off x="3613348" y="1391232"/>
        <a:ext cx="1820367" cy="554990"/>
      </dsp:txXfrm>
    </dsp:sp>
    <dsp:sp modelId="{950BD2B7-2008-49F5-8A84-B2CEB7AAA1F9}">
      <dsp:nvSpPr>
        <dsp:cNvPr id="0" name=""/>
        <dsp:cNvSpPr/>
      </dsp:nvSpPr>
      <dsp:spPr>
        <a:xfrm>
          <a:off x="3613348" y="2084969"/>
          <a:ext cx="1820367" cy="554990"/>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kern="1200" dirty="0" smtClean="0">
              <a:latin typeface="Segoe UI Light" panose="020B0502040204020203" pitchFamily="34" charset="0"/>
              <a:cs typeface="Segoe UI Light" panose="020B0502040204020203" pitchFamily="34" charset="0"/>
            </a:rPr>
            <a:t>SharePoint Search</a:t>
          </a:r>
          <a:endParaRPr lang="en-US" sz="1700" kern="1200" dirty="0">
            <a:latin typeface="Segoe UI Light" panose="020B0502040204020203" pitchFamily="34" charset="0"/>
            <a:cs typeface="Segoe UI Light" panose="020B0502040204020203" pitchFamily="34" charset="0"/>
          </a:endParaRPr>
        </a:p>
      </dsp:txBody>
      <dsp:txXfrm>
        <a:off x="3613348" y="2084969"/>
        <a:ext cx="1820367" cy="554990"/>
      </dsp:txXfrm>
    </dsp:sp>
    <dsp:sp modelId="{3D33A6BA-2A8C-4AB7-8F77-F8CEC5CE7521}">
      <dsp:nvSpPr>
        <dsp:cNvPr id="0" name=""/>
        <dsp:cNvSpPr/>
      </dsp:nvSpPr>
      <dsp:spPr>
        <a:xfrm>
          <a:off x="3613348" y="2778707"/>
          <a:ext cx="1820367" cy="554990"/>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kern="1200" dirty="0" err="1" smtClean="0">
              <a:latin typeface="Segoe UI Light" panose="020B0502040204020203" pitchFamily="34" charset="0"/>
              <a:cs typeface="Segoe UI Light" panose="020B0502040204020203" pitchFamily="34" charset="0"/>
            </a:rPr>
            <a:t>Endeca</a:t>
          </a:r>
          <a:endParaRPr lang="en-US" sz="1700" kern="1200" dirty="0">
            <a:latin typeface="Segoe UI Light" panose="020B0502040204020203" pitchFamily="34" charset="0"/>
            <a:cs typeface="Segoe UI Light" panose="020B0502040204020203" pitchFamily="34" charset="0"/>
          </a:endParaRPr>
        </a:p>
      </dsp:txBody>
      <dsp:txXfrm>
        <a:off x="3613348" y="2778707"/>
        <a:ext cx="1820367" cy="554990"/>
      </dsp:txXfrm>
    </dsp:sp>
    <dsp:sp modelId="{1609F1F0-B9EC-49C3-B483-830431371036}">
      <dsp:nvSpPr>
        <dsp:cNvPr id="0" name=""/>
        <dsp:cNvSpPr/>
      </dsp:nvSpPr>
      <dsp:spPr>
        <a:xfrm>
          <a:off x="3613348" y="3472444"/>
          <a:ext cx="1820367" cy="554990"/>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kern="1200" dirty="0" smtClean="0">
              <a:latin typeface="Segoe UI Light" panose="020B0502040204020203" pitchFamily="34" charset="0"/>
              <a:cs typeface="Segoe UI Light" panose="020B0502040204020203" pitchFamily="34" charset="0"/>
            </a:rPr>
            <a:t>SLI</a:t>
          </a:r>
          <a:endParaRPr lang="en-US" sz="1700" kern="1200" dirty="0">
            <a:latin typeface="Segoe UI Light" panose="020B0502040204020203" pitchFamily="34" charset="0"/>
            <a:cs typeface="Segoe UI Light" panose="020B0502040204020203" pitchFamily="34" charset="0"/>
          </a:endParaRPr>
        </a:p>
      </dsp:txBody>
      <dsp:txXfrm>
        <a:off x="3613348" y="3472444"/>
        <a:ext cx="1820367" cy="554990"/>
      </dsp:txXfrm>
    </dsp:sp>
    <dsp:sp modelId="{C68CF0C5-08A1-46A7-82FC-12B93E1B1A37}">
      <dsp:nvSpPr>
        <dsp:cNvPr id="0" name=""/>
        <dsp:cNvSpPr/>
      </dsp:nvSpPr>
      <dsp:spPr>
        <a:xfrm>
          <a:off x="3613348" y="4166182"/>
          <a:ext cx="1820367" cy="554990"/>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kern="1200" dirty="0" smtClean="0">
              <a:latin typeface="Segoe UI Light" panose="020B0502040204020203" pitchFamily="34" charset="0"/>
              <a:cs typeface="Segoe UI Light" panose="020B0502040204020203" pitchFamily="34" charset="0"/>
            </a:rPr>
            <a:t>Google Commerce Search</a:t>
          </a:r>
          <a:endParaRPr lang="en-US" sz="1700" kern="1200" dirty="0">
            <a:latin typeface="Segoe UI Light" panose="020B0502040204020203" pitchFamily="34" charset="0"/>
            <a:cs typeface="Segoe UI Light" panose="020B0502040204020203" pitchFamily="34" charset="0"/>
          </a:endParaRPr>
        </a:p>
      </dsp:txBody>
      <dsp:txXfrm>
        <a:off x="3613348" y="4166182"/>
        <a:ext cx="1820367" cy="554990"/>
      </dsp:txXfrm>
    </dsp:sp>
    <dsp:sp modelId="{9362DE1B-4960-47B7-A274-76FB4501C92C}">
      <dsp:nvSpPr>
        <dsp:cNvPr id="0" name=""/>
        <dsp:cNvSpPr/>
      </dsp:nvSpPr>
      <dsp:spPr>
        <a:xfrm>
          <a:off x="3613348" y="4859919"/>
          <a:ext cx="1820367" cy="554990"/>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kern="1200" dirty="0" smtClean="0">
              <a:latin typeface="Segoe UI Light" panose="020B0502040204020203" pitchFamily="34" charset="0"/>
              <a:cs typeface="Segoe UI Light" panose="020B0502040204020203" pitchFamily="34" charset="0"/>
            </a:rPr>
            <a:t>and others…</a:t>
          </a:r>
          <a:endParaRPr lang="en-US" sz="1700" kern="1200" dirty="0">
            <a:latin typeface="Segoe UI Light" panose="020B0502040204020203" pitchFamily="34" charset="0"/>
            <a:cs typeface="Segoe UI Light" panose="020B0502040204020203" pitchFamily="34" charset="0"/>
          </a:endParaRPr>
        </a:p>
      </dsp:txBody>
      <dsp:txXfrm>
        <a:off x="3613348" y="4859919"/>
        <a:ext cx="1820367" cy="5549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09A5F9-019B-498E-ABA4-57BBCA557142}">
      <dsp:nvSpPr>
        <dsp:cNvPr id="0" name=""/>
        <dsp:cNvSpPr/>
      </dsp:nvSpPr>
      <dsp:spPr>
        <a:xfrm>
          <a:off x="3128246" y="2709333"/>
          <a:ext cx="418156" cy="2390378"/>
        </a:xfrm>
        <a:custGeom>
          <a:avLst/>
          <a:gdLst/>
          <a:ahLst/>
          <a:cxnLst/>
          <a:rect l="0" t="0" r="0" b="0"/>
          <a:pathLst>
            <a:path>
              <a:moveTo>
                <a:pt x="0" y="0"/>
              </a:moveTo>
              <a:lnTo>
                <a:pt x="209078" y="0"/>
              </a:lnTo>
              <a:lnTo>
                <a:pt x="209078" y="2390378"/>
              </a:lnTo>
              <a:lnTo>
                <a:pt x="418156" y="239037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en-US" sz="700" kern="1200"/>
        </a:p>
      </dsp:txBody>
      <dsp:txXfrm>
        <a:off x="3276658" y="3843855"/>
        <a:ext cx="121333" cy="121333"/>
      </dsp:txXfrm>
    </dsp:sp>
    <dsp:sp modelId="{F5898C31-D1A2-45B4-AD71-C22501D5F96A}">
      <dsp:nvSpPr>
        <dsp:cNvPr id="0" name=""/>
        <dsp:cNvSpPr/>
      </dsp:nvSpPr>
      <dsp:spPr>
        <a:xfrm>
          <a:off x="3128246" y="2709333"/>
          <a:ext cx="418156" cy="1593585"/>
        </a:xfrm>
        <a:custGeom>
          <a:avLst/>
          <a:gdLst/>
          <a:ahLst/>
          <a:cxnLst/>
          <a:rect l="0" t="0" r="0" b="0"/>
          <a:pathLst>
            <a:path>
              <a:moveTo>
                <a:pt x="0" y="0"/>
              </a:moveTo>
              <a:lnTo>
                <a:pt x="209078" y="0"/>
              </a:lnTo>
              <a:lnTo>
                <a:pt x="209078" y="1593585"/>
              </a:lnTo>
              <a:lnTo>
                <a:pt x="418156" y="159358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296136" y="3464937"/>
        <a:ext cx="82376" cy="82376"/>
      </dsp:txXfrm>
    </dsp:sp>
    <dsp:sp modelId="{5F2A867F-B0DB-464C-87B2-D5E93EA25A37}">
      <dsp:nvSpPr>
        <dsp:cNvPr id="0" name=""/>
        <dsp:cNvSpPr/>
      </dsp:nvSpPr>
      <dsp:spPr>
        <a:xfrm>
          <a:off x="3128246" y="2709333"/>
          <a:ext cx="418156" cy="796792"/>
        </a:xfrm>
        <a:custGeom>
          <a:avLst/>
          <a:gdLst/>
          <a:ahLst/>
          <a:cxnLst/>
          <a:rect l="0" t="0" r="0" b="0"/>
          <a:pathLst>
            <a:path>
              <a:moveTo>
                <a:pt x="0" y="0"/>
              </a:moveTo>
              <a:lnTo>
                <a:pt x="209078" y="0"/>
              </a:lnTo>
              <a:lnTo>
                <a:pt x="209078" y="796792"/>
              </a:lnTo>
              <a:lnTo>
                <a:pt x="418156" y="79679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314828" y="3085233"/>
        <a:ext cx="44992" cy="44992"/>
      </dsp:txXfrm>
    </dsp:sp>
    <dsp:sp modelId="{FD6F4480-1781-4FB3-9921-7A1B32EE8859}">
      <dsp:nvSpPr>
        <dsp:cNvPr id="0" name=""/>
        <dsp:cNvSpPr/>
      </dsp:nvSpPr>
      <dsp:spPr>
        <a:xfrm>
          <a:off x="3128246" y="2663613"/>
          <a:ext cx="418156" cy="91440"/>
        </a:xfrm>
        <a:custGeom>
          <a:avLst/>
          <a:gdLst/>
          <a:ahLst/>
          <a:cxnLst/>
          <a:rect l="0" t="0" r="0" b="0"/>
          <a:pathLst>
            <a:path>
              <a:moveTo>
                <a:pt x="0" y="45720"/>
              </a:moveTo>
              <a:lnTo>
                <a:pt x="418156" y="4572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326871" y="2698879"/>
        <a:ext cx="20907" cy="20907"/>
      </dsp:txXfrm>
    </dsp:sp>
    <dsp:sp modelId="{119C7C9D-0B32-4D07-81AE-0A70467D3A15}">
      <dsp:nvSpPr>
        <dsp:cNvPr id="0" name=""/>
        <dsp:cNvSpPr/>
      </dsp:nvSpPr>
      <dsp:spPr>
        <a:xfrm>
          <a:off x="3128246" y="1912540"/>
          <a:ext cx="418156" cy="796792"/>
        </a:xfrm>
        <a:custGeom>
          <a:avLst/>
          <a:gdLst/>
          <a:ahLst/>
          <a:cxnLst/>
          <a:rect l="0" t="0" r="0" b="0"/>
          <a:pathLst>
            <a:path>
              <a:moveTo>
                <a:pt x="0" y="796792"/>
              </a:moveTo>
              <a:lnTo>
                <a:pt x="209078" y="796792"/>
              </a:lnTo>
              <a:lnTo>
                <a:pt x="209078" y="0"/>
              </a:lnTo>
              <a:lnTo>
                <a:pt x="418156" y="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314828" y="2288440"/>
        <a:ext cx="44992" cy="44992"/>
      </dsp:txXfrm>
    </dsp:sp>
    <dsp:sp modelId="{0C220F30-9CF8-4DB8-86E7-CDF471D20870}">
      <dsp:nvSpPr>
        <dsp:cNvPr id="0" name=""/>
        <dsp:cNvSpPr/>
      </dsp:nvSpPr>
      <dsp:spPr>
        <a:xfrm>
          <a:off x="3128246" y="1115747"/>
          <a:ext cx="418156" cy="1593585"/>
        </a:xfrm>
        <a:custGeom>
          <a:avLst/>
          <a:gdLst/>
          <a:ahLst/>
          <a:cxnLst/>
          <a:rect l="0" t="0" r="0" b="0"/>
          <a:pathLst>
            <a:path>
              <a:moveTo>
                <a:pt x="0" y="1593585"/>
              </a:moveTo>
              <a:lnTo>
                <a:pt x="209078" y="1593585"/>
              </a:lnTo>
              <a:lnTo>
                <a:pt x="209078" y="0"/>
              </a:lnTo>
              <a:lnTo>
                <a:pt x="418156" y="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latin typeface="Segoe UI Light" panose="020B0502040204020203" pitchFamily="34" charset="0"/>
            <a:cs typeface="Segoe UI Light" panose="020B0502040204020203" pitchFamily="34" charset="0"/>
          </a:endParaRPr>
        </a:p>
      </dsp:txBody>
      <dsp:txXfrm>
        <a:off x="3296136" y="1871352"/>
        <a:ext cx="82376" cy="82376"/>
      </dsp:txXfrm>
    </dsp:sp>
    <dsp:sp modelId="{E3362AAA-498A-42FA-82A7-757DB84748E3}">
      <dsp:nvSpPr>
        <dsp:cNvPr id="0" name=""/>
        <dsp:cNvSpPr/>
      </dsp:nvSpPr>
      <dsp:spPr>
        <a:xfrm>
          <a:off x="3128246" y="318955"/>
          <a:ext cx="418156" cy="2390378"/>
        </a:xfrm>
        <a:custGeom>
          <a:avLst/>
          <a:gdLst/>
          <a:ahLst/>
          <a:cxnLst/>
          <a:rect l="0" t="0" r="0" b="0"/>
          <a:pathLst>
            <a:path>
              <a:moveTo>
                <a:pt x="0" y="2390378"/>
              </a:moveTo>
              <a:lnTo>
                <a:pt x="209078" y="2390378"/>
              </a:lnTo>
              <a:lnTo>
                <a:pt x="209078" y="0"/>
              </a:lnTo>
              <a:lnTo>
                <a:pt x="418156" y="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en-US" sz="700" kern="1200"/>
        </a:p>
      </dsp:txBody>
      <dsp:txXfrm>
        <a:off x="3276658" y="1453477"/>
        <a:ext cx="121333" cy="121333"/>
      </dsp:txXfrm>
    </dsp:sp>
    <dsp:sp modelId="{58CCF708-F1AC-4488-8F63-38C6CF29B93E}">
      <dsp:nvSpPr>
        <dsp:cNvPr id="0" name=""/>
        <dsp:cNvSpPr/>
      </dsp:nvSpPr>
      <dsp:spPr>
        <a:xfrm rot="16200000">
          <a:off x="1132071" y="2390616"/>
          <a:ext cx="3354916" cy="637434"/>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b="1" kern="1200" dirty="0" smtClean="0">
              <a:latin typeface="Segoe UI Light" panose="020B0502040204020203" pitchFamily="34" charset="0"/>
              <a:cs typeface="Segoe UI Light" panose="020B0502040204020203" pitchFamily="34" charset="0"/>
            </a:rPr>
            <a:t>Search-as-a-Service</a:t>
          </a:r>
          <a:endParaRPr lang="en-US" sz="3100" b="1" kern="1200" dirty="0">
            <a:latin typeface="Segoe UI Light" panose="020B0502040204020203" pitchFamily="34" charset="0"/>
            <a:cs typeface="Segoe UI Light" panose="020B0502040204020203" pitchFamily="34" charset="0"/>
          </a:endParaRPr>
        </a:p>
      </dsp:txBody>
      <dsp:txXfrm>
        <a:off x="1132071" y="2390616"/>
        <a:ext cx="3354916" cy="637434"/>
      </dsp:txXfrm>
    </dsp:sp>
    <dsp:sp modelId="{35B34161-EB22-4BEF-8383-D468395B700D}">
      <dsp:nvSpPr>
        <dsp:cNvPr id="0" name=""/>
        <dsp:cNvSpPr/>
      </dsp:nvSpPr>
      <dsp:spPr>
        <a:xfrm>
          <a:off x="3546403" y="238"/>
          <a:ext cx="2090784" cy="637434"/>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b="1" kern="1200" dirty="0" smtClean="0">
              <a:solidFill>
                <a:schemeClr val="tx2"/>
              </a:solidFill>
              <a:latin typeface="Segoe UI Light" panose="020B0502040204020203" pitchFamily="34" charset="0"/>
              <a:cs typeface="Segoe UI Light" panose="020B0502040204020203" pitchFamily="34" charset="0"/>
            </a:rPr>
            <a:t>Azure Search</a:t>
          </a:r>
          <a:endParaRPr lang="en-US" sz="2000" b="1" kern="1200" dirty="0">
            <a:solidFill>
              <a:schemeClr val="tx2"/>
            </a:solidFill>
            <a:latin typeface="Segoe UI Light" panose="020B0502040204020203" pitchFamily="34" charset="0"/>
            <a:cs typeface="Segoe UI Light" panose="020B0502040204020203" pitchFamily="34" charset="0"/>
          </a:endParaRPr>
        </a:p>
      </dsp:txBody>
      <dsp:txXfrm>
        <a:off x="3546403" y="238"/>
        <a:ext cx="2090784" cy="637434"/>
      </dsp:txXfrm>
    </dsp:sp>
    <dsp:sp modelId="{91AC151A-A48B-4C49-B50D-6CDF08005D53}">
      <dsp:nvSpPr>
        <dsp:cNvPr id="0" name=""/>
        <dsp:cNvSpPr/>
      </dsp:nvSpPr>
      <dsp:spPr>
        <a:xfrm>
          <a:off x="3546403" y="797030"/>
          <a:ext cx="2090784" cy="637434"/>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b="0" kern="1200" dirty="0" smtClean="0">
              <a:latin typeface="Segoe UI Light" panose="020B0502040204020203" pitchFamily="34" charset="0"/>
              <a:cs typeface="Segoe UI Light" panose="020B0502040204020203" pitchFamily="34" charset="0"/>
            </a:rPr>
            <a:t>AWS </a:t>
          </a:r>
          <a:r>
            <a:rPr lang="en-US" sz="2000" b="0" kern="1200" dirty="0" err="1" smtClean="0">
              <a:latin typeface="Segoe UI Light" panose="020B0502040204020203" pitchFamily="34" charset="0"/>
              <a:cs typeface="Segoe UI Light" panose="020B0502040204020203" pitchFamily="34" charset="0"/>
            </a:rPr>
            <a:t>CloudSearch</a:t>
          </a:r>
          <a:endParaRPr lang="en-US" sz="2000" b="0" kern="1200" dirty="0">
            <a:latin typeface="Segoe UI Light" panose="020B0502040204020203" pitchFamily="34" charset="0"/>
            <a:cs typeface="Segoe UI Light" panose="020B0502040204020203" pitchFamily="34" charset="0"/>
          </a:endParaRPr>
        </a:p>
      </dsp:txBody>
      <dsp:txXfrm>
        <a:off x="3546403" y="797030"/>
        <a:ext cx="2090784" cy="637434"/>
      </dsp:txXfrm>
    </dsp:sp>
    <dsp:sp modelId="{4481D148-58D8-467C-95FE-CFF1AE469194}">
      <dsp:nvSpPr>
        <dsp:cNvPr id="0" name=""/>
        <dsp:cNvSpPr/>
      </dsp:nvSpPr>
      <dsp:spPr>
        <a:xfrm>
          <a:off x="3546403" y="1593823"/>
          <a:ext cx="2090784" cy="637434"/>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smtClean="0">
              <a:latin typeface="Segoe UI Light" panose="020B0502040204020203" pitchFamily="34" charset="0"/>
              <a:cs typeface="Segoe UI Light" panose="020B0502040204020203" pitchFamily="34" charset="0"/>
            </a:rPr>
            <a:t>Google App Engine Search</a:t>
          </a:r>
          <a:endParaRPr lang="en-US" sz="2000" kern="1200" dirty="0">
            <a:latin typeface="Segoe UI Light" panose="020B0502040204020203" pitchFamily="34" charset="0"/>
            <a:cs typeface="Segoe UI Light" panose="020B0502040204020203" pitchFamily="34" charset="0"/>
          </a:endParaRPr>
        </a:p>
      </dsp:txBody>
      <dsp:txXfrm>
        <a:off x="3546403" y="1593823"/>
        <a:ext cx="2090784" cy="637434"/>
      </dsp:txXfrm>
    </dsp:sp>
    <dsp:sp modelId="{8D7E4202-D349-4069-AC74-24D0B316914D}">
      <dsp:nvSpPr>
        <dsp:cNvPr id="0" name=""/>
        <dsp:cNvSpPr/>
      </dsp:nvSpPr>
      <dsp:spPr>
        <a:xfrm>
          <a:off x="3546403" y="2390616"/>
          <a:ext cx="2090784" cy="637434"/>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err="1" smtClean="0">
              <a:latin typeface="Segoe UI Light" panose="020B0502040204020203" pitchFamily="34" charset="0"/>
              <a:cs typeface="Segoe UI Light" panose="020B0502040204020203" pitchFamily="34" charset="0"/>
            </a:rPr>
            <a:t>Searchify</a:t>
          </a:r>
          <a:endParaRPr lang="en-US" sz="2000" kern="1200" dirty="0">
            <a:latin typeface="Segoe UI Light" panose="020B0502040204020203" pitchFamily="34" charset="0"/>
            <a:cs typeface="Segoe UI Light" panose="020B0502040204020203" pitchFamily="34" charset="0"/>
          </a:endParaRPr>
        </a:p>
      </dsp:txBody>
      <dsp:txXfrm>
        <a:off x="3546403" y="2390616"/>
        <a:ext cx="2090784" cy="637434"/>
      </dsp:txXfrm>
    </dsp:sp>
    <dsp:sp modelId="{CA0B9DAC-80DB-439C-9BF0-7A74490B860A}">
      <dsp:nvSpPr>
        <dsp:cNvPr id="0" name=""/>
        <dsp:cNvSpPr/>
      </dsp:nvSpPr>
      <dsp:spPr>
        <a:xfrm>
          <a:off x="3546403" y="3187409"/>
          <a:ext cx="2090784" cy="637434"/>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err="1" smtClean="0">
              <a:latin typeface="Segoe UI Light" panose="020B0502040204020203" pitchFamily="34" charset="0"/>
              <a:cs typeface="Segoe UI Light" panose="020B0502040204020203" pitchFamily="34" charset="0"/>
            </a:rPr>
            <a:t>LucidWorks</a:t>
          </a:r>
          <a:endParaRPr lang="en-US" sz="2000" kern="1200" dirty="0">
            <a:latin typeface="Segoe UI Light" panose="020B0502040204020203" pitchFamily="34" charset="0"/>
            <a:cs typeface="Segoe UI Light" panose="020B0502040204020203" pitchFamily="34" charset="0"/>
          </a:endParaRPr>
        </a:p>
      </dsp:txBody>
      <dsp:txXfrm>
        <a:off x="3546403" y="3187409"/>
        <a:ext cx="2090784" cy="637434"/>
      </dsp:txXfrm>
    </dsp:sp>
    <dsp:sp modelId="{A71E8D9C-16D9-464B-8B80-E78BF279874E}">
      <dsp:nvSpPr>
        <dsp:cNvPr id="0" name=""/>
        <dsp:cNvSpPr/>
      </dsp:nvSpPr>
      <dsp:spPr>
        <a:xfrm>
          <a:off x="3546403" y="3984201"/>
          <a:ext cx="2090784" cy="637434"/>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err="1" smtClean="0">
              <a:latin typeface="Segoe UI Light" panose="020B0502040204020203" pitchFamily="34" charset="0"/>
              <a:cs typeface="Segoe UI Light" panose="020B0502040204020203" pitchFamily="34" charset="0"/>
            </a:rPr>
            <a:t>Algolia</a:t>
          </a:r>
          <a:endParaRPr lang="en-US" sz="2000" kern="1200" dirty="0" smtClean="0">
            <a:latin typeface="Segoe UI Light" panose="020B0502040204020203" pitchFamily="34" charset="0"/>
            <a:cs typeface="Segoe UI Light" panose="020B0502040204020203" pitchFamily="34" charset="0"/>
          </a:endParaRPr>
        </a:p>
      </dsp:txBody>
      <dsp:txXfrm>
        <a:off x="3546403" y="3984201"/>
        <a:ext cx="2090784" cy="637434"/>
      </dsp:txXfrm>
    </dsp:sp>
    <dsp:sp modelId="{FA5112F6-95E1-494E-9A70-A146BE44220F}">
      <dsp:nvSpPr>
        <dsp:cNvPr id="0" name=""/>
        <dsp:cNvSpPr/>
      </dsp:nvSpPr>
      <dsp:spPr>
        <a:xfrm>
          <a:off x="3546403" y="4780994"/>
          <a:ext cx="2090784" cy="637434"/>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smtClean="0">
              <a:latin typeface="Segoe UI Light" panose="020B0502040204020203" pitchFamily="34" charset="0"/>
              <a:cs typeface="Segoe UI Light" panose="020B0502040204020203" pitchFamily="34" charset="0"/>
            </a:rPr>
            <a:t>and others…</a:t>
          </a:r>
        </a:p>
      </dsp:txBody>
      <dsp:txXfrm>
        <a:off x="3546403" y="4780994"/>
        <a:ext cx="2090784" cy="6374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B61AA6-157A-4BAF-B08E-627FA79D5692}">
      <dsp:nvSpPr>
        <dsp:cNvPr id="0" name=""/>
        <dsp:cNvSpPr/>
      </dsp:nvSpPr>
      <dsp:spPr>
        <a:xfrm>
          <a:off x="0" y="1434568"/>
          <a:ext cx="1958335" cy="628832"/>
        </a:xfrm>
        <a:prstGeom prst="roundRect">
          <a:avLst>
            <a:gd name="adj" fmla="val 10000"/>
          </a:avLst>
        </a:prstGeom>
        <a:solidFill>
          <a:srgbClr val="00569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Customer Strategy</a:t>
          </a:r>
          <a:endParaRPr lang="en-US" sz="1600" kern="1200" dirty="0"/>
        </a:p>
      </dsp:txBody>
      <dsp:txXfrm>
        <a:off x="18418" y="1452986"/>
        <a:ext cx="1921499" cy="591996"/>
      </dsp:txXfrm>
    </dsp:sp>
    <dsp:sp modelId="{86F6C3C3-96E1-4F54-9751-EF18DB912B10}">
      <dsp:nvSpPr>
        <dsp:cNvPr id="0" name=""/>
        <dsp:cNvSpPr/>
      </dsp:nvSpPr>
      <dsp:spPr>
        <a:xfrm rot="19330629">
          <a:off x="1713066" y="1017031"/>
          <a:ext cx="2334903" cy="32092"/>
        </a:xfrm>
        <a:custGeom>
          <a:avLst/>
          <a:gdLst/>
          <a:ahLst/>
          <a:cxnLst/>
          <a:rect l="0" t="0" r="0" b="0"/>
          <a:pathLst>
            <a:path>
              <a:moveTo>
                <a:pt x="0" y="16046"/>
              </a:moveTo>
              <a:lnTo>
                <a:pt x="2334903" y="16046"/>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2822145" y="974705"/>
        <a:ext cx="116745" cy="116745"/>
      </dsp:txXfrm>
    </dsp:sp>
    <dsp:sp modelId="{80CA71E1-6343-478B-8E30-C76488570D46}">
      <dsp:nvSpPr>
        <dsp:cNvPr id="0" name=""/>
        <dsp:cNvSpPr/>
      </dsp:nvSpPr>
      <dsp:spPr>
        <a:xfrm>
          <a:off x="3802700" y="2754"/>
          <a:ext cx="4750239" cy="628832"/>
        </a:xfrm>
        <a:prstGeom prst="roundRect">
          <a:avLst>
            <a:gd name="adj" fmla="val 10000"/>
          </a:avLst>
        </a:prstGeom>
        <a:solidFill>
          <a:srgbClr val="00569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IT utilizing SharePoint and/or O365 deployment (hybrid) needing Enterprise search</a:t>
          </a:r>
          <a:endParaRPr lang="en-US" sz="1600" kern="1200" dirty="0"/>
        </a:p>
      </dsp:txBody>
      <dsp:txXfrm>
        <a:off x="3821118" y="21172"/>
        <a:ext cx="4713403" cy="591996"/>
      </dsp:txXfrm>
    </dsp:sp>
    <dsp:sp modelId="{D9D4955B-933C-439C-AEC7-C531B72ED1C2}">
      <dsp:nvSpPr>
        <dsp:cNvPr id="0" name=""/>
        <dsp:cNvSpPr/>
      </dsp:nvSpPr>
      <dsp:spPr>
        <a:xfrm>
          <a:off x="8552940" y="301124"/>
          <a:ext cx="1844364" cy="32092"/>
        </a:xfrm>
        <a:custGeom>
          <a:avLst/>
          <a:gdLst/>
          <a:ahLst/>
          <a:cxnLst/>
          <a:rect l="0" t="0" r="0" b="0"/>
          <a:pathLst>
            <a:path>
              <a:moveTo>
                <a:pt x="0" y="16046"/>
              </a:moveTo>
              <a:lnTo>
                <a:pt x="1844364" y="16046"/>
              </a:lnTo>
            </a:path>
          </a:pathLst>
        </a:custGeom>
        <a:noFill/>
        <a:ln w="1079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9429014" y="271061"/>
        <a:ext cx="92218" cy="92218"/>
      </dsp:txXfrm>
    </dsp:sp>
    <dsp:sp modelId="{A224AD52-13D7-4676-9990-3EBE447CADD2}">
      <dsp:nvSpPr>
        <dsp:cNvPr id="0" name=""/>
        <dsp:cNvSpPr/>
      </dsp:nvSpPr>
      <dsp:spPr>
        <a:xfrm>
          <a:off x="10397305" y="2754"/>
          <a:ext cx="1257665" cy="628832"/>
        </a:xfrm>
        <a:prstGeom prst="roundRect">
          <a:avLst>
            <a:gd name="adj" fmla="val 10000"/>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SharePoint Search</a:t>
          </a:r>
          <a:endParaRPr lang="en-US" sz="1600" kern="1200" dirty="0"/>
        </a:p>
      </dsp:txBody>
      <dsp:txXfrm>
        <a:off x="10415723" y="21172"/>
        <a:ext cx="1220829" cy="591996"/>
      </dsp:txXfrm>
    </dsp:sp>
    <dsp:sp modelId="{369BDDC4-49FB-4C34-9030-404993A1253D}">
      <dsp:nvSpPr>
        <dsp:cNvPr id="0" name=""/>
        <dsp:cNvSpPr/>
      </dsp:nvSpPr>
      <dsp:spPr>
        <a:xfrm rot="20338909">
          <a:off x="1892606" y="1378610"/>
          <a:ext cx="1975822" cy="32092"/>
        </a:xfrm>
        <a:custGeom>
          <a:avLst/>
          <a:gdLst/>
          <a:ahLst/>
          <a:cxnLst/>
          <a:rect l="0" t="0" r="0" b="0"/>
          <a:pathLst>
            <a:path>
              <a:moveTo>
                <a:pt x="0" y="16046"/>
              </a:moveTo>
              <a:lnTo>
                <a:pt x="1975822" y="16046"/>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2831122" y="1345261"/>
        <a:ext cx="98791" cy="98791"/>
      </dsp:txXfrm>
    </dsp:sp>
    <dsp:sp modelId="{9B0F9604-F19E-4BFD-8BEA-D6493A43657A}">
      <dsp:nvSpPr>
        <dsp:cNvPr id="0" name=""/>
        <dsp:cNvSpPr/>
      </dsp:nvSpPr>
      <dsp:spPr>
        <a:xfrm>
          <a:off x="3802700" y="725912"/>
          <a:ext cx="4750239" cy="628832"/>
        </a:xfrm>
        <a:prstGeom prst="roundRect">
          <a:avLst>
            <a:gd name="adj" fmla="val 10000"/>
          </a:avLst>
        </a:prstGeom>
        <a:solidFill>
          <a:srgbClr val="00569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Unified search across Intranet/Extranet/LOB, 3</a:t>
          </a:r>
          <a:r>
            <a:rPr lang="en-US" sz="1600" kern="1200" baseline="30000" dirty="0" smtClean="0"/>
            <a:t>rd</a:t>
          </a:r>
          <a:r>
            <a:rPr lang="en-US" sz="1600" kern="1200" dirty="0" smtClean="0"/>
            <a:t> party CMS, </a:t>
          </a:r>
          <a:r>
            <a:rPr lang="en-US" sz="1600" kern="1200" dirty="0" err="1" smtClean="0"/>
            <a:t>Fileshares</a:t>
          </a:r>
          <a:r>
            <a:rPr lang="en-US" sz="1600" kern="1200" dirty="0" smtClean="0"/>
            <a:t>, etc..</a:t>
          </a:r>
          <a:endParaRPr lang="en-US" sz="1600" kern="1200" dirty="0"/>
        </a:p>
      </dsp:txBody>
      <dsp:txXfrm>
        <a:off x="3821118" y="744330"/>
        <a:ext cx="4713403" cy="591996"/>
      </dsp:txXfrm>
    </dsp:sp>
    <dsp:sp modelId="{F80676AA-DE2E-4AFD-93C1-7DACCBB903AA}">
      <dsp:nvSpPr>
        <dsp:cNvPr id="0" name=""/>
        <dsp:cNvSpPr/>
      </dsp:nvSpPr>
      <dsp:spPr>
        <a:xfrm>
          <a:off x="8552940" y="1024282"/>
          <a:ext cx="1844364" cy="32092"/>
        </a:xfrm>
        <a:custGeom>
          <a:avLst/>
          <a:gdLst/>
          <a:ahLst/>
          <a:cxnLst/>
          <a:rect l="0" t="0" r="0" b="0"/>
          <a:pathLst>
            <a:path>
              <a:moveTo>
                <a:pt x="0" y="16046"/>
              </a:moveTo>
              <a:lnTo>
                <a:pt x="1844364" y="16046"/>
              </a:lnTo>
            </a:path>
          </a:pathLst>
        </a:custGeom>
        <a:noFill/>
        <a:ln w="1079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9429014" y="994219"/>
        <a:ext cx="92218" cy="92218"/>
      </dsp:txXfrm>
    </dsp:sp>
    <dsp:sp modelId="{1CF4FAAC-77DA-470F-943B-A2DD6D0C995E}">
      <dsp:nvSpPr>
        <dsp:cNvPr id="0" name=""/>
        <dsp:cNvSpPr/>
      </dsp:nvSpPr>
      <dsp:spPr>
        <a:xfrm>
          <a:off x="10397305" y="725912"/>
          <a:ext cx="1257665" cy="628832"/>
        </a:xfrm>
        <a:prstGeom prst="roundRect">
          <a:avLst>
            <a:gd name="adj" fmla="val 10000"/>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SharePoint Search</a:t>
          </a:r>
          <a:endParaRPr lang="en-US" sz="1600" kern="1200" dirty="0"/>
        </a:p>
      </dsp:txBody>
      <dsp:txXfrm>
        <a:off x="10415723" y="744330"/>
        <a:ext cx="1220829" cy="591996"/>
      </dsp:txXfrm>
    </dsp:sp>
    <dsp:sp modelId="{F581B964-879D-4887-8B8C-E9F043E1ACEF}">
      <dsp:nvSpPr>
        <dsp:cNvPr id="0" name=""/>
        <dsp:cNvSpPr/>
      </dsp:nvSpPr>
      <dsp:spPr>
        <a:xfrm rot="27028">
          <a:off x="1958307" y="1740189"/>
          <a:ext cx="1844421" cy="32092"/>
        </a:xfrm>
        <a:custGeom>
          <a:avLst/>
          <a:gdLst/>
          <a:ahLst/>
          <a:cxnLst/>
          <a:rect l="0" t="0" r="0" b="0"/>
          <a:pathLst>
            <a:path>
              <a:moveTo>
                <a:pt x="0" y="16046"/>
              </a:moveTo>
              <a:lnTo>
                <a:pt x="1844421" y="16046"/>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2834407" y="1710125"/>
        <a:ext cx="92221" cy="92221"/>
      </dsp:txXfrm>
    </dsp:sp>
    <dsp:sp modelId="{98FF3CA0-DD97-4AD8-8326-656B83C1F27F}">
      <dsp:nvSpPr>
        <dsp:cNvPr id="0" name=""/>
        <dsp:cNvSpPr/>
      </dsp:nvSpPr>
      <dsp:spPr>
        <a:xfrm>
          <a:off x="3802700" y="1449069"/>
          <a:ext cx="4750239" cy="628832"/>
        </a:xfrm>
        <a:prstGeom prst="roundRect">
          <a:avLst>
            <a:gd name="adj" fmla="val 10000"/>
          </a:avLst>
        </a:prstGeom>
        <a:solidFill>
          <a:srgbClr val="00569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Needs search-as-a-service for building apps and services</a:t>
          </a:r>
          <a:endParaRPr lang="en-US" sz="1600" kern="1200" dirty="0"/>
        </a:p>
      </dsp:txBody>
      <dsp:txXfrm>
        <a:off x="3821118" y="1467487"/>
        <a:ext cx="4713403" cy="591996"/>
      </dsp:txXfrm>
    </dsp:sp>
    <dsp:sp modelId="{60588C8A-BA61-4F6C-A1BC-69F84DFDF320}">
      <dsp:nvSpPr>
        <dsp:cNvPr id="0" name=""/>
        <dsp:cNvSpPr/>
      </dsp:nvSpPr>
      <dsp:spPr>
        <a:xfrm>
          <a:off x="8552940" y="1747439"/>
          <a:ext cx="1844364" cy="32092"/>
        </a:xfrm>
        <a:custGeom>
          <a:avLst/>
          <a:gdLst/>
          <a:ahLst/>
          <a:cxnLst/>
          <a:rect l="0" t="0" r="0" b="0"/>
          <a:pathLst>
            <a:path>
              <a:moveTo>
                <a:pt x="0" y="16046"/>
              </a:moveTo>
              <a:lnTo>
                <a:pt x="1844364" y="16046"/>
              </a:lnTo>
            </a:path>
          </a:pathLst>
        </a:custGeom>
        <a:noFill/>
        <a:ln w="1079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9429014" y="1717376"/>
        <a:ext cx="92218" cy="92218"/>
      </dsp:txXfrm>
    </dsp:sp>
    <dsp:sp modelId="{C24AE8BE-14DD-424E-ABF3-33969E6A8930}">
      <dsp:nvSpPr>
        <dsp:cNvPr id="0" name=""/>
        <dsp:cNvSpPr/>
      </dsp:nvSpPr>
      <dsp:spPr>
        <a:xfrm>
          <a:off x="10397305" y="1449069"/>
          <a:ext cx="1257665" cy="628832"/>
        </a:xfrm>
        <a:prstGeom prst="roundRect">
          <a:avLst>
            <a:gd name="adj" fmla="val 10000"/>
          </a:avLst>
        </a:prstGeom>
        <a:solidFill>
          <a:srgbClr val="FF8C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Azure Search</a:t>
          </a:r>
          <a:endParaRPr lang="en-US" sz="1600" kern="1200" dirty="0"/>
        </a:p>
      </dsp:txBody>
      <dsp:txXfrm>
        <a:off x="10415723" y="1467487"/>
        <a:ext cx="1220829" cy="591996"/>
      </dsp:txXfrm>
    </dsp:sp>
    <dsp:sp modelId="{58F8907F-179B-4183-BCFF-E9BED704BD3D}">
      <dsp:nvSpPr>
        <dsp:cNvPr id="0" name=""/>
        <dsp:cNvSpPr/>
      </dsp:nvSpPr>
      <dsp:spPr>
        <a:xfrm rot="1307944">
          <a:off x="1887313" y="2101768"/>
          <a:ext cx="1986409" cy="32092"/>
        </a:xfrm>
        <a:custGeom>
          <a:avLst/>
          <a:gdLst/>
          <a:ahLst/>
          <a:cxnLst/>
          <a:rect l="0" t="0" r="0" b="0"/>
          <a:pathLst>
            <a:path>
              <a:moveTo>
                <a:pt x="0" y="16046"/>
              </a:moveTo>
              <a:lnTo>
                <a:pt x="1986409" y="16046"/>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2830858" y="2068154"/>
        <a:ext cx="99320" cy="99320"/>
      </dsp:txXfrm>
    </dsp:sp>
    <dsp:sp modelId="{FB5E6CAF-02E8-4E9A-8BCF-F74C5C71B5B6}">
      <dsp:nvSpPr>
        <dsp:cNvPr id="0" name=""/>
        <dsp:cNvSpPr/>
      </dsp:nvSpPr>
      <dsp:spPr>
        <a:xfrm>
          <a:off x="3802700" y="2172227"/>
          <a:ext cx="4750239" cy="628832"/>
        </a:xfrm>
        <a:prstGeom prst="roundRect">
          <a:avLst>
            <a:gd name="adj" fmla="val 10000"/>
          </a:avLst>
        </a:prstGeom>
        <a:solidFill>
          <a:srgbClr val="00569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Moving on-premises search </a:t>
          </a:r>
          <a:br>
            <a:rPr lang="en-US" sz="1600" kern="1200" dirty="0" smtClean="0"/>
          </a:br>
          <a:r>
            <a:rPr lang="en-US" sz="1600" kern="1200" dirty="0" smtClean="0"/>
            <a:t>(most commonly </a:t>
          </a:r>
          <a:r>
            <a:rPr lang="en-US" sz="1600" kern="1200" dirty="0" err="1" smtClean="0"/>
            <a:t>Lucene</a:t>
          </a:r>
          <a:r>
            <a:rPr lang="en-US" sz="1600" kern="1200" dirty="0" smtClean="0"/>
            <a:t>) to the cloud</a:t>
          </a:r>
          <a:endParaRPr lang="en-US" sz="1600" kern="1200" dirty="0"/>
        </a:p>
      </dsp:txBody>
      <dsp:txXfrm>
        <a:off x="3821118" y="2190645"/>
        <a:ext cx="4713403" cy="591996"/>
      </dsp:txXfrm>
    </dsp:sp>
    <dsp:sp modelId="{9CE49F32-2A3D-4EA0-9093-17430BB6239C}">
      <dsp:nvSpPr>
        <dsp:cNvPr id="0" name=""/>
        <dsp:cNvSpPr/>
      </dsp:nvSpPr>
      <dsp:spPr>
        <a:xfrm>
          <a:off x="8552940" y="2470597"/>
          <a:ext cx="1844364" cy="32092"/>
        </a:xfrm>
        <a:custGeom>
          <a:avLst/>
          <a:gdLst/>
          <a:ahLst/>
          <a:cxnLst/>
          <a:rect l="0" t="0" r="0" b="0"/>
          <a:pathLst>
            <a:path>
              <a:moveTo>
                <a:pt x="0" y="16046"/>
              </a:moveTo>
              <a:lnTo>
                <a:pt x="1844364" y="16046"/>
              </a:lnTo>
            </a:path>
          </a:pathLst>
        </a:custGeom>
        <a:noFill/>
        <a:ln w="1079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9429014" y="2440534"/>
        <a:ext cx="92218" cy="92218"/>
      </dsp:txXfrm>
    </dsp:sp>
    <dsp:sp modelId="{8D871798-7B89-4BB1-9F92-9082A4DDF748}">
      <dsp:nvSpPr>
        <dsp:cNvPr id="0" name=""/>
        <dsp:cNvSpPr/>
      </dsp:nvSpPr>
      <dsp:spPr>
        <a:xfrm>
          <a:off x="10397305" y="2172227"/>
          <a:ext cx="1257665" cy="628832"/>
        </a:xfrm>
        <a:prstGeom prst="roundRect">
          <a:avLst>
            <a:gd name="adj" fmla="val 10000"/>
          </a:avLst>
        </a:prstGeom>
        <a:solidFill>
          <a:srgbClr val="FF8C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Azure Search</a:t>
          </a:r>
          <a:endParaRPr lang="en-US" sz="1600" kern="1200" dirty="0"/>
        </a:p>
      </dsp:txBody>
      <dsp:txXfrm>
        <a:off x="10415723" y="2190645"/>
        <a:ext cx="1220829" cy="591996"/>
      </dsp:txXfrm>
    </dsp:sp>
    <dsp:sp modelId="{997750D4-96EB-4BB9-9AD2-9EAA9D415714}">
      <dsp:nvSpPr>
        <dsp:cNvPr id="0" name=""/>
        <dsp:cNvSpPr/>
      </dsp:nvSpPr>
      <dsp:spPr>
        <a:xfrm rot="2302844">
          <a:off x="1704118" y="2463346"/>
          <a:ext cx="2352799" cy="32092"/>
        </a:xfrm>
        <a:custGeom>
          <a:avLst/>
          <a:gdLst/>
          <a:ahLst/>
          <a:cxnLst/>
          <a:rect l="0" t="0" r="0" b="0"/>
          <a:pathLst>
            <a:path>
              <a:moveTo>
                <a:pt x="0" y="16046"/>
              </a:moveTo>
              <a:lnTo>
                <a:pt x="2352799" y="16046"/>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2821698" y="2420573"/>
        <a:ext cx="117639" cy="117639"/>
      </dsp:txXfrm>
    </dsp:sp>
    <dsp:sp modelId="{E410C2DD-2B95-42B2-86D4-32F15B352216}">
      <dsp:nvSpPr>
        <dsp:cNvPr id="0" name=""/>
        <dsp:cNvSpPr/>
      </dsp:nvSpPr>
      <dsp:spPr>
        <a:xfrm>
          <a:off x="3802700" y="2895384"/>
          <a:ext cx="4750239" cy="628832"/>
        </a:xfrm>
        <a:prstGeom prst="roundRect">
          <a:avLst>
            <a:gd name="adj" fmla="val 10000"/>
          </a:avLst>
        </a:prstGeom>
        <a:solidFill>
          <a:srgbClr val="00569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Scenarios: New Cloud E-commerce, User generated content, LOB Apps outside the firewall</a:t>
          </a:r>
          <a:endParaRPr lang="en-US" sz="1600" kern="1200" dirty="0"/>
        </a:p>
      </dsp:txBody>
      <dsp:txXfrm>
        <a:off x="3821118" y="2913802"/>
        <a:ext cx="4713403" cy="591996"/>
      </dsp:txXfrm>
    </dsp:sp>
    <dsp:sp modelId="{C031B15B-9D44-4C7A-B6A0-4F942BC22A34}">
      <dsp:nvSpPr>
        <dsp:cNvPr id="0" name=""/>
        <dsp:cNvSpPr/>
      </dsp:nvSpPr>
      <dsp:spPr>
        <a:xfrm>
          <a:off x="8552940" y="3193754"/>
          <a:ext cx="1844364" cy="32092"/>
        </a:xfrm>
        <a:custGeom>
          <a:avLst/>
          <a:gdLst/>
          <a:ahLst/>
          <a:cxnLst/>
          <a:rect l="0" t="0" r="0" b="0"/>
          <a:pathLst>
            <a:path>
              <a:moveTo>
                <a:pt x="0" y="16046"/>
              </a:moveTo>
              <a:lnTo>
                <a:pt x="1844364" y="16046"/>
              </a:lnTo>
            </a:path>
          </a:pathLst>
        </a:custGeom>
        <a:noFill/>
        <a:ln w="1079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711200">
            <a:lnSpc>
              <a:spcPct val="90000"/>
            </a:lnSpc>
            <a:spcBef>
              <a:spcPct val="0"/>
            </a:spcBef>
            <a:spcAft>
              <a:spcPct val="35000"/>
            </a:spcAft>
          </a:pPr>
          <a:endParaRPr lang="en-US" sz="1600" kern="1200"/>
        </a:p>
      </dsp:txBody>
      <dsp:txXfrm>
        <a:off x="9429014" y="3163692"/>
        <a:ext cx="92218" cy="92218"/>
      </dsp:txXfrm>
    </dsp:sp>
    <dsp:sp modelId="{8810C41C-4351-4EFF-9BA9-47BB70FFD87B}">
      <dsp:nvSpPr>
        <dsp:cNvPr id="0" name=""/>
        <dsp:cNvSpPr/>
      </dsp:nvSpPr>
      <dsp:spPr>
        <a:xfrm>
          <a:off x="10397305" y="2895384"/>
          <a:ext cx="1257665" cy="628832"/>
        </a:xfrm>
        <a:prstGeom prst="roundRect">
          <a:avLst>
            <a:gd name="adj" fmla="val 10000"/>
          </a:avLst>
        </a:prstGeom>
        <a:solidFill>
          <a:srgbClr val="FF8C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Azure Search</a:t>
          </a:r>
          <a:endParaRPr lang="en-US" sz="1600" kern="1200" dirty="0"/>
        </a:p>
      </dsp:txBody>
      <dsp:txXfrm>
        <a:off x="10415723" y="2913802"/>
        <a:ext cx="1220829" cy="591996"/>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3.emf"/></Relationships>
</file>

<file path=ppt/media/hdphoto1.wdp>
</file>

<file path=ppt/media/hdphoto2.wdp>
</file>

<file path=ppt/media/hdphoto3.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8.png>
</file>

<file path=ppt/media/image29.png>
</file>

<file path=ppt/media/image3.png>
</file>

<file path=ppt/media/image31.png>
</file>

<file path=ppt/media/image32.png>
</file>

<file path=ppt/media/image34.png>
</file>

<file path=ppt/media/image35.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4/25/2015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smtClean="0"/>
              <a:t>SQL </a:t>
            </a:r>
            <a:r>
              <a:rPr lang="sv-SE" dirty="0" err="1" smtClean="0"/>
              <a:t>Database</a:t>
            </a:r>
            <a:r>
              <a:rPr lang="sv-SE" dirty="0" smtClean="0"/>
              <a:t> </a:t>
            </a:r>
            <a:r>
              <a:rPr lang="sv-SE" dirty="0" err="1" smtClean="0"/>
              <a:t>extras</a:t>
            </a:r>
            <a:r>
              <a:rPr lang="sv-SE" dirty="0" smtClean="0"/>
              <a:t>!</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6129141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Highlight</a:t>
            </a:r>
            <a:r>
              <a:rPr lang="en-US" baseline="0" dirty="0" smtClean="0">
                <a:effectLst/>
                <a:latin typeface="Segoe UI" panose="020B0502040204020203" pitchFamily="34" charset="0"/>
              </a:rPr>
              <a:t> the two areas where Microsoft Azure SQL Database can be secured.</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rPr>
              <a:t>Security is vitally important and</a:t>
            </a:r>
            <a:r>
              <a:rPr lang="en-US" baseline="0" dirty="0" smtClean="0">
                <a:effectLst/>
              </a:rPr>
              <a:t> has not be overlooked. Microsoft Azure SQL Database takes security seriously.</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rtl="0"/>
            <a:r>
              <a:rPr lang="en-US" dirty="0" smtClean="0">
                <a:effectLst/>
                <a:latin typeface="Segoe UI" panose="020B0502040204020203" pitchFamily="34" charset="0"/>
              </a:rPr>
              <a:t>Set security</a:t>
            </a:r>
            <a:r>
              <a:rPr lang="en-US" baseline="0" dirty="0" smtClean="0">
                <a:effectLst/>
                <a:latin typeface="Segoe UI" panose="020B0502040204020203" pitchFamily="34" charset="0"/>
              </a:rPr>
              <a:t> options on the server itself</a:t>
            </a:r>
            <a:endParaRPr lang="en-US" dirty="0" smtClean="0">
              <a:effectLst/>
            </a:endParaRPr>
          </a:p>
          <a:p>
            <a:pPr rtl="0"/>
            <a:r>
              <a:rPr lang="en-US" dirty="0" smtClean="0">
                <a:effectLst/>
                <a:latin typeface="Segoe UI" panose="020B0502040204020203" pitchFamily="34" charset="0"/>
              </a:rPr>
              <a:t>Security within the database</a:t>
            </a: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a:p>
            <a:pPr rtl="0"/>
            <a:r>
              <a:rPr lang="en-US" dirty="0" smtClean="0">
                <a:effectLst/>
                <a:latin typeface="Segoe UI" panose="020B0502040204020203" pitchFamily="34" charset="0"/>
              </a:rPr>
              <a:t>This</a:t>
            </a:r>
            <a:r>
              <a:rPr lang="en-US" baseline="0" dirty="0" smtClean="0">
                <a:effectLst/>
                <a:latin typeface="Segoe UI" panose="020B0502040204020203" pitchFamily="34" charset="0"/>
              </a:rPr>
              <a:t> doesn’t leave the application free of any responsibility…some settings are required to be set within the application.</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Tree>
    <p:extLst>
      <p:ext uri="{BB962C8B-B14F-4D97-AF65-F5344CB8AC3E}">
        <p14:creationId xmlns:p14="http://schemas.microsoft.com/office/powerpoint/2010/main" val="3400168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rPr>
              <a:t>Highlight the important server security aspects and benefits of SQL Database security.</a:t>
            </a: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From</a:t>
            </a:r>
            <a:r>
              <a:rPr lang="en-US" baseline="0" dirty="0" smtClean="0">
                <a:effectLst/>
                <a:latin typeface="Segoe UI" panose="020B0502040204020203" pitchFamily="34" charset="0"/>
              </a:rPr>
              <a:t> the server perspective, there are several things that should be things that should be considered when managing the security of your SQL Database. </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r>
              <a:rPr lang="en-US" dirty="0" smtClean="0"/>
              <a:t>No</a:t>
            </a:r>
            <a:r>
              <a:rPr lang="en-US" baseline="0" dirty="0" smtClean="0"/>
              <a:t> Integrated Authentication</a:t>
            </a:r>
            <a:endParaRPr lang="en-US" dirty="0" smtClean="0"/>
          </a:p>
          <a:p>
            <a:r>
              <a:rPr lang="en-US" dirty="0" smtClean="0"/>
              <a:t>Use Master to create and drop databases</a:t>
            </a:r>
          </a:p>
          <a:p>
            <a:r>
              <a:rPr lang="en-US" dirty="0" smtClean="0"/>
              <a:t>The </a:t>
            </a:r>
            <a:r>
              <a:rPr lang="en-US" b="1" dirty="0" smtClean="0"/>
              <a:t>Admin</a:t>
            </a:r>
            <a:r>
              <a:rPr lang="en-US" baseline="0" dirty="0" smtClean="0"/>
              <a:t> login (</a:t>
            </a:r>
            <a:r>
              <a:rPr lang="en-US" i="1" baseline="0" dirty="0" smtClean="0"/>
              <a:t>which was created during server provisioning</a:t>
            </a:r>
            <a:r>
              <a:rPr lang="en-US" baseline="0" dirty="0" smtClean="0"/>
              <a:t>) is equivalent to </a:t>
            </a:r>
            <a:r>
              <a:rPr lang="en-US" b="1" baseline="0" dirty="0" err="1" smtClean="0"/>
              <a:t>sa</a:t>
            </a:r>
            <a:r>
              <a:rPr lang="en-US" baseline="0" dirty="0" smtClean="0"/>
              <a:t>. It has full rights on the server (and all databases) and should only be used for administration.</a:t>
            </a:r>
          </a:p>
          <a:p>
            <a:r>
              <a:rPr lang="en-US" baseline="0" dirty="0" smtClean="0"/>
              <a:t>The </a:t>
            </a:r>
            <a:r>
              <a:rPr lang="en-US" b="1" baseline="0" dirty="0" err="1" smtClean="0"/>
              <a:t>loginmanager</a:t>
            </a:r>
            <a:r>
              <a:rPr lang="en-US" baseline="0" dirty="0" smtClean="0"/>
              <a:t> role is used for creating logins: membership in this role grants CREATE / ALTER / DROP Login privileges</a:t>
            </a:r>
          </a:p>
          <a:p>
            <a:r>
              <a:rPr lang="en-US" baseline="0" dirty="0" smtClean="0"/>
              <a:t>The </a:t>
            </a:r>
            <a:r>
              <a:rPr lang="en-US" baseline="0" dirty="0" err="1" smtClean="0"/>
              <a:t>db</a:t>
            </a:r>
            <a:r>
              <a:rPr lang="en-US" b="1" baseline="0" dirty="0" err="1" smtClean="0"/>
              <a:t>manager</a:t>
            </a:r>
            <a:r>
              <a:rPr lang="en-US" baseline="0" dirty="0" smtClean="0"/>
              <a:t> role is used for creating databases: membership in this role grants CREATE / ALTER / DROP Database privileges</a:t>
            </a:r>
          </a:p>
          <a:p>
            <a:pPr marL="0" marR="0" lvl="1" indent="0" algn="l" defTabSz="914363" rtl="0" eaLnBrk="1" fontAlgn="auto" latinLnBrk="0" hangingPunct="1">
              <a:lnSpc>
                <a:spcPct val="90000"/>
              </a:lnSpc>
              <a:spcBef>
                <a:spcPts val="0"/>
              </a:spcBef>
              <a:spcAft>
                <a:spcPts val="333"/>
              </a:spcAft>
              <a:buClrTx/>
              <a:buSzTx/>
              <a:buFontTx/>
              <a:buNone/>
              <a:tabLst/>
              <a:defRPr/>
            </a:pPr>
            <a:r>
              <a:rPr lang="en-US" sz="1600" spc="-51" dirty="0" smtClean="0"/>
              <a:t>Manage logins with  CREATE / ALTER / DROP LOGIN commands</a:t>
            </a:r>
          </a:p>
          <a:p>
            <a:pPr rtl="0"/>
            <a:r>
              <a:rPr lang="en-US" b="1" dirty="0" smtClean="0">
                <a:effectLst/>
                <a:latin typeface="Segoe UI" panose="020B0502040204020203" pitchFamily="34" charset="0"/>
              </a:rPr>
              <a:t>Notes:</a:t>
            </a:r>
            <a:endParaRPr lang="en-US" dirty="0" smtClean="0">
              <a:effectLst/>
            </a:endParaRPr>
          </a:p>
          <a:p>
            <a:pPr marL="0" marR="0" lvl="1" indent="0" algn="l" defTabSz="914363" rtl="0" eaLnBrk="1" fontAlgn="auto" latinLnBrk="0" hangingPunct="1">
              <a:lnSpc>
                <a:spcPct val="90000"/>
              </a:lnSpc>
              <a:spcBef>
                <a:spcPts val="0"/>
              </a:spcBef>
              <a:spcAft>
                <a:spcPts val="333"/>
              </a:spcAft>
              <a:buClrTx/>
              <a:buSzTx/>
              <a:buFontTx/>
              <a:buNone/>
              <a:tabLst/>
              <a:defRPr/>
            </a:pPr>
            <a:r>
              <a:rPr lang="en-US" sz="1600" dirty="0" smtClean="0"/>
              <a:t>Although the server-level principal login is not a member of the two database roles </a:t>
            </a:r>
            <a:r>
              <a:rPr lang="en-US" sz="1600" dirty="0" err="1" smtClean="0"/>
              <a:t>dbmanager</a:t>
            </a:r>
            <a:r>
              <a:rPr lang="en-US" sz="1600" dirty="0" smtClean="0"/>
              <a:t> and </a:t>
            </a:r>
            <a:r>
              <a:rPr lang="en-US" sz="1600" dirty="0" err="1" smtClean="0"/>
              <a:t>loginmanager</a:t>
            </a:r>
            <a:r>
              <a:rPr lang="en-US" sz="1600" dirty="0" smtClean="0"/>
              <a:t> in the master database, it has all permissions granted to these two roles.</a:t>
            </a:r>
            <a:endParaRPr lang="en-US" sz="1600" spc="-51"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Tree>
    <p:extLst>
      <p:ext uri="{BB962C8B-B14F-4D97-AF65-F5344CB8AC3E}">
        <p14:creationId xmlns:p14="http://schemas.microsoft.com/office/powerpoint/2010/main" val="26288258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rPr>
              <a:t>Highlight the important server security aspects and benefits of SQL Database security.</a:t>
            </a: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From</a:t>
            </a:r>
            <a:r>
              <a:rPr lang="en-US" baseline="0" dirty="0" smtClean="0">
                <a:effectLst/>
                <a:latin typeface="Segoe UI" panose="020B0502040204020203" pitchFamily="34" charset="0"/>
              </a:rPr>
              <a:t> the server perspective, there are several things that should be things that should be considered when managing the security of your SQL Database. </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r>
              <a:rPr lang="en-US" dirty="0" smtClean="0"/>
              <a:t>No</a:t>
            </a:r>
            <a:r>
              <a:rPr lang="en-US" baseline="0" dirty="0" smtClean="0"/>
              <a:t> Integrated Authentication</a:t>
            </a:r>
            <a:endParaRPr lang="en-US" dirty="0" smtClean="0"/>
          </a:p>
          <a:p>
            <a:r>
              <a:rPr lang="en-US" dirty="0" smtClean="0"/>
              <a:t>Use Master to create and drop databases</a:t>
            </a:r>
          </a:p>
          <a:p>
            <a:r>
              <a:rPr lang="en-US" dirty="0" smtClean="0"/>
              <a:t>The </a:t>
            </a:r>
            <a:r>
              <a:rPr lang="en-US" b="1" dirty="0" smtClean="0"/>
              <a:t>Admin</a:t>
            </a:r>
            <a:r>
              <a:rPr lang="en-US" baseline="0" dirty="0" smtClean="0"/>
              <a:t> login (</a:t>
            </a:r>
            <a:r>
              <a:rPr lang="en-US" i="1" baseline="0" dirty="0" smtClean="0"/>
              <a:t>which was created during server provisioning</a:t>
            </a:r>
            <a:r>
              <a:rPr lang="en-US" baseline="0" dirty="0" smtClean="0"/>
              <a:t>) is equivalent to </a:t>
            </a:r>
            <a:r>
              <a:rPr lang="en-US" b="1" baseline="0" dirty="0" err="1" smtClean="0"/>
              <a:t>sa</a:t>
            </a:r>
            <a:r>
              <a:rPr lang="en-US" baseline="0" dirty="0" smtClean="0"/>
              <a:t>. It has full rights on the server (and all databases) and should only be used for administration.</a:t>
            </a:r>
          </a:p>
          <a:p>
            <a:r>
              <a:rPr lang="en-US" baseline="0" dirty="0" smtClean="0"/>
              <a:t>The </a:t>
            </a:r>
            <a:r>
              <a:rPr lang="en-US" b="1" baseline="0" dirty="0" err="1" smtClean="0"/>
              <a:t>loginmanager</a:t>
            </a:r>
            <a:r>
              <a:rPr lang="en-US" baseline="0" dirty="0" smtClean="0"/>
              <a:t> role is used for creating logins: membership in this role grants CREATE / ALTER / DROP Login privileges</a:t>
            </a:r>
          </a:p>
          <a:p>
            <a:r>
              <a:rPr lang="en-US" baseline="0" dirty="0" smtClean="0"/>
              <a:t>The </a:t>
            </a:r>
            <a:r>
              <a:rPr lang="en-US" baseline="0" dirty="0" err="1" smtClean="0"/>
              <a:t>db</a:t>
            </a:r>
            <a:r>
              <a:rPr lang="en-US" b="1" baseline="0" dirty="0" err="1" smtClean="0"/>
              <a:t>manager</a:t>
            </a:r>
            <a:r>
              <a:rPr lang="en-US" baseline="0" dirty="0" smtClean="0"/>
              <a:t> role is used for creating databases: membership in this role grants CREATE / ALTER / DROP Database privileges</a:t>
            </a:r>
          </a:p>
          <a:p>
            <a:pPr marL="0" marR="0" lvl="1" indent="0" algn="l" defTabSz="914363" rtl="0" eaLnBrk="1" fontAlgn="auto" latinLnBrk="0" hangingPunct="1">
              <a:lnSpc>
                <a:spcPct val="90000"/>
              </a:lnSpc>
              <a:spcBef>
                <a:spcPts val="0"/>
              </a:spcBef>
              <a:spcAft>
                <a:spcPts val="333"/>
              </a:spcAft>
              <a:buClrTx/>
              <a:buSzTx/>
              <a:buFontTx/>
              <a:buNone/>
              <a:tabLst/>
              <a:defRPr/>
            </a:pPr>
            <a:r>
              <a:rPr lang="en-US" sz="1600" spc="-51" dirty="0" smtClean="0"/>
              <a:t>Manage logins with  CREATE / ALTER / DROP LOGIN commands</a:t>
            </a:r>
          </a:p>
          <a:p>
            <a:pPr rtl="0"/>
            <a:r>
              <a:rPr lang="en-US" b="1" dirty="0" smtClean="0">
                <a:effectLst/>
                <a:latin typeface="Segoe UI" panose="020B0502040204020203" pitchFamily="34" charset="0"/>
              </a:rPr>
              <a:t>Notes:</a:t>
            </a:r>
            <a:endParaRPr lang="en-US" dirty="0" smtClean="0">
              <a:effectLst/>
            </a:endParaRPr>
          </a:p>
          <a:p>
            <a:pPr marL="0" marR="0" lvl="1" indent="0" algn="l" defTabSz="914363" rtl="0" eaLnBrk="1" fontAlgn="auto" latinLnBrk="0" hangingPunct="1">
              <a:lnSpc>
                <a:spcPct val="90000"/>
              </a:lnSpc>
              <a:spcBef>
                <a:spcPts val="0"/>
              </a:spcBef>
              <a:spcAft>
                <a:spcPts val="333"/>
              </a:spcAft>
              <a:buClrTx/>
              <a:buSzTx/>
              <a:buFontTx/>
              <a:buNone/>
              <a:tabLst/>
              <a:defRPr/>
            </a:pPr>
            <a:r>
              <a:rPr lang="en-US" sz="1600" dirty="0" smtClean="0"/>
              <a:t>Although the server-level principal login is not a member of the two database roles </a:t>
            </a:r>
            <a:r>
              <a:rPr lang="en-US" sz="1600" dirty="0" err="1" smtClean="0"/>
              <a:t>dbmanager</a:t>
            </a:r>
            <a:r>
              <a:rPr lang="en-US" sz="1600" dirty="0" smtClean="0"/>
              <a:t> and </a:t>
            </a:r>
            <a:r>
              <a:rPr lang="en-US" sz="1600" dirty="0" err="1" smtClean="0"/>
              <a:t>loginmanager</a:t>
            </a:r>
            <a:r>
              <a:rPr lang="en-US" sz="1600" dirty="0" smtClean="0"/>
              <a:t> in the master database, it has all permissions granted to these two roles.</a:t>
            </a:r>
            <a:endParaRPr lang="en-US" sz="1600" spc="-51"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Tree>
    <p:extLst>
      <p:ext uri="{BB962C8B-B14F-4D97-AF65-F5344CB8AC3E}">
        <p14:creationId xmlns:p14="http://schemas.microsoft.com/office/powerpoint/2010/main" val="337187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Illustrate</a:t>
            </a:r>
            <a:r>
              <a:rPr lang="en-US" baseline="0" dirty="0" smtClean="0">
                <a:effectLst/>
                <a:latin typeface="Segoe UI" panose="020B0502040204020203" pitchFamily="34" charset="0"/>
              </a:rPr>
              <a:t> the how SQL Database Firewall </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Transition statement(s) to setup the slide</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rtl="0"/>
            <a:r>
              <a:rPr lang="en-US" dirty="0" smtClean="0">
                <a:effectLst/>
                <a:latin typeface="Segoe UI" panose="020B0502040204020203" pitchFamily="34" charset="0"/>
              </a:rPr>
              <a:t>By</a:t>
            </a:r>
            <a:r>
              <a:rPr lang="en-US" baseline="0" dirty="0" smtClean="0">
                <a:effectLst/>
                <a:latin typeface="Segoe UI" panose="020B0502040204020203" pitchFamily="34" charset="0"/>
              </a:rPr>
              <a:t> default, no-one is allowed to access the database.</a:t>
            </a:r>
          </a:p>
          <a:p>
            <a:pPr rtl="0"/>
            <a:r>
              <a:rPr lang="en-US" baseline="0" dirty="0" smtClean="0">
                <a:effectLst/>
                <a:latin typeface="Segoe UI" panose="020B0502040204020203" pitchFamily="34" charset="0"/>
              </a:rPr>
              <a:t>Server Rules enable clients to access your entire SQL Database server</a:t>
            </a:r>
          </a:p>
          <a:p>
            <a:pPr rtl="0"/>
            <a:r>
              <a:rPr lang="en-US" baseline="0" dirty="0" smtClean="0">
                <a:effectLst/>
                <a:latin typeface="Segoe UI" panose="020B0502040204020203" pitchFamily="34" charset="0"/>
              </a:rPr>
              <a:t>Database rules enable clients to access individual databases within your SQL Database server</a:t>
            </a:r>
            <a:endParaRPr lang="en-US" dirty="0" smtClean="0">
              <a:effectLst/>
            </a:endParaRPr>
          </a:p>
          <a:p>
            <a:pPr rtl="0"/>
            <a:r>
              <a:rPr lang="en-US" dirty="0" smtClean="0">
                <a:effectLst/>
                <a:latin typeface="Segoe UI" panose="020B0502040204020203" pitchFamily="34" charset="0"/>
              </a:rPr>
              <a:t>Rules are originating IP Address</a:t>
            </a:r>
            <a:r>
              <a:rPr lang="en-US" baseline="0" dirty="0" smtClean="0">
                <a:effectLst/>
                <a:latin typeface="Segoe UI" panose="020B0502040204020203" pitchFamily="34" charset="0"/>
              </a:rPr>
              <a:t>-based.</a:t>
            </a: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a:p>
            <a:r>
              <a:rPr lang="en-US" sz="1200" b="0" i="0" u="none" strike="noStrike" kern="1200" baseline="0" dirty="0" smtClean="0">
                <a:solidFill>
                  <a:schemeClr val="tx1"/>
                </a:solidFill>
                <a:latin typeface="Segoe UI" pitchFamily="34" charset="0"/>
                <a:ea typeface="+mn-ea"/>
                <a:cs typeface="+mn-cs"/>
              </a:rPr>
              <a:t>Maximum of 128 Rules</a:t>
            </a:r>
          </a:p>
          <a:p>
            <a:endParaRPr lang="en-US" sz="1200" b="0" i="0" u="none" strike="noStrike" kern="1200" baseline="0" dirty="0" smtClean="0">
              <a:solidFill>
                <a:schemeClr val="tx1"/>
              </a:solidFill>
              <a:latin typeface="Segoe UI" pitchFamily="34" charset="0"/>
              <a:ea typeface="+mn-ea"/>
              <a:cs typeface="+mn-cs"/>
            </a:endParaRPr>
          </a:p>
          <a:p>
            <a:r>
              <a:rPr lang="en-US" sz="1200" b="0" i="0" u="none" strike="noStrike" kern="1200" baseline="0" dirty="0" smtClean="0">
                <a:solidFill>
                  <a:schemeClr val="tx1"/>
                </a:solidFill>
                <a:latin typeface="Segoe UI" pitchFamily="34" charset="0"/>
                <a:ea typeface="+mn-ea"/>
                <a:cs typeface="+mn-cs"/>
              </a:rPr>
              <a:t>Rather than using a REST API like the other Azure storage services, SQL Database is accessed via Tabular Data Stream (TDS), the same protocol used by Microsoft SQL Server (operating over port TCP/1433). </a:t>
            </a:r>
            <a:r>
              <a:rPr lang="en-US" dirty="0" smtClean="0"/>
              <a:t>To help protect the</a:t>
            </a:r>
            <a:r>
              <a:rPr lang="en-US" baseline="0" dirty="0" smtClean="0"/>
              <a:t> </a:t>
            </a:r>
            <a:r>
              <a:rPr lang="en-US" dirty="0" smtClean="0"/>
              <a:t>data, the SQL Database firewall prevents all access to your SQL Database server until you specify which computers have permission. </a:t>
            </a:r>
            <a:endParaRPr lang="en-US" sz="1200" b="0" i="0" u="none" strike="noStrike" kern="1200" baseline="0" dirty="0" smtClean="0">
              <a:solidFill>
                <a:schemeClr val="tx1"/>
              </a:solidFill>
              <a:latin typeface="Segoe UI" pitchFamily="34" charset="0"/>
              <a:ea typeface="+mn-ea"/>
              <a:cs typeface="+mn-cs"/>
            </a:endParaRPr>
          </a:p>
          <a:p>
            <a:endParaRPr lang="en-US" dirty="0" smtClean="0"/>
          </a:p>
          <a:p>
            <a:r>
              <a:rPr lang="en-US" dirty="0" smtClean="0"/>
              <a:t>Initially, all access to your SQL Database server is blocked by the SQL Database firewall; connection attempts originating from the Internet or Microsoft Azure will not be able to reach your SQL Database server. In order to begin using your SQL Database server, you must go to the SQL Database</a:t>
            </a:r>
            <a:r>
              <a:rPr lang="en-US" baseline="0" dirty="0" smtClean="0"/>
              <a:t> Portal</a:t>
            </a:r>
            <a:r>
              <a:rPr lang="en-US" dirty="0" smtClean="0"/>
              <a:t> and specify one or more firewall settings that enable access to your SQL Database server. Use the firewall settings to specify which IP address ranges from the Internet are allowed, and whether or not Microsoft Azure applications can attempt to connect to your SQL Database server.</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ADA9749E-FBCD-4239-AFBA-6C4AFE6C59B7}" type="slidenum">
              <a:rPr lang="en-US" smtClean="0"/>
              <a:pPr/>
              <a:t>20</a:t>
            </a:fld>
            <a:endParaRPr lang="en-US"/>
          </a:p>
        </p:txBody>
      </p:sp>
    </p:spTree>
    <p:extLst>
      <p:ext uri="{BB962C8B-B14F-4D97-AF65-F5344CB8AC3E}">
        <p14:creationId xmlns:p14="http://schemas.microsoft.com/office/powerpoint/2010/main" val="12762463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Highlight</a:t>
            </a:r>
            <a:r>
              <a:rPr lang="en-US" baseline="0" dirty="0" smtClean="0">
                <a:effectLst/>
                <a:latin typeface="Segoe UI" panose="020B0502040204020203" pitchFamily="34" charset="0"/>
              </a:rPr>
              <a:t> application connectivity requirement, considerations and best practices to SQL Database.</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While connecting</a:t>
            </a:r>
            <a:r>
              <a:rPr lang="en-US" baseline="0" dirty="0" smtClean="0">
                <a:effectLst/>
                <a:latin typeface="Segoe UI" panose="020B0502040204020203" pitchFamily="34" charset="0"/>
              </a:rPr>
              <a:t> to SQL Database is fairly straight forward, there are some general considerations and recommended coding practices when developing Microsoft Azure SQL Database applications.</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marL="171450" indent="-171450">
              <a:buFont typeface="Arial" pitchFamily="34" charset="0"/>
              <a:buChar char="•"/>
            </a:pPr>
            <a:r>
              <a:rPr lang="en-US" dirty="0" smtClean="0"/>
              <a:t>Login: </a:t>
            </a:r>
          </a:p>
          <a:p>
            <a:pPr marL="171450" indent="-171450">
              <a:buFont typeface="Arial" pitchFamily="34" charset="0"/>
              <a:buChar char="•"/>
            </a:pPr>
            <a:r>
              <a:rPr lang="en-US" dirty="0" smtClean="0"/>
              <a:t>Idle connections terminated</a:t>
            </a:r>
            <a:r>
              <a:rPr lang="en-US" baseline="0" dirty="0" smtClean="0"/>
              <a:t> after 30 minutes</a:t>
            </a:r>
          </a:p>
          <a:p>
            <a:pPr marL="171450" indent="-171450">
              <a:buFont typeface="Arial" pitchFamily="34" charset="0"/>
              <a:buChar char="•"/>
            </a:pPr>
            <a:r>
              <a:rPr lang="en-US" baseline="0" dirty="0" smtClean="0"/>
              <a:t>Long running transactions terminated after 24 hours</a:t>
            </a:r>
          </a:p>
          <a:p>
            <a:pPr marL="171450" indent="-171450">
              <a:buFont typeface="Arial" pitchFamily="34" charset="0"/>
              <a:buChar char="•"/>
            </a:pPr>
            <a:r>
              <a:rPr lang="en-US" baseline="0" dirty="0" smtClean="0"/>
              <a:t>DoS guard terminates suspect connections with no error message</a:t>
            </a:r>
          </a:p>
          <a:p>
            <a:pPr marL="171450" indent="-171450">
              <a:buFont typeface="Arial" pitchFamily="34" charset="0"/>
              <a:buChar char="•"/>
            </a:pPr>
            <a:r>
              <a:rPr lang="en-US" baseline="0" dirty="0" smtClean="0"/>
              <a:t>Failover events terminate connections</a:t>
            </a:r>
          </a:p>
          <a:p>
            <a:pPr marL="171450" indent="-171450">
              <a:buFont typeface="Arial" pitchFamily="34" charset="0"/>
              <a:buChar char="•"/>
            </a:pPr>
            <a:r>
              <a:rPr lang="en-US" baseline="0" dirty="0" smtClean="0"/>
              <a:t>Throttling may generate errors…which leads to:</a:t>
            </a:r>
          </a:p>
          <a:p>
            <a:pPr marL="171450" indent="-171450">
              <a:buFont typeface="Arial" pitchFamily="34" charset="0"/>
              <a:buChar char="•"/>
            </a:pPr>
            <a:r>
              <a:rPr lang="en-US" baseline="0" dirty="0" smtClean="0"/>
              <a:t>Implement Connection Pooling and Retry logic to handle transient failures</a:t>
            </a:r>
          </a:p>
          <a:p>
            <a:pPr marL="171450" indent="-171450">
              <a:buFont typeface="Arial" pitchFamily="34" charset="0"/>
              <a:buChar char="•"/>
            </a:pPr>
            <a:r>
              <a:rPr lang="en-US" baseline="0" dirty="0" smtClean="0"/>
              <a:t>Latency introduced for updates due to HA replicas</a:t>
            </a:r>
          </a:p>
          <a:p>
            <a:pPr marL="171450" indent="-171450">
              <a:buFont typeface="Arial" pitchFamily="34" charset="0"/>
              <a:buChar char="•"/>
            </a:pPr>
            <a:r>
              <a:rPr lang="en-US" baseline="0" dirty="0" smtClean="0"/>
              <a:t>No cross-database dependencies: </a:t>
            </a:r>
            <a:r>
              <a:rPr lang="en-US" baseline="0" dirty="0" err="1" smtClean="0"/>
              <a:t>resultsets</a:t>
            </a:r>
            <a:r>
              <a:rPr lang="en-US" baseline="0" dirty="0" smtClean="0"/>
              <a:t> from different database must be combined in the application tier (Fan out queries)</a:t>
            </a: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p:txBody>
      </p:sp>
      <p:sp>
        <p:nvSpPr>
          <p:cNvPr id="4" name="Slide Number Placeholder 3"/>
          <p:cNvSpPr>
            <a:spLocks noGrp="1"/>
          </p:cNvSpPr>
          <p:nvPr>
            <p:ph type="sldNum" sz="quarter" idx="10"/>
          </p:nvPr>
        </p:nvSpPr>
        <p:spPr/>
        <p:txBody>
          <a:bodyPr/>
          <a:lstStyle/>
          <a:p>
            <a:fld id="{ADA9749E-FBCD-4239-AFBA-6C4AFE6C59B7}" type="slidenum">
              <a:rPr lang="en-US" smtClean="0"/>
              <a:pPr/>
              <a:t>21</a:t>
            </a:fld>
            <a:endParaRPr lang="en-US"/>
          </a:p>
        </p:txBody>
      </p:sp>
    </p:spTree>
    <p:extLst>
      <p:ext uri="{BB962C8B-B14F-4D97-AF65-F5344CB8AC3E}">
        <p14:creationId xmlns:p14="http://schemas.microsoft.com/office/powerpoint/2010/main" val="1506214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Highlight</a:t>
            </a:r>
            <a:r>
              <a:rPr lang="en-US" baseline="0" dirty="0" smtClean="0">
                <a:effectLst/>
                <a:latin typeface="Segoe UI" panose="020B0502040204020203" pitchFamily="34" charset="0"/>
              </a:rPr>
              <a:t> application connectivity requirement, considerations and best practices to SQL Database.</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While connecting</a:t>
            </a:r>
            <a:r>
              <a:rPr lang="en-US" baseline="0" dirty="0" smtClean="0">
                <a:effectLst/>
                <a:latin typeface="Segoe UI" panose="020B0502040204020203" pitchFamily="34" charset="0"/>
              </a:rPr>
              <a:t> to SQL Database is fairly straight forward, there are some general considerations and recommended coding practices when developing Microsoft Azure SQL Database applications.</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marL="171450" indent="-171450">
              <a:buFont typeface="Arial" pitchFamily="34" charset="0"/>
              <a:buChar char="•"/>
            </a:pPr>
            <a:r>
              <a:rPr lang="en-US" dirty="0" smtClean="0"/>
              <a:t>Login: </a:t>
            </a:r>
          </a:p>
          <a:p>
            <a:pPr marL="171450" indent="-171450">
              <a:buFont typeface="Arial" pitchFamily="34" charset="0"/>
              <a:buChar char="•"/>
            </a:pPr>
            <a:r>
              <a:rPr lang="en-US" dirty="0" smtClean="0"/>
              <a:t>Idle connections terminated</a:t>
            </a:r>
            <a:r>
              <a:rPr lang="en-US" baseline="0" dirty="0" smtClean="0"/>
              <a:t> after 30 minutes</a:t>
            </a:r>
          </a:p>
          <a:p>
            <a:pPr marL="171450" indent="-171450">
              <a:buFont typeface="Arial" pitchFamily="34" charset="0"/>
              <a:buChar char="•"/>
            </a:pPr>
            <a:r>
              <a:rPr lang="en-US" baseline="0" dirty="0" smtClean="0"/>
              <a:t>Long running transactions terminated after 24 hours</a:t>
            </a:r>
          </a:p>
          <a:p>
            <a:pPr marL="0" indent="0">
              <a:buFont typeface="Arial" pitchFamily="34" charset="0"/>
              <a:buNone/>
            </a:pP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p:txBody>
      </p:sp>
      <p:sp>
        <p:nvSpPr>
          <p:cNvPr id="4" name="Slide Number Placeholder 3"/>
          <p:cNvSpPr>
            <a:spLocks noGrp="1"/>
          </p:cNvSpPr>
          <p:nvPr>
            <p:ph type="sldNum" sz="quarter" idx="10"/>
          </p:nvPr>
        </p:nvSpPr>
        <p:spPr/>
        <p:txBody>
          <a:bodyPr/>
          <a:lstStyle/>
          <a:p>
            <a:fld id="{ADA9749E-FBCD-4239-AFBA-6C4AFE6C59B7}" type="slidenum">
              <a:rPr lang="en-US" smtClean="0"/>
              <a:pPr/>
              <a:t>22</a:t>
            </a:fld>
            <a:endParaRPr lang="en-US"/>
          </a:p>
        </p:txBody>
      </p:sp>
    </p:spTree>
    <p:extLst>
      <p:ext uri="{BB962C8B-B14F-4D97-AF65-F5344CB8AC3E}">
        <p14:creationId xmlns:p14="http://schemas.microsoft.com/office/powerpoint/2010/main" val="2023661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Highlight</a:t>
            </a:r>
            <a:r>
              <a:rPr lang="en-US" baseline="0" dirty="0" smtClean="0">
                <a:effectLst/>
                <a:latin typeface="Segoe UI" panose="020B0502040204020203" pitchFamily="34" charset="0"/>
              </a:rPr>
              <a:t> application connectivity requirement, considerations and best practices to SQL Database.</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While connecting</a:t>
            </a:r>
            <a:r>
              <a:rPr lang="en-US" baseline="0" dirty="0" smtClean="0">
                <a:effectLst/>
                <a:latin typeface="Segoe UI" panose="020B0502040204020203" pitchFamily="34" charset="0"/>
              </a:rPr>
              <a:t> to SQL Database is fairly straight forward, there are some general considerations and recommended coding practices when developing Microsoft Azure SQL Database applications.</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marL="171450" indent="-171450">
              <a:buFont typeface="Arial" pitchFamily="34" charset="0"/>
              <a:buChar char="•"/>
            </a:pPr>
            <a:r>
              <a:rPr lang="en-US" baseline="0" dirty="0" err="1" smtClean="0"/>
              <a:t>DoS</a:t>
            </a:r>
            <a:r>
              <a:rPr lang="en-US" baseline="0" dirty="0" smtClean="0"/>
              <a:t> guard terminates suspect connections with no error message</a:t>
            </a:r>
          </a:p>
          <a:p>
            <a:pPr marL="171450" indent="-171450">
              <a:buFont typeface="Arial" pitchFamily="34" charset="0"/>
              <a:buChar char="•"/>
            </a:pPr>
            <a:r>
              <a:rPr lang="en-US" baseline="0" dirty="0" smtClean="0"/>
              <a:t>Failover events terminate connections</a:t>
            </a:r>
          </a:p>
          <a:p>
            <a:pPr marL="171450" indent="-171450">
              <a:buFont typeface="Arial" pitchFamily="34" charset="0"/>
              <a:buChar char="•"/>
            </a:pPr>
            <a:r>
              <a:rPr lang="en-US" baseline="0" dirty="0" smtClean="0"/>
              <a:t>Throttling may generate errors…which leads to:</a:t>
            </a:r>
          </a:p>
          <a:p>
            <a:pPr marL="171450" lvl="0" indent="-171450">
              <a:buFont typeface="Arial" pitchFamily="34" charset="0"/>
              <a:buChar char="•"/>
            </a:pPr>
            <a:r>
              <a:rPr lang="en-US" baseline="0" dirty="0" smtClean="0"/>
              <a:t>Implement Connection Pooling and Retry logic to handle transient failures</a:t>
            </a:r>
          </a:p>
          <a:p>
            <a:pPr marL="171450" indent="-171450">
              <a:buFont typeface="Arial" pitchFamily="34" charset="0"/>
              <a:buChar char="•"/>
            </a:pPr>
            <a:r>
              <a:rPr lang="en-US" baseline="0" dirty="0" smtClean="0"/>
              <a:t>Latency introduced for updates due to HA replicas</a:t>
            </a:r>
          </a:p>
          <a:p>
            <a:pPr marL="171450" indent="-171450">
              <a:buFont typeface="Arial" pitchFamily="34" charset="0"/>
              <a:buChar char="•"/>
            </a:pPr>
            <a:r>
              <a:rPr lang="en-US" baseline="0" dirty="0" smtClean="0"/>
              <a:t>No cross-database dependencies: </a:t>
            </a:r>
            <a:r>
              <a:rPr lang="en-US" baseline="0" dirty="0" err="1" smtClean="0"/>
              <a:t>resultsets</a:t>
            </a:r>
            <a:r>
              <a:rPr lang="en-US" baseline="0" dirty="0" smtClean="0"/>
              <a:t> from different database must be combined in the application tier (Fan out queries)</a:t>
            </a: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p:txBody>
      </p:sp>
      <p:sp>
        <p:nvSpPr>
          <p:cNvPr id="4" name="Slide Number Placeholder 3"/>
          <p:cNvSpPr>
            <a:spLocks noGrp="1"/>
          </p:cNvSpPr>
          <p:nvPr>
            <p:ph type="sldNum" sz="quarter" idx="10"/>
          </p:nvPr>
        </p:nvSpPr>
        <p:spPr/>
        <p:txBody>
          <a:bodyPr/>
          <a:lstStyle/>
          <a:p>
            <a:fld id="{ADA9749E-FBCD-4239-AFBA-6C4AFE6C59B7}" type="slidenum">
              <a:rPr lang="en-US" smtClean="0"/>
              <a:pPr/>
              <a:t>23</a:t>
            </a:fld>
            <a:endParaRPr lang="en-US"/>
          </a:p>
        </p:txBody>
      </p:sp>
    </p:spTree>
    <p:extLst>
      <p:ext uri="{BB962C8B-B14F-4D97-AF65-F5344CB8AC3E}">
        <p14:creationId xmlns:p14="http://schemas.microsoft.com/office/powerpoint/2010/main" val="3803692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Highlight</a:t>
            </a:r>
            <a:r>
              <a:rPr lang="en-US" baseline="0" dirty="0" smtClean="0">
                <a:effectLst/>
                <a:latin typeface="Segoe UI" panose="020B0502040204020203" pitchFamily="34" charset="0"/>
              </a:rPr>
              <a:t> application connectivity requirement, considerations and best practices to SQL Database.</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While connecting</a:t>
            </a:r>
            <a:r>
              <a:rPr lang="en-US" baseline="0" dirty="0" smtClean="0">
                <a:effectLst/>
                <a:latin typeface="Segoe UI" panose="020B0502040204020203" pitchFamily="34" charset="0"/>
              </a:rPr>
              <a:t> to SQL Database is fairly straight forward, there are some general considerations and recommended coding practices when developing Microsoft Azure SQL Database applications.</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marL="171450" indent="-171450">
              <a:buFont typeface="Arial" pitchFamily="34" charset="0"/>
              <a:buChar char="•"/>
            </a:pPr>
            <a:r>
              <a:rPr lang="en-US" dirty="0" smtClean="0"/>
              <a:t>Login: </a:t>
            </a:r>
          </a:p>
          <a:p>
            <a:pPr marL="171450" indent="-171450">
              <a:buFont typeface="Arial" pitchFamily="34" charset="0"/>
              <a:buChar char="•"/>
            </a:pPr>
            <a:r>
              <a:rPr lang="en-US" dirty="0" smtClean="0"/>
              <a:t>Idle connections terminated</a:t>
            </a:r>
            <a:r>
              <a:rPr lang="en-US" baseline="0" dirty="0" smtClean="0"/>
              <a:t> after 30 minutes</a:t>
            </a:r>
          </a:p>
          <a:p>
            <a:pPr marL="171450" indent="-171450">
              <a:buFont typeface="Arial" pitchFamily="34" charset="0"/>
              <a:buChar char="•"/>
            </a:pPr>
            <a:r>
              <a:rPr lang="en-US" baseline="0" dirty="0" smtClean="0"/>
              <a:t>Long running transactions terminated after 24 hours</a:t>
            </a:r>
          </a:p>
          <a:p>
            <a:pPr marL="171450" indent="-171450">
              <a:buFont typeface="Arial" pitchFamily="34" charset="0"/>
              <a:buChar char="•"/>
            </a:pPr>
            <a:r>
              <a:rPr lang="en-US" baseline="0" dirty="0" smtClean="0"/>
              <a:t>DoS guard terminates suspect connections with no error message</a:t>
            </a:r>
          </a:p>
          <a:p>
            <a:pPr marL="171450" indent="-171450">
              <a:buFont typeface="Arial" pitchFamily="34" charset="0"/>
              <a:buChar char="•"/>
            </a:pPr>
            <a:r>
              <a:rPr lang="en-US" baseline="0" dirty="0" smtClean="0"/>
              <a:t>Failover events terminate connections</a:t>
            </a:r>
          </a:p>
          <a:p>
            <a:pPr marL="171450" indent="-171450">
              <a:buFont typeface="Arial" pitchFamily="34" charset="0"/>
              <a:buChar char="•"/>
            </a:pPr>
            <a:r>
              <a:rPr lang="en-US" baseline="0" dirty="0" smtClean="0"/>
              <a:t>Throttling may generate errors…which leads to:</a:t>
            </a:r>
          </a:p>
          <a:p>
            <a:pPr marL="171450" indent="-171450">
              <a:buFont typeface="Arial" pitchFamily="34" charset="0"/>
              <a:buChar char="•"/>
            </a:pPr>
            <a:r>
              <a:rPr lang="en-US" baseline="0" dirty="0" smtClean="0"/>
              <a:t>Implement Connection Pooling and Retry logic to handle transient failures</a:t>
            </a:r>
          </a:p>
          <a:p>
            <a:pPr marL="171450" indent="-171450">
              <a:buFont typeface="Arial" pitchFamily="34" charset="0"/>
              <a:buChar char="•"/>
            </a:pPr>
            <a:r>
              <a:rPr lang="en-US" baseline="0" dirty="0" smtClean="0"/>
              <a:t>Latency introduced for updates due to HA replicas</a:t>
            </a:r>
          </a:p>
          <a:p>
            <a:pPr marL="171450" indent="-171450">
              <a:buFont typeface="Arial" pitchFamily="34" charset="0"/>
              <a:buChar char="•"/>
            </a:pPr>
            <a:r>
              <a:rPr lang="en-US" baseline="0" dirty="0" smtClean="0"/>
              <a:t>No cross-database dependencies: </a:t>
            </a:r>
            <a:r>
              <a:rPr lang="en-US" baseline="0" dirty="0" err="1" smtClean="0"/>
              <a:t>resultsets</a:t>
            </a:r>
            <a:r>
              <a:rPr lang="en-US" baseline="0" dirty="0" smtClean="0"/>
              <a:t> from different database must be combined in the application tier (Fan out queries)</a:t>
            </a: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p:txBody>
      </p:sp>
      <p:sp>
        <p:nvSpPr>
          <p:cNvPr id="4" name="Slide Number Placeholder 3"/>
          <p:cNvSpPr>
            <a:spLocks noGrp="1"/>
          </p:cNvSpPr>
          <p:nvPr>
            <p:ph type="sldNum" sz="quarter" idx="10"/>
          </p:nvPr>
        </p:nvSpPr>
        <p:spPr/>
        <p:txBody>
          <a:bodyPr/>
          <a:lstStyle/>
          <a:p>
            <a:fld id="{ADA9749E-FBCD-4239-AFBA-6C4AFE6C59B7}" type="slidenum">
              <a:rPr lang="en-US" smtClean="0"/>
              <a:pPr/>
              <a:t>24</a:t>
            </a:fld>
            <a:endParaRPr lang="en-US"/>
          </a:p>
        </p:txBody>
      </p:sp>
    </p:spTree>
    <p:extLst>
      <p:ext uri="{BB962C8B-B14F-4D97-AF65-F5344CB8AC3E}">
        <p14:creationId xmlns:p14="http://schemas.microsoft.com/office/powerpoint/2010/main" val="25007942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smtClean="0"/>
              <a:t>Extra </a:t>
            </a:r>
            <a:r>
              <a:rPr lang="sv-SE" dirty="0" err="1" smtClean="0"/>
              <a:t>Elastic</a:t>
            </a:r>
            <a:r>
              <a:rPr lang="sv-SE" dirty="0" smtClean="0"/>
              <a:t> </a:t>
            </a:r>
            <a:r>
              <a:rPr lang="sv-SE" dirty="0" err="1" smtClean="0"/>
              <a:t>Scale</a:t>
            </a:r>
            <a:r>
              <a:rPr lang="sv-SE" dirty="0" smtClean="0"/>
              <a:t> </a:t>
            </a:r>
            <a:r>
              <a:rPr lang="sv-SE" dirty="0" err="1" smtClean="0"/>
              <a:t>slides</a:t>
            </a:r>
            <a:r>
              <a:rPr lang="sv-SE" dirty="0" smtClean="0"/>
              <a:t>!</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25</a:t>
            </a:fld>
            <a:endParaRPr lang="en-US"/>
          </a:p>
        </p:txBody>
      </p:sp>
    </p:spTree>
    <p:extLst>
      <p:ext uri="{BB962C8B-B14F-4D97-AF65-F5344CB8AC3E}">
        <p14:creationId xmlns:p14="http://schemas.microsoft.com/office/powerpoint/2010/main" val="42619609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4/25/2015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3246195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3DDAC6-747A-4F9E-82DD-C589F449FBBC}"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33157363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239C03-E349-43E9-8322-F5531FE72EB8}" type="slidenum">
              <a:rPr lang="en-US" smtClean="0">
                <a:solidFill>
                  <a:prstClr val="black"/>
                </a:solidFill>
              </a:rPr>
              <a:pPr/>
              <a:t>40</a:t>
            </a:fld>
            <a:endParaRPr lang="en-US">
              <a:solidFill>
                <a:prstClr val="black"/>
              </a:solidFill>
            </a:endParaRPr>
          </a:p>
        </p:txBody>
      </p:sp>
    </p:spTree>
    <p:extLst>
      <p:ext uri="{BB962C8B-B14F-4D97-AF65-F5344CB8AC3E}">
        <p14:creationId xmlns:p14="http://schemas.microsoft.com/office/powerpoint/2010/main" val="35246621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239C03-E349-43E9-8322-F5531FE72EB8}" type="slidenum">
              <a:rPr lang="en-US" smtClean="0">
                <a:solidFill>
                  <a:prstClr val="black"/>
                </a:solidFill>
              </a:rPr>
              <a:pPr/>
              <a:t>47</a:t>
            </a:fld>
            <a:endParaRPr lang="en-US">
              <a:solidFill>
                <a:prstClr val="black"/>
              </a:solidFill>
            </a:endParaRPr>
          </a:p>
        </p:txBody>
      </p:sp>
    </p:spTree>
    <p:extLst>
      <p:ext uri="{BB962C8B-B14F-4D97-AF65-F5344CB8AC3E}">
        <p14:creationId xmlns:p14="http://schemas.microsoft.com/office/powerpoint/2010/main" val="4479083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smtClean="0"/>
              <a:t>Extra Document</a:t>
            </a:r>
            <a:r>
              <a:rPr lang="sv-SE" baseline="0" dirty="0" smtClean="0"/>
              <a:t>DB </a:t>
            </a:r>
            <a:r>
              <a:rPr lang="sv-SE" baseline="0" dirty="0" err="1" smtClean="0"/>
              <a:t>slides</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48</a:t>
            </a:fld>
            <a:endParaRPr lang="en-US"/>
          </a:p>
        </p:txBody>
      </p:sp>
    </p:spTree>
    <p:extLst>
      <p:ext uri="{BB962C8B-B14F-4D97-AF65-F5344CB8AC3E}">
        <p14:creationId xmlns:p14="http://schemas.microsoft.com/office/powerpoint/2010/main" val="17727256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106A31-8E5F-4D33-A542-702225EC1F13}" type="slidenum">
              <a:rPr lang="en-US" smtClean="0">
                <a:solidFill>
                  <a:prstClr val="black"/>
                </a:solidFill>
              </a:rPr>
              <a:pPr/>
              <a:t>49</a:t>
            </a:fld>
            <a:endParaRPr lang="en-US">
              <a:solidFill>
                <a:prstClr val="black"/>
              </a:solidFill>
            </a:endParaRPr>
          </a:p>
        </p:txBody>
      </p:sp>
    </p:spTree>
    <p:extLst>
      <p:ext uri="{BB962C8B-B14F-4D97-AF65-F5344CB8AC3E}">
        <p14:creationId xmlns:p14="http://schemas.microsoft.com/office/powerpoint/2010/main" val="39149933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D65AC4-17B0-4E19-8496-B264E70A18D3}" type="slidenum">
              <a:rPr lang="en-US" smtClean="0">
                <a:solidFill>
                  <a:prstClr val="black"/>
                </a:solidFill>
              </a:rPr>
              <a:pPr/>
              <a:t>51</a:t>
            </a:fld>
            <a:endParaRPr lang="en-US">
              <a:solidFill>
                <a:prstClr val="black"/>
              </a:solidFill>
            </a:endParaRPr>
          </a:p>
        </p:txBody>
      </p:sp>
    </p:spTree>
    <p:extLst>
      <p:ext uri="{BB962C8B-B14F-4D97-AF65-F5344CB8AC3E}">
        <p14:creationId xmlns:p14="http://schemas.microsoft.com/office/powerpoint/2010/main" val="7849297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4/25/2015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52</a:t>
            </a:fld>
            <a:endParaRPr lang="en-US" dirty="0">
              <a:solidFill>
                <a:prstClr val="black"/>
              </a:solidFill>
            </a:endParaRPr>
          </a:p>
        </p:txBody>
      </p:sp>
    </p:spTree>
    <p:extLst>
      <p:ext uri="{BB962C8B-B14F-4D97-AF65-F5344CB8AC3E}">
        <p14:creationId xmlns:p14="http://schemas.microsoft.com/office/powerpoint/2010/main" val="2930523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smtClean="0"/>
              <a:t>Before we get into the detail of how unique and transformative DocDB is, I’d like to point out that we have made buying and scaling the service very simple.</a:t>
            </a:r>
          </a:p>
          <a:p>
            <a:endParaRPr lang="en-US" i="0" baseline="0" dirty="0" smtClean="0"/>
          </a:p>
          <a:p>
            <a:r>
              <a:rPr lang="en-US" i="0" baseline="0" dirty="0" smtClean="0"/>
              <a:t>You buy DocDB in units. Each unit has 10GB of storage and 2000 request units per second. Think of request units as a form of currency where each request to the system has a cost and you get 2000 of these per second. Some examples of costs are:</a:t>
            </a:r>
          </a:p>
          <a:p>
            <a:pPr rtl="0" eaLnBrk="1" fontAlgn="t" latinLnBrk="0" hangingPunct="1"/>
            <a:r>
              <a:rPr lang="en-US" sz="1200" b="1" i="0" u="none" strike="noStrike" kern="1200" dirty="0" smtClean="0">
                <a:solidFill>
                  <a:schemeClr val="tx1"/>
                </a:solidFill>
                <a:effectLst/>
                <a:latin typeface="+mn-lt"/>
                <a:ea typeface="+mn-ea"/>
                <a:cs typeface="+mn-cs"/>
              </a:rPr>
              <a:t>Reading a single document</a:t>
            </a:r>
            <a:endParaRPr lang="en-US" sz="1200" b="0" i="0" u="none" strike="noStrike" kern="1200" dirty="0" smtClean="0">
              <a:solidFill>
                <a:schemeClr val="tx1"/>
              </a:solidFill>
              <a:effectLst/>
              <a:latin typeface="+mn-lt"/>
              <a:ea typeface="+mn-ea"/>
              <a:cs typeface="+mn-cs"/>
            </a:endParaRPr>
          </a:p>
          <a:p>
            <a:pPr rtl="0" eaLnBrk="1" fontAlgn="t" latinLnBrk="0" hangingPunct="1"/>
            <a:r>
              <a:rPr lang="en-US" sz="1200" b="0" i="0" u="none" strike="noStrike" kern="1200" dirty="0" smtClean="0">
                <a:solidFill>
                  <a:schemeClr val="tx1"/>
                </a:solidFill>
                <a:effectLst/>
                <a:latin typeface="+mn-lt"/>
                <a:ea typeface="+mn-ea"/>
                <a:cs typeface="+mn-cs"/>
              </a:rPr>
              <a:t>2000 reads</a:t>
            </a:r>
          </a:p>
          <a:p>
            <a:pPr rtl="0" eaLnBrk="1" fontAlgn="t" latinLnBrk="0" hangingPunct="1"/>
            <a:r>
              <a:rPr lang="en-US" sz="1200" b="1" i="0" u="none" strike="noStrike" kern="1200" dirty="0" smtClean="0">
                <a:solidFill>
                  <a:schemeClr val="tx1"/>
                </a:solidFill>
                <a:effectLst/>
                <a:latin typeface="+mn-lt"/>
                <a:ea typeface="+mn-ea"/>
                <a:cs typeface="+mn-cs"/>
              </a:rPr>
              <a:t>Inserting/Replacing/Deleting a single document</a:t>
            </a:r>
            <a:endParaRPr lang="en-US" sz="1200" b="0" i="0" u="none" strike="noStrike" kern="1200" dirty="0" smtClean="0">
              <a:solidFill>
                <a:schemeClr val="tx1"/>
              </a:solidFill>
              <a:effectLst/>
              <a:latin typeface="+mn-lt"/>
              <a:ea typeface="+mn-ea"/>
              <a:cs typeface="+mn-cs"/>
            </a:endParaRPr>
          </a:p>
          <a:p>
            <a:pPr rtl="0" eaLnBrk="1" fontAlgn="t" latinLnBrk="0" hangingPunct="1"/>
            <a:r>
              <a:rPr lang="en-US" sz="1200" b="0" i="0" u="none" strike="noStrike" kern="1200" dirty="0" smtClean="0">
                <a:solidFill>
                  <a:schemeClr val="tx1"/>
                </a:solidFill>
                <a:effectLst/>
                <a:latin typeface="+mn-lt"/>
                <a:ea typeface="+mn-ea"/>
                <a:cs typeface="+mn-cs"/>
              </a:rPr>
              <a:t>500 inserts/replace/deletes</a:t>
            </a:r>
          </a:p>
          <a:p>
            <a:pPr rtl="0" eaLnBrk="1" fontAlgn="t" latinLnBrk="0" hangingPunct="1"/>
            <a:r>
              <a:rPr lang="en-US" sz="1200" b="1" i="0" u="none" strike="noStrike" kern="1200" dirty="0" smtClean="0">
                <a:solidFill>
                  <a:schemeClr val="tx1"/>
                </a:solidFill>
                <a:effectLst/>
                <a:latin typeface="+mn-lt"/>
                <a:ea typeface="+mn-ea"/>
                <a:cs typeface="+mn-cs"/>
              </a:rPr>
              <a:t>Query a collection with a simple predicate and returning a single document</a:t>
            </a:r>
            <a:endParaRPr lang="en-US" sz="1200" b="0" i="0" u="none" strike="noStrike" kern="1200" dirty="0" smtClean="0">
              <a:solidFill>
                <a:schemeClr val="tx1"/>
              </a:solidFill>
              <a:effectLst/>
              <a:latin typeface="+mn-lt"/>
              <a:ea typeface="+mn-ea"/>
              <a:cs typeface="+mn-cs"/>
            </a:endParaRPr>
          </a:p>
          <a:p>
            <a:pPr rtl="0" eaLnBrk="1" fontAlgn="t" latinLnBrk="0" hangingPunct="1"/>
            <a:r>
              <a:rPr lang="en-US" sz="1200" b="0" i="0" u="none" strike="noStrike" kern="1200" dirty="0" smtClean="0">
                <a:solidFill>
                  <a:schemeClr val="tx1"/>
                </a:solidFill>
                <a:effectLst/>
                <a:latin typeface="+mn-lt"/>
                <a:ea typeface="+mn-ea"/>
                <a:cs typeface="+mn-cs"/>
              </a:rPr>
              <a:t>1333 queries</a:t>
            </a:r>
          </a:p>
          <a:p>
            <a:pPr rtl="0" eaLnBrk="1" fontAlgn="t" latinLnBrk="0" hangingPunct="1"/>
            <a:r>
              <a:rPr lang="en-US" sz="1200" b="1" i="0" u="none" strike="noStrike" kern="1200" dirty="0" smtClean="0">
                <a:solidFill>
                  <a:schemeClr val="tx1"/>
                </a:solidFill>
                <a:effectLst/>
                <a:latin typeface="+mn-lt"/>
                <a:ea typeface="+mn-ea"/>
                <a:cs typeface="+mn-cs"/>
              </a:rPr>
              <a:t>Stored Procedure a 50 document inserts</a:t>
            </a:r>
            <a:endParaRPr lang="en-US" sz="1200" b="0" i="0" u="none" strike="noStrike" kern="1200" dirty="0" smtClean="0">
              <a:solidFill>
                <a:schemeClr val="tx1"/>
              </a:solidFill>
              <a:effectLst/>
              <a:latin typeface="+mn-lt"/>
              <a:ea typeface="+mn-ea"/>
              <a:cs typeface="+mn-cs"/>
            </a:endParaRPr>
          </a:p>
          <a:p>
            <a:pPr rtl="0" eaLnBrk="1" fontAlgn="t" latinLnBrk="0" hangingPunct="1"/>
            <a:r>
              <a:rPr lang="en-US" sz="1200" b="0" i="0" u="none" strike="noStrike" kern="1200" dirty="0" smtClean="0">
                <a:solidFill>
                  <a:schemeClr val="tx1"/>
                </a:solidFill>
                <a:effectLst/>
                <a:latin typeface="+mn-lt"/>
                <a:ea typeface="+mn-ea"/>
                <a:cs typeface="+mn-cs"/>
              </a:rPr>
              <a:t>1000 inserts</a:t>
            </a:r>
          </a:p>
          <a:p>
            <a:endParaRPr lang="en-US" i="0" baseline="0" dirty="0" smtClean="0"/>
          </a:p>
          <a:p>
            <a:r>
              <a:rPr lang="en-US" i="0" baseline="0" dirty="0" smtClean="0"/>
              <a:t>Your database is automatically replicated to provide high availability. When you need more storage or more throughput, you just buy another unit. You then have twice as much storage and twice as many requests per second. DocumentDB storage and throughput scales linearly with cost. There is virtually no limit to the size of the database that it can scale to, although for Preview, we are limiting it to 5 units per database account. If you have a customer that needs more, just get in touch and we can remove that limit.</a:t>
            </a:r>
          </a:p>
        </p:txBody>
      </p:sp>
      <p:sp>
        <p:nvSpPr>
          <p:cNvPr id="4" name="Slide Number Placeholder 3"/>
          <p:cNvSpPr>
            <a:spLocks noGrp="1"/>
          </p:cNvSpPr>
          <p:nvPr>
            <p:ph type="sldNum" sz="quarter" idx="10"/>
          </p:nvPr>
        </p:nvSpPr>
        <p:spPr/>
        <p:txBody>
          <a:bodyPr/>
          <a:lstStyle/>
          <a:p>
            <a:fld id="{BDD3AFD9-F545-49F5-9B9F-06DC88D6BB12}" type="slidenum">
              <a:rPr lang="en-US" smtClean="0">
                <a:solidFill>
                  <a:prstClr val="black"/>
                </a:solidFill>
              </a:rPr>
              <a:pPr/>
              <a:t>56</a:t>
            </a:fld>
            <a:endParaRPr lang="en-US">
              <a:solidFill>
                <a:prstClr val="black"/>
              </a:solidFill>
            </a:endParaRPr>
          </a:p>
        </p:txBody>
      </p:sp>
    </p:spTree>
    <p:extLst>
      <p:ext uri="{BB962C8B-B14F-4D97-AF65-F5344CB8AC3E}">
        <p14:creationId xmlns:p14="http://schemas.microsoft.com/office/powerpoint/2010/main" val="4158518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smtClean="0"/>
              <a:t>Before we get into the detail of how unique and transformative DocDB is, I’d like to point out that we have made buying and scaling the service very simple.</a:t>
            </a:r>
          </a:p>
          <a:p>
            <a:endParaRPr lang="en-US" i="0" baseline="0" dirty="0" smtClean="0"/>
          </a:p>
          <a:p>
            <a:r>
              <a:rPr lang="en-US" i="0" baseline="0" dirty="0" smtClean="0"/>
              <a:t>You buy DocDB in units. Each unit has 10GB of storage and 2000 request units per second. Think of request units as a form of currency where each request to the system has a cost and you get 2000 of these per second. Some examples of costs are:</a:t>
            </a:r>
          </a:p>
          <a:p>
            <a:pPr rtl="0" eaLnBrk="1" fontAlgn="t" latinLnBrk="0" hangingPunct="1"/>
            <a:r>
              <a:rPr lang="en-US" sz="1200" b="1" i="0" u="none" strike="noStrike" kern="1200" dirty="0" smtClean="0">
                <a:solidFill>
                  <a:schemeClr val="tx1"/>
                </a:solidFill>
                <a:effectLst/>
                <a:latin typeface="+mn-lt"/>
                <a:ea typeface="+mn-ea"/>
                <a:cs typeface="+mn-cs"/>
              </a:rPr>
              <a:t>Reading a single document</a:t>
            </a:r>
            <a:endParaRPr lang="en-US" sz="1200" b="0" i="0" u="none" strike="noStrike" kern="1200" dirty="0" smtClean="0">
              <a:solidFill>
                <a:schemeClr val="tx1"/>
              </a:solidFill>
              <a:effectLst/>
              <a:latin typeface="+mn-lt"/>
              <a:ea typeface="+mn-ea"/>
              <a:cs typeface="+mn-cs"/>
            </a:endParaRPr>
          </a:p>
          <a:p>
            <a:pPr rtl="0" eaLnBrk="1" fontAlgn="t" latinLnBrk="0" hangingPunct="1"/>
            <a:r>
              <a:rPr lang="en-US" sz="1200" b="0" i="0" u="none" strike="noStrike" kern="1200" dirty="0" smtClean="0">
                <a:solidFill>
                  <a:schemeClr val="tx1"/>
                </a:solidFill>
                <a:effectLst/>
                <a:latin typeface="+mn-lt"/>
                <a:ea typeface="+mn-ea"/>
                <a:cs typeface="+mn-cs"/>
              </a:rPr>
              <a:t>2000 reads</a:t>
            </a:r>
          </a:p>
          <a:p>
            <a:pPr rtl="0" eaLnBrk="1" fontAlgn="t" latinLnBrk="0" hangingPunct="1"/>
            <a:r>
              <a:rPr lang="en-US" sz="1200" b="1" i="0" u="none" strike="noStrike" kern="1200" dirty="0" smtClean="0">
                <a:solidFill>
                  <a:schemeClr val="tx1"/>
                </a:solidFill>
                <a:effectLst/>
                <a:latin typeface="+mn-lt"/>
                <a:ea typeface="+mn-ea"/>
                <a:cs typeface="+mn-cs"/>
              </a:rPr>
              <a:t>Inserting/Replacing/Deleting a single document</a:t>
            </a:r>
            <a:endParaRPr lang="en-US" sz="1200" b="0" i="0" u="none" strike="noStrike" kern="1200" dirty="0" smtClean="0">
              <a:solidFill>
                <a:schemeClr val="tx1"/>
              </a:solidFill>
              <a:effectLst/>
              <a:latin typeface="+mn-lt"/>
              <a:ea typeface="+mn-ea"/>
              <a:cs typeface="+mn-cs"/>
            </a:endParaRPr>
          </a:p>
          <a:p>
            <a:pPr rtl="0" eaLnBrk="1" fontAlgn="t" latinLnBrk="0" hangingPunct="1"/>
            <a:r>
              <a:rPr lang="en-US" sz="1200" b="0" i="0" u="none" strike="noStrike" kern="1200" dirty="0" smtClean="0">
                <a:solidFill>
                  <a:schemeClr val="tx1"/>
                </a:solidFill>
                <a:effectLst/>
                <a:latin typeface="+mn-lt"/>
                <a:ea typeface="+mn-ea"/>
                <a:cs typeface="+mn-cs"/>
              </a:rPr>
              <a:t>500 inserts/replace/deletes</a:t>
            </a:r>
          </a:p>
          <a:p>
            <a:pPr rtl="0" eaLnBrk="1" fontAlgn="t" latinLnBrk="0" hangingPunct="1"/>
            <a:r>
              <a:rPr lang="en-US" sz="1200" b="1" i="0" u="none" strike="noStrike" kern="1200" dirty="0" smtClean="0">
                <a:solidFill>
                  <a:schemeClr val="tx1"/>
                </a:solidFill>
                <a:effectLst/>
                <a:latin typeface="+mn-lt"/>
                <a:ea typeface="+mn-ea"/>
                <a:cs typeface="+mn-cs"/>
              </a:rPr>
              <a:t>Query a collection with a simple predicate and returning a single document</a:t>
            </a:r>
            <a:endParaRPr lang="en-US" sz="1200" b="0" i="0" u="none" strike="noStrike" kern="1200" dirty="0" smtClean="0">
              <a:solidFill>
                <a:schemeClr val="tx1"/>
              </a:solidFill>
              <a:effectLst/>
              <a:latin typeface="+mn-lt"/>
              <a:ea typeface="+mn-ea"/>
              <a:cs typeface="+mn-cs"/>
            </a:endParaRPr>
          </a:p>
          <a:p>
            <a:pPr rtl="0" eaLnBrk="1" fontAlgn="t" latinLnBrk="0" hangingPunct="1"/>
            <a:r>
              <a:rPr lang="en-US" sz="1200" b="0" i="0" u="none" strike="noStrike" kern="1200" dirty="0" smtClean="0">
                <a:solidFill>
                  <a:schemeClr val="tx1"/>
                </a:solidFill>
                <a:effectLst/>
                <a:latin typeface="+mn-lt"/>
                <a:ea typeface="+mn-ea"/>
                <a:cs typeface="+mn-cs"/>
              </a:rPr>
              <a:t>1333 queries</a:t>
            </a:r>
          </a:p>
          <a:p>
            <a:pPr rtl="0" eaLnBrk="1" fontAlgn="t" latinLnBrk="0" hangingPunct="1"/>
            <a:r>
              <a:rPr lang="en-US" sz="1200" b="1" i="0" u="none" strike="noStrike" kern="1200" dirty="0" smtClean="0">
                <a:solidFill>
                  <a:schemeClr val="tx1"/>
                </a:solidFill>
                <a:effectLst/>
                <a:latin typeface="+mn-lt"/>
                <a:ea typeface="+mn-ea"/>
                <a:cs typeface="+mn-cs"/>
              </a:rPr>
              <a:t>Stored Procedure a 50 document inserts</a:t>
            </a:r>
            <a:endParaRPr lang="en-US" sz="1200" b="0" i="0" u="none" strike="noStrike" kern="1200" dirty="0" smtClean="0">
              <a:solidFill>
                <a:schemeClr val="tx1"/>
              </a:solidFill>
              <a:effectLst/>
              <a:latin typeface="+mn-lt"/>
              <a:ea typeface="+mn-ea"/>
              <a:cs typeface="+mn-cs"/>
            </a:endParaRPr>
          </a:p>
          <a:p>
            <a:pPr rtl="0" eaLnBrk="1" fontAlgn="t" latinLnBrk="0" hangingPunct="1"/>
            <a:r>
              <a:rPr lang="en-US" sz="1200" b="0" i="0" u="none" strike="noStrike" kern="1200" dirty="0" smtClean="0">
                <a:solidFill>
                  <a:schemeClr val="tx1"/>
                </a:solidFill>
                <a:effectLst/>
                <a:latin typeface="+mn-lt"/>
                <a:ea typeface="+mn-ea"/>
                <a:cs typeface="+mn-cs"/>
              </a:rPr>
              <a:t>1000 inserts</a:t>
            </a:r>
          </a:p>
          <a:p>
            <a:endParaRPr lang="en-US" i="0" baseline="0" dirty="0" smtClean="0"/>
          </a:p>
          <a:p>
            <a:r>
              <a:rPr lang="en-US" i="0" baseline="0" dirty="0" smtClean="0"/>
              <a:t>Your database is automatically replicated to provide high availability. When you need more storage or more throughput, you just buy another unit. You then have twice as much storage and twice as many requests per second. DocumentDB storage and throughput scales linearly with cost. There is virtually no limit to the size of the database that it can scale to, although for Preview, we are limiting it to 5 units per database account. If you have a customer that needs more, just get in touch and we can remove that limit.</a:t>
            </a:r>
          </a:p>
        </p:txBody>
      </p:sp>
      <p:sp>
        <p:nvSpPr>
          <p:cNvPr id="4" name="Slide Number Placeholder 3"/>
          <p:cNvSpPr>
            <a:spLocks noGrp="1"/>
          </p:cNvSpPr>
          <p:nvPr>
            <p:ph type="sldNum" sz="quarter" idx="10"/>
          </p:nvPr>
        </p:nvSpPr>
        <p:spPr/>
        <p:txBody>
          <a:bodyPr/>
          <a:lstStyle/>
          <a:p>
            <a:fld id="{BDD3AFD9-F545-49F5-9B9F-06DC88D6BB12}" type="slidenum">
              <a:rPr lang="en-US" smtClean="0">
                <a:solidFill>
                  <a:prstClr val="black"/>
                </a:solidFill>
              </a:rPr>
              <a:pPr/>
              <a:t>57</a:t>
            </a:fld>
            <a:endParaRPr lang="en-US">
              <a:solidFill>
                <a:prstClr val="black"/>
              </a:solidFill>
            </a:endParaRPr>
          </a:p>
        </p:txBody>
      </p:sp>
    </p:spTree>
    <p:extLst>
      <p:ext uri="{BB962C8B-B14F-4D97-AF65-F5344CB8AC3E}">
        <p14:creationId xmlns:p14="http://schemas.microsoft.com/office/powerpoint/2010/main" val="41728745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smtClean="0"/>
              <a:t>Extra Azure</a:t>
            </a:r>
            <a:r>
              <a:rPr lang="sv-SE" baseline="0" dirty="0" smtClean="0"/>
              <a:t> </a:t>
            </a:r>
            <a:r>
              <a:rPr lang="sv-SE" baseline="0" dirty="0" err="1" smtClean="0"/>
              <a:t>Search</a:t>
            </a:r>
            <a:r>
              <a:rPr lang="sv-SE" baseline="0" dirty="0" smtClean="0"/>
              <a:t> </a:t>
            </a:r>
            <a:r>
              <a:rPr lang="sv-SE" baseline="0" dirty="0" err="1" smtClean="0"/>
              <a:t>slides</a:t>
            </a:r>
            <a:r>
              <a:rPr lang="sv-SE" baseline="0" dirty="0" smtClean="0"/>
              <a:t>!</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60</a:t>
            </a:fld>
            <a:endParaRPr lang="en-US"/>
          </a:p>
        </p:txBody>
      </p:sp>
    </p:spTree>
    <p:extLst>
      <p:ext uri="{BB962C8B-B14F-4D97-AF65-F5344CB8AC3E}">
        <p14:creationId xmlns:p14="http://schemas.microsoft.com/office/powerpoint/2010/main" val="32723052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F106A31-8E5F-4D33-A542-702225EC1F13}" type="slidenum">
              <a:rPr lang="en-US" smtClean="0">
                <a:solidFill>
                  <a:prstClr val="black"/>
                </a:solidFill>
              </a:rPr>
              <a:pPr/>
              <a:t>61</a:t>
            </a:fld>
            <a:endParaRPr lang="en-US">
              <a:solidFill>
                <a:prstClr val="black"/>
              </a:solidFill>
            </a:endParaRPr>
          </a:p>
        </p:txBody>
      </p:sp>
    </p:spTree>
    <p:extLst>
      <p:ext uri="{BB962C8B-B14F-4D97-AF65-F5344CB8AC3E}">
        <p14:creationId xmlns:p14="http://schemas.microsoft.com/office/powerpoint/2010/main" val="3631889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4/25/2015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20077327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0359CC0-0852-4B1E-ACEC-5177FEE68D18}" type="slidenum">
              <a:rPr lang="en-US" smtClean="0">
                <a:solidFill>
                  <a:prstClr val="black"/>
                </a:solidFill>
              </a:rPr>
              <a:pPr/>
              <a:t>63</a:t>
            </a:fld>
            <a:endParaRPr lang="en-US">
              <a:solidFill>
                <a:prstClr val="black"/>
              </a:solidFill>
            </a:endParaRPr>
          </a:p>
        </p:txBody>
      </p:sp>
    </p:spTree>
    <p:extLst>
      <p:ext uri="{BB962C8B-B14F-4D97-AF65-F5344CB8AC3E}">
        <p14:creationId xmlns:p14="http://schemas.microsoft.com/office/powerpoint/2010/main" val="3925017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0359CC0-0852-4B1E-ACEC-5177FEE68D18}" type="slidenum">
              <a:rPr lang="en-US" smtClean="0">
                <a:solidFill>
                  <a:prstClr val="black"/>
                </a:solidFill>
              </a:rPr>
              <a:pPr/>
              <a:t>64</a:t>
            </a:fld>
            <a:endParaRPr lang="en-US">
              <a:solidFill>
                <a:prstClr val="black"/>
              </a:solidFill>
            </a:endParaRPr>
          </a:p>
        </p:txBody>
      </p:sp>
    </p:spTree>
    <p:extLst>
      <p:ext uri="{BB962C8B-B14F-4D97-AF65-F5344CB8AC3E}">
        <p14:creationId xmlns:p14="http://schemas.microsoft.com/office/powerpoint/2010/main" val="19619524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0359CC0-0852-4B1E-ACEC-5177FEE68D18}" type="slidenum">
              <a:rPr lang="en-US" smtClean="0">
                <a:solidFill>
                  <a:prstClr val="black"/>
                </a:solidFill>
              </a:rPr>
              <a:pPr/>
              <a:t>65</a:t>
            </a:fld>
            <a:endParaRPr lang="en-US">
              <a:solidFill>
                <a:prstClr val="black"/>
              </a:solidFill>
            </a:endParaRPr>
          </a:p>
        </p:txBody>
      </p:sp>
    </p:spTree>
    <p:extLst>
      <p:ext uri="{BB962C8B-B14F-4D97-AF65-F5344CB8AC3E}">
        <p14:creationId xmlns:p14="http://schemas.microsoft.com/office/powerpoint/2010/main" val="4235659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3DDAC6-747A-4F9E-82DD-C589F449FBBC}" type="slidenum">
              <a:rPr lang="en-US" smtClean="0">
                <a:solidFill>
                  <a:prstClr val="black"/>
                </a:solidFill>
              </a:rPr>
              <a:pPr/>
              <a:t>66</a:t>
            </a:fld>
            <a:endParaRPr lang="en-US">
              <a:solidFill>
                <a:prstClr val="black"/>
              </a:solidFill>
            </a:endParaRPr>
          </a:p>
        </p:txBody>
      </p:sp>
    </p:spTree>
    <p:extLst>
      <p:ext uri="{BB962C8B-B14F-4D97-AF65-F5344CB8AC3E}">
        <p14:creationId xmlns:p14="http://schemas.microsoft.com/office/powerpoint/2010/main" val="23832698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 typeface="Wingdings" panose="05000000000000000000" pitchFamily="2" charset="2"/>
              <a:buNone/>
            </a:pPr>
            <a:endParaRPr lang="en-US" dirty="0" smtClean="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fld id="{70359CC0-0852-4B1E-ACEC-5177FEE68D18}" type="slidenum">
              <a:rPr lang="en-US" smtClean="0">
                <a:solidFill>
                  <a:prstClr val="black"/>
                </a:solidFill>
              </a:rPr>
              <a:pPr/>
              <a:t>76</a:t>
            </a:fld>
            <a:endParaRPr lang="en-US">
              <a:solidFill>
                <a:prstClr val="black"/>
              </a:solidFill>
            </a:endParaRPr>
          </a:p>
        </p:txBody>
      </p:sp>
    </p:spTree>
    <p:extLst>
      <p:ext uri="{BB962C8B-B14F-4D97-AF65-F5344CB8AC3E}">
        <p14:creationId xmlns:p14="http://schemas.microsoft.com/office/powerpoint/2010/main" val="26402972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Bef>
                <a:spcPts val="0"/>
              </a:spcBef>
              <a:spcAft>
                <a:spcPts val="0"/>
              </a:spcAft>
              <a:buFont typeface="Arial" panose="020B0604020202020204" pitchFamily="34" charset="0"/>
              <a:buChar char="•"/>
            </a:pPr>
            <a:r>
              <a:rPr lang="en-US" sz="600" kern="1200" dirty="0" smtClean="0">
                <a:solidFill>
                  <a:schemeClr val="bg1"/>
                </a:solidFill>
                <a:latin typeface="+mn-lt"/>
                <a:ea typeface="+mn-ea"/>
                <a:cs typeface="+mn-cs"/>
              </a:rPr>
              <a:t>Customers buy one or more “search units”.</a:t>
            </a:r>
          </a:p>
          <a:p>
            <a:pPr marL="628650" lvl="1" indent="-171450">
              <a:spcBef>
                <a:spcPts val="0"/>
              </a:spcBef>
              <a:spcAft>
                <a:spcPts val="0"/>
              </a:spcAft>
              <a:buFont typeface="Arial" panose="020B0604020202020204" pitchFamily="34" charset="0"/>
              <a:buChar char="•"/>
            </a:pPr>
            <a:r>
              <a:rPr lang="en-US" sz="600" kern="1200" dirty="0" smtClean="0">
                <a:solidFill>
                  <a:schemeClr val="bg1"/>
                </a:solidFill>
                <a:latin typeface="+mn-lt"/>
                <a:ea typeface="+mn-ea"/>
                <a:cs typeface="+mn-cs"/>
              </a:rPr>
              <a:t>Users control availability-cost trade-off by using more or less replicas</a:t>
            </a:r>
          </a:p>
          <a:p>
            <a:pPr marL="171450" indent="-171450">
              <a:spcBef>
                <a:spcPts val="0"/>
              </a:spcBef>
              <a:spcAft>
                <a:spcPts val="0"/>
              </a:spcAft>
              <a:buFont typeface="Arial" panose="020B0604020202020204" pitchFamily="34" charset="0"/>
              <a:buChar char="•"/>
            </a:pPr>
            <a:r>
              <a:rPr lang="en-US" sz="600" kern="1200" dirty="0" smtClean="0">
                <a:solidFill>
                  <a:schemeClr val="bg1"/>
                </a:solidFill>
                <a:latin typeface="+mn-lt"/>
                <a:ea typeface="+mn-ea"/>
                <a:cs typeface="+mn-cs"/>
              </a:rPr>
              <a:t>A search unit has specific capacity</a:t>
            </a:r>
            <a:r>
              <a:rPr lang="en-US" sz="600" kern="1200" baseline="0" dirty="0" smtClean="0">
                <a:solidFill>
                  <a:schemeClr val="bg1"/>
                </a:solidFill>
                <a:latin typeface="+mn-lt"/>
                <a:ea typeface="+mn-ea"/>
                <a:cs typeface="+mn-cs"/>
              </a:rPr>
              <a:t> (</a:t>
            </a:r>
            <a:r>
              <a:rPr lang="en-US" sz="600" kern="1200" dirty="0" smtClean="0">
                <a:solidFill>
                  <a:schemeClr val="bg1"/>
                </a:solidFill>
                <a:latin typeface="+mn-lt"/>
                <a:ea typeface="+mn-ea"/>
                <a:cs typeface="+mn-cs"/>
              </a:rPr>
              <a:t>Based on average index and average query.</a:t>
            </a:r>
          </a:p>
          <a:p>
            <a:pPr marL="171450" lvl="0" indent="-171450">
              <a:spcBef>
                <a:spcPts val="0"/>
              </a:spcBef>
              <a:spcAft>
                <a:spcPts val="0"/>
              </a:spcAft>
              <a:buFont typeface="Arial" panose="020B0604020202020204" pitchFamily="34" charset="0"/>
              <a:buChar char="•"/>
            </a:pPr>
            <a:r>
              <a:rPr lang="en-US" sz="600" kern="1200" dirty="0" smtClean="0">
                <a:solidFill>
                  <a:schemeClr val="bg1"/>
                </a:solidFill>
                <a:latin typeface="+mn-lt"/>
                <a:ea typeface="+mn-ea"/>
                <a:cs typeface="+mn-cs"/>
              </a:rPr>
              <a:t>Search units stack horizontally and vertically</a:t>
            </a:r>
          </a:p>
          <a:p>
            <a:pPr marL="628650" lvl="1" indent="-171450">
              <a:spcBef>
                <a:spcPts val="0"/>
              </a:spcBef>
              <a:spcAft>
                <a:spcPts val="0"/>
              </a:spcAft>
              <a:buFont typeface="Arial" panose="020B0604020202020204" pitchFamily="34" charset="0"/>
              <a:buChar char="•"/>
            </a:pPr>
            <a:r>
              <a:rPr lang="en-US" sz="600" kern="1200" dirty="0" smtClean="0">
                <a:solidFill>
                  <a:schemeClr val="bg1"/>
                </a:solidFill>
                <a:latin typeface="+mn-lt"/>
                <a:ea typeface="+mn-ea"/>
                <a:cs typeface="+mn-cs"/>
              </a:rPr>
              <a:t>Must be a rectangular arrangement</a:t>
            </a:r>
          </a:p>
        </p:txBody>
      </p:sp>
      <p:sp>
        <p:nvSpPr>
          <p:cNvPr id="4" name="Slide Number Placeholder 3"/>
          <p:cNvSpPr>
            <a:spLocks noGrp="1"/>
          </p:cNvSpPr>
          <p:nvPr>
            <p:ph type="sldNum" sz="quarter" idx="10"/>
          </p:nvPr>
        </p:nvSpPr>
        <p:spPr/>
        <p:txBody>
          <a:bodyPr/>
          <a:lstStyle/>
          <a:p>
            <a:fld id="{70359CC0-0852-4B1E-ACEC-5177FEE68D18}" type="slidenum">
              <a:rPr lang="en-US" smtClean="0">
                <a:solidFill>
                  <a:prstClr val="black"/>
                </a:solidFill>
              </a:rPr>
              <a:pPr/>
              <a:t>77</a:t>
            </a:fld>
            <a:endParaRPr lang="en-US">
              <a:solidFill>
                <a:prstClr val="black"/>
              </a:solidFill>
            </a:endParaRPr>
          </a:p>
        </p:txBody>
      </p:sp>
    </p:spTree>
    <p:extLst>
      <p:ext uri="{BB962C8B-B14F-4D97-AF65-F5344CB8AC3E}">
        <p14:creationId xmlns:p14="http://schemas.microsoft.com/office/powerpoint/2010/main" val="2140245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Bef>
                <a:spcPts val="0"/>
              </a:spcBef>
              <a:spcAft>
                <a:spcPts val="0"/>
              </a:spcAft>
              <a:buFont typeface="Arial" panose="020B0604020202020204" pitchFamily="34" charset="0"/>
              <a:buChar char="•"/>
            </a:pPr>
            <a:r>
              <a:rPr lang="en-US" sz="600" kern="1200" dirty="0" smtClean="0">
                <a:solidFill>
                  <a:schemeClr val="bg1"/>
                </a:solidFill>
                <a:latin typeface="+mn-lt"/>
                <a:ea typeface="+mn-ea"/>
                <a:cs typeface="+mn-cs"/>
              </a:rPr>
              <a:t>A search unit has specific capacity</a:t>
            </a:r>
            <a:r>
              <a:rPr lang="en-US" sz="600" kern="1200" baseline="0" dirty="0" smtClean="0">
                <a:solidFill>
                  <a:schemeClr val="bg1"/>
                </a:solidFill>
                <a:latin typeface="+mn-lt"/>
                <a:ea typeface="+mn-ea"/>
                <a:cs typeface="+mn-cs"/>
              </a:rPr>
              <a:t> (</a:t>
            </a:r>
            <a:r>
              <a:rPr lang="en-US" sz="600" kern="1200" dirty="0" smtClean="0">
                <a:solidFill>
                  <a:schemeClr val="bg1"/>
                </a:solidFill>
                <a:latin typeface="+mn-lt"/>
                <a:ea typeface="+mn-ea"/>
                <a:cs typeface="+mn-cs"/>
              </a:rPr>
              <a:t>Based on average index and average query.</a:t>
            </a:r>
            <a:r>
              <a:rPr lang="sv-SE" sz="600" kern="1200" dirty="0" smtClean="0">
                <a:solidFill>
                  <a:schemeClr val="bg1"/>
                </a:solidFill>
                <a:latin typeface="+mn-lt"/>
                <a:ea typeface="+mn-ea"/>
                <a:cs typeface="+mn-cs"/>
              </a:rPr>
              <a:t>)</a:t>
            </a:r>
            <a:endParaRPr lang="en-US" sz="600" kern="1200" dirty="0" smtClean="0">
              <a:solidFill>
                <a:schemeClr val="bg1"/>
              </a:solidFill>
              <a:latin typeface="+mn-lt"/>
              <a:ea typeface="+mn-ea"/>
              <a:cs typeface="+mn-cs"/>
            </a:endParaRPr>
          </a:p>
          <a:p>
            <a:pPr marL="628650" lvl="1" indent="-171450">
              <a:spcBef>
                <a:spcPts val="0"/>
              </a:spcBef>
              <a:spcAft>
                <a:spcPts val="0"/>
              </a:spcAft>
              <a:buFont typeface="Arial" panose="020B0604020202020204" pitchFamily="34" charset="0"/>
              <a:buChar char="•"/>
            </a:pPr>
            <a:r>
              <a:rPr lang="en-US" sz="600" kern="1200" dirty="0" smtClean="0">
                <a:solidFill>
                  <a:schemeClr val="bg1"/>
                </a:solidFill>
                <a:latin typeface="+mn-lt"/>
                <a:ea typeface="+mn-ea"/>
                <a:cs typeface="+mn-cs"/>
              </a:rPr>
              <a:t>Document count – 15MM</a:t>
            </a:r>
          </a:p>
          <a:p>
            <a:pPr marL="628650" lvl="1" indent="-171450">
              <a:spcBef>
                <a:spcPts val="0"/>
              </a:spcBef>
              <a:spcAft>
                <a:spcPts val="0"/>
              </a:spcAft>
              <a:buFont typeface="Arial" panose="020B0604020202020204" pitchFamily="34" charset="0"/>
              <a:buChar char="•"/>
            </a:pPr>
            <a:r>
              <a:rPr lang="en-US" sz="600" kern="1200" dirty="0" smtClean="0">
                <a:solidFill>
                  <a:schemeClr val="bg1"/>
                </a:solidFill>
                <a:latin typeface="+mn-lt"/>
                <a:ea typeface="+mn-ea"/>
                <a:cs typeface="+mn-cs"/>
              </a:rPr>
              <a:t>Storage size – 25GB</a:t>
            </a:r>
          </a:p>
          <a:p>
            <a:pPr marL="628650" lvl="1" indent="-171450">
              <a:spcBef>
                <a:spcPts val="0"/>
              </a:spcBef>
              <a:spcAft>
                <a:spcPts val="0"/>
              </a:spcAft>
              <a:buFont typeface="Arial" panose="020B0604020202020204" pitchFamily="34" charset="0"/>
              <a:buChar char="•"/>
            </a:pPr>
            <a:r>
              <a:rPr lang="en-US" sz="600" kern="1200" dirty="0" smtClean="0">
                <a:solidFill>
                  <a:schemeClr val="bg1"/>
                </a:solidFill>
                <a:latin typeface="+mn-lt"/>
                <a:ea typeface="+mn-ea"/>
                <a:cs typeface="+mn-cs"/>
              </a:rPr>
              <a:t>Query performance – 15QPS</a:t>
            </a:r>
          </a:p>
          <a:p>
            <a:pPr marL="0" lvl="0" indent="0">
              <a:spcBef>
                <a:spcPts val="0"/>
              </a:spcBef>
              <a:spcAft>
                <a:spcPts val="0"/>
              </a:spcAft>
              <a:buFont typeface="Arial" panose="020B0604020202020204" pitchFamily="34" charset="0"/>
              <a:buNone/>
            </a:pPr>
            <a:r>
              <a:rPr lang="en-US" sz="600" kern="1200" dirty="0" err="1" smtClean="0">
                <a:solidFill>
                  <a:schemeClr val="bg1"/>
                </a:solidFill>
                <a:latin typeface="+mn-lt"/>
                <a:ea typeface="+mn-ea"/>
                <a:cs typeface="+mn-cs"/>
              </a:rPr>
              <a:t>Pice</a:t>
            </a:r>
            <a:r>
              <a:rPr lang="en-US" sz="600" kern="1200" dirty="0" smtClean="0">
                <a:solidFill>
                  <a:schemeClr val="bg1"/>
                </a:solidFill>
                <a:latin typeface="+mn-lt"/>
                <a:ea typeface="+mn-ea"/>
                <a:cs typeface="+mn-cs"/>
              </a:rPr>
              <a:t>: $250 per unit (at GA) per month</a:t>
            </a:r>
          </a:p>
          <a:p>
            <a:pPr marL="0">
              <a:spcBef>
                <a:spcPts val="0"/>
              </a:spcBef>
              <a:spcAft>
                <a:spcPts val="0"/>
              </a:spcAft>
            </a:pPr>
            <a:r>
              <a:rPr lang="en-US" sz="600" kern="1200" dirty="0" smtClean="0">
                <a:solidFill>
                  <a:schemeClr val="bg1"/>
                </a:solidFill>
                <a:latin typeface="+mn-lt"/>
                <a:ea typeface="+mn-ea"/>
                <a:cs typeface="+mn-cs"/>
              </a:rPr>
              <a:t>This is cost competitive</a:t>
            </a:r>
          </a:p>
          <a:p>
            <a:pPr marL="0">
              <a:spcBef>
                <a:spcPts val="0"/>
              </a:spcBef>
              <a:spcAft>
                <a:spcPts val="0"/>
              </a:spcAft>
            </a:pPr>
            <a:r>
              <a:rPr lang="en-US" sz="600" kern="1200" dirty="0" smtClean="0">
                <a:solidFill>
                  <a:schemeClr val="bg1"/>
                </a:solidFill>
                <a:latin typeface="+mn-lt"/>
                <a:ea typeface="+mn-ea"/>
                <a:cs typeface="+mn-cs"/>
              </a:rPr>
              <a:t>Free Tier for a sandbox environment</a:t>
            </a:r>
          </a:p>
        </p:txBody>
      </p:sp>
      <p:sp>
        <p:nvSpPr>
          <p:cNvPr id="4" name="Slide Number Placeholder 3"/>
          <p:cNvSpPr>
            <a:spLocks noGrp="1"/>
          </p:cNvSpPr>
          <p:nvPr>
            <p:ph type="sldNum" sz="quarter" idx="10"/>
          </p:nvPr>
        </p:nvSpPr>
        <p:spPr/>
        <p:txBody>
          <a:bodyPr/>
          <a:lstStyle/>
          <a:p>
            <a:fld id="{70359CC0-0852-4B1E-ACEC-5177FEE68D18}" type="slidenum">
              <a:rPr lang="en-US" smtClean="0">
                <a:solidFill>
                  <a:prstClr val="black"/>
                </a:solidFill>
              </a:rPr>
              <a:pPr/>
              <a:t>78</a:t>
            </a:fld>
            <a:endParaRPr lang="en-US">
              <a:solidFill>
                <a:prstClr val="black"/>
              </a:solidFill>
            </a:endParaRPr>
          </a:p>
        </p:txBody>
      </p:sp>
    </p:spTree>
    <p:extLst>
      <p:ext uri="{BB962C8B-B14F-4D97-AF65-F5344CB8AC3E}">
        <p14:creationId xmlns:p14="http://schemas.microsoft.com/office/powerpoint/2010/main" val="7587444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smtClean="0"/>
              <a:t>Extra </a:t>
            </a:r>
            <a:r>
              <a:rPr lang="sv-SE" dirty="0" err="1" smtClean="0"/>
              <a:t>HDInsight</a:t>
            </a:r>
            <a:r>
              <a:rPr lang="sv-SE" dirty="0" smtClean="0"/>
              <a:t> </a:t>
            </a:r>
            <a:r>
              <a:rPr lang="sv-SE" dirty="0" err="1" smtClean="0"/>
              <a:t>slides</a:t>
            </a:r>
            <a:r>
              <a:rPr lang="sv-SE" dirty="0" smtClean="0"/>
              <a:t>!</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79</a:t>
            </a:fld>
            <a:endParaRPr lang="en-US"/>
          </a:p>
        </p:txBody>
      </p:sp>
    </p:spTree>
    <p:extLst>
      <p:ext uri="{BB962C8B-B14F-4D97-AF65-F5344CB8AC3E}">
        <p14:creationId xmlns:p14="http://schemas.microsoft.com/office/powerpoint/2010/main" val="23979537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nSpc>
                <a:spcPct val="90000"/>
              </a:lnSpc>
            </a:pP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80</a:t>
            </a:fld>
            <a:endParaRPr lang="en-US" dirty="0">
              <a:solidFill>
                <a:prstClr val="black"/>
              </a:solidFill>
            </a:endParaRPr>
          </a:p>
        </p:txBody>
      </p:sp>
    </p:spTree>
    <p:extLst>
      <p:ext uri="{BB962C8B-B14F-4D97-AF65-F5344CB8AC3E}">
        <p14:creationId xmlns:p14="http://schemas.microsoft.com/office/powerpoint/2010/main" val="23649881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BCC1A05-2D65-4971-B6B4-E191306B3EF6}" type="slidenum">
              <a:rPr lang="zh-CN" altLang="en-US" smtClean="0">
                <a:solidFill>
                  <a:prstClr val="black"/>
                </a:solidFill>
              </a:rPr>
              <a:pPr/>
              <a:t>81</a:t>
            </a:fld>
            <a:endParaRPr lang="zh-CN" altLang="en-US">
              <a:solidFill>
                <a:prstClr val="black"/>
              </a:solidFill>
            </a:endParaRPr>
          </a:p>
        </p:txBody>
      </p:sp>
    </p:spTree>
    <p:extLst>
      <p:ext uri="{BB962C8B-B14F-4D97-AF65-F5344CB8AC3E}">
        <p14:creationId xmlns:p14="http://schemas.microsoft.com/office/powerpoint/2010/main" val="3056001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Point</a:t>
            </a:r>
            <a:r>
              <a:rPr lang="en-US" baseline="0" dirty="0" smtClean="0">
                <a:effectLst/>
                <a:latin typeface="Segoe UI" panose="020B0502040204020203" pitchFamily="34" charset="0"/>
              </a:rPr>
              <a:t> out that 1) The same great technologies that developers use today on-premises works with SQL Database 2) high-level differences between on-premises and SQL Database 3) SQL Database features currently unsupported</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Creating,</a:t>
            </a:r>
            <a:r>
              <a:rPr lang="en-US" baseline="0" dirty="0" smtClean="0">
                <a:effectLst/>
                <a:latin typeface="Segoe UI" panose="020B0502040204020203" pitchFamily="34" charset="0"/>
              </a:rPr>
              <a:t> managing, and deploying a database in Microsoft Azure SQL Database isn’t difficult. The key is understanding the features that are supported and how SQL Database compares to on-premises SQL Server and the technologies that can be used with SQL Database.</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rtl="0"/>
            <a:r>
              <a:rPr lang="en-US" baseline="0" dirty="0" smtClean="0">
                <a:effectLst/>
                <a:latin typeface="Segoe UI" panose="020B0502040204020203" pitchFamily="34" charset="0"/>
              </a:rPr>
              <a:t>The same great technologies that developers use today on-premises works with SQL Database, including developer languages, Frameworks, and Tools. </a:t>
            </a:r>
            <a:r>
              <a:rPr lang="en-US" b="1" baseline="0" dirty="0" smtClean="0">
                <a:effectLst/>
                <a:latin typeface="Segoe UI" panose="020B0502040204020203" pitchFamily="34" charset="0"/>
              </a:rPr>
              <a:t>Nothing new to learn!</a:t>
            </a:r>
            <a:endParaRPr lang="en-US" b="1" dirty="0" smtClean="0">
              <a:effectLst/>
            </a:endParaRPr>
          </a:p>
          <a:p>
            <a:pPr rtl="0"/>
            <a:r>
              <a:rPr lang="en-US" dirty="0" smtClean="0">
                <a:effectLst/>
                <a:latin typeface="Segoe UI" panose="020B0502040204020203" pitchFamily="34" charset="0"/>
              </a:rPr>
              <a:t>SQL Server Comparison</a:t>
            </a:r>
            <a:r>
              <a:rPr lang="en-US" baseline="0" dirty="0" smtClean="0">
                <a:effectLst/>
                <a:latin typeface="Segoe UI" panose="020B0502040204020203" pitchFamily="34" charset="0"/>
              </a:rPr>
              <a:t> -&gt; highlight the </a:t>
            </a:r>
            <a:r>
              <a:rPr lang="en-US" b="1" baseline="0" dirty="0" smtClean="0">
                <a:effectLst/>
                <a:latin typeface="Segoe UI" panose="020B0502040204020203" pitchFamily="34" charset="0"/>
              </a:rPr>
              <a:t>physical vs. logical</a:t>
            </a:r>
            <a:r>
              <a:rPr lang="en-US" baseline="0" dirty="0" smtClean="0">
                <a:effectLst/>
                <a:latin typeface="Segoe UI" panose="020B0502040204020203" pitchFamily="34" charset="0"/>
              </a:rPr>
              <a:t> administration. Developers and DBAs can now focus on things they love to do and not worry about the physical aspect.</a:t>
            </a:r>
          </a:p>
          <a:p>
            <a:pPr rtl="0"/>
            <a:r>
              <a:rPr lang="en-US" baseline="0" dirty="0" smtClean="0">
                <a:effectLst/>
                <a:latin typeface="Segoe UI" panose="020B0502040204020203" pitchFamily="34" charset="0"/>
              </a:rPr>
              <a:t>Features unsupported by SQL Database -&gt; Many of the unsupported features are hardware based and thus don’t need to be in SQL Database. Other features, such as encryption, are server-based and become a challenge in solving in a shared-environment.</a:t>
            </a: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a:p>
            <a:pPr rtl="0"/>
            <a:r>
              <a:rPr lang="en-US" dirty="0" smtClean="0">
                <a:effectLst/>
              </a:rPr>
              <a:t>CLR data</a:t>
            </a:r>
            <a:r>
              <a:rPr lang="en-US" baseline="0" dirty="0" smtClean="0">
                <a:effectLst/>
              </a:rPr>
              <a:t> types ARE supported, SQLCLR is not yet supported. </a:t>
            </a: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Backup/Restore: PIT Coming;</a:t>
            </a:r>
            <a:r>
              <a:rPr lang="en-US" baseline="0" dirty="0" smtClean="0"/>
              <a:t> Import/Export can be used for backup to BLOB storage. Third-party backup products available via </a:t>
            </a:r>
            <a:r>
              <a:rPr lang="en-US" baseline="0" dirty="0" err="1" smtClean="0"/>
              <a:t>RedGate</a:t>
            </a:r>
            <a:r>
              <a:rPr lang="en-US" baseline="0" dirty="0" smtClean="0"/>
              <a:t> and </a:t>
            </a:r>
            <a:r>
              <a:rPr lang="en-US" baseline="0" dirty="0" err="1" smtClean="0"/>
              <a:t>Enzo</a:t>
            </a:r>
            <a:r>
              <a:rPr lang="en-US" baseline="0" dirty="0" smtClean="0"/>
              <a:t>.</a:t>
            </a:r>
          </a:p>
          <a:p>
            <a:pPr marL="0" marR="0" indent="0" algn="l" defTabSz="914363" rtl="0" eaLnBrk="1" fontAlgn="auto" latinLnBrk="0" hangingPunct="1">
              <a:lnSpc>
                <a:spcPct val="90000"/>
              </a:lnSpc>
              <a:spcBef>
                <a:spcPts val="0"/>
              </a:spcBef>
              <a:spcAft>
                <a:spcPts val="333"/>
              </a:spcAft>
              <a:buClrTx/>
              <a:buSzTx/>
              <a:buFontTx/>
              <a:buNone/>
              <a:tabLst/>
              <a:defRPr/>
            </a:pPr>
            <a:r>
              <a:rPr lang="en-US" baseline="0" dirty="0" smtClean="0"/>
              <a:t>Data can be stored encrypted but the encryption must be done at the application level. </a:t>
            </a:r>
          </a:p>
          <a:p>
            <a:pPr marL="0" marR="0" indent="0" algn="l" defTabSz="914363" rtl="0" eaLnBrk="1" fontAlgn="auto" latinLnBrk="0" hangingPunct="1">
              <a:lnSpc>
                <a:spcPct val="90000"/>
              </a:lnSpc>
              <a:spcBef>
                <a:spcPts val="0"/>
              </a:spcBef>
              <a:spcAft>
                <a:spcPts val="333"/>
              </a:spcAft>
              <a:buClrTx/>
              <a:buSzTx/>
              <a:buFontTx/>
              <a:buNone/>
              <a:tabLst/>
              <a:defRPr/>
            </a:pPr>
            <a:r>
              <a:rPr lang="en-US" baseline="0" dirty="0" smtClean="0"/>
              <a:t>Native encryption is being looked at.</a:t>
            </a:r>
          </a:p>
          <a:p>
            <a:pPr marL="0" marR="0" indent="0" algn="l" defTabSz="914363" rtl="0" eaLnBrk="1" fontAlgn="auto" latinLnBrk="0" hangingPunct="1">
              <a:lnSpc>
                <a:spcPct val="90000"/>
              </a:lnSpc>
              <a:spcBef>
                <a:spcPts val="0"/>
              </a:spcBef>
              <a:spcAft>
                <a:spcPts val="333"/>
              </a:spcAft>
              <a:buClrTx/>
              <a:buSzTx/>
              <a:buFontTx/>
              <a:buNone/>
              <a:tabLst/>
              <a:defRPr/>
            </a:pPr>
            <a:r>
              <a:rPr lang="en-US" b="1" baseline="0" dirty="0" smtClean="0"/>
              <a:t>**Linked Servers and Distributed Queries are now supported, </a:t>
            </a:r>
            <a:r>
              <a:rPr lang="en-US" b="0" baseline="0" dirty="0" smtClean="0"/>
              <a:t>linking a SQL Database instance from an on-premises server. Linking two SQL Database instances is NOT supported.</a:t>
            </a:r>
            <a:endParaRPr lang="en-US" b="1"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Tree>
    <p:extLst>
      <p:ext uri="{BB962C8B-B14F-4D97-AF65-F5344CB8AC3E}">
        <p14:creationId xmlns:p14="http://schemas.microsoft.com/office/powerpoint/2010/main" val="246901160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604237-8EC8-489E-B855-C15325CF3369}" type="slidenum">
              <a:rPr lang="en-US" smtClean="0">
                <a:solidFill>
                  <a:prstClr val="black"/>
                </a:solidFill>
              </a:rPr>
              <a:pPr/>
              <a:t>82</a:t>
            </a:fld>
            <a:endParaRPr lang="en-US" dirty="0">
              <a:solidFill>
                <a:prstClr val="black"/>
              </a:solidFill>
            </a:endParaRPr>
          </a:p>
        </p:txBody>
      </p:sp>
    </p:spTree>
    <p:extLst>
      <p:ext uri="{BB962C8B-B14F-4D97-AF65-F5344CB8AC3E}">
        <p14:creationId xmlns:p14="http://schemas.microsoft.com/office/powerpoint/2010/main" val="34008662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Provision a cluster via Portal</a:t>
            </a:r>
          </a:p>
          <a:p>
            <a:r>
              <a:rPr lang="en-US" sz="1200" dirty="0" smtClean="0"/>
              <a:t>Provision a cluster via </a:t>
            </a:r>
            <a:r>
              <a:rPr lang="en-US" sz="1200" dirty="0" err="1" smtClean="0"/>
              <a:t>Powershell</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solidFill>
                  <a:prstClr val="black"/>
                </a:solidFill>
              </a:rPr>
              <a:pPr/>
              <a:t>83</a:t>
            </a:fld>
            <a:endParaRPr lang="en-US">
              <a:solidFill>
                <a:prstClr val="black"/>
              </a:solidFill>
            </a:endParaRPr>
          </a:p>
        </p:txBody>
      </p:sp>
    </p:spTree>
    <p:extLst>
      <p:ext uri="{BB962C8B-B14F-4D97-AF65-F5344CB8AC3E}">
        <p14:creationId xmlns:p14="http://schemas.microsoft.com/office/powerpoint/2010/main" val="29792357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84</a:t>
            </a:fld>
            <a:endParaRPr lang="en-US" dirty="0">
              <a:solidFill>
                <a:prstClr val="black"/>
              </a:solidFill>
            </a:endParaRPr>
          </a:p>
        </p:txBody>
      </p:sp>
    </p:spTree>
    <p:extLst>
      <p:ext uri="{BB962C8B-B14F-4D97-AF65-F5344CB8AC3E}">
        <p14:creationId xmlns:p14="http://schemas.microsoft.com/office/powerpoint/2010/main" val="33563982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C7738D-585F-44E8-BC09-82BBE838E7E1}" type="slidenum">
              <a:rPr lang="en-US" smtClean="0">
                <a:solidFill>
                  <a:prstClr val="black"/>
                </a:solidFill>
              </a:rPr>
              <a:pPr/>
              <a:t>85</a:t>
            </a:fld>
            <a:endParaRPr lang="en-US" dirty="0">
              <a:solidFill>
                <a:prstClr val="black"/>
              </a:solidFill>
            </a:endParaRPr>
          </a:p>
        </p:txBody>
      </p:sp>
    </p:spTree>
    <p:extLst>
      <p:ext uri="{BB962C8B-B14F-4D97-AF65-F5344CB8AC3E}">
        <p14:creationId xmlns:p14="http://schemas.microsoft.com/office/powerpoint/2010/main" val="8472781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C7738D-585F-44E8-BC09-82BBE838E7E1}" type="slidenum">
              <a:rPr lang="en-US" smtClean="0">
                <a:solidFill>
                  <a:prstClr val="black"/>
                </a:solidFill>
              </a:rPr>
              <a:pPr/>
              <a:t>86</a:t>
            </a:fld>
            <a:endParaRPr lang="en-US" dirty="0">
              <a:solidFill>
                <a:prstClr val="black"/>
              </a:solidFill>
            </a:endParaRPr>
          </a:p>
        </p:txBody>
      </p:sp>
    </p:spTree>
    <p:extLst>
      <p:ext uri="{BB962C8B-B14F-4D97-AF65-F5344CB8AC3E}">
        <p14:creationId xmlns:p14="http://schemas.microsoft.com/office/powerpoint/2010/main" val="132930098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87</a:t>
            </a:fld>
            <a:endParaRPr lang="en-US" dirty="0">
              <a:solidFill>
                <a:prstClr val="black"/>
              </a:solidFill>
            </a:endParaRPr>
          </a:p>
        </p:txBody>
      </p:sp>
    </p:spTree>
    <p:extLst>
      <p:ext uri="{BB962C8B-B14F-4D97-AF65-F5344CB8AC3E}">
        <p14:creationId xmlns:p14="http://schemas.microsoft.com/office/powerpoint/2010/main" val="217078795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pPr>
            <a:endParaRPr lang="en-US" dirty="0" smtClean="0">
              <a:latin typeface="Segoe" charset="0"/>
            </a:endParaRPr>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94</a:t>
            </a:fld>
            <a:endParaRPr lang="en-US" dirty="0">
              <a:solidFill>
                <a:prstClr val="black"/>
              </a:solidFill>
            </a:endParaRPr>
          </a:p>
        </p:txBody>
      </p:sp>
    </p:spTree>
    <p:extLst>
      <p:ext uri="{BB962C8B-B14F-4D97-AF65-F5344CB8AC3E}">
        <p14:creationId xmlns:p14="http://schemas.microsoft.com/office/powerpoint/2010/main" val="11653566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smtClean="0">
              <a:latin typeface="Segoe UI (Body)"/>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95</a:t>
            </a:fld>
            <a:endParaRPr lang="en-US" dirty="0">
              <a:solidFill>
                <a:prstClr val="black"/>
              </a:solidFill>
            </a:endParaRPr>
          </a:p>
        </p:txBody>
      </p:sp>
    </p:spTree>
    <p:extLst>
      <p:ext uri="{BB962C8B-B14F-4D97-AF65-F5344CB8AC3E}">
        <p14:creationId xmlns:p14="http://schemas.microsoft.com/office/powerpoint/2010/main" val="24146610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50655"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50655"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1AE8CF-25C5-47D8-B770-9703DC946C25}" type="datetime8">
              <a:rPr lang="en-US" smtClean="0">
                <a:solidFill>
                  <a:prstClr val="black"/>
                </a:solidFill>
              </a:rPr>
              <a:pPr/>
              <a:t>4/25/2015 10:56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96</a:t>
            </a:fld>
            <a:endParaRPr lang="en-US" dirty="0">
              <a:solidFill>
                <a:prstClr val="black"/>
              </a:solidFill>
            </a:endParaRPr>
          </a:p>
        </p:txBody>
      </p:sp>
    </p:spTree>
    <p:extLst>
      <p:ext uri="{BB962C8B-B14F-4D97-AF65-F5344CB8AC3E}">
        <p14:creationId xmlns:p14="http://schemas.microsoft.com/office/powerpoint/2010/main" val="935152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Build 2012</a:t>
            </a:r>
            <a:endParaRPr lang="en-US" dirty="0"/>
          </a:p>
        </p:txBody>
      </p:sp>
      <p:sp>
        <p:nvSpPr>
          <p:cNvPr id="5" name="Footer Placeholder 4"/>
          <p:cNvSpPr>
            <a:spLocks noGrp="1"/>
          </p:cNvSpPr>
          <p:nvPr>
            <p:ph type="ftr" sz="quarter" idx="11"/>
          </p:nvPr>
        </p:nvSpPr>
        <p:spPr/>
        <p:txBody>
          <a:bodyPr/>
          <a:lstStyle/>
          <a:p>
            <a:pPr defTabSz="93292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50A28030-5D59-4E14-AFE9-B93D391AF3AF}" type="datetime1">
              <a:rPr lang="en-US" smtClean="0"/>
              <a:t>4/25/2015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97</a:t>
            </a:fld>
            <a:endParaRPr lang="en-US" dirty="0"/>
          </a:p>
        </p:txBody>
      </p:sp>
    </p:spTree>
    <p:extLst>
      <p:ext uri="{BB962C8B-B14F-4D97-AF65-F5344CB8AC3E}">
        <p14:creationId xmlns:p14="http://schemas.microsoft.com/office/powerpoint/2010/main" val="3001073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Discuss the</a:t>
            </a:r>
            <a:r>
              <a:rPr lang="en-US" baseline="0" dirty="0" smtClean="0">
                <a:effectLst/>
                <a:latin typeface="Segoe UI" panose="020B0502040204020203" pitchFamily="34" charset="0"/>
              </a:rPr>
              <a:t> deployment options for migrating your on-premises database to SQL Database.</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There are many ways to migrate</a:t>
            </a:r>
            <a:r>
              <a:rPr lang="en-US" baseline="0" dirty="0" smtClean="0">
                <a:effectLst/>
                <a:latin typeface="Segoe UI" panose="020B0502040204020203" pitchFamily="34" charset="0"/>
              </a:rPr>
              <a:t> your on-premises SQL Server database to Microsoft Azure SQL Database, but there have been great enhancements and improvements in both DAC and SSDT to dramatically improve and simplify deployment and migration options.</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rtl="0"/>
            <a:r>
              <a:rPr lang="en-US" dirty="0" smtClean="0">
                <a:effectLst/>
                <a:latin typeface="Segoe UI" panose="020B0502040204020203" pitchFamily="34" charset="0"/>
              </a:rPr>
              <a:t>DAC Framework</a:t>
            </a:r>
            <a:r>
              <a:rPr lang="en-US" baseline="0" dirty="0" smtClean="0">
                <a:effectLst/>
                <a:latin typeface="Segoe UI" panose="020B0502040204020203" pitchFamily="34" charset="0"/>
              </a:rPr>
              <a:t> – A new unit of deployment called a </a:t>
            </a:r>
            <a:r>
              <a:rPr lang="en-US" baseline="0" dirty="0" err="1" smtClean="0">
                <a:effectLst/>
                <a:latin typeface="Segoe UI" panose="020B0502040204020203" pitchFamily="34" charset="0"/>
              </a:rPr>
              <a:t>bacpac</a:t>
            </a:r>
            <a:r>
              <a:rPr lang="en-US" baseline="0" dirty="0" smtClean="0">
                <a:effectLst/>
                <a:latin typeface="Segoe UI" panose="020B0502040204020203" pitchFamily="34" charset="0"/>
              </a:rPr>
              <a:t> which contains both schema AND data. </a:t>
            </a:r>
            <a:endParaRPr lang="en-US" dirty="0" smtClean="0">
              <a:effectLst/>
            </a:endParaRPr>
          </a:p>
          <a:p>
            <a:pPr rtl="0"/>
            <a:r>
              <a:rPr lang="en-US" dirty="0" smtClean="0">
                <a:effectLst/>
                <a:latin typeface="Segoe UI" panose="020B0502040204020203" pitchFamily="34" charset="0"/>
              </a:rPr>
              <a:t>SQL Server Data Tools –</a:t>
            </a:r>
            <a:r>
              <a:rPr lang="en-US" baseline="0" dirty="0" smtClean="0">
                <a:effectLst/>
                <a:latin typeface="Segoe UI" panose="020B0502040204020203" pitchFamily="34" charset="0"/>
              </a:rPr>
              <a:t> Easily determine “Azure read” status. Provide single Publish capability. </a:t>
            </a: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a:p>
            <a:pPr rtl="0"/>
            <a:r>
              <a:rPr lang="en-US" dirty="0" smtClean="0">
                <a:effectLst/>
                <a:latin typeface="Segoe UI" panose="020B0502040204020203" pitchFamily="34" charset="0"/>
              </a:rPr>
              <a:t>Both DAC and SSDT provide instant feedback as to the</a:t>
            </a:r>
            <a:r>
              <a:rPr lang="en-US" baseline="0" dirty="0" smtClean="0">
                <a:effectLst/>
                <a:latin typeface="Segoe UI" panose="020B0502040204020203" pitchFamily="34" charset="0"/>
              </a:rPr>
              <a:t> “azure-ready” status of your on-premises database. SSDT provides a single publish from source to destination, but DAC creates a deployment unit which can be stored in Azure storage or on-premises and used to create multiple SQL Database instances.</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Tree>
    <p:extLst>
      <p:ext uri="{BB962C8B-B14F-4D97-AF65-F5344CB8AC3E}">
        <p14:creationId xmlns:p14="http://schemas.microsoft.com/office/powerpoint/2010/main" val="105593306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98</a:t>
            </a:fld>
            <a:endParaRPr lang="en-US"/>
          </a:p>
        </p:txBody>
      </p:sp>
    </p:spTree>
    <p:extLst>
      <p:ext uri="{BB962C8B-B14F-4D97-AF65-F5344CB8AC3E}">
        <p14:creationId xmlns:p14="http://schemas.microsoft.com/office/powerpoint/2010/main" val="255273198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4/25/2015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99</a:t>
            </a:fld>
            <a:endParaRPr lang="en-US" dirty="0">
              <a:solidFill>
                <a:prstClr val="black"/>
              </a:solidFill>
            </a:endParaRPr>
          </a:p>
        </p:txBody>
      </p:sp>
    </p:spTree>
    <p:extLst>
      <p:ext uri="{BB962C8B-B14F-4D97-AF65-F5344CB8AC3E}">
        <p14:creationId xmlns:p14="http://schemas.microsoft.com/office/powerpoint/2010/main" val="412736823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Understand the SQL</a:t>
            </a:r>
            <a:r>
              <a:rPr lang="en-US" baseline="0" dirty="0" smtClean="0">
                <a:effectLst/>
                <a:latin typeface="Segoe UI" panose="020B0502040204020203" pitchFamily="34" charset="0"/>
              </a:rPr>
              <a:t> Database pricing</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rtl="0"/>
            <a:r>
              <a:rPr lang="en-US" dirty="0" smtClean="0">
                <a:effectLst/>
              </a:rPr>
              <a:t>Reduced database rates as of February 2012</a:t>
            </a:r>
          </a:p>
          <a:p>
            <a:pPr rtl="0"/>
            <a:r>
              <a:rPr lang="en-US" b="1" dirty="0" smtClean="0">
                <a:effectLst/>
                <a:latin typeface="Segoe UI" panose="020B0502040204020203" pitchFamily="34" charset="0"/>
              </a:rPr>
              <a:t>Notes:</a:t>
            </a:r>
            <a:endParaRPr lang="en-US" dirty="0" smtClean="0">
              <a:effectLst/>
            </a:endParaRPr>
          </a:p>
          <a:p>
            <a:r>
              <a:rPr lang="en-US" dirty="0" smtClean="0"/>
              <a:t>http://www.windowsazure.com/en-us/pricing/details/#data-management</a:t>
            </a:r>
          </a:p>
          <a:p>
            <a:r>
              <a:rPr lang="en-US" dirty="0" smtClean="0"/>
              <a:t>http://www.windowsazure.com/en-us/pricing/details/#data-transfers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100</a:t>
            </a:fld>
            <a:endParaRPr lang="en-US" dirty="0"/>
          </a:p>
        </p:txBody>
      </p:sp>
    </p:spTree>
    <p:extLst>
      <p:ext uri="{BB962C8B-B14F-4D97-AF65-F5344CB8AC3E}">
        <p14:creationId xmlns:p14="http://schemas.microsoft.com/office/powerpoint/2010/main" val="2787849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Discuss the</a:t>
            </a:r>
            <a:r>
              <a:rPr lang="en-US" baseline="0" dirty="0" smtClean="0">
                <a:effectLst/>
                <a:latin typeface="Segoe UI" panose="020B0502040204020203" pitchFamily="34" charset="0"/>
              </a:rPr>
              <a:t> deployment options for migrating your on-premises database to SQL Database.</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There are many ways to migrate</a:t>
            </a:r>
            <a:r>
              <a:rPr lang="en-US" baseline="0" dirty="0" smtClean="0">
                <a:effectLst/>
                <a:latin typeface="Segoe UI" panose="020B0502040204020203" pitchFamily="34" charset="0"/>
              </a:rPr>
              <a:t> your on-premises SQL Server database to Microsoft Azure SQL Database, but there have been great enhancements and improvements in both DAC and SSDT to dramatically improve and simplify deployment and migration options.</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rtl="0"/>
            <a:r>
              <a:rPr lang="en-US" dirty="0" smtClean="0">
                <a:effectLst/>
                <a:latin typeface="Segoe UI" panose="020B0502040204020203" pitchFamily="34" charset="0"/>
              </a:rPr>
              <a:t>DAC Framework</a:t>
            </a:r>
            <a:r>
              <a:rPr lang="en-US" baseline="0" dirty="0" smtClean="0">
                <a:effectLst/>
                <a:latin typeface="Segoe UI" panose="020B0502040204020203" pitchFamily="34" charset="0"/>
              </a:rPr>
              <a:t> – A new unit of deployment called a </a:t>
            </a:r>
            <a:r>
              <a:rPr lang="en-US" baseline="0" dirty="0" err="1" smtClean="0">
                <a:effectLst/>
                <a:latin typeface="Segoe UI" panose="020B0502040204020203" pitchFamily="34" charset="0"/>
              </a:rPr>
              <a:t>bacpac</a:t>
            </a:r>
            <a:r>
              <a:rPr lang="en-US" baseline="0" dirty="0" smtClean="0">
                <a:effectLst/>
                <a:latin typeface="Segoe UI" panose="020B0502040204020203" pitchFamily="34" charset="0"/>
              </a:rPr>
              <a:t> which contains both schema AND data. </a:t>
            </a:r>
            <a:endParaRPr lang="en-US" dirty="0" smtClean="0">
              <a:effectLst/>
            </a:endParaRPr>
          </a:p>
          <a:p>
            <a:pPr rtl="0"/>
            <a:r>
              <a:rPr lang="en-US" dirty="0" smtClean="0">
                <a:effectLst/>
                <a:latin typeface="Segoe UI" panose="020B0502040204020203" pitchFamily="34" charset="0"/>
              </a:rPr>
              <a:t>SQL Server Data Tools –</a:t>
            </a:r>
            <a:r>
              <a:rPr lang="en-US" baseline="0" dirty="0" smtClean="0">
                <a:effectLst/>
                <a:latin typeface="Segoe UI" panose="020B0502040204020203" pitchFamily="34" charset="0"/>
              </a:rPr>
              <a:t> Easily determine “Azure read” status. Provide single Publish capability. </a:t>
            </a: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a:p>
            <a:pPr rtl="0"/>
            <a:r>
              <a:rPr lang="en-US" dirty="0" smtClean="0">
                <a:effectLst/>
                <a:latin typeface="Segoe UI" panose="020B0502040204020203" pitchFamily="34" charset="0"/>
              </a:rPr>
              <a:t>Both DAC and SSDT provide instant feedback as to the</a:t>
            </a:r>
            <a:r>
              <a:rPr lang="en-US" baseline="0" dirty="0" smtClean="0">
                <a:effectLst/>
                <a:latin typeface="Segoe UI" panose="020B0502040204020203" pitchFamily="34" charset="0"/>
              </a:rPr>
              <a:t> “azure-ready” status of your on-premises database. SSDT provides a single publish from source to destination, but DAC creates a deployment unit which can be stored in Azure storage or on-premises and used to create multiple SQL Database instances.</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Tree>
    <p:extLst>
      <p:ext uri="{BB962C8B-B14F-4D97-AF65-F5344CB8AC3E}">
        <p14:creationId xmlns:p14="http://schemas.microsoft.com/office/powerpoint/2010/main" val="27711853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rPr>
              <a:t>Highlight the important server security aspects and benefits of SQL Database security.</a:t>
            </a: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From</a:t>
            </a:r>
            <a:r>
              <a:rPr lang="en-US" baseline="0" dirty="0" smtClean="0">
                <a:effectLst/>
                <a:latin typeface="Segoe UI" panose="020B0502040204020203" pitchFamily="34" charset="0"/>
              </a:rPr>
              <a:t> the server perspective, there are several things that should be things that should be considered when managing the security of your SQL Database. </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r>
              <a:rPr lang="en-US" dirty="0" smtClean="0"/>
              <a:t>No</a:t>
            </a:r>
            <a:r>
              <a:rPr lang="en-US" baseline="0" dirty="0" smtClean="0"/>
              <a:t> Integrated Authentication</a:t>
            </a:r>
            <a:endParaRPr lang="en-US" dirty="0" smtClean="0"/>
          </a:p>
          <a:p>
            <a:r>
              <a:rPr lang="en-US" dirty="0" smtClean="0"/>
              <a:t>Use Master to create and drop databases</a:t>
            </a:r>
          </a:p>
          <a:p>
            <a:r>
              <a:rPr lang="en-US" dirty="0" smtClean="0"/>
              <a:t>The </a:t>
            </a:r>
            <a:r>
              <a:rPr lang="en-US" b="1" dirty="0" smtClean="0"/>
              <a:t>Admin</a:t>
            </a:r>
            <a:r>
              <a:rPr lang="en-US" baseline="0" dirty="0" smtClean="0"/>
              <a:t> login (</a:t>
            </a:r>
            <a:r>
              <a:rPr lang="en-US" i="1" baseline="0" dirty="0" smtClean="0"/>
              <a:t>which was created during server provisioning</a:t>
            </a:r>
            <a:r>
              <a:rPr lang="en-US" baseline="0" dirty="0" smtClean="0"/>
              <a:t>) is equivalent to </a:t>
            </a:r>
            <a:r>
              <a:rPr lang="en-US" b="1" baseline="0" dirty="0" err="1" smtClean="0"/>
              <a:t>sa</a:t>
            </a:r>
            <a:r>
              <a:rPr lang="en-US" baseline="0" dirty="0" smtClean="0"/>
              <a:t>. It has full rights on the server (and all databases) and should only be used for administration.</a:t>
            </a:r>
          </a:p>
          <a:p>
            <a:r>
              <a:rPr lang="en-US" baseline="0" dirty="0" smtClean="0"/>
              <a:t>The </a:t>
            </a:r>
            <a:r>
              <a:rPr lang="en-US" b="1" baseline="0" dirty="0" err="1" smtClean="0"/>
              <a:t>loginmanager</a:t>
            </a:r>
            <a:r>
              <a:rPr lang="en-US" baseline="0" dirty="0" smtClean="0"/>
              <a:t> role is used for creating logins: membership in this role grants CREATE / ALTER / DROP Login privileges</a:t>
            </a:r>
          </a:p>
          <a:p>
            <a:r>
              <a:rPr lang="en-US" baseline="0" dirty="0" smtClean="0"/>
              <a:t>The </a:t>
            </a:r>
            <a:r>
              <a:rPr lang="en-US" baseline="0" dirty="0" err="1" smtClean="0"/>
              <a:t>db</a:t>
            </a:r>
            <a:r>
              <a:rPr lang="en-US" b="1" baseline="0" dirty="0" err="1" smtClean="0"/>
              <a:t>manager</a:t>
            </a:r>
            <a:r>
              <a:rPr lang="en-US" baseline="0" dirty="0" smtClean="0"/>
              <a:t> role is used for creating databases: membership in this role grants CREATE / ALTER / DROP Database privileges</a:t>
            </a:r>
          </a:p>
          <a:p>
            <a:pPr marL="0" marR="0" lvl="1" indent="0" algn="l" defTabSz="914363" rtl="0" eaLnBrk="1" fontAlgn="auto" latinLnBrk="0" hangingPunct="1">
              <a:lnSpc>
                <a:spcPct val="90000"/>
              </a:lnSpc>
              <a:spcBef>
                <a:spcPts val="0"/>
              </a:spcBef>
              <a:spcAft>
                <a:spcPts val="333"/>
              </a:spcAft>
              <a:buClrTx/>
              <a:buSzTx/>
              <a:buFontTx/>
              <a:buNone/>
              <a:tabLst/>
              <a:defRPr/>
            </a:pPr>
            <a:r>
              <a:rPr lang="en-US" sz="1600" spc="-51" dirty="0" smtClean="0"/>
              <a:t>Manage logins with  CREATE / ALTER / DROP LOGIN commands</a:t>
            </a:r>
          </a:p>
          <a:p>
            <a:pPr rtl="0"/>
            <a:r>
              <a:rPr lang="en-US" b="1" dirty="0" smtClean="0">
                <a:effectLst/>
                <a:latin typeface="Segoe UI" panose="020B0502040204020203" pitchFamily="34" charset="0"/>
              </a:rPr>
              <a:t>Notes:</a:t>
            </a:r>
            <a:endParaRPr lang="en-US" dirty="0" smtClean="0">
              <a:effectLst/>
            </a:endParaRPr>
          </a:p>
          <a:p>
            <a:pPr marL="0" marR="0" lvl="1" indent="0" algn="l" defTabSz="914363" rtl="0" eaLnBrk="1" fontAlgn="auto" latinLnBrk="0" hangingPunct="1">
              <a:lnSpc>
                <a:spcPct val="90000"/>
              </a:lnSpc>
              <a:spcBef>
                <a:spcPts val="0"/>
              </a:spcBef>
              <a:spcAft>
                <a:spcPts val="333"/>
              </a:spcAft>
              <a:buClrTx/>
              <a:buSzTx/>
              <a:buFontTx/>
              <a:buNone/>
              <a:tabLst/>
              <a:defRPr/>
            </a:pPr>
            <a:r>
              <a:rPr lang="en-US" sz="1600" dirty="0" smtClean="0"/>
              <a:t>Although the server-level principal login is not a member of the two database roles </a:t>
            </a:r>
            <a:r>
              <a:rPr lang="en-US" sz="1600" dirty="0" err="1" smtClean="0"/>
              <a:t>dbmanager</a:t>
            </a:r>
            <a:r>
              <a:rPr lang="en-US" sz="1600" dirty="0" smtClean="0"/>
              <a:t> and </a:t>
            </a:r>
            <a:r>
              <a:rPr lang="en-US" sz="1600" dirty="0" err="1" smtClean="0"/>
              <a:t>loginmanager</a:t>
            </a:r>
            <a:r>
              <a:rPr lang="en-US" sz="1600" dirty="0" smtClean="0"/>
              <a:t> in the master database, it has all permissions granted to these two roles.</a:t>
            </a:r>
            <a:endParaRPr lang="en-US" sz="1600" spc="-51"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Tree>
    <p:extLst>
      <p:ext uri="{BB962C8B-B14F-4D97-AF65-F5344CB8AC3E}">
        <p14:creationId xmlns:p14="http://schemas.microsoft.com/office/powerpoint/2010/main" val="3293318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rPr>
              <a:t>Highlight the important server security aspects and benefits of SQL Database security.</a:t>
            </a: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From</a:t>
            </a:r>
            <a:r>
              <a:rPr lang="en-US" baseline="0" dirty="0" smtClean="0">
                <a:effectLst/>
                <a:latin typeface="Segoe UI" panose="020B0502040204020203" pitchFamily="34" charset="0"/>
              </a:rPr>
              <a:t> the server perspective, there are several things that should be things that should be considered when managing the security of your SQL Database. </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r>
              <a:rPr lang="en-US" dirty="0" smtClean="0"/>
              <a:t>No</a:t>
            </a:r>
            <a:r>
              <a:rPr lang="en-US" baseline="0" dirty="0" smtClean="0"/>
              <a:t> Integrated Authentication</a:t>
            </a:r>
            <a:endParaRPr lang="en-US" dirty="0" smtClean="0"/>
          </a:p>
          <a:p>
            <a:r>
              <a:rPr lang="en-US" dirty="0" smtClean="0"/>
              <a:t>Use Master to create and drop databases</a:t>
            </a:r>
          </a:p>
          <a:p>
            <a:r>
              <a:rPr lang="en-US" dirty="0" smtClean="0"/>
              <a:t>The </a:t>
            </a:r>
            <a:r>
              <a:rPr lang="en-US" b="1" dirty="0" smtClean="0"/>
              <a:t>Admin</a:t>
            </a:r>
            <a:r>
              <a:rPr lang="en-US" baseline="0" dirty="0" smtClean="0"/>
              <a:t> login (</a:t>
            </a:r>
            <a:r>
              <a:rPr lang="en-US" i="1" baseline="0" dirty="0" smtClean="0"/>
              <a:t>which was created during server provisioning</a:t>
            </a:r>
            <a:r>
              <a:rPr lang="en-US" baseline="0" dirty="0" smtClean="0"/>
              <a:t>) is equivalent to </a:t>
            </a:r>
            <a:r>
              <a:rPr lang="en-US" b="1" baseline="0" dirty="0" err="1" smtClean="0"/>
              <a:t>sa</a:t>
            </a:r>
            <a:r>
              <a:rPr lang="en-US" baseline="0" dirty="0" smtClean="0"/>
              <a:t>. It has full rights on the server (and all databases) and should only be used for administration.</a:t>
            </a:r>
          </a:p>
          <a:p>
            <a:r>
              <a:rPr lang="en-US" baseline="0" dirty="0" smtClean="0"/>
              <a:t>The </a:t>
            </a:r>
            <a:r>
              <a:rPr lang="en-US" b="1" baseline="0" dirty="0" err="1" smtClean="0"/>
              <a:t>loginmanager</a:t>
            </a:r>
            <a:r>
              <a:rPr lang="en-US" baseline="0" dirty="0" smtClean="0"/>
              <a:t> role is used for creating logins: membership in this role grants CREATE / ALTER / DROP Login privileges</a:t>
            </a:r>
          </a:p>
          <a:p>
            <a:r>
              <a:rPr lang="en-US" baseline="0" dirty="0" smtClean="0"/>
              <a:t>The </a:t>
            </a:r>
            <a:r>
              <a:rPr lang="en-US" baseline="0" dirty="0" err="1" smtClean="0"/>
              <a:t>db</a:t>
            </a:r>
            <a:r>
              <a:rPr lang="en-US" b="1" baseline="0" dirty="0" err="1" smtClean="0"/>
              <a:t>manager</a:t>
            </a:r>
            <a:r>
              <a:rPr lang="en-US" baseline="0" dirty="0" smtClean="0"/>
              <a:t> role is used for creating databases: membership in this role grants CREATE / ALTER / DROP Database privileges</a:t>
            </a:r>
          </a:p>
          <a:p>
            <a:pPr marL="0" marR="0" lvl="1" indent="0" algn="l" defTabSz="914363" rtl="0" eaLnBrk="1" fontAlgn="auto" latinLnBrk="0" hangingPunct="1">
              <a:lnSpc>
                <a:spcPct val="90000"/>
              </a:lnSpc>
              <a:spcBef>
                <a:spcPts val="0"/>
              </a:spcBef>
              <a:spcAft>
                <a:spcPts val="333"/>
              </a:spcAft>
              <a:buClrTx/>
              <a:buSzTx/>
              <a:buFontTx/>
              <a:buNone/>
              <a:tabLst/>
              <a:defRPr/>
            </a:pPr>
            <a:r>
              <a:rPr lang="en-US" sz="1600" spc="-51" dirty="0" smtClean="0"/>
              <a:t>Manage logins with  CREATE / ALTER / DROP LOGIN commands</a:t>
            </a:r>
          </a:p>
          <a:p>
            <a:pPr rtl="0"/>
            <a:r>
              <a:rPr lang="en-US" b="1" dirty="0" smtClean="0">
                <a:effectLst/>
                <a:latin typeface="Segoe UI" panose="020B0502040204020203" pitchFamily="34" charset="0"/>
              </a:rPr>
              <a:t>Notes:</a:t>
            </a:r>
            <a:endParaRPr lang="en-US" dirty="0" smtClean="0">
              <a:effectLst/>
            </a:endParaRPr>
          </a:p>
          <a:p>
            <a:pPr marL="0" marR="0" lvl="1" indent="0" algn="l" defTabSz="914363" rtl="0" eaLnBrk="1" fontAlgn="auto" latinLnBrk="0" hangingPunct="1">
              <a:lnSpc>
                <a:spcPct val="90000"/>
              </a:lnSpc>
              <a:spcBef>
                <a:spcPts val="0"/>
              </a:spcBef>
              <a:spcAft>
                <a:spcPts val="333"/>
              </a:spcAft>
              <a:buClrTx/>
              <a:buSzTx/>
              <a:buFontTx/>
              <a:buNone/>
              <a:tabLst/>
              <a:defRPr/>
            </a:pPr>
            <a:r>
              <a:rPr lang="en-US" sz="1600" dirty="0" smtClean="0"/>
              <a:t>Although the server-level principal login is not a member of the two database roles </a:t>
            </a:r>
            <a:r>
              <a:rPr lang="en-US" sz="1600" dirty="0" err="1" smtClean="0"/>
              <a:t>dbmanager</a:t>
            </a:r>
            <a:r>
              <a:rPr lang="en-US" sz="1600" dirty="0" smtClean="0"/>
              <a:t> and </a:t>
            </a:r>
            <a:r>
              <a:rPr lang="en-US" sz="1600" dirty="0" err="1" smtClean="0"/>
              <a:t>loginmanager</a:t>
            </a:r>
            <a:r>
              <a:rPr lang="en-US" sz="1600" dirty="0" smtClean="0"/>
              <a:t> in the master database, it has all permissions granted to these two roles.</a:t>
            </a:r>
            <a:endParaRPr lang="en-US" sz="1600" spc="-51"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Tree>
    <p:extLst>
      <p:ext uri="{BB962C8B-B14F-4D97-AF65-F5344CB8AC3E}">
        <p14:creationId xmlns:p14="http://schemas.microsoft.com/office/powerpoint/2010/main" val="4192163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smtClean="0">
                <a:effectLst/>
                <a:latin typeface="Segoe UI" panose="020B0502040204020203" pitchFamily="34" charset="0"/>
              </a:rPr>
              <a:t>Slide Objectives:</a:t>
            </a:r>
            <a:endParaRPr lang="en-US" dirty="0" smtClean="0">
              <a:effectLst/>
            </a:endParaRPr>
          </a:p>
          <a:p>
            <a:pPr rtl="0"/>
            <a:r>
              <a:rPr lang="en-US" dirty="0" smtClean="0">
                <a:effectLst/>
                <a:latin typeface="Segoe UI" panose="020B0502040204020203" pitchFamily="34" charset="0"/>
              </a:rPr>
              <a:t>Highlight</a:t>
            </a:r>
            <a:r>
              <a:rPr lang="en-US" baseline="0" dirty="0" smtClean="0">
                <a:effectLst/>
                <a:latin typeface="Segoe UI" panose="020B0502040204020203" pitchFamily="34" charset="0"/>
              </a:rPr>
              <a:t> application connectivity requirement, considerations and best practices to SQL Database.</a:t>
            </a:r>
            <a:endParaRPr lang="en-US" dirty="0" smtClean="0">
              <a:effectLst/>
            </a:endParaRPr>
          </a:p>
          <a:p>
            <a:pPr rtl="0"/>
            <a:r>
              <a:rPr lang="en-US" b="1" dirty="0" smtClean="0">
                <a:effectLst/>
                <a:latin typeface="Segoe UI" panose="020B0502040204020203" pitchFamily="34" charset="0"/>
              </a:rPr>
              <a:t>Transition:</a:t>
            </a:r>
            <a:endParaRPr lang="en-US" dirty="0" smtClean="0">
              <a:effectLst/>
            </a:endParaRPr>
          </a:p>
          <a:p>
            <a:pPr rtl="0"/>
            <a:r>
              <a:rPr lang="en-US" dirty="0" smtClean="0">
                <a:effectLst/>
                <a:latin typeface="Segoe UI" panose="020B0502040204020203" pitchFamily="34" charset="0"/>
              </a:rPr>
              <a:t>While connecting</a:t>
            </a:r>
            <a:r>
              <a:rPr lang="en-US" baseline="0" dirty="0" smtClean="0">
                <a:effectLst/>
                <a:latin typeface="Segoe UI" panose="020B0502040204020203" pitchFamily="34" charset="0"/>
              </a:rPr>
              <a:t> to SQL Database is fairly straight forward, there are some general considerations and recommended coding practices when developing Microsoft Azure SQL Database applications.</a:t>
            </a:r>
            <a:endParaRPr lang="en-US" dirty="0" smtClean="0">
              <a:effectLst/>
            </a:endParaRPr>
          </a:p>
          <a:p>
            <a:pPr rtl="0"/>
            <a:r>
              <a:rPr lang="en-US" b="1" dirty="0" smtClean="0">
                <a:effectLst/>
                <a:latin typeface="Segoe UI" panose="020B0502040204020203" pitchFamily="34" charset="0"/>
              </a:rPr>
              <a:t>Speaking Points:</a:t>
            </a:r>
            <a:endParaRPr lang="en-US" dirty="0" smtClean="0">
              <a:effectLst/>
            </a:endParaRPr>
          </a:p>
          <a:p>
            <a:pPr marL="171450" indent="-171450">
              <a:buFont typeface="Arial" pitchFamily="34" charset="0"/>
              <a:buChar char="•"/>
            </a:pPr>
            <a:r>
              <a:rPr lang="en-US" dirty="0" smtClean="0"/>
              <a:t>Login: </a:t>
            </a:r>
          </a:p>
          <a:p>
            <a:pPr marL="171450" indent="-171450">
              <a:buFont typeface="Arial" pitchFamily="34" charset="0"/>
              <a:buChar char="•"/>
            </a:pPr>
            <a:r>
              <a:rPr lang="en-US" dirty="0" smtClean="0"/>
              <a:t>Idle connections terminated</a:t>
            </a:r>
            <a:r>
              <a:rPr lang="en-US" baseline="0" dirty="0" smtClean="0"/>
              <a:t> after 30 minutes</a:t>
            </a:r>
          </a:p>
          <a:p>
            <a:pPr marL="171450" indent="-171450">
              <a:buFont typeface="Arial" pitchFamily="34" charset="0"/>
              <a:buChar char="•"/>
            </a:pPr>
            <a:r>
              <a:rPr lang="en-US" baseline="0" dirty="0" smtClean="0"/>
              <a:t>Long running transactions terminated after 24 hours</a:t>
            </a:r>
          </a:p>
          <a:p>
            <a:pPr marL="171450" indent="-171450">
              <a:buFont typeface="Arial" pitchFamily="34" charset="0"/>
              <a:buChar char="•"/>
            </a:pPr>
            <a:r>
              <a:rPr lang="en-US" baseline="0" dirty="0" smtClean="0"/>
              <a:t>DoS guard terminates suspect connections with no error message</a:t>
            </a:r>
          </a:p>
          <a:p>
            <a:pPr marL="171450" indent="-171450">
              <a:buFont typeface="Arial" pitchFamily="34" charset="0"/>
              <a:buChar char="•"/>
            </a:pPr>
            <a:r>
              <a:rPr lang="en-US" baseline="0" dirty="0" smtClean="0"/>
              <a:t>Failover events terminate connections</a:t>
            </a:r>
          </a:p>
          <a:p>
            <a:pPr marL="171450" indent="-171450">
              <a:buFont typeface="Arial" pitchFamily="34" charset="0"/>
              <a:buChar char="•"/>
            </a:pPr>
            <a:r>
              <a:rPr lang="en-US" baseline="0" dirty="0" smtClean="0"/>
              <a:t>Throttling may generate errors…which leads to:</a:t>
            </a:r>
          </a:p>
          <a:p>
            <a:pPr marL="171450" indent="-171450">
              <a:buFont typeface="Arial" pitchFamily="34" charset="0"/>
              <a:buChar char="•"/>
            </a:pPr>
            <a:r>
              <a:rPr lang="en-US" baseline="0" dirty="0" smtClean="0"/>
              <a:t>Implement Connection Pooling and Retry logic to handle transient failures</a:t>
            </a:r>
          </a:p>
          <a:p>
            <a:pPr marL="171450" indent="-171450">
              <a:buFont typeface="Arial" pitchFamily="34" charset="0"/>
              <a:buChar char="•"/>
            </a:pPr>
            <a:r>
              <a:rPr lang="en-US" baseline="0" dirty="0" smtClean="0"/>
              <a:t>Latency introduced for updates due to HA replicas</a:t>
            </a:r>
          </a:p>
          <a:p>
            <a:pPr marL="171450" indent="-171450">
              <a:buFont typeface="Arial" pitchFamily="34" charset="0"/>
              <a:buChar char="•"/>
            </a:pPr>
            <a:r>
              <a:rPr lang="en-US" baseline="0" dirty="0" smtClean="0"/>
              <a:t>No cross-database dependencies: </a:t>
            </a:r>
            <a:r>
              <a:rPr lang="en-US" baseline="0" dirty="0" err="1" smtClean="0"/>
              <a:t>resultsets</a:t>
            </a:r>
            <a:r>
              <a:rPr lang="en-US" baseline="0" dirty="0" smtClean="0"/>
              <a:t> from different database must be combined in the application tier (Fan out queries)</a:t>
            </a:r>
            <a:endParaRPr lang="en-US" dirty="0" smtClean="0">
              <a:effectLst/>
            </a:endParaRPr>
          </a:p>
          <a:p>
            <a:pPr rtl="0"/>
            <a:r>
              <a:rPr lang="en-US" b="1" dirty="0" smtClean="0">
                <a:effectLst/>
                <a:latin typeface="Segoe UI" panose="020B0502040204020203" pitchFamily="34" charset="0"/>
              </a:rPr>
              <a:t>Notes:</a:t>
            </a:r>
            <a:endParaRPr lang="en-US" dirty="0" smtClean="0">
              <a:effectLst/>
            </a:endParaRPr>
          </a:p>
        </p:txBody>
      </p:sp>
      <p:sp>
        <p:nvSpPr>
          <p:cNvPr id="4" name="Slide Number Placeholder 3"/>
          <p:cNvSpPr>
            <a:spLocks noGrp="1"/>
          </p:cNvSpPr>
          <p:nvPr>
            <p:ph type="sldNum" sz="quarter" idx="10"/>
          </p:nvPr>
        </p:nvSpPr>
        <p:spPr/>
        <p:txBody>
          <a:bodyPr/>
          <a:lstStyle/>
          <a:p>
            <a:fld id="{ADA9749E-FBCD-4239-AFBA-6C4AFE6C59B7}" type="slidenum">
              <a:rPr lang="en-US" smtClean="0"/>
              <a:pPr/>
              <a:t>16</a:t>
            </a:fld>
            <a:endParaRPr lang="en-US"/>
          </a:p>
        </p:txBody>
      </p:sp>
    </p:spTree>
    <p:extLst>
      <p:ext uri="{BB962C8B-B14F-4D97-AF65-F5344CB8AC3E}">
        <p14:creationId xmlns:p14="http://schemas.microsoft.com/office/powerpoint/2010/main" val="40311700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9.emf"/></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9.emf"/></Relationships>
</file>

<file path=ppt/slides/_rels/slide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hyperlink" Target="http://msdn.microsoft.com/en-us/library/azure/dn741327.aspx"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hyperlink" Target="http://www.nuget.org/packages/Microsoft.Azure.SqlDatabase.ElasticScale.Service.SplitMerge/" TargetMode="External"/><Relationship Id="rId2" Type="http://schemas.openxmlformats.org/officeDocument/2006/relationships/hyperlink" Target="http://www.nuget.org/packages/Microsoft.Azure.SqlDatabase.ElasticScale.Client/" TargetMode="External"/><Relationship Id="rId1" Type="http://schemas.openxmlformats.org/officeDocument/2006/relationships/slideLayout" Target="../slideLayouts/slideLayout6.xml"/><Relationship Id="rId6" Type="http://schemas.openxmlformats.org/officeDocument/2006/relationships/hyperlink" Target="https://code.msdn.microsoft.com/" TargetMode="External"/><Relationship Id="rId5" Type="http://schemas.openxmlformats.org/officeDocument/2006/relationships/hyperlink" Target="http://azure.microsoft.com/en-us/documentation/articles/sql-database-elastic-scale-documentation-map/" TargetMode="External"/><Relationship Id="rId4" Type="http://schemas.openxmlformats.org/officeDocument/2006/relationships/hyperlink" Target="http://azure.microsoft.com/en-us/documentation/articles/sql-database-elastic-scale-get-started/" TargetMode="External"/></Relationships>
</file>

<file path=ppt/slides/_rels/slide4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2.png"/><Relationship Id="rId7" Type="http://schemas.microsoft.com/office/2007/relationships/hdphoto" Target="../media/hdphoto2.wdp"/><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14.png"/><Relationship Id="rId5" Type="http://schemas.microsoft.com/office/2007/relationships/hdphoto" Target="../media/hdphoto1.wdp"/><Relationship Id="rId4" Type="http://schemas.openxmlformats.org/officeDocument/2006/relationships/image" Target="../media/image13.png"/><Relationship Id="rId9" Type="http://schemas.openxmlformats.org/officeDocument/2006/relationships/image" Target="../media/image23.png"/></Relationships>
</file>

<file path=ppt/slides/_rels/slide4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6.xml"/><Relationship Id="rId5" Type="http://schemas.openxmlformats.org/officeDocument/2006/relationships/image" Target="../media/image10.emf"/><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31.xml"/><Relationship Id="rId1" Type="http://schemas.openxmlformats.org/officeDocument/2006/relationships/slideLayout" Target="../slideLayouts/slideLayout6.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6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 Id="rId6" Type="http://schemas.microsoft.com/office/2007/relationships/hdphoto" Target="../media/hdphoto2.wdp"/><Relationship Id="rId5" Type="http://schemas.openxmlformats.org/officeDocument/2006/relationships/image" Target="../media/image14.png"/><Relationship Id="rId4" Type="http://schemas.microsoft.com/office/2007/relationships/hdphoto" Target="../media/hdphoto1.wdp"/></Relationships>
</file>

<file path=ppt/slides/_rels/slide80.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32.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1.png"/><Relationship Id="rId5" Type="http://schemas.openxmlformats.org/officeDocument/2006/relationships/notesSlide" Target="../notesSlides/notesSlide38.xml"/><Relationship Id="rId4"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tags" Target="../tags/tag15.xml"/><Relationship Id="rId18" Type="http://schemas.openxmlformats.org/officeDocument/2006/relationships/image" Target="../media/image34.png"/><Relationship Id="rId3" Type="http://schemas.openxmlformats.org/officeDocument/2006/relationships/tags" Target="../tags/tag5.xml"/><Relationship Id="rId7" Type="http://schemas.openxmlformats.org/officeDocument/2006/relationships/tags" Target="../tags/tag9.xml"/><Relationship Id="rId12" Type="http://schemas.openxmlformats.org/officeDocument/2006/relationships/tags" Target="../tags/tag14.xml"/><Relationship Id="rId17" Type="http://schemas.openxmlformats.org/officeDocument/2006/relationships/image" Target="../media/image33.emf"/><Relationship Id="rId2" Type="http://schemas.openxmlformats.org/officeDocument/2006/relationships/tags" Target="../tags/tag4.xml"/><Relationship Id="rId16" Type="http://schemas.openxmlformats.org/officeDocument/2006/relationships/oleObject" Target="../embeddings/oleObject1.bin"/><Relationship Id="rId1" Type="http://schemas.openxmlformats.org/officeDocument/2006/relationships/vmlDrawing" Target="../drawings/vmlDrawing1.vml"/><Relationship Id="rId6" Type="http://schemas.openxmlformats.org/officeDocument/2006/relationships/tags" Target="../tags/tag8.xml"/><Relationship Id="rId11" Type="http://schemas.openxmlformats.org/officeDocument/2006/relationships/tags" Target="../tags/tag13.xml"/><Relationship Id="rId5" Type="http://schemas.openxmlformats.org/officeDocument/2006/relationships/tags" Target="../tags/tag7.xml"/><Relationship Id="rId15" Type="http://schemas.openxmlformats.org/officeDocument/2006/relationships/notesSlide" Target="../notesSlides/notesSlide42.xml"/><Relationship Id="rId10" Type="http://schemas.openxmlformats.org/officeDocument/2006/relationships/tags" Target="../tags/tag12.xml"/><Relationship Id="rId4" Type="http://schemas.openxmlformats.org/officeDocument/2006/relationships/tags" Target="../tags/tag6.xml"/><Relationship Id="rId9" Type="http://schemas.openxmlformats.org/officeDocument/2006/relationships/tags" Target="../tags/tag11.xml"/><Relationship Id="rId14"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6.xml"/><Relationship Id="rId1" Type="http://schemas.openxmlformats.org/officeDocument/2006/relationships/tags" Target="../tags/tag16.xml"/><Relationship Id="rId4" Type="http://schemas.openxmlformats.org/officeDocument/2006/relationships/image" Target="../media/image35.png"/></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6.xml"/><Relationship Id="rId1" Type="http://schemas.openxmlformats.org/officeDocument/2006/relationships/tags" Target="../tags/tag17.xml"/><Relationship Id="rId5" Type="http://schemas.openxmlformats.org/officeDocument/2006/relationships/image" Target="../media/image36.emf"/><Relationship Id="rId4" Type="http://schemas.openxmlformats.org/officeDocument/2006/relationships/image" Target="../media/image35.png"/></Relationships>
</file>

<file path=ppt/slides/_rels/slide87.xml.rels><?xml version="1.0" encoding="UTF-8" standalone="yes"?>
<Relationships xmlns="http://schemas.openxmlformats.org/package/2006/relationships"><Relationship Id="rId8" Type="http://schemas.openxmlformats.org/officeDocument/2006/relationships/tags" Target="../tags/tag24.xml"/><Relationship Id="rId13" Type="http://schemas.openxmlformats.org/officeDocument/2006/relationships/image" Target="../media/image33.emf"/><Relationship Id="rId3" Type="http://schemas.openxmlformats.org/officeDocument/2006/relationships/tags" Target="../tags/tag19.xml"/><Relationship Id="rId7" Type="http://schemas.openxmlformats.org/officeDocument/2006/relationships/tags" Target="../tags/tag23.xml"/><Relationship Id="rId12" Type="http://schemas.openxmlformats.org/officeDocument/2006/relationships/oleObject" Target="../embeddings/oleObject2.bin"/><Relationship Id="rId2" Type="http://schemas.openxmlformats.org/officeDocument/2006/relationships/tags" Target="../tags/tag18.xml"/><Relationship Id="rId1" Type="http://schemas.openxmlformats.org/officeDocument/2006/relationships/vmlDrawing" Target="../drawings/vmlDrawing2.vml"/><Relationship Id="rId6" Type="http://schemas.openxmlformats.org/officeDocument/2006/relationships/tags" Target="../tags/tag22.xml"/><Relationship Id="rId11" Type="http://schemas.openxmlformats.org/officeDocument/2006/relationships/notesSlide" Target="../notesSlides/notesSlide45.xml"/><Relationship Id="rId5" Type="http://schemas.openxmlformats.org/officeDocument/2006/relationships/tags" Target="../tags/tag21.xml"/><Relationship Id="rId10" Type="http://schemas.openxmlformats.org/officeDocument/2006/relationships/slideLayout" Target="../slideLayouts/slideLayout6.xml"/><Relationship Id="rId4" Type="http://schemas.openxmlformats.org/officeDocument/2006/relationships/tags" Target="../tags/tag20.xml"/><Relationship Id="rId9" Type="http://schemas.openxmlformats.org/officeDocument/2006/relationships/tags" Target="../tags/tag25.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6.xml"/><Relationship Id="rId1" Type="http://schemas.openxmlformats.org/officeDocument/2006/relationships/vmlDrawing" Target="../drawings/vmlDrawing3.vml"/><Relationship Id="rId6" Type="http://schemas.openxmlformats.org/officeDocument/2006/relationships/image" Target="../media/image33.emf"/><Relationship Id="rId5" Type="http://schemas.openxmlformats.org/officeDocument/2006/relationships/oleObject" Target="../embeddings/oleObject3.bin"/><Relationship Id="rId4" Type="http://schemas.openxmlformats.org/officeDocument/2006/relationships/notesSlide" Target="../notesSlides/notesSlide46.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1.xml"/><Relationship Id="rId1" Type="http://schemas.openxmlformats.org/officeDocument/2006/relationships/slideLayout" Target="../slideLayouts/slideLayout6.xml"/><Relationship Id="rId4" Type="http://schemas.openxmlformats.org/officeDocument/2006/relationships/image" Target="../media/image3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73138"/>
          </a:xfrm>
          <a:prstGeom prst="rect">
            <a:avLst/>
          </a:prstGeom>
        </p:spPr>
        <p:txBody>
          <a:bodyPr>
            <a:normAutofit/>
          </a:bodyPr>
          <a:lstStyle/>
          <a:p>
            <a:pPr marL="0" algn="ctr"/>
            <a:r>
              <a:rPr lang="en-US" sz="6000" dirty="0" smtClean="0"/>
              <a:t>Microsoft Azure SQL Database</a:t>
            </a:r>
            <a:endParaRPr lang="en-US" sz="6000" dirty="0"/>
          </a:p>
        </p:txBody>
      </p:sp>
      <p:pic>
        <p:nvPicPr>
          <p:cNvPr id="3" name="Picture 2"/>
          <p:cNvPicPr>
            <a:picLocks noChangeAspect="1"/>
          </p:cNvPicPr>
          <p:nvPr/>
        </p:nvPicPr>
        <p:blipFill>
          <a:blip r:embed="rId3">
            <a:biLevel thresh="25000"/>
          </a:blip>
          <a:stretch>
            <a:fillRect/>
          </a:stretch>
        </p:blipFill>
        <p:spPr>
          <a:xfrm>
            <a:off x="4788310" y="2052785"/>
            <a:ext cx="2615380" cy="2752430"/>
          </a:xfrm>
          <a:prstGeom prst="rect">
            <a:avLst/>
          </a:prstGeom>
        </p:spPr>
      </p:pic>
    </p:spTree>
    <p:extLst>
      <p:ext uri="{BB962C8B-B14F-4D97-AF65-F5344CB8AC3E}">
        <p14:creationId xmlns:p14="http://schemas.microsoft.com/office/powerpoint/2010/main" val="32085447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176213"/>
            <a:ext cx="10514013" cy="730250"/>
          </a:xfrm>
          <a:prstGeom prst="rect">
            <a:avLst/>
          </a:prstGeom>
        </p:spPr>
        <p:txBody>
          <a:bodyPr/>
          <a:lstStyle/>
          <a:p>
            <a:r>
              <a:rPr lang="en-US" sz="4400" dirty="0" smtClean="0"/>
              <a:t>Yes, </a:t>
            </a:r>
            <a:r>
              <a:rPr lang="en-US" sz="4400" dirty="0"/>
              <a:t>but can it support terabytes of data?</a:t>
            </a:r>
            <a:endParaRPr lang="en-US" dirty="0"/>
          </a:p>
        </p:txBody>
      </p:sp>
      <p:sp>
        <p:nvSpPr>
          <p:cNvPr id="8" name="TextBox 7"/>
          <p:cNvSpPr txBox="1"/>
          <p:nvPr/>
        </p:nvSpPr>
        <p:spPr>
          <a:xfrm>
            <a:off x="203883" y="6488867"/>
            <a:ext cx="7311457" cy="301727"/>
          </a:xfrm>
          <a:prstGeom prst="rect">
            <a:avLst/>
          </a:prstGeom>
          <a:noFill/>
        </p:spPr>
        <p:txBody>
          <a:bodyPr wrap="none" rtlCol="0">
            <a:spAutoFit/>
          </a:bodyPr>
          <a:lstStyle/>
          <a:p>
            <a:pPr defTabSz="914367"/>
            <a:r>
              <a:rPr lang="en-US" sz="1372" i="1" dirty="0">
                <a:solidFill>
                  <a:srgbClr val="000000"/>
                </a:solidFill>
                <a:latin typeface="Segoe UI Light"/>
              </a:rPr>
              <a:t>* Based on Azure SQL Database Benchmark estimation and specific OLTP workload configuration</a:t>
            </a:r>
          </a:p>
        </p:txBody>
      </p:sp>
      <p:sp>
        <p:nvSpPr>
          <p:cNvPr id="9" name="Rectangle 8"/>
          <p:cNvSpPr/>
          <p:nvPr/>
        </p:nvSpPr>
        <p:spPr>
          <a:xfrm>
            <a:off x="4258018" y="2807000"/>
            <a:ext cx="7544909" cy="15931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48212" tIns="134464" rIns="179285" bIns="134464" rtlCol="0" anchor="ctr">
            <a:noAutofit/>
          </a:bodyPr>
          <a:lstStyle/>
          <a:p>
            <a:pPr defTabSz="914367">
              <a:lnSpc>
                <a:spcPts val="2353"/>
              </a:lnSpc>
            </a:pPr>
            <a:r>
              <a:rPr lang="en-US" sz="1961" dirty="0">
                <a:solidFill>
                  <a:srgbClr val="FFFFFF"/>
                </a:solidFill>
                <a:latin typeface="Segoe UI Light"/>
              </a:rPr>
              <a:t>Pure max data size</a:t>
            </a:r>
          </a:p>
          <a:p>
            <a:pPr defTabSz="914367">
              <a:lnSpc>
                <a:spcPts val="2353"/>
              </a:lnSpc>
            </a:pPr>
            <a:r>
              <a:rPr lang="en-US" sz="1961" dirty="0">
                <a:solidFill>
                  <a:srgbClr val="FFFFFF"/>
                </a:solidFill>
                <a:latin typeface="Segoe UI Light"/>
              </a:rPr>
              <a:t>Active portion of total data </a:t>
            </a:r>
          </a:p>
          <a:p>
            <a:pPr defTabSz="914367">
              <a:lnSpc>
                <a:spcPts val="2353"/>
              </a:lnSpc>
            </a:pPr>
            <a:r>
              <a:rPr lang="en-US" sz="1961" dirty="0">
                <a:solidFill>
                  <a:srgbClr val="FFFFFF"/>
                </a:solidFill>
                <a:latin typeface="Segoe UI Light"/>
              </a:rPr>
              <a:t>Amount of transactional workload the app will generate</a:t>
            </a:r>
          </a:p>
          <a:p>
            <a:pPr defTabSz="914367">
              <a:lnSpc>
                <a:spcPts val="2353"/>
              </a:lnSpc>
            </a:pPr>
            <a:r>
              <a:rPr lang="en-US" sz="1961" dirty="0">
                <a:solidFill>
                  <a:srgbClr val="FFFFFF"/>
                </a:solidFill>
                <a:latin typeface="Segoe UI Light"/>
              </a:rPr>
              <a:t>Largest amount of data that needs to live in the same transactional space (i.e. database)</a:t>
            </a:r>
          </a:p>
        </p:txBody>
      </p:sp>
      <p:sp>
        <p:nvSpPr>
          <p:cNvPr id="10" name="Rectangle 9"/>
          <p:cNvSpPr/>
          <p:nvPr/>
        </p:nvSpPr>
        <p:spPr>
          <a:xfrm>
            <a:off x="4258018" y="1710852"/>
            <a:ext cx="7544909" cy="10129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48212" tIns="134464" rIns="179285" bIns="134464" rtlCol="0" anchor="ctr">
            <a:noAutofit/>
          </a:bodyPr>
          <a:lstStyle/>
          <a:p>
            <a:pPr defTabSz="914367">
              <a:lnSpc>
                <a:spcPts val="2353"/>
              </a:lnSpc>
            </a:pPr>
            <a:r>
              <a:rPr lang="en-US" sz="1961" dirty="0">
                <a:solidFill>
                  <a:srgbClr val="FFFFFF"/>
                </a:solidFill>
                <a:latin typeface="Segoe UI Light"/>
              </a:rPr>
              <a:t>DTU (throughput) currently up to 800 DTU or ~735 </a:t>
            </a:r>
            <a:r>
              <a:rPr lang="en-US" sz="1961" dirty="0" err="1">
                <a:solidFill>
                  <a:srgbClr val="FFFFFF"/>
                </a:solidFill>
                <a:latin typeface="Segoe UI Light"/>
              </a:rPr>
              <a:t>tx</a:t>
            </a:r>
            <a:r>
              <a:rPr lang="en-US" sz="1961" dirty="0">
                <a:solidFill>
                  <a:srgbClr val="FFFFFF"/>
                </a:solidFill>
                <a:latin typeface="Segoe UI Light"/>
              </a:rPr>
              <a:t>/second*</a:t>
            </a:r>
          </a:p>
          <a:p>
            <a:pPr defTabSz="914367">
              <a:lnSpc>
                <a:spcPts val="2353"/>
              </a:lnSpc>
            </a:pPr>
            <a:r>
              <a:rPr lang="en-US" sz="1961" dirty="0">
                <a:solidFill>
                  <a:srgbClr val="FFFFFF"/>
                </a:solidFill>
                <a:latin typeface="Segoe UI Light"/>
              </a:rPr>
              <a:t>Max DB size (up to 500GB)</a:t>
            </a:r>
          </a:p>
        </p:txBody>
      </p:sp>
      <p:sp>
        <p:nvSpPr>
          <p:cNvPr id="11" name="Rectangle 10"/>
          <p:cNvSpPr/>
          <p:nvPr/>
        </p:nvSpPr>
        <p:spPr>
          <a:xfrm>
            <a:off x="717452" y="2807001"/>
            <a:ext cx="3465865" cy="159312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79285" tIns="134464" rIns="179285" bIns="134464" rtlCol="0" anchor="ctr">
            <a:noAutofit/>
          </a:bodyPr>
          <a:lstStyle/>
          <a:p>
            <a:pPr marL="672290" defTabSz="914367"/>
            <a:r>
              <a:rPr lang="en-US" sz="2745" dirty="0">
                <a:solidFill>
                  <a:srgbClr val="FFFFFF"/>
                </a:solidFill>
                <a:latin typeface="Segoe UI Light"/>
              </a:rPr>
              <a:t>Customer dimensions to consider</a:t>
            </a:r>
          </a:p>
        </p:txBody>
      </p:sp>
      <p:sp>
        <p:nvSpPr>
          <p:cNvPr id="12" name="Rectangle 11"/>
          <p:cNvSpPr/>
          <p:nvPr/>
        </p:nvSpPr>
        <p:spPr>
          <a:xfrm>
            <a:off x="717452" y="1710852"/>
            <a:ext cx="3465865" cy="101296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79285" tIns="134464" rIns="179285" bIns="134464" rtlCol="0" anchor="ctr">
            <a:noAutofit/>
          </a:bodyPr>
          <a:lstStyle/>
          <a:p>
            <a:pPr marL="672290" defTabSz="914367"/>
            <a:r>
              <a:rPr lang="en-US" sz="2745" dirty="0">
                <a:solidFill>
                  <a:srgbClr val="FFFFFF"/>
                </a:solidFill>
                <a:latin typeface="Segoe UI Light"/>
              </a:rPr>
              <a:t>SQL Database </a:t>
            </a:r>
          </a:p>
          <a:p>
            <a:pPr marL="672290" defTabSz="914367"/>
            <a:r>
              <a:rPr lang="en-US" sz="2745" dirty="0">
                <a:solidFill>
                  <a:srgbClr val="FFFFFF"/>
                </a:solidFill>
                <a:latin typeface="Segoe UI Light"/>
              </a:rPr>
              <a:t>scale up limits</a:t>
            </a:r>
          </a:p>
        </p:txBody>
      </p:sp>
      <p:grpSp>
        <p:nvGrpSpPr>
          <p:cNvPr id="13" name="Group 38"/>
          <p:cNvGrpSpPr>
            <a:grpSpLocks/>
          </p:cNvGrpSpPr>
          <p:nvPr/>
        </p:nvGrpSpPr>
        <p:grpSpPr bwMode="auto">
          <a:xfrm>
            <a:off x="837624" y="3295498"/>
            <a:ext cx="581716" cy="581716"/>
            <a:chOff x="-3781305" y="3065460"/>
            <a:chExt cx="1777999" cy="1777999"/>
          </a:xfrm>
          <a:solidFill>
            <a:schemeClr val="bg1"/>
          </a:solidFill>
        </p:grpSpPr>
        <p:sp>
          <p:nvSpPr>
            <p:cNvPr id="14"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sp>
          <p:nvSpPr>
            <p:cNvPr id="15"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grpSp>
      <p:grpSp>
        <p:nvGrpSpPr>
          <p:cNvPr id="16" name="Group 38"/>
          <p:cNvGrpSpPr>
            <a:grpSpLocks/>
          </p:cNvGrpSpPr>
          <p:nvPr/>
        </p:nvGrpSpPr>
        <p:grpSpPr bwMode="auto">
          <a:xfrm>
            <a:off x="821724" y="1926475"/>
            <a:ext cx="581716" cy="581716"/>
            <a:chOff x="-3781305" y="3065460"/>
            <a:chExt cx="1777999" cy="1777999"/>
          </a:xfrm>
          <a:solidFill>
            <a:schemeClr val="bg1"/>
          </a:solidFill>
        </p:grpSpPr>
        <p:sp>
          <p:nvSpPr>
            <p:cNvPr id="17"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sp>
          <p:nvSpPr>
            <p:cNvPr id="18"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grpSp>
      <p:sp>
        <p:nvSpPr>
          <p:cNvPr id="3" name="TextBox 2"/>
          <p:cNvSpPr txBox="1"/>
          <p:nvPr/>
        </p:nvSpPr>
        <p:spPr>
          <a:xfrm>
            <a:off x="540570" y="963832"/>
            <a:ext cx="9969541" cy="669832"/>
          </a:xfrm>
          <a:prstGeom prst="rect">
            <a:avLst/>
          </a:prstGeom>
          <a:noFill/>
        </p:spPr>
        <p:txBody>
          <a:bodyPr wrap="none" lIns="179285" tIns="143428" rIns="179285" bIns="143428" rtlCol="0">
            <a:spAutoFit/>
          </a:bodyPr>
          <a:lstStyle/>
          <a:p>
            <a:pPr defTabSz="914367">
              <a:lnSpc>
                <a:spcPct val="90000"/>
              </a:lnSpc>
              <a:spcAft>
                <a:spcPts val="588"/>
              </a:spcAft>
            </a:pPr>
            <a:r>
              <a:rPr lang="en-US" sz="2745" i="1" dirty="0">
                <a:solidFill>
                  <a:srgbClr val="005695"/>
                </a:solidFill>
                <a:latin typeface="Segoe UI Light"/>
              </a:rPr>
              <a:t>With SQL Database scale out technology, hard limits are mitigated</a:t>
            </a:r>
          </a:p>
        </p:txBody>
      </p:sp>
      <p:sp>
        <p:nvSpPr>
          <p:cNvPr id="19" name="Rectangle 18"/>
          <p:cNvSpPr/>
          <p:nvPr/>
        </p:nvSpPr>
        <p:spPr>
          <a:xfrm>
            <a:off x="4258018" y="4483314"/>
            <a:ext cx="7544909" cy="10129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48212" tIns="134464" rIns="179285" bIns="134464" rtlCol="0" anchor="ctr">
            <a:noAutofit/>
          </a:bodyPr>
          <a:lstStyle/>
          <a:p>
            <a:pPr defTabSz="914367">
              <a:lnSpc>
                <a:spcPts val="2353"/>
              </a:lnSpc>
            </a:pPr>
            <a:r>
              <a:rPr lang="en-US" sz="1961" dirty="0">
                <a:solidFill>
                  <a:srgbClr val="FFFFFF"/>
                </a:solidFill>
                <a:latin typeface="Segoe UI Light"/>
              </a:rPr>
              <a:t>100 S2 for 5000 DTUs (max </a:t>
            </a:r>
            <a:r>
              <a:rPr lang="en-US" sz="1961" dirty="0" err="1">
                <a:solidFill>
                  <a:srgbClr val="FFFFFF"/>
                </a:solidFill>
                <a:latin typeface="Segoe UI Light"/>
              </a:rPr>
              <a:t>db</a:t>
            </a:r>
            <a:r>
              <a:rPr lang="en-US" sz="1961" dirty="0">
                <a:solidFill>
                  <a:srgbClr val="FFFFFF"/>
                </a:solidFill>
                <a:latin typeface="Segoe UI Light"/>
              </a:rPr>
              <a:t> size 25TB) </a:t>
            </a:r>
            <a:r>
              <a:rPr lang="en-US" sz="1961" i="1" dirty="0">
                <a:solidFill>
                  <a:srgbClr val="FFFFFF"/>
                </a:solidFill>
                <a:latin typeface="Segoe UI Light"/>
              </a:rPr>
              <a:t>($90,000/12 months)</a:t>
            </a:r>
          </a:p>
          <a:p>
            <a:pPr defTabSz="914367">
              <a:lnSpc>
                <a:spcPts val="2353"/>
              </a:lnSpc>
            </a:pPr>
            <a:r>
              <a:rPr lang="en-US" sz="1961" dirty="0">
                <a:solidFill>
                  <a:srgbClr val="FFFFFF"/>
                </a:solidFill>
                <a:latin typeface="Segoe UI Light"/>
              </a:rPr>
              <a:t>25 P2 for 5000 DTUs (max </a:t>
            </a:r>
            <a:r>
              <a:rPr lang="en-US" sz="1961" dirty="0" err="1">
                <a:solidFill>
                  <a:srgbClr val="FFFFFF"/>
                </a:solidFill>
                <a:latin typeface="Segoe UI Light"/>
              </a:rPr>
              <a:t>db</a:t>
            </a:r>
            <a:r>
              <a:rPr lang="en-US" sz="1961" dirty="0">
                <a:solidFill>
                  <a:srgbClr val="FFFFFF"/>
                </a:solidFill>
                <a:latin typeface="Segoe UI Light"/>
              </a:rPr>
              <a:t> size 12.5TB) </a:t>
            </a:r>
            <a:r>
              <a:rPr lang="en-US" sz="1961" i="1" dirty="0">
                <a:solidFill>
                  <a:srgbClr val="FFFFFF"/>
                </a:solidFill>
                <a:latin typeface="Segoe UI Light"/>
              </a:rPr>
              <a:t>($279,000/12 months)</a:t>
            </a:r>
          </a:p>
        </p:txBody>
      </p:sp>
      <p:sp>
        <p:nvSpPr>
          <p:cNvPr id="20" name="Rectangle 19"/>
          <p:cNvSpPr/>
          <p:nvPr/>
        </p:nvSpPr>
        <p:spPr>
          <a:xfrm>
            <a:off x="717452" y="4483314"/>
            <a:ext cx="3465865" cy="101296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79285" tIns="134464" rIns="179285" bIns="134464" rtlCol="0" anchor="ctr">
            <a:noAutofit/>
          </a:bodyPr>
          <a:lstStyle/>
          <a:p>
            <a:pPr marL="672290" defTabSz="914367"/>
            <a:r>
              <a:rPr lang="en-US" sz="2745" dirty="0">
                <a:solidFill>
                  <a:srgbClr val="FFFFFF"/>
                </a:solidFill>
                <a:latin typeface="Segoe UI Light"/>
              </a:rPr>
              <a:t>Scale out options</a:t>
            </a:r>
          </a:p>
        </p:txBody>
      </p:sp>
      <p:grpSp>
        <p:nvGrpSpPr>
          <p:cNvPr id="21" name="Group 38"/>
          <p:cNvGrpSpPr>
            <a:grpSpLocks/>
          </p:cNvGrpSpPr>
          <p:nvPr/>
        </p:nvGrpSpPr>
        <p:grpSpPr bwMode="auto">
          <a:xfrm>
            <a:off x="821724" y="4698937"/>
            <a:ext cx="581716" cy="581716"/>
            <a:chOff x="-3781305" y="3065460"/>
            <a:chExt cx="1777999" cy="1777999"/>
          </a:xfrm>
          <a:solidFill>
            <a:schemeClr val="bg1"/>
          </a:solidFill>
        </p:grpSpPr>
        <p:sp>
          <p:nvSpPr>
            <p:cNvPr id="2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sp>
          <p:nvSpPr>
            <p:cNvPr id="23"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grpSp>
    </p:spTree>
    <p:extLst>
      <p:ext uri="{BB962C8B-B14F-4D97-AF65-F5344CB8AC3E}">
        <p14:creationId xmlns:p14="http://schemas.microsoft.com/office/powerpoint/2010/main" val="15712383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0" y="228600"/>
            <a:ext cx="11149013" cy="1330325"/>
          </a:xfrm>
          <a:prstGeom prst="rect">
            <a:avLst/>
          </a:prstGeom>
        </p:spPr>
        <p:txBody>
          <a:bodyPr>
            <a:normAutofit fontScale="90000"/>
          </a:bodyPr>
          <a:lstStyle/>
          <a:p>
            <a:r>
              <a:rPr lang="en-US" sz="4800" dirty="0"/>
              <a:t>SQL Database Billing Rates (As of February 2012)</a:t>
            </a:r>
            <a:endParaRPr lang="en-US" dirty="0">
              <a:solidFill>
                <a:schemeClr val="accent2">
                  <a:alpha val="99000"/>
                </a:schemeClr>
              </a:solidFill>
              <a:cs typeface="Segoe UI" pitchFamily="34" charset="0"/>
            </a:endParaRPr>
          </a:p>
        </p:txBody>
      </p:sp>
      <p:pic>
        <p:nvPicPr>
          <p:cNvPr id="6" name="Content Placeholder 4"/>
          <p:cNvPicPr>
            <a:picLocks noChangeAspect="1"/>
          </p:cNvPicPr>
          <p:nvPr/>
        </p:nvPicPr>
        <p:blipFill rotWithShape="1">
          <a:blip r:embed="rId3">
            <a:extLst>
              <a:ext uri="{28A0092B-C50C-407E-A947-70E740481C1C}">
                <a14:useLocalDpi xmlns:a14="http://schemas.microsoft.com/office/drawing/2010/main" val="0"/>
              </a:ext>
            </a:extLst>
          </a:blip>
          <a:srcRect l="8904" r="8656"/>
          <a:stretch/>
        </p:blipFill>
        <p:spPr>
          <a:xfrm>
            <a:off x="200509" y="1805627"/>
            <a:ext cx="3345104" cy="3043210"/>
          </a:xfrm>
          <a:prstGeom prst="rect">
            <a:avLst/>
          </a:prstGeom>
          <a:noFill/>
          <a:ln>
            <a:noFill/>
          </a:ln>
        </p:spPr>
      </p:pic>
      <p:sp>
        <p:nvSpPr>
          <p:cNvPr id="7" name="Content Placeholder 2"/>
          <p:cNvSpPr txBox="1">
            <a:spLocks/>
          </p:cNvSpPr>
          <p:nvPr/>
        </p:nvSpPr>
        <p:spPr>
          <a:xfrm>
            <a:off x="6339283" y="3489820"/>
            <a:ext cx="5573712" cy="1246380"/>
          </a:xfrm>
          <a:prstGeom prst="rect">
            <a:avLst/>
          </a:prstGeom>
        </p:spPr>
        <p:txBody>
          <a:bodyPr lIns="0" tIns="0" rIns="0" bIns="0"/>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defTabSz="914325">
              <a:spcBef>
                <a:spcPts val="0"/>
              </a:spcBef>
              <a:spcAft>
                <a:spcPts val="300"/>
              </a:spcAft>
              <a:buNone/>
            </a:pPr>
            <a:endParaRPr lang="en-US" sz="1600" spc="-51" dirty="0"/>
          </a:p>
        </p:txBody>
      </p:sp>
      <p:graphicFrame>
        <p:nvGraphicFramePr>
          <p:cNvPr id="8" name="Content Placeholder 1"/>
          <p:cNvGraphicFramePr>
            <a:graphicFrameLocks/>
          </p:cNvGraphicFramePr>
          <p:nvPr>
            <p:extLst/>
          </p:nvPr>
        </p:nvGraphicFramePr>
        <p:xfrm>
          <a:off x="4517027" y="1447800"/>
          <a:ext cx="7152686" cy="2042022"/>
        </p:xfrm>
        <a:graphic>
          <a:graphicData uri="http://schemas.openxmlformats.org/drawingml/2006/table">
            <a:tbl>
              <a:tblPr firstRow="1" bandRow="1">
                <a:tableStyleId>{5C22544A-7EE6-4342-B048-85BDC9FD1C3A}</a:tableStyleId>
              </a:tblPr>
              <a:tblGrid>
                <a:gridCol w="2001784"/>
                <a:gridCol w="5150902"/>
              </a:tblGrid>
              <a:tr h="340337">
                <a:tc>
                  <a:txBody>
                    <a:bodyPr/>
                    <a:lstStyle/>
                    <a:p>
                      <a:r>
                        <a:rPr lang="en-US" sz="1400" dirty="0" smtClean="0"/>
                        <a:t>Database Size</a:t>
                      </a:r>
                      <a:endParaRPr lang="en-US" sz="1400" dirty="0"/>
                    </a:p>
                  </a:txBody>
                  <a:tcPr anchor="ct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r>
                        <a:rPr lang="en-US" sz="1400" dirty="0" smtClean="0"/>
                        <a:t>Price Per Database Per Month</a:t>
                      </a:r>
                      <a:endParaRPr lang="en-US" sz="1400" dirty="0"/>
                    </a:p>
                  </a:txBody>
                  <a:tcPr anchor="ctr">
                    <a:lnL w="12700" cap="flat" cmpd="sng" algn="ctr">
                      <a:solidFill>
                        <a:schemeClr val="bg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r>
              <a:tr h="340337">
                <a:tc>
                  <a:txBody>
                    <a:bodyPr/>
                    <a:lstStyle/>
                    <a:p>
                      <a:r>
                        <a:rPr lang="en-US" sz="1400" dirty="0" smtClean="0"/>
                        <a:t>0</a:t>
                      </a:r>
                      <a:r>
                        <a:rPr lang="en-US" sz="1400" baseline="0" dirty="0" smtClean="0"/>
                        <a:t> to 100 MB</a:t>
                      </a:r>
                      <a:endParaRPr lang="en-US" sz="1400" dirty="0"/>
                    </a:p>
                  </a:txBody>
                  <a:tcPr anchor="ctr">
                    <a:lnL w="12700" cmpd="sng">
                      <a:noFill/>
                    </a:lnL>
                    <a:lnR w="12700" cap="flat" cmpd="sng" algn="ctr">
                      <a:solidFill>
                        <a:schemeClr val="bg1">
                          <a:lumMod val="50000"/>
                        </a:schemeClr>
                      </a:solidFill>
                      <a:prstDash val="solid"/>
                      <a:round/>
                      <a:headEnd type="none" w="med" len="med"/>
                      <a:tailEnd type="none" w="med" len="med"/>
                    </a:lnR>
                    <a:lnT w="38100" cmpd="sng">
                      <a:noFill/>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dirty="0" smtClean="0"/>
                        <a:t>Flat</a:t>
                      </a:r>
                      <a:r>
                        <a:rPr lang="en-US" sz="1400" baseline="0" dirty="0" smtClean="0"/>
                        <a:t> $4.995</a:t>
                      </a:r>
                      <a:endParaRPr lang="en-US" sz="1400" dirty="0"/>
                    </a:p>
                  </a:txBody>
                  <a:tcPr anchor="ctr">
                    <a:lnL w="12700" cap="flat" cmpd="sng" algn="ctr">
                      <a:solidFill>
                        <a:schemeClr val="bg1">
                          <a:lumMod val="50000"/>
                        </a:schemeClr>
                      </a:solidFill>
                      <a:prstDash val="solid"/>
                      <a:round/>
                      <a:headEnd type="none" w="med" len="med"/>
                      <a:tailEnd type="none" w="med" len="med"/>
                    </a:lnL>
                    <a:lnR w="12700" cmpd="sng">
                      <a:noFill/>
                    </a:lnR>
                    <a:lnT w="38100" cmpd="sng">
                      <a:noFill/>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40337">
                <a:tc>
                  <a:txBody>
                    <a:bodyPr/>
                    <a:lstStyle/>
                    <a:p>
                      <a:r>
                        <a:rPr lang="en-US" sz="1400" dirty="0" smtClean="0"/>
                        <a:t>&gt; 100</a:t>
                      </a:r>
                      <a:r>
                        <a:rPr lang="en-US" sz="1400" baseline="0" dirty="0" smtClean="0"/>
                        <a:t> to 1 GB</a:t>
                      </a:r>
                      <a:endParaRPr lang="en-US" sz="1400" dirty="0"/>
                    </a:p>
                  </a:txBody>
                  <a:tcPr anchor="ctr">
                    <a:lnL w="12700" cmpd="sng">
                      <a:noFill/>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dirty="0" smtClean="0"/>
                        <a:t>Flat $9.99</a:t>
                      </a:r>
                      <a:endParaRPr lang="en-US" sz="1400" dirty="0"/>
                    </a:p>
                  </a:txBody>
                  <a:tcPr anchor="ctr">
                    <a:lnL w="12700" cap="flat" cmpd="sng" algn="ctr">
                      <a:solidFill>
                        <a:schemeClr val="bg1">
                          <a:lumMod val="50000"/>
                        </a:schemeClr>
                      </a:solidFill>
                      <a:prstDash val="solid"/>
                      <a:round/>
                      <a:headEnd type="none" w="med" len="med"/>
                      <a:tailEnd type="none" w="med" len="med"/>
                    </a:lnL>
                    <a:lnR w="12700" cmpd="sng">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40337">
                <a:tc>
                  <a:txBody>
                    <a:bodyPr/>
                    <a:lstStyle/>
                    <a:p>
                      <a:r>
                        <a:rPr lang="en-US" sz="1400" dirty="0" smtClean="0"/>
                        <a:t>&gt; 1GB to 10 GB</a:t>
                      </a:r>
                      <a:endParaRPr lang="en-US" sz="1400" dirty="0"/>
                    </a:p>
                  </a:txBody>
                  <a:tcPr anchor="ctr">
                    <a:lnL w="12700" cmpd="sng">
                      <a:noFill/>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dirty="0" smtClean="0"/>
                        <a:t>$9.99 for first</a:t>
                      </a:r>
                      <a:r>
                        <a:rPr lang="en-US" sz="1400" baseline="0" dirty="0" smtClean="0"/>
                        <a:t> GB, $3.99 per additional GB</a:t>
                      </a:r>
                      <a:endParaRPr lang="en-US" sz="1400" dirty="0"/>
                    </a:p>
                  </a:txBody>
                  <a:tcPr anchor="ctr">
                    <a:lnL w="12700" cap="flat" cmpd="sng" algn="ctr">
                      <a:solidFill>
                        <a:schemeClr val="bg1">
                          <a:lumMod val="50000"/>
                        </a:schemeClr>
                      </a:solidFill>
                      <a:prstDash val="solid"/>
                      <a:round/>
                      <a:headEnd type="none" w="med" len="med"/>
                      <a:tailEnd type="none" w="med" len="med"/>
                    </a:lnL>
                    <a:lnR w="12700" cmpd="sng">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40337">
                <a:tc>
                  <a:txBody>
                    <a:bodyPr/>
                    <a:lstStyle/>
                    <a:p>
                      <a:r>
                        <a:rPr lang="en-US" sz="1400" dirty="0" smtClean="0"/>
                        <a:t>&gt; 10 GB to 50 GB</a:t>
                      </a:r>
                      <a:endParaRPr lang="en-US" sz="1400" dirty="0"/>
                    </a:p>
                  </a:txBody>
                  <a:tcPr anchor="ctr">
                    <a:lnL w="12700" cmpd="sng">
                      <a:noFill/>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dirty="0" smtClean="0"/>
                        <a:t>$45.954 for first 10 GB, $1.998 for</a:t>
                      </a:r>
                      <a:r>
                        <a:rPr lang="en-US" sz="1400" baseline="0" dirty="0" smtClean="0"/>
                        <a:t> each additional GB</a:t>
                      </a:r>
                      <a:endParaRPr lang="en-US" sz="1400" dirty="0"/>
                    </a:p>
                  </a:txBody>
                  <a:tcPr anchor="ctr">
                    <a:lnL w="12700" cap="flat" cmpd="sng" algn="ctr">
                      <a:solidFill>
                        <a:schemeClr val="bg1">
                          <a:lumMod val="50000"/>
                        </a:schemeClr>
                      </a:solidFill>
                      <a:prstDash val="solid"/>
                      <a:round/>
                      <a:headEnd type="none" w="med" len="med"/>
                      <a:tailEnd type="none" w="med" len="med"/>
                    </a:lnL>
                    <a:lnR w="12700" cmpd="sng">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40337">
                <a:tc>
                  <a:txBody>
                    <a:bodyPr/>
                    <a:lstStyle/>
                    <a:p>
                      <a:r>
                        <a:rPr lang="en-US" sz="1400" dirty="0" smtClean="0"/>
                        <a:t>&gt; 50 GB to 150 GB</a:t>
                      </a:r>
                      <a:endParaRPr lang="en-US" sz="1400" dirty="0"/>
                    </a:p>
                  </a:txBody>
                  <a:tcPr anchor="ctr">
                    <a:lnL w="12700" cmpd="sng">
                      <a:noFill/>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sz="1400" dirty="0" smtClean="0"/>
                        <a:t>$145.874 for first 50 GB, $0.999 for each additional GB</a:t>
                      </a:r>
                      <a:endParaRPr lang="en-US" sz="1400" dirty="0"/>
                    </a:p>
                  </a:txBody>
                  <a:tcPr anchor="ctr">
                    <a:lnL w="12700" cap="flat" cmpd="sng" algn="ctr">
                      <a:solidFill>
                        <a:schemeClr val="bg1">
                          <a:lumMod val="50000"/>
                        </a:schemeClr>
                      </a:solidFill>
                      <a:prstDash val="solid"/>
                      <a:round/>
                      <a:headEnd type="none" w="med" len="med"/>
                      <a:tailEnd type="none" w="med" len="med"/>
                    </a:lnL>
                    <a:lnR w="12700" cmpd="sng">
                      <a:noFill/>
                    </a:lnR>
                    <a:lnT w="12700" cap="flat" cmpd="sng" algn="ctr">
                      <a:solidFill>
                        <a:schemeClr val="bg1">
                          <a:lumMod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r>
            </a:tbl>
          </a:graphicData>
        </a:graphic>
      </p:graphicFrame>
      <p:sp>
        <p:nvSpPr>
          <p:cNvPr id="9" name="Content Placeholder 2"/>
          <p:cNvSpPr txBox="1">
            <a:spLocks/>
          </p:cNvSpPr>
          <p:nvPr/>
        </p:nvSpPr>
        <p:spPr>
          <a:xfrm>
            <a:off x="4517027" y="5059959"/>
            <a:ext cx="5573712" cy="1246380"/>
          </a:xfrm>
          <a:prstGeom prst="rect">
            <a:avLst/>
          </a:prstGeom>
        </p:spPr>
        <p:txBody>
          <a:bodyPr lIns="0" tIns="0" rIns="0" bIns="0"/>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defTabSz="914325">
              <a:spcBef>
                <a:spcPts val="0"/>
              </a:spcBef>
              <a:spcAft>
                <a:spcPts val="300"/>
              </a:spcAft>
              <a:buNone/>
            </a:pPr>
            <a:r>
              <a:rPr lang="en-US" spc="-100" dirty="0">
                <a:solidFill>
                  <a:schemeClr val="accent2">
                    <a:alpha val="99000"/>
                  </a:schemeClr>
                </a:solidFill>
                <a:latin typeface="Segoe UI Light" pitchFamily="34" charset="0"/>
              </a:rPr>
              <a:t>Data Transfers</a:t>
            </a:r>
          </a:p>
          <a:p>
            <a:pPr marL="3175" lvl="1" indent="0" defTabSz="914325">
              <a:spcBef>
                <a:spcPts val="600"/>
              </a:spcBef>
              <a:buNone/>
            </a:pPr>
            <a:r>
              <a:rPr lang="en-US" sz="1600" spc="-51" dirty="0"/>
              <a:t>North America and Europe regions $0.05 - $0.12 per GB outbound</a:t>
            </a:r>
          </a:p>
          <a:p>
            <a:pPr marL="3175" lvl="1" indent="0" defTabSz="914325">
              <a:spcBef>
                <a:spcPts val="600"/>
              </a:spcBef>
              <a:buNone/>
            </a:pPr>
            <a:r>
              <a:rPr lang="en-US" sz="1600" spc="-51" dirty="0"/>
              <a:t>Asia Pacific region $0.12 - $0.19 per GB outbound</a:t>
            </a:r>
          </a:p>
          <a:p>
            <a:pPr marL="3175" lvl="1" indent="0" defTabSz="914325">
              <a:spcBef>
                <a:spcPts val="600"/>
              </a:spcBef>
              <a:buNone/>
            </a:pPr>
            <a:r>
              <a:rPr lang="en-US" sz="1600" spc="-51" dirty="0"/>
              <a:t>All inbound data transfers are at no charge.</a:t>
            </a:r>
          </a:p>
        </p:txBody>
      </p:sp>
      <p:sp>
        <p:nvSpPr>
          <p:cNvPr id="10" name="Content Placeholder 2"/>
          <p:cNvSpPr txBox="1">
            <a:spLocks/>
          </p:cNvSpPr>
          <p:nvPr/>
        </p:nvSpPr>
        <p:spPr>
          <a:xfrm>
            <a:off x="4517027" y="3727508"/>
            <a:ext cx="5573712" cy="1246380"/>
          </a:xfrm>
          <a:prstGeom prst="rect">
            <a:avLst/>
          </a:prstGeom>
        </p:spPr>
        <p:txBody>
          <a:bodyPr lIns="0" tIns="0" rIns="0" bIns="0"/>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defTabSz="914325">
              <a:spcBef>
                <a:spcPts val="0"/>
              </a:spcBef>
              <a:spcAft>
                <a:spcPts val="300"/>
              </a:spcAft>
              <a:buNone/>
            </a:pPr>
            <a:r>
              <a:rPr lang="en-US" sz="1600" spc="-51" dirty="0"/>
              <a:t>Based on graduated rate based on database size</a:t>
            </a:r>
          </a:p>
          <a:p>
            <a:pPr marL="3175" indent="0" defTabSz="914325">
              <a:spcBef>
                <a:spcPts val="0"/>
              </a:spcBef>
              <a:spcAft>
                <a:spcPts val="300"/>
              </a:spcAft>
              <a:buNone/>
            </a:pPr>
            <a:r>
              <a:rPr lang="en-US" sz="1600" spc="-51" dirty="0"/>
              <a:t>Charged at monthly rate per database</a:t>
            </a:r>
          </a:p>
          <a:p>
            <a:pPr marL="3175" lvl="1" indent="0" defTabSz="914325">
              <a:spcBef>
                <a:spcPts val="600"/>
              </a:spcBef>
              <a:buNone/>
            </a:pPr>
            <a:r>
              <a:rPr lang="en-US" sz="1600" spc="-51" dirty="0"/>
              <a:t>Amortized over month -&gt; calculated on daily basis</a:t>
            </a:r>
          </a:p>
          <a:p>
            <a:pPr marL="3175" lvl="1" indent="0" defTabSz="914325">
              <a:spcBef>
                <a:spcPts val="600"/>
              </a:spcBef>
              <a:buNone/>
            </a:pPr>
            <a:r>
              <a:rPr lang="en-US" sz="1600" spc="-51" dirty="0"/>
              <a:t>No Transaction Charges</a:t>
            </a:r>
          </a:p>
        </p:txBody>
      </p:sp>
    </p:spTree>
    <p:extLst>
      <p:ext uri="{BB962C8B-B14F-4D97-AF65-F5344CB8AC3E}">
        <p14:creationId xmlns:p14="http://schemas.microsoft.com/office/powerpoint/2010/main" val="149041877"/>
      </p:ext>
    </p:extLst>
  </p:cSld>
  <p:clrMapOvr>
    <a:masterClrMapping/>
  </p:clrMapOvr>
  <p:transition>
    <p:fade/>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28600"/>
            <a:ext cx="11149013" cy="554038"/>
          </a:xfrm>
          <a:prstGeom prst="rect">
            <a:avLst/>
          </a:prstGeom>
        </p:spPr>
        <p:txBody>
          <a:bodyPr>
            <a:normAutofit fontScale="90000"/>
          </a:bodyPr>
          <a:lstStyle/>
          <a:p>
            <a:r>
              <a:rPr lang="en-US" sz="4000" dirty="0"/>
              <a:t>SQL Database Architecture</a:t>
            </a: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491" b="1379"/>
          <a:stretch/>
        </p:blipFill>
        <p:spPr bwMode="auto">
          <a:xfrm>
            <a:off x="2833903" y="1447800"/>
            <a:ext cx="6524194" cy="518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205407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a:xfrm>
            <a:off x="0" y="0"/>
            <a:ext cx="12192000" cy="6858000"/>
          </a:xfrm>
          <a:prstGeom prst="rect">
            <a:avLst/>
          </a:prstGeom>
        </p:spPr>
        <p:txBody>
          <a:bodyPr lIns="0" tIns="0" rIns="0" bIns="0" anchor="ct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52000" lvl="1" indent="0" defTabSz="914325">
              <a:spcBef>
                <a:spcPts val="0"/>
              </a:spcBef>
              <a:spcAft>
                <a:spcPts val="2400"/>
              </a:spcAft>
              <a:buNone/>
            </a:pPr>
            <a:r>
              <a:rPr lang="en-US" sz="4400" dirty="0" smtClean="0">
                <a:solidFill>
                  <a:schemeClr val="bg1"/>
                </a:solidFill>
                <a:latin typeface="+mj-lt"/>
              </a:rPr>
              <a:t>Focus </a:t>
            </a:r>
            <a:r>
              <a:rPr lang="en-US" sz="4400" dirty="0">
                <a:solidFill>
                  <a:schemeClr val="bg1"/>
                </a:solidFill>
                <a:latin typeface="+mj-lt"/>
              </a:rPr>
              <a:t>on logical vs. physical administration</a:t>
            </a:r>
          </a:p>
          <a:p>
            <a:pPr marL="252000" lvl="1" indent="0" defTabSz="914325">
              <a:spcBef>
                <a:spcPts val="0"/>
              </a:spcBef>
              <a:spcAft>
                <a:spcPts val="2400"/>
              </a:spcAft>
              <a:buNone/>
            </a:pPr>
            <a:r>
              <a:rPr lang="en-US" sz="4400" dirty="0">
                <a:solidFill>
                  <a:schemeClr val="bg1"/>
                </a:solidFill>
                <a:latin typeface="+mj-lt"/>
              </a:rPr>
              <a:t>Database and log files automatically placed</a:t>
            </a:r>
          </a:p>
          <a:p>
            <a:pPr marL="252000" lvl="1" indent="0" defTabSz="914325">
              <a:spcBef>
                <a:spcPts val="0"/>
              </a:spcBef>
              <a:spcAft>
                <a:spcPts val="2400"/>
              </a:spcAft>
              <a:buNone/>
            </a:pPr>
            <a:r>
              <a:rPr lang="en-US" sz="4400" dirty="0">
                <a:solidFill>
                  <a:schemeClr val="bg1"/>
                </a:solidFill>
                <a:latin typeface="+mj-lt"/>
              </a:rPr>
              <a:t>Three high-availability replicas maintained for every database</a:t>
            </a:r>
          </a:p>
          <a:p>
            <a:pPr marL="252000" lvl="1" indent="0" defTabSz="914325">
              <a:spcBef>
                <a:spcPts val="0"/>
              </a:spcBef>
              <a:spcAft>
                <a:spcPts val="2400"/>
              </a:spcAft>
              <a:buNone/>
            </a:pPr>
            <a:r>
              <a:rPr lang="en-US" sz="4400" dirty="0">
                <a:solidFill>
                  <a:schemeClr val="bg1"/>
                </a:solidFill>
                <a:latin typeface="+mj-lt"/>
              </a:rPr>
              <a:t>Tables require a clustered index</a:t>
            </a:r>
          </a:p>
          <a:p>
            <a:pPr marL="252000" lvl="1" indent="0" defTabSz="914325">
              <a:spcBef>
                <a:spcPts val="0"/>
              </a:spcBef>
              <a:spcAft>
                <a:spcPts val="2400"/>
              </a:spcAft>
              <a:buNone/>
            </a:pPr>
            <a:r>
              <a:rPr lang="en-US" sz="4400" dirty="0">
                <a:solidFill>
                  <a:schemeClr val="bg1"/>
                </a:solidFill>
                <a:latin typeface="+mj-lt"/>
              </a:rPr>
              <a:t>Maximum database size is 500 GB</a:t>
            </a:r>
          </a:p>
        </p:txBody>
      </p:sp>
      <p:sp>
        <p:nvSpPr>
          <p:cNvPr id="6" name="Title 3"/>
          <p:cNvSpPr txBox="1">
            <a:spLocks/>
          </p:cNvSpPr>
          <p:nvPr/>
        </p:nvSpPr>
        <p:spPr>
          <a:xfrm>
            <a:off x="0" y="0"/>
            <a:ext cx="12192000"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dirty="0" smtClean="0"/>
              <a:t>Azure SQL Database vs. SQL Server</a:t>
            </a:r>
            <a:endParaRPr lang="en-US" dirty="0"/>
          </a:p>
        </p:txBody>
      </p:sp>
      <p:sp>
        <p:nvSpPr>
          <p:cNvPr id="2" name="Rectangle 1"/>
          <p:cNvSpPr/>
          <p:nvPr/>
        </p:nvSpPr>
        <p:spPr>
          <a:xfrm>
            <a:off x="0" y="894163"/>
            <a:ext cx="12192000" cy="806326"/>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 name="Rectangle 4"/>
          <p:cNvSpPr/>
          <p:nvPr/>
        </p:nvSpPr>
        <p:spPr>
          <a:xfrm>
            <a:off x="0" y="1700489"/>
            <a:ext cx="12192000" cy="858314"/>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8" name="Rectangle 7"/>
          <p:cNvSpPr/>
          <p:nvPr/>
        </p:nvSpPr>
        <p:spPr>
          <a:xfrm>
            <a:off x="0" y="2558803"/>
            <a:ext cx="12192000" cy="1615440"/>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9" name="Rectangle 8"/>
          <p:cNvSpPr/>
          <p:nvPr/>
        </p:nvSpPr>
        <p:spPr>
          <a:xfrm>
            <a:off x="0" y="4174243"/>
            <a:ext cx="12192000" cy="806326"/>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 name="Rectangle 9"/>
          <p:cNvSpPr/>
          <p:nvPr/>
        </p:nvSpPr>
        <p:spPr>
          <a:xfrm>
            <a:off x="0" y="4980569"/>
            <a:ext cx="12192000" cy="915794"/>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12" name="Picture 11"/>
          <p:cNvPicPr>
            <a:picLocks noChangeAspect="1"/>
          </p:cNvPicPr>
          <p:nvPr/>
        </p:nvPicPr>
        <p:blipFill>
          <a:blip r:embed="rId3">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418940519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xit" presetSubtype="0" fill="hold" grpId="0" nodeType="withEffect">
                                  <p:stCondLst>
                                    <p:cond delay="0"/>
                                  </p:stCondLst>
                                  <p:childTnLst>
                                    <p:animEffect transition="out" filter="fade">
                                      <p:cBhvr>
                                        <p:cTn id="9" dur="500"/>
                                        <p:tgtEl>
                                          <p:spTgt spid="5"/>
                                        </p:tgtEl>
                                      </p:cBhvr>
                                    </p:animEffect>
                                    <p:set>
                                      <p:cBhvr>
                                        <p:cTn id="10" dur="1" fill="hold">
                                          <p:stCondLst>
                                            <p:cond delay="499"/>
                                          </p:stCondLst>
                                        </p:cTn>
                                        <p:tgtEl>
                                          <p:spTgt spid="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xit" presetSubtype="0" fill="hold" grpId="0"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1"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xit" presetSubtype="0" fill="hold" grpId="0" nodeType="withEffect">
                                  <p:stCondLst>
                                    <p:cond delay="0"/>
                                  </p:stCondLst>
                                  <p:childTnLst>
                                    <p:animEffect transition="out" filter="fade">
                                      <p:cBhvr>
                                        <p:cTn id="25" dur="500"/>
                                        <p:tgtEl>
                                          <p:spTgt spid="9"/>
                                        </p:tgtEl>
                                      </p:cBhvr>
                                    </p:animEffect>
                                    <p:set>
                                      <p:cBhvr>
                                        <p:cTn id="26" dur="1" fill="hold">
                                          <p:stCondLst>
                                            <p:cond delay="499"/>
                                          </p:stCondLst>
                                        </p:cTn>
                                        <p:tgtEl>
                                          <p:spTgt spid="9"/>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1"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par>
                                <p:cTn id="32" presetID="10" presetClass="exit" presetSubtype="0" fill="hold" grpId="0" nodeType="withEffect">
                                  <p:stCondLst>
                                    <p:cond delay="0"/>
                                  </p:stCondLst>
                                  <p:childTnLst>
                                    <p:animEffect transition="out" filter="fade">
                                      <p:cBhvr>
                                        <p:cTn id="33" dur="500"/>
                                        <p:tgtEl>
                                          <p:spTgt spid="10"/>
                                        </p:tgtEl>
                                      </p:cBhvr>
                                    </p:animEffect>
                                    <p:set>
                                      <p:cBhvr>
                                        <p:cTn id="34" dur="1" fill="hold">
                                          <p:stCondLst>
                                            <p:cond delay="499"/>
                                          </p:stCondLst>
                                        </p:cTn>
                                        <p:tgtEl>
                                          <p:spTgt spid="10"/>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1" nodeType="clickEffect">
                                  <p:stCondLst>
                                    <p:cond delay="0"/>
                                  </p:stCondLst>
                                  <p:childTnLst>
                                    <p:animEffect transition="out" filter="fade">
                                      <p:cBhvr>
                                        <p:cTn id="38" dur="500"/>
                                        <p:tgtEl>
                                          <p:spTgt spid="2"/>
                                        </p:tgtEl>
                                      </p:cBhvr>
                                    </p:animEffect>
                                    <p:set>
                                      <p:cBhvr>
                                        <p:cTn id="39" dur="1" fill="hold">
                                          <p:stCondLst>
                                            <p:cond delay="499"/>
                                          </p:stCondLst>
                                        </p:cTn>
                                        <p:tgtEl>
                                          <p:spTgt spid="2"/>
                                        </p:tgtEl>
                                        <p:attrNameLst>
                                          <p:attrName>style.visibility</p:attrName>
                                        </p:attrNameLst>
                                      </p:cBhvr>
                                      <p:to>
                                        <p:strVal val="hidden"/>
                                      </p:to>
                                    </p:set>
                                  </p:childTnLst>
                                </p:cTn>
                              </p:par>
                              <p:par>
                                <p:cTn id="40" presetID="10" presetClass="exit" presetSubtype="0" fill="hold" grpId="2" nodeType="withEffect">
                                  <p:stCondLst>
                                    <p:cond delay="0"/>
                                  </p:stCondLst>
                                  <p:childTnLst>
                                    <p:animEffect transition="out" filter="fade">
                                      <p:cBhvr>
                                        <p:cTn id="41" dur="500"/>
                                        <p:tgtEl>
                                          <p:spTgt spid="5"/>
                                        </p:tgtEl>
                                      </p:cBhvr>
                                    </p:animEffect>
                                    <p:set>
                                      <p:cBhvr>
                                        <p:cTn id="42" dur="1" fill="hold">
                                          <p:stCondLst>
                                            <p:cond delay="499"/>
                                          </p:stCondLst>
                                        </p:cTn>
                                        <p:tgtEl>
                                          <p:spTgt spid="5"/>
                                        </p:tgtEl>
                                        <p:attrNameLst>
                                          <p:attrName>style.visibility</p:attrName>
                                        </p:attrNameLst>
                                      </p:cBhvr>
                                      <p:to>
                                        <p:strVal val="hidden"/>
                                      </p:to>
                                    </p:set>
                                  </p:childTnLst>
                                </p:cTn>
                              </p:par>
                              <p:par>
                                <p:cTn id="43" presetID="10" presetClass="exit" presetSubtype="0" fill="hold" grpId="2" nodeType="withEffect">
                                  <p:stCondLst>
                                    <p:cond delay="0"/>
                                  </p:stCondLst>
                                  <p:childTnLst>
                                    <p:animEffect transition="out" filter="fade">
                                      <p:cBhvr>
                                        <p:cTn id="44" dur="500"/>
                                        <p:tgtEl>
                                          <p:spTgt spid="8"/>
                                        </p:tgtEl>
                                      </p:cBhvr>
                                    </p:animEffect>
                                    <p:set>
                                      <p:cBhvr>
                                        <p:cTn id="45" dur="1" fill="hold">
                                          <p:stCondLst>
                                            <p:cond delay="499"/>
                                          </p:stCondLst>
                                        </p:cTn>
                                        <p:tgtEl>
                                          <p:spTgt spid="8"/>
                                        </p:tgtEl>
                                        <p:attrNameLst>
                                          <p:attrName>style.visibility</p:attrName>
                                        </p:attrNameLst>
                                      </p:cBhvr>
                                      <p:to>
                                        <p:strVal val="hidden"/>
                                      </p:to>
                                    </p:set>
                                  </p:childTnLst>
                                </p:cTn>
                              </p:par>
                              <p:par>
                                <p:cTn id="46" presetID="10" presetClass="exit" presetSubtype="0" fill="hold" grpId="2" nodeType="withEffect">
                                  <p:stCondLst>
                                    <p:cond delay="0"/>
                                  </p:stCondLst>
                                  <p:childTnLst>
                                    <p:animEffect transition="out" filter="fade">
                                      <p:cBhvr>
                                        <p:cTn id="47" dur="500"/>
                                        <p:tgtEl>
                                          <p:spTgt spid="9"/>
                                        </p:tgtEl>
                                      </p:cBhvr>
                                    </p:animEffect>
                                    <p:set>
                                      <p:cBhvr>
                                        <p:cTn id="48"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5" grpId="0" animBg="1"/>
      <p:bldP spid="5" grpId="1" animBg="1"/>
      <p:bldP spid="5" grpId="2" animBg="1"/>
      <p:bldP spid="8" grpId="0" animBg="1"/>
      <p:bldP spid="8" grpId="1" animBg="1"/>
      <p:bldP spid="8" grpId="2" animBg="1"/>
      <p:bldP spid="9" grpId="0" animBg="1"/>
      <p:bldP spid="9" grpId="1" animBg="1"/>
      <p:bldP spid="9" grpId="2"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28228" y="3978153"/>
            <a:ext cx="4916928" cy="2765773"/>
          </a:xfrm>
          <a:prstGeom prst="rect">
            <a:avLst/>
          </a:prstGeom>
        </p:spPr>
      </p:pic>
      <p:sp>
        <p:nvSpPr>
          <p:cNvPr id="6" name="Content Placeholder 2"/>
          <p:cNvSpPr txBox="1">
            <a:spLocks/>
          </p:cNvSpPr>
          <p:nvPr/>
        </p:nvSpPr>
        <p:spPr>
          <a:xfrm>
            <a:off x="-1" y="530942"/>
            <a:ext cx="12192001" cy="6327058"/>
          </a:xfrm>
          <a:prstGeom prst="rect">
            <a:avLst/>
          </a:prstGeom>
        </p:spPr>
        <p:txBody>
          <a:bodyPr lIns="0" tIns="0" rIns="0" bIns="0" anchor="ct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52000" lvl="1" indent="0" defTabSz="914325">
              <a:spcBef>
                <a:spcPts val="0"/>
              </a:spcBef>
              <a:spcAft>
                <a:spcPts val="1200"/>
              </a:spcAft>
              <a:buNone/>
            </a:pPr>
            <a:r>
              <a:rPr lang="en-US" sz="3200" dirty="0" smtClean="0">
                <a:solidFill>
                  <a:schemeClr val="bg1"/>
                </a:solidFill>
                <a:latin typeface="+mj-lt"/>
              </a:rPr>
              <a:t>Alternative </a:t>
            </a:r>
            <a:r>
              <a:rPr lang="en-US" sz="3200" dirty="0">
                <a:solidFill>
                  <a:schemeClr val="bg1"/>
                </a:solidFill>
                <a:latin typeface="+mj-lt"/>
              </a:rPr>
              <a:t>to traditional script based approach</a:t>
            </a:r>
          </a:p>
          <a:p>
            <a:pPr marL="252000" lvl="1" indent="0" defTabSz="914325">
              <a:spcBef>
                <a:spcPts val="0"/>
              </a:spcBef>
              <a:spcAft>
                <a:spcPts val="1200"/>
              </a:spcAft>
              <a:buNone/>
            </a:pPr>
            <a:r>
              <a:rPr lang="en-US" sz="3200" dirty="0">
                <a:solidFill>
                  <a:schemeClr val="bg1"/>
                </a:solidFill>
                <a:latin typeface="+mj-lt"/>
              </a:rPr>
              <a:t>Dramatically simplifies deployment, </a:t>
            </a:r>
            <a:r>
              <a:rPr lang="en-US" sz="3200" dirty="0" smtClean="0">
                <a:solidFill>
                  <a:schemeClr val="bg1"/>
                </a:solidFill>
                <a:latin typeface="+mj-lt"/>
              </a:rPr>
              <a:t>migration </a:t>
            </a:r>
            <a:r>
              <a:rPr lang="en-US" sz="3200" dirty="0">
                <a:solidFill>
                  <a:schemeClr val="bg1"/>
                </a:solidFill>
                <a:latin typeface="+mj-lt"/>
              </a:rPr>
              <a:t>and versioning of databases</a:t>
            </a:r>
          </a:p>
          <a:p>
            <a:pPr marL="252000" lvl="1" indent="0" defTabSz="914325">
              <a:spcBef>
                <a:spcPts val="0"/>
              </a:spcBef>
              <a:spcAft>
                <a:spcPts val="1200"/>
              </a:spcAft>
              <a:buNone/>
            </a:pPr>
            <a:r>
              <a:rPr lang="en-US" sz="3200" dirty="0">
                <a:solidFill>
                  <a:schemeClr val="bg1"/>
                </a:solidFill>
                <a:latin typeface="+mj-lt"/>
              </a:rPr>
              <a:t>Provides a single unit of deployment for schema (dacpac) or </a:t>
            </a:r>
            <a:r>
              <a:rPr lang="en-US" sz="3200" dirty="0" smtClean="0">
                <a:solidFill>
                  <a:schemeClr val="bg1"/>
                </a:solidFill>
                <a:latin typeface="+mj-lt"/>
              </a:rPr>
              <a:t>for schema </a:t>
            </a:r>
            <a:r>
              <a:rPr lang="en-US" sz="3200" dirty="0">
                <a:solidFill>
                  <a:schemeClr val="bg1"/>
                </a:solidFill>
                <a:latin typeface="+mj-lt"/>
              </a:rPr>
              <a:t>+ data (bacpac)</a:t>
            </a:r>
          </a:p>
          <a:p>
            <a:pPr marL="252000" lvl="1" indent="0" defTabSz="914325">
              <a:spcBef>
                <a:spcPts val="0"/>
              </a:spcBef>
              <a:spcAft>
                <a:spcPts val="1200"/>
              </a:spcAft>
              <a:buNone/>
            </a:pPr>
            <a:r>
              <a:rPr lang="en-US" sz="3200" dirty="0">
                <a:solidFill>
                  <a:schemeClr val="bg1"/>
                </a:solidFill>
                <a:latin typeface="+mj-lt"/>
              </a:rPr>
              <a:t>Supports automatic versioning </a:t>
            </a:r>
            <a:r>
              <a:rPr lang="en-US" sz="3200" dirty="0" smtClean="0">
                <a:solidFill>
                  <a:schemeClr val="bg1"/>
                </a:solidFill>
                <a:latin typeface="+mj-lt"/>
              </a:rPr>
              <a:t>of</a:t>
            </a:r>
            <a:br>
              <a:rPr lang="en-US" sz="3200" dirty="0" smtClean="0">
                <a:solidFill>
                  <a:schemeClr val="bg1"/>
                </a:solidFill>
                <a:latin typeface="+mj-lt"/>
              </a:rPr>
            </a:br>
            <a:r>
              <a:rPr lang="en-US" sz="3200" dirty="0" smtClean="0">
                <a:solidFill>
                  <a:schemeClr val="bg1"/>
                </a:solidFill>
                <a:latin typeface="+mj-lt"/>
              </a:rPr>
              <a:t>database </a:t>
            </a:r>
            <a:r>
              <a:rPr lang="en-US" sz="3200" dirty="0">
                <a:solidFill>
                  <a:schemeClr val="bg1"/>
                </a:solidFill>
                <a:latin typeface="+mj-lt"/>
              </a:rPr>
              <a:t>schemas</a:t>
            </a:r>
          </a:p>
          <a:p>
            <a:pPr marL="252000" lvl="1" indent="0" defTabSz="914325">
              <a:spcBef>
                <a:spcPts val="0"/>
              </a:spcBef>
              <a:spcAft>
                <a:spcPts val="1200"/>
              </a:spcAft>
              <a:buNone/>
            </a:pPr>
            <a:r>
              <a:rPr lang="en-US" sz="3200" dirty="0">
                <a:solidFill>
                  <a:schemeClr val="bg1"/>
                </a:solidFill>
                <a:latin typeface="+mj-lt"/>
              </a:rPr>
              <a:t>Supports platform targeting for </a:t>
            </a:r>
            <a:r>
              <a:rPr lang="en-US" sz="3200" dirty="0" smtClean="0">
                <a:solidFill>
                  <a:schemeClr val="bg1"/>
                </a:solidFill>
                <a:latin typeface="+mj-lt"/>
              </a:rPr>
              <a:t>both</a:t>
            </a:r>
            <a:br>
              <a:rPr lang="en-US" sz="3200" dirty="0" smtClean="0">
                <a:solidFill>
                  <a:schemeClr val="bg1"/>
                </a:solidFill>
                <a:latin typeface="+mj-lt"/>
              </a:rPr>
            </a:br>
            <a:r>
              <a:rPr lang="en-US" sz="3200" dirty="0" smtClean="0">
                <a:solidFill>
                  <a:schemeClr val="bg1"/>
                </a:solidFill>
                <a:latin typeface="+mj-lt"/>
              </a:rPr>
              <a:t>SQL </a:t>
            </a:r>
            <a:r>
              <a:rPr lang="en-US" sz="3200" dirty="0">
                <a:solidFill>
                  <a:schemeClr val="bg1"/>
                </a:solidFill>
                <a:latin typeface="+mj-lt"/>
              </a:rPr>
              <a:t>Server (2005 and </a:t>
            </a:r>
            <a:r>
              <a:rPr lang="en-US" sz="3200" dirty="0" smtClean="0">
                <a:solidFill>
                  <a:schemeClr val="bg1"/>
                </a:solidFill>
                <a:latin typeface="+mj-lt"/>
              </a:rPr>
              <a:t>above)</a:t>
            </a:r>
            <a:br>
              <a:rPr lang="en-US" sz="3200" dirty="0" smtClean="0">
                <a:solidFill>
                  <a:schemeClr val="bg1"/>
                </a:solidFill>
                <a:latin typeface="+mj-lt"/>
              </a:rPr>
            </a:br>
            <a:r>
              <a:rPr lang="en-US" sz="3200" dirty="0" smtClean="0">
                <a:solidFill>
                  <a:schemeClr val="bg1"/>
                </a:solidFill>
                <a:latin typeface="+mj-lt"/>
              </a:rPr>
              <a:t>and SQL </a:t>
            </a:r>
            <a:r>
              <a:rPr lang="en-US" sz="3200" dirty="0">
                <a:solidFill>
                  <a:schemeClr val="bg1"/>
                </a:solidFill>
                <a:latin typeface="+mj-lt"/>
              </a:rPr>
              <a:t>Database</a:t>
            </a:r>
          </a:p>
          <a:p>
            <a:pPr marL="252000" lvl="1" indent="0" defTabSz="914325">
              <a:spcBef>
                <a:spcPts val="0"/>
              </a:spcBef>
              <a:spcAft>
                <a:spcPts val="1200"/>
              </a:spcAft>
              <a:buNone/>
            </a:pPr>
            <a:r>
              <a:rPr lang="en-US" sz="3200" dirty="0">
                <a:solidFill>
                  <a:schemeClr val="bg1"/>
                </a:solidFill>
                <a:latin typeface="+mj-lt"/>
              </a:rPr>
              <a:t>Build from </a:t>
            </a:r>
            <a:r>
              <a:rPr lang="en-US" sz="3200" dirty="0" smtClean="0">
                <a:solidFill>
                  <a:schemeClr val="bg1"/>
                </a:solidFill>
                <a:latin typeface="+mj-lt"/>
              </a:rPr>
              <a:t>scratch</a:t>
            </a:r>
            <a:br>
              <a:rPr lang="en-US" sz="3200" dirty="0" smtClean="0">
                <a:solidFill>
                  <a:schemeClr val="bg1"/>
                </a:solidFill>
                <a:latin typeface="+mj-lt"/>
              </a:rPr>
            </a:br>
            <a:r>
              <a:rPr lang="en-US" sz="3200" dirty="0" smtClean="0">
                <a:solidFill>
                  <a:schemeClr val="bg1"/>
                </a:solidFill>
                <a:latin typeface="+mj-lt"/>
              </a:rPr>
              <a:t>or </a:t>
            </a:r>
            <a:r>
              <a:rPr lang="en-US" sz="3200" dirty="0">
                <a:solidFill>
                  <a:schemeClr val="bg1"/>
                </a:solidFill>
                <a:latin typeface="+mj-lt"/>
              </a:rPr>
              <a:t>extract from existing </a:t>
            </a:r>
            <a:r>
              <a:rPr lang="en-US" sz="3200" dirty="0" err="1" smtClean="0">
                <a:solidFill>
                  <a:schemeClr val="bg1"/>
                </a:solidFill>
                <a:latin typeface="+mj-lt"/>
              </a:rPr>
              <a:t>db</a:t>
            </a:r>
            <a:endParaRPr lang="en-US" sz="3200" dirty="0">
              <a:solidFill>
                <a:schemeClr val="bg1"/>
              </a:solidFill>
              <a:latin typeface="+mj-lt"/>
            </a:endParaRPr>
          </a:p>
        </p:txBody>
      </p:sp>
      <p:sp>
        <p:nvSpPr>
          <p:cNvPr id="5" name="Title 3"/>
          <p:cNvSpPr txBox="1">
            <a:spLocks/>
          </p:cNvSpPr>
          <p:nvPr/>
        </p:nvSpPr>
        <p:spPr>
          <a:xfrm>
            <a:off x="0" y="0"/>
            <a:ext cx="12192000"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dirty="0"/>
              <a:t>Database Deployment - Data-Tier Application Framework </a:t>
            </a:r>
            <a:r>
              <a:rPr lang="en-US" dirty="0" smtClean="0"/>
              <a:t>(</a:t>
            </a:r>
            <a:r>
              <a:rPr lang="en-US" dirty="0"/>
              <a:t>DAC </a:t>
            </a:r>
            <a:r>
              <a:rPr lang="en-US" dirty="0" err="1"/>
              <a:t>Fx</a:t>
            </a:r>
            <a:r>
              <a:rPr lang="en-US" dirty="0" smtClean="0"/>
              <a:t>)</a:t>
            </a:r>
            <a:endParaRPr lang="en-US" dirty="0"/>
          </a:p>
        </p:txBody>
      </p:sp>
      <p:pic>
        <p:nvPicPr>
          <p:cNvPr id="8" name="Picture 7"/>
          <p:cNvPicPr>
            <a:picLocks noChangeAspect="1"/>
          </p:cNvPicPr>
          <p:nvPr/>
        </p:nvPicPr>
        <p:blipFill>
          <a:blip r:embed="rId4">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17363228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500"/>
                                        <p:tgtEl>
                                          <p:spTgt spid="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Effect transition="in" filter="fade">
                                      <p:cBhvr>
                                        <p:cTn id="13" dur="500"/>
                                        <p:tgtEl>
                                          <p:spTgt spid="6">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2" end="2"/>
                                            </p:txEl>
                                          </p:spTgt>
                                        </p:tgtEl>
                                        <p:attrNameLst>
                                          <p:attrName>style.visibility</p:attrName>
                                        </p:attrNameLst>
                                      </p:cBhvr>
                                      <p:to>
                                        <p:strVal val="visible"/>
                                      </p:to>
                                    </p:set>
                                    <p:animEffect transition="in" filter="fade">
                                      <p:cBhvr>
                                        <p:cTn id="16" dur="500"/>
                                        <p:tgtEl>
                                          <p:spTgt spid="6">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4" end="4"/>
                                            </p:txEl>
                                          </p:spTgt>
                                        </p:tgtEl>
                                        <p:attrNameLst>
                                          <p:attrName>style.visibility</p:attrName>
                                        </p:attrNameLst>
                                      </p:cBhvr>
                                      <p:to>
                                        <p:strVal val="visible"/>
                                      </p:to>
                                    </p:set>
                                    <p:animEffect transition="in" filter="fade">
                                      <p:cBhvr>
                                        <p:cTn id="22" dur="500"/>
                                        <p:tgtEl>
                                          <p:spTgt spid="6">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animEffect transition="in" filter="fade">
                                      <p:cBhvr>
                                        <p:cTn id="25"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0" y="530942"/>
            <a:ext cx="12192000" cy="6327058"/>
          </a:xfrm>
          <a:prstGeom prst="rect">
            <a:avLst/>
          </a:prstGeom>
        </p:spPr>
        <p:txBody>
          <a:bodyPr lIns="0" tIns="0" rIns="0" bIns="0" anchor="ct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52000" lvl="1" indent="0" defTabSz="914325">
              <a:spcBef>
                <a:spcPts val="0"/>
              </a:spcBef>
              <a:spcAft>
                <a:spcPts val="1200"/>
              </a:spcAft>
              <a:buNone/>
            </a:pPr>
            <a:r>
              <a:rPr lang="en-US" sz="4000" dirty="0" smtClean="0">
                <a:solidFill>
                  <a:schemeClr val="bg1"/>
                </a:solidFill>
                <a:latin typeface="+mj-lt"/>
              </a:rPr>
              <a:t>SQL </a:t>
            </a:r>
            <a:r>
              <a:rPr lang="en-US" sz="4000" dirty="0">
                <a:solidFill>
                  <a:schemeClr val="bg1"/>
                </a:solidFill>
                <a:latin typeface="+mj-lt"/>
              </a:rPr>
              <a:t>Server Data </a:t>
            </a:r>
            <a:r>
              <a:rPr lang="en-US" sz="4000" dirty="0" smtClean="0">
                <a:solidFill>
                  <a:schemeClr val="bg1"/>
                </a:solidFill>
                <a:latin typeface="+mj-lt"/>
              </a:rPr>
              <a:t>Tools</a:t>
            </a:r>
          </a:p>
          <a:p>
            <a:pPr marL="252000" lvl="1" indent="0" defTabSz="914325">
              <a:spcBef>
                <a:spcPts val="0"/>
              </a:spcBef>
              <a:spcAft>
                <a:spcPts val="1200"/>
              </a:spcAft>
              <a:buNone/>
            </a:pPr>
            <a:endParaRPr lang="en-US" sz="4000" dirty="0">
              <a:solidFill>
                <a:schemeClr val="bg1"/>
              </a:solidFill>
              <a:latin typeface="+mj-lt"/>
            </a:endParaRPr>
          </a:p>
          <a:p>
            <a:pPr marL="252000" lvl="1" indent="0" defTabSz="914325">
              <a:spcBef>
                <a:spcPts val="0"/>
              </a:spcBef>
              <a:spcAft>
                <a:spcPts val="1200"/>
              </a:spcAft>
              <a:buNone/>
            </a:pPr>
            <a:r>
              <a:rPr lang="en-US" sz="4000" dirty="0" smtClean="0">
                <a:solidFill>
                  <a:schemeClr val="bg1"/>
                </a:solidFill>
                <a:latin typeface="+mj-lt"/>
              </a:rPr>
              <a:t>SQL </a:t>
            </a:r>
            <a:r>
              <a:rPr lang="en-US" sz="4000" dirty="0">
                <a:solidFill>
                  <a:schemeClr val="bg1"/>
                </a:solidFill>
                <a:latin typeface="+mj-lt"/>
              </a:rPr>
              <a:t>Server 2012/2014 Management Studio</a:t>
            </a:r>
          </a:p>
          <a:p>
            <a:pPr marL="252000" lvl="1" indent="0" defTabSz="914325">
              <a:spcBef>
                <a:spcPts val="0"/>
              </a:spcBef>
              <a:spcAft>
                <a:spcPts val="1200"/>
              </a:spcAft>
              <a:buNone/>
            </a:pPr>
            <a:endParaRPr lang="en-US" sz="4000" dirty="0" smtClean="0">
              <a:solidFill>
                <a:schemeClr val="bg1"/>
              </a:solidFill>
              <a:latin typeface="+mj-lt"/>
            </a:endParaRPr>
          </a:p>
          <a:p>
            <a:pPr marL="252000" lvl="1" indent="0" defTabSz="914325">
              <a:spcBef>
                <a:spcPts val="0"/>
              </a:spcBef>
              <a:spcAft>
                <a:spcPts val="1200"/>
              </a:spcAft>
              <a:buNone/>
            </a:pPr>
            <a:r>
              <a:rPr lang="en-US" sz="4000" dirty="0" smtClean="0">
                <a:solidFill>
                  <a:schemeClr val="bg1"/>
                </a:solidFill>
                <a:latin typeface="+mj-lt"/>
              </a:rPr>
              <a:t>SQL </a:t>
            </a:r>
            <a:r>
              <a:rPr lang="en-US" sz="4000" dirty="0">
                <a:solidFill>
                  <a:schemeClr val="bg1"/>
                </a:solidFill>
                <a:latin typeface="+mj-lt"/>
              </a:rPr>
              <a:t>Database Import/Export Service</a:t>
            </a:r>
          </a:p>
          <a:p>
            <a:pPr marL="252000" lvl="1" indent="0" defTabSz="914325">
              <a:spcBef>
                <a:spcPts val="0"/>
              </a:spcBef>
              <a:spcAft>
                <a:spcPts val="1200"/>
              </a:spcAft>
              <a:buNone/>
            </a:pPr>
            <a:endParaRPr lang="en-US" sz="4000" dirty="0" smtClean="0">
              <a:solidFill>
                <a:schemeClr val="bg1"/>
              </a:solidFill>
              <a:latin typeface="+mj-lt"/>
            </a:endParaRPr>
          </a:p>
          <a:p>
            <a:pPr marL="252000" lvl="1" indent="0" defTabSz="914325">
              <a:spcBef>
                <a:spcPts val="0"/>
              </a:spcBef>
              <a:spcAft>
                <a:spcPts val="1200"/>
              </a:spcAft>
              <a:buNone/>
            </a:pPr>
            <a:r>
              <a:rPr lang="en-US" sz="4000" dirty="0" smtClean="0">
                <a:solidFill>
                  <a:schemeClr val="bg1"/>
                </a:solidFill>
                <a:latin typeface="+mj-lt"/>
              </a:rPr>
              <a:t>http://sqldacexamples.codeplex.com</a:t>
            </a:r>
            <a:endParaRPr lang="en-US" sz="4000" dirty="0">
              <a:solidFill>
                <a:schemeClr val="bg1"/>
              </a:solidFill>
              <a:latin typeface="+mj-lt"/>
            </a:endParaRPr>
          </a:p>
        </p:txBody>
      </p:sp>
      <p:sp>
        <p:nvSpPr>
          <p:cNvPr id="5" name="Title 3"/>
          <p:cNvSpPr txBox="1">
            <a:spLocks/>
          </p:cNvSpPr>
          <p:nvPr/>
        </p:nvSpPr>
        <p:spPr>
          <a:xfrm>
            <a:off x="0" y="0"/>
            <a:ext cx="12192000"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dirty="0"/>
              <a:t>Database Deployment - How To Get The Latest DAC </a:t>
            </a:r>
            <a:r>
              <a:rPr lang="en-US" dirty="0" err="1"/>
              <a:t>Fx</a:t>
            </a:r>
            <a:endParaRPr lang="en-US" dirty="0"/>
          </a:p>
        </p:txBody>
      </p:sp>
      <p:pic>
        <p:nvPicPr>
          <p:cNvPr id="4" name="Picture 3"/>
          <p:cNvPicPr>
            <a:picLocks noChangeAspect="1"/>
          </p:cNvPicPr>
          <p:nvPr/>
        </p:nvPicPr>
        <p:blipFill>
          <a:blip r:embed="rId3">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327626527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animEffect transition="in" filter="fade">
                                      <p:cBhvr>
                                        <p:cTn id="13" dur="500"/>
                                        <p:tgtEl>
                                          <p:spTgt spid="6">
                                            <p:txEl>
                                              <p:pRg st="4" end="4"/>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6" end="6"/>
                                            </p:txEl>
                                          </p:spTgt>
                                        </p:tgtEl>
                                        <p:attrNameLst>
                                          <p:attrName>style.visibility</p:attrName>
                                        </p:attrNameLst>
                                      </p:cBhvr>
                                      <p:to>
                                        <p:strVal val="visible"/>
                                      </p:to>
                                    </p:set>
                                    <p:animEffect transition="in" filter="fade">
                                      <p:cBhvr>
                                        <p:cTn id="16"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0" y="0"/>
            <a:ext cx="12192000" cy="6857999"/>
          </a:xfrm>
          <a:prstGeom prst="rect">
            <a:avLst/>
          </a:prstGeom>
        </p:spPr>
        <p:txBody>
          <a:bodyPr lIns="0" tIns="0" rIns="0" bIns="0" anchor="ct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52000" lvl="1" indent="0" defTabSz="914325">
              <a:spcBef>
                <a:spcPts val="1200"/>
              </a:spcBef>
              <a:buNone/>
            </a:pPr>
            <a:r>
              <a:rPr lang="en-US" sz="3600" dirty="0" err="1" smtClean="0">
                <a:solidFill>
                  <a:schemeClr val="bg1"/>
                </a:solidFill>
                <a:latin typeface="+mj-lt"/>
              </a:rPr>
              <a:t>loginmanager</a:t>
            </a:r>
            <a:r>
              <a:rPr lang="en-US" sz="3600" dirty="0" smtClean="0">
                <a:solidFill>
                  <a:schemeClr val="bg1"/>
                </a:solidFill>
                <a:latin typeface="+mj-lt"/>
              </a:rPr>
              <a:t> role:</a:t>
            </a:r>
            <a:r>
              <a:rPr lang="en-US" sz="4400" dirty="0">
                <a:solidFill>
                  <a:schemeClr val="bg1"/>
                </a:solidFill>
                <a:latin typeface="+mj-lt"/>
              </a:rPr>
              <a:t/>
            </a:r>
            <a:br>
              <a:rPr lang="en-US" sz="4400" dirty="0">
                <a:solidFill>
                  <a:schemeClr val="bg1"/>
                </a:solidFill>
                <a:latin typeface="+mj-lt"/>
              </a:rPr>
            </a:br>
            <a:r>
              <a:rPr lang="en-US" sz="4400" dirty="0" smtClean="0">
                <a:solidFill>
                  <a:schemeClr val="bg1"/>
                </a:solidFill>
                <a:latin typeface="+mj-lt"/>
              </a:rPr>
              <a:t>Server-Level </a:t>
            </a:r>
            <a:r>
              <a:rPr lang="en-US" sz="4400" dirty="0">
                <a:solidFill>
                  <a:schemeClr val="bg1"/>
                </a:solidFill>
                <a:latin typeface="+mj-lt"/>
              </a:rPr>
              <a:t>security role for creating </a:t>
            </a:r>
            <a:r>
              <a:rPr lang="en-US" sz="4400" dirty="0" smtClean="0">
                <a:solidFill>
                  <a:schemeClr val="bg1"/>
                </a:solidFill>
                <a:latin typeface="+mj-lt"/>
              </a:rPr>
              <a:t>logins</a:t>
            </a:r>
          </a:p>
          <a:p>
            <a:pPr marL="252000" lvl="1" indent="0" defTabSz="914325">
              <a:spcBef>
                <a:spcPts val="1200"/>
              </a:spcBef>
              <a:buNone/>
            </a:pPr>
            <a:r>
              <a:rPr lang="en-US" sz="3600" dirty="0" err="1" smtClean="0">
                <a:solidFill>
                  <a:schemeClr val="bg1"/>
                </a:solidFill>
                <a:latin typeface="+mj-lt"/>
              </a:rPr>
              <a:t>dbmanager</a:t>
            </a:r>
            <a:r>
              <a:rPr lang="en-US" sz="3600" dirty="0" smtClean="0">
                <a:solidFill>
                  <a:schemeClr val="bg1"/>
                </a:solidFill>
                <a:latin typeface="+mj-lt"/>
              </a:rPr>
              <a:t> role:</a:t>
            </a:r>
            <a:r>
              <a:rPr lang="en-US" sz="4400" dirty="0" smtClean="0">
                <a:solidFill>
                  <a:schemeClr val="bg1"/>
                </a:solidFill>
                <a:latin typeface="+mj-lt"/>
              </a:rPr>
              <a:t/>
            </a:r>
            <a:br>
              <a:rPr lang="en-US" sz="4400" dirty="0" smtClean="0">
                <a:solidFill>
                  <a:schemeClr val="bg1"/>
                </a:solidFill>
                <a:latin typeface="+mj-lt"/>
              </a:rPr>
            </a:br>
            <a:r>
              <a:rPr lang="en-US" sz="4400" dirty="0" smtClean="0">
                <a:solidFill>
                  <a:schemeClr val="bg1"/>
                </a:solidFill>
                <a:latin typeface="+mj-lt"/>
              </a:rPr>
              <a:t>Server-Level </a:t>
            </a:r>
            <a:r>
              <a:rPr lang="en-US" sz="4400" dirty="0">
                <a:solidFill>
                  <a:schemeClr val="bg1"/>
                </a:solidFill>
                <a:latin typeface="+mj-lt"/>
              </a:rPr>
              <a:t>security role for creating databases</a:t>
            </a:r>
          </a:p>
        </p:txBody>
      </p:sp>
      <p:sp>
        <p:nvSpPr>
          <p:cNvPr id="7" name="Title 3"/>
          <p:cNvSpPr txBox="1">
            <a:spLocks/>
          </p:cNvSpPr>
          <p:nvPr/>
        </p:nvSpPr>
        <p:spPr>
          <a:xfrm>
            <a:off x="0" y="0"/>
            <a:ext cx="12192000" cy="812800"/>
          </a:xfrm>
          <a:prstGeom prst="rect">
            <a:avLst/>
          </a:prstGeom>
        </p:spPr>
        <p:txBody>
          <a:bodyPr vert="horz" lIns="91440" tIns="45720" rIns="91440" bIns="45720" rtlCol="0" anchor="ctr">
            <a:no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dirty="0" smtClean="0"/>
              <a:t>SQL Database Server Security</a:t>
            </a:r>
            <a:endParaRPr lang="en-US" dirty="0"/>
          </a:p>
        </p:txBody>
      </p:sp>
      <p:sp>
        <p:nvSpPr>
          <p:cNvPr id="8" name="Freeform 58"/>
          <p:cNvSpPr>
            <a:spLocks noEditPoints="1"/>
          </p:cNvSpPr>
          <p:nvPr/>
        </p:nvSpPr>
        <p:spPr bwMode="black">
          <a:xfrm>
            <a:off x="11426854" y="50800"/>
            <a:ext cx="663545" cy="711200"/>
          </a:xfrm>
          <a:custGeom>
            <a:avLst/>
            <a:gdLst>
              <a:gd name="T0" fmla="*/ 181 w 182"/>
              <a:gd name="T1" fmla="*/ 65 h 195"/>
              <a:gd name="T2" fmla="*/ 88 w 182"/>
              <a:gd name="T3" fmla="*/ 0 h 195"/>
              <a:gd name="T4" fmla="*/ 88 w 182"/>
              <a:gd name="T5" fmla="*/ 40 h 195"/>
              <a:gd name="T6" fmla="*/ 1 w 182"/>
              <a:gd name="T7" fmla="*/ 40 h 195"/>
              <a:gd name="T8" fmla="*/ 1 w 182"/>
              <a:gd name="T9" fmla="*/ 89 h 195"/>
              <a:gd name="T10" fmla="*/ 57 w 182"/>
              <a:gd name="T11" fmla="*/ 89 h 195"/>
              <a:gd name="T12" fmla="*/ 88 w 182"/>
              <a:gd name="T13" fmla="*/ 68 h 195"/>
              <a:gd name="T14" fmla="*/ 88 w 182"/>
              <a:gd name="T15" fmla="*/ 130 h 195"/>
              <a:gd name="T16" fmla="*/ 181 w 182"/>
              <a:gd name="T17" fmla="*/ 65 h 195"/>
              <a:gd name="T18" fmla="*/ 19 w 182"/>
              <a:gd name="T19" fmla="*/ 127 h 195"/>
              <a:gd name="T20" fmla="*/ 88 w 182"/>
              <a:gd name="T21" fmla="*/ 172 h 195"/>
              <a:gd name="T22" fmla="*/ 88 w 182"/>
              <a:gd name="T23" fmla="*/ 142 h 195"/>
              <a:gd name="T24" fmla="*/ 178 w 182"/>
              <a:gd name="T25" fmla="*/ 142 h 195"/>
              <a:gd name="T26" fmla="*/ 178 w 182"/>
              <a:gd name="T27" fmla="*/ 153 h 195"/>
              <a:gd name="T28" fmla="*/ 100 w 182"/>
              <a:gd name="T29" fmla="*/ 153 h 195"/>
              <a:gd name="T30" fmla="*/ 100 w 182"/>
              <a:gd name="T31" fmla="*/ 195 h 195"/>
              <a:gd name="T32" fmla="*/ 0 w 182"/>
              <a:gd name="T33" fmla="*/ 127 h 195"/>
              <a:gd name="T34" fmla="*/ 19 w 182"/>
              <a:gd name="T35" fmla="*/ 12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95">
                <a:moveTo>
                  <a:pt x="181" y="65"/>
                </a:moveTo>
                <a:cubicBezTo>
                  <a:pt x="88" y="0"/>
                  <a:pt x="88" y="0"/>
                  <a:pt x="88" y="0"/>
                </a:cubicBezTo>
                <a:cubicBezTo>
                  <a:pt x="88" y="40"/>
                  <a:pt x="88" y="40"/>
                  <a:pt x="88" y="40"/>
                </a:cubicBezTo>
                <a:cubicBezTo>
                  <a:pt x="1" y="40"/>
                  <a:pt x="1" y="40"/>
                  <a:pt x="1" y="40"/>
                </a:cubicBezTo>
                <a:cubicBezTo>
                  <a:pt x="1" y="89"/>
                  <a:pt x="1" y="89"/>
                  <a:pt x="1" y="89"/>
                </a:cubicBezTo>
                <a:cubicBezTo>
                  <a:pt x="57" y="89"/>
                  <a:pt x="57" y="89"/>
                  <a:pt x="57" y="89"/>
                </a:cubicBezTo>
                <a:cubicBezTo>
                  <a:pt x="88" y="68"/>
                  <a:pt x="88" y="68"/>
                  <a:pt x="88" y="68"/>
                </a:cubicBezTo>
                <a:cubicBezTo>
                  <a:pt x="88" y="130"/>
                  <a:pt x="88" y="130"/>
                  <a:pt x="88" y="130"/>
                </a:cubicBezTo>
                <a:cubicBezTo>
                  <a:pt x="181" y="65"/>
                  <a:pt x="181" y="65"/>
                  <a:pt x="181" y="65"/>
                </a:cubicBezTo>
                <a:close/>
                <a:moveTo>
                  <a:pt x="19" y="127"/>
                </a:moveTo>
                <a:cubicBezTo>
                  <a:pt x="88" y="172"/>
                  <a:pt x="88" y="172"/>
                  <a:pt x="88" y="172"/>
                </a:cubicBezTo>
                <a:cubicBezTo>
                  <a:pt x="88" y="142"/>
                  <a:pt x="88" y="142"/>
                  <a:pt x="88" y="142"/>
                </a:cubicBezTo>
                <a:cubicBezTo>
                  <a:pt x="178" y="142"/>
                  <a:pt x="178" y="142"/>
                  <a:pt x="178" y="142"/>
                </a:cubicBezTo>
                <a:cubicBezTo>
                  <a:pt x="182" y="142"/>
                  <a:pt x="182" y="153"/>
                  <a:pt x="178" y="153"/>
                </a:cubicBezTo>
                <a:cubicBezTo>
                  <a:pt x="100" y="153"/>
                  <a:pt x="100" y="153"/>
                  <a:pt x="100" y="153"/>
                </a:cubicBezTo>
                <a:cubicBezTo>
                  <a:pt x="100" y="195"/>
                  <a:pt x="100" y="195"/>
                  <a:pt x="100" y="195"/>
                </a:cubicBezTo>
                <a:cubicBezTo>
                  <a:pt x="0" y="127"/>
                  <a:pt x="0" y="127"/>
                  <a:pt x="0" y="127"/>
                </a:cubicBezTo>
                <a:cubicBezTo>
                  <a:pt x="19" y="127"/>
                  <a:pt x="19" y="127"/>
                  <a:pt x="19" y="127"/>
                </a:cubicBezTo>
                <a:close/>
              </a:path>
            </a:pathLst>
          </a:custGeom>
          <a:solidFill>
            <a:schemeClr val="bg1"/>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119735802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0" y="0"/>
            <a:ext cx="12192000" cy="6857999"/>
          </a:xfrm>
          <a:prstGeom prst="rect">
            <a:avLst/>
          </a:prstGeom>
        </p:spPr>
        <p:txBody>
          <a:bodyPr lIns="0" tIns="0" rIns="0" bIns="0" anchor="ct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52000" lvl="1" indent="0" defTabSz="914325">
              <a:spcBef>
                <a:spcPts val="1200"/>
              </a:spcBef>
              <a:buNone/>
            </a:pPr>
            <a:r>
              <a:rPr lang="en-US" sz="4400" dirty="0" smtClean="0">
                <a:solidFill>
                  <a:schemeClr val="bg1"/>
                </a:solidFill>
                <a:latin typeface="+mj-lt"/>
              </a:rPr>
              <a:t>Manage </a:t>
            </a:r>
            <a:r>
              <a:rPr lang="en-US" sz="4400" dirty="0">
                <a:solidFill>
                  <a:schemeClr val="bg1"/>
                </a:solidFill>
                <a:latin typeface="+mj-lt"/>
              </a:rPr>
              <a:t>users with </a:t>
            </a:r>
            <a:br>
              <a:rPr lang="en-US" sz="4400" dirty="0">
                <a:solidFill>
                  <a:schemeClr val="bg1"/>
                </a:solidFill>
                <a:latin typeface="+mj-lt"/>
              </a:rPr>
            </a:br>
            <a:r>
              <a:rPr lang="en-US" sz="4400" dirty="0" smtClean="0">
                <a:solidFill>
                  <a:schemeClr val="bg1"/>
                </a:solidFill>
                <a:latin typeface="+mj-lt"/>
              </a:rPr>
              <a:t>CREATE </a:t>
            </a:r>
            <a:r>
              <a:rPr lang="en-US" sz="4400" dirty="0">
                <a:solidFill>
                  <a:schemeClr val="bg1"/>
                </a:solidFill>
                <a:latin typeface="+mj-lt"/>
              </a:rPr>
              <a:t>/ ALTER / DROP USER </a:t>
            </a:r>
            <a:r>
              <a:rPr lang="en-US" sz="4400" dirty="0" smtClean="0">
                <a:solidFill>
                  <a:schemeClr val="bg1"/>
                </a:solidFill>
                <a:latin typeface="+mj-lt"/>
              </a:rPr>
              <a:t>commands</a:t>
            </a:r>
          </a:p>
          <a:p>
            <a:pPr marL="252000" lvl="1" indent="0" defTabSz="914325">
              <a:spcBef>
                <a:spcPts val="1200"/>
              </a:spcBef>
              <a:buNone/>
            </a:pPr>
            <a:r>
              <a:rPr lang="en-US" sz="4400" dirty="0" smtClean="0">
                <a:solidFill>
                  <a:schemeClr val="bg1"/>
                </a:solidFill>
                <a:latin typeface="+mj-lt"/>
              </a:rPr>
              <a:t>Add </a:t>
            </a:r>
            <a:r>
              <a:rPr lang="en-US" sz="4400" dirty="0">
                <a:solidFill>
                  <a:schemeClr val="bg1"/>
                </a:solidFill>
                <a:latin typeface="+mj-lt"/>
              </a:rPr>
              <a:t>users to roles via </a:t>
            </a:r>
            <a:r>
              <a:rPr lang="en-US" sz="4400" dirty="0" err="1">
                <a:solidFill>
                  <a:schemeClr val="bg1"/>
                </a:solidFill>
                <a:latin typeface="+mj-lt"/>
              </a:rPr>
              <a:t>sp_add_rolemember</a:t>
            </a:r>
            <a:r>
              <a:rPr lang="en-US" sz="4400" dirty="0">
                <a:solidFill>
                  <a:schemeClr val="bg1"/>
                </a:solidFill>
                <a:latin typeface="+mj-lt"/>
              </a:rPr>
              <a:t> to grant </a:t>
            </a:r>
            <a:r>
              <a:rPr lang="en-US" sz="4400" dirty="0" smtClean="0">
                <a:solidFill>
                  <a:schemeClr val="bg1"/>
                </a:solidFill>
                <a:latin typeface="+mj-lt"/>
              </a:rPr>
              <a:t>privileges</a:t>
            </a:r>
          </a:p>
          <a:p>
            <a:pPr marL="252000" lvl="1" indent="0" defTabSz="914325">
              <a:spcBef>
                <a:spcPts val="1200"/>
              </a:spcBef>
              <a:buNone/>
            </a:pPr>
            <a:r>
              <a:rPr lang="en-US" sz="4400" dirty="0" smtClean="0">
                <a:solidFill>
                  <a:schemeClr val="bg1"/>
                </a:solidFill>
                <a:latin typeface="+mj-lt"/>
              </a:rPr>
              <a:t>Utilize </a:t>
            </a:r>
            <a:r>
              <a:rPr lang="en-US" sz="4400" dirty="0">
                <a:solidFill>
                  <a:schemeClr val="bg1"/>
                </a:solidFill>
                <a:latin typeface="+mj-lt"/>
              </a:rPr>
              <a:t>schemas where appropriate</a:t>
            </a:r>
          </a:p>
        </p:txBody>
      </p:sp>
      <p:sp>
        <p:nvSpPr>
          <p:cNvPr id="7" name="Title 3"/>
          <p:cNvSpPr txBox="1">
            <a:spLocks/>
          </p:cNvSpPr>
          <p:nvPr/>
        </p:nvSpPr>
        <p:spPr>
          <a:xfrm>
            <a:off x="0" y="0"/>
            <a:ext cx="12192000" cy="812800"/>
          </a:xfrm>
          <a:prstGeom prst="rect">
            <a:avLst/>
          </a:prstGeom>
        </p:spPr>
        <p:txBody>
          <a:bodyPr vert="horz" lIns="91440" tIns="45720" rIns="91440" bIns="45720" rtlCol="0" anchor="ctr">
            <a:no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dirty="0"/>
              <a:t>SQL Database Security</a:t>
            </a:r>
          </a:p>
        </p:txBody>
      </p:sp>
      <p:sp>
        <p:nvSpPr>
          <p:cNvPr id="8" name="Freeform 83"/>
          <p:cNvSpPr>
            <a:spLocks noEditPoints="1"/>
          </p:cNvSpPr>
          <p:nvPr/>
        </p:nvSpPr>
        <p:spPr bwMode="black">
          <a:xfrm>
            <a:off x="11426854" y="50800"/>
            <a:ext cx="663545" cy="711200"/>
          </a:xfrm>
          <a:custGeom>
            <a:avLst/>
            <a:gdLst>
              <a:gd name="T0" fmla="*/ 502 w 2107"/>
              <a:gd name="T1" fmla="*/ 1162 h 2221"/>
              <a:gd name="T2" fmla="*/ 239 w 2107"/>
              <a:gd name="T3" fmla="*/ 2072 h 2221"/>
              <a:gd name="T4" fmla="*/ 1587 w 2107"/>
              <a:gd name="T5" fmla="*/ 1800 h 2221"/>
              <a:gd name="T6" fmla="*/ 1487 w 2107"/>
              <a:gd name="T7" fmla="*/ 1835 h 2221"/>
              <a:gd name="T8" fmla="*/ 1579 w 2107"/>
              <a:gd name="T9" fmla="*/ 1870 h 2221"/>
              <a:gd name="T10" fmla="*/ 1470 w 2107"/>
              <a:gd name="T11" fmla="*/ 1847 h 2221"/>
              <a:gd name="T12" fmla="*/ 983 w 2107"/>
              <a:gd name="T13" fmla="*/ 1837 h 2221"/>
              <a:gd name="T14" fmla="*/ 1062 w 2107"/>
              <a:gd name="T15" fmla="*/ 1872 h 2221"/>
              <a:gd name="T16" fmla="*/ 956 w 2107"/>
              <a:gd name="T17" fmla="*/ 1951 h 2221"/>
              <a:gd name="T18" fmla="*/ 1046 w 2107"/>
              <a:gd name="T19" fmla="*/ 1970 h 2221"/>
              <a:gd name="T20" fmla="*/ 820 w 2107"/>
              <a:gd name="T21" fmla="*/ 1872 h 2221"/>
              <a:gd name="T22" fmla="*/ 899 w 2107"/>
              <a:gd name="T23" fmla="*/ 1836 h 2221"/>
              <a:gd name="T24" fmla="*/ 841 w 2107"/>
              <a:gd name="T25" fmla="*/ 1886 h 2221"/>
              <a:gd name="T26" fmla="*/ 905 w 2107"/>
              <a:gd name="T27" fmla="*/ 1920 h 2221"/>
              <a:gd name="T28" fmla="*/ 882 w 2107"/>
              <a:gd name="T29" fmla="*/ 1971 h 2221"/>
              <a:gd name="T30" fmla="*/ 687 w 2107"/>
              <a:gd name="T31" fmla="*/ 1847 h 2221"/>
              <a:gd name="T32" fmla="*/ 780 w 2107"/>
              <a:gd name="T33" fmla="*/ 1844 h 2221"/>
              <a:gd name="T34" fmla="*/ 760 w 2107"/>
              <a:gd name="T35" fmla="*/ 1882 h 2221"/>
              <a:gd name="T36" fmla="*/ 703 w 2107"/>
              <a:gd name="T37" fmla="*/ 1912 h 2221"/>
              <a:gd name="T38" fmla="*/ 682 w 2107"/>
              <a:gd name="T39" fmla="*/ 1972 h 2221"/>
              <a:gd name="T40" fmla="*/ 647 w 2107"/>
              <a:gd name="T41" fmla="*/ 1928 h 2221"/>
              <a:gd name="T42" fmla="*/ 631 w 2107"/>
              <a:gd name="T43" fmla="*/ 1862 h 2221"/>
              <a:gd name="T44" fmla="*/ 545 w 2107"/>
              <a:gd name="T45" fmla="*/ 2017 h 2221"/>
              <a:gd name="T46" fmla="*/ 416 w 2107"/>
              <a:gd name="T47" fmla="*/ 2078 h 2221"/>
              <a:gd name="T48" fmla="*/ 435 w 2107"/>
              <a:gd name="T49" fmla="*/ 2014 h 2221"/>
              <a:gd name="T50" fmla="*/ 538 w 2107"/>
              <a:gd name="T51" fmla="*/ 2006 h 2221"/>
              <a:gd name="T52" fmla="*/ 520 w 2107"/>
              <a:gd name="T53" fmla="*/ 1973 h 2221"/>
              <a:gd name="T54" fmla="*/ 490 w 2107"/>
              <a:gd name="T55" fmla="*/ 1930 h 2221"/>
              <a:gd name="T56" fmla="*/ 587 w 2107"/>
              <a:gd name="T57" fmla="*/ 1913 h 2221"/>
              <a:gd name="T58" fmla="*/ 1055 w 2107"/>
              <a:gd name="T59" fmla="*/ 2071 h 2221"/>
              <a:gd name="T60" fmla="*/ 605 w 2107"/>
              <a:gd name="T61" fmla="*/ 2078 h 2221"/>
              <a:gd name="T62" fmla="*/ 613 w 2107"/>
              <a:gd name="T63" fmla="*/ 2010 h 2221"/>
              <a:gd name="T64" fmla="*/ 1046 w 2107"/>
              <a:gd name="T65" fmla="*/ 2003 h 2221"/>
              <a:gd name="T66" fmla="*/ 1113 w 2107"/>
              <a:gd name="T67" fmla="*/ 1877 h 2221"/>
              <a:gd name="T68" fmla="*/ 1176 w 2107"/>
              <a:gd name="T69" fmla="*/ 1835 h 2221"/>
              <a:gd name="T70" fmla="*/ 1137 w 2107"/>
              <a:gd name="T71" fmla="*/ 1885 h 2221"/>
              <a:gd name="T72" fmla="*/ 1115 w 2107"/>
              <a:gd name="T73" fmla="*/ 1926 h 2221"/>
              <a:gd name="T74" fmla="*/ 1215 w 2107"/>
              <a:gd name="T75" fmla="*/ 1968 h 2221"/>
              <a:gd name="T76" fmla="*/ 1135 w 2107"/>
              <a:gd name="T77" fmla="*/ 1970 h 2221"/>
              <a:gd name="T78" fmla="*/ 1146 w 2107"/>
              <a:gd name="T79" fmla="*/ 2075 h 2221"/>
              <a:gd name="T80" fmla="*/ 1122 w 2107"/>
              <a:gd name="T81" fmla="*/ 2019 h 2221"/>
              <a:gd name="T82" fmla="*/ 1139 w 2107"/>
              <a:gd name="T83" fmla="*/ 2003 h 2221"/>
              <a:gd name="T84" fmla="*/ 1217 w 2107"/>
              <a:gd name="T85" fmla="*/ 2003 h 2221"/>
              <a:gd name="T86" fmla="*/ 1337 w 2107"/>
              <a:gd name="T87" fmla="*/ 1868 h 2221"/>
              <a:gd name="T88" fmla="*/ 1411 w 2107"/>
              <a:gd name="T89" fmla="*/ 1838 h 2221"/>
              <a:gd name="T90" fmla="*/ 1425 w 2107"/>
              <a:gd name="T91" fmla="*/ 1883 h 2221"/>
              <a:gd name="T92" fmla="*/ 1359 w 2107"/>
              <a:gd name="T93" fmla="*/ 1927 h 2221"/>
              <a:gd name="T94" fmla="*/ 1476 w 2107"/>
              <a:gd name="T95" fmla="*/ 1956 h 2221"/>
              <a:gd name="T96" fmla="*/ 1461 w 2107"/>
              <a:gd name="T97" fmla="*/ 1970 h 2221"/>
              <a:gd name="T98" fmla="*/ 1511 w 2107"/>
              <a:gd name="T99" fmla="*/ 2075 h 2221"/>
              <a:gd name="T100" fmla="*/ 1393 w 2107"/>
              <a:gd name="T101" fmla="*/ 2019 h 2221"/>
              <a:gd name="T102" fmla="*/ 1475 w 2107"/>
              <a:gd name="T103" fmla="*/ 2001 h 2221"/>
              <a:gd name="T104" fmla="*/ 1681 w 2107"/>
              <a:gd name="T105" fmla="*/ 2018 h 2221"/>
              <a:gd name="T106" fmla="*/ 1623 w 2107"/>
              <a:gd name="T107" fmla="*/ 2075 h 2221"/>
              <a:gd name="T108" fmla="*/ 1639 w 2107"/>
              <a:gd name="T109" fmla="*/ 2000 h 2221"/>
              <a:gd name="T110" fmla="*/ 1630 w 2107"/>
              <a:gd name="T111" fmla="*/ 1969 h 2221"/>
              <a:gd name="T112" fmla="*/ 1532 w 2107"/>
              <a:gd name="T113" fmla="*/ 1910 h 2221"/>
              <a:gd name="T114" fmla="*/ 933 w 2107"/>
              <a:gd name="T115" fmla="*/ 1308 h 2221"/>
              <a:gd name="T116" fmla="*/ 9 w 2107"/>
              <a:gd name="T117" fmla="*/ 909 h 2221"/>
              <a:gd name="T118" fmla="*/ 413 w 2107"/>
              <a:gd name="T119" fmla="*/ 386 h 2221"/>
              <a:gd name="T120" fmla="*/ 1700 w 2107"/>
              <a:gd name="T121" fmla="*/ 556 h 2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07" h="2221">
                <a:moveTo>
                  <a:pt x="2107" y="809"/>
                </a:moveTo>
                <a:cubicBezTo>
                  <a:pt x="2106" y="786"/>
                  <a:pt x="2103" y="764"/>
                  <a:pt x="2098" y="742"/>
                </a:cubicBezTo>
                <a:cubicBezTo>
                  <a:pt x="2098" y="745"/>
                  <a:pt x="2098" y="747"/>
                  <a:pt x="2098" y="749"/>
                </a:cubicBezTo>
                <a:cubicBezTo>
                  <a:pt x="2096" y="810"/>
                  <a:pt x="2076" y="869"/>
                  <a:pt x="2040" y="926"/>
                </a:cubicBezTo>
                <a:cubicBezTo>
                  <a:pt x="2018" y="961"/>
                  <a:pt x="1988" y="995"/>
                  <a:pt x="1953" y="1027"/>
                </a:cubicBezTo>
                <a:cubicBezTo>
                  <a:pt x="1918" y="1064"/>
                  <a:pt x="1873" y="1098"/>
                  <a:pt x="1819" y="1131"/>
                </a:cubicBezTo>
                <a:cubicBezTo>
                  <a:pt x="1777" y="1156"/>
                  <a:pt x="1731" y="1178"/>
                  <a:pt x="1682" y="1198"/>
                </a:cubicBezTo>
                <a:cubicBezTo>
                  <a:pt x="1682" y="1061"/>
                  <a:pt x="1682" y="1061"/>
                  <a:pt x="1682" y="1061"/>
                </a:cubicBezTo>
                <a:cubicBezTo>
                  <a:pt x="1682" y="1059"/>
                  <a:pt x="1682" y="1058"/>
                  <a:pt x="1682" y="1056"/>
                </a:cubicBezTo>
                <a:cubicBezTo>
                  <a:pt x="1680" y="988"/>
                  <a:pt x="1624" y="933"/>
                  <a:pt x="1554" y="933"/>
                </a:cubicBezTo>
                <a:cubicBezTo>
                  <a:pt x="555" y="933"/>
                  <a:pt x="555" y="933"/>
                  <a:pt x="555" y="933"/>
                </a:cubicBezTo>
                <a:cubicBezTo>
                  <a:pt x="484" y="933"/>
                  <a:pt x="426" y="990"/>
                  <a:pt x="426" y="1061"/>
                </a:cubicBezTo>
                <a:cubicBezTo>
                  <a:pt x="426" y="1141"/>
                  <a:pt x="426" y="1141"/>
                  <a:pt x="426" y="1141"/>
                </a:cubicBezTo>
                <a:cubicBezTo>
                  <a:pt x="430" y="1142"/>
                  <a:pt x="430" y="1142"/>
                  <a:pt x="430" y="1142"/>
                </a:cubicBezTo>
                <a:cubicBezTo>
                  <a:pt x="430" y="1143"/>
                  <a:pt x="459" y="1152"/>
                  <a:pt x="502" y="1162"/>
                </a:cubicBezTo>
                <a:cubicBezTo>
                  <a:pt x="502" y="1069"/>
                  <a:pt x="502" y="1069"/>
                  <a:pt x="502" y="1069"/>
                </a:cubicBezTo>
                <a:cubicBezTo>
                  <a:pt x="502" y="1032"/>
                  <a:pt x="531" y="1003"/>
                  <a:pt x="568" y="1003"/>
                </a:cubicBezTo>
                <a:cubicBezTo>
                  <a:pt x="1541" y="1003"/>
                  <a:pt x="1541" y="1003"/>
                  <a:pt x="1541" y="1003"/>
                </a:cubicBezTo>
                <a:cubicBezTo>
                  <a:pt x="1577" y="1003"/>
                  <a:pt x="1607" y="1032"/>
                  <a:pt x="1607" y="1069"/>
                </a:cubicBezTo>
                <a:cubicBezTo>
                  <a:pt x="1607" y="1668"/>
                  <a:pt x="1607" y="1668"/>
                  <a:pt x="1607" y="1668"/>
                </a:cubicBezTo>
                <a:cubicBezTo>
                  <a:pt x="1607" y="1704"/>
                  <a:pt x="1577" y="1734"/>
                  <a:pt x="1541" y="1734"/>
                </a:cubicBezTo>
                <a:cubicBezTo>
                  <a:pt x="568" y="1734"/>
                  <a:pt x="568" y="1734"/>
                  <a:pt x="568" y="1734"/>
                </a:cubicBezTo>
                <a:cubicBezTo>
                  <a:pt x="531" y="1734"/>
                  <a:pt x="502" y="1704"/>
                  <a:pt x="502" y="1668"/>
                </a:cubicBezTo>
                <a:cubicBezTo>
                  <a:pt x="502" y="1541"/>
                  <a:pt x="502" y="1541"/>
                  <a:pt x="502" y="1541"/>
                </a:cubicBezTo>
                <a:cubicBezTo>
                  <a:pt x="476" y="1535"/>
                  <a:pt x="451" y="1528"/>
                  <a:pt x="426" y="1520"/>
                </a:cubicBezTo>
                <a:cubicBezTo>
                  <a:pt x="426" y="1676"/>
                  <a:pt x="426" y="1676"/>
                  <a:pt x="426" y="1676"/>
                </a:cubicBezTo>
                <a:cubicBezTo>
                  <a:pt x="426" y="1736"/>
                  <a:pt x="467" y="1786"/>
                  <a:pt x="523" y="1800"/>
                </a:cubicBezTo>
                <a:cubicBezTo>
                  <a:pt x="491" y="1802"/>
                  <a:pt x="456" y="1813"/>
                  <a:pt x="435" y="1837"/>
                </a:cubicBezTo>
                <a:cubicBezTo>
                  <a:pt x="419" y="1857"/>
                  <a:pt x="403" y="1876"/>
                  <a:pt x="387" y="1895"/>
                </a:cubicBezTo>
                <a:cubicBezTo>
                  <a:pt x="337" y="1954"/>
                  <a:pt x="288" y="2013"/>
                  <a:pt x="239" y="2072"/>
                </a:cubicBezTo>
                <a:cubicBezTo>
                  <a:pt x="227" y="2086"/>
                  <a:pt x="203" y="2107"/>
                  <a:pt x="203" y="2127"/>
                </a:cubicBezTo>
                <a:cubicBezTo>
                  <a:pt x="203" y="2183"/>
                  <a:pt x="203" y="2183"/>
                  <a:pt x="203" y="2183"/>
                </a:cubicBezTo>
                <a:cubicBezTo>
                  <a:pt x="204" y="2190"/>
                  <a:pt x="206" y="2197"/>
                  <a:pt x="209" y="2202"/>
                </a:cubicBezTo>
                <a:cubicBezTo>
                  <a:pt x="222" y="2220"/>
                  <a:pt x="247" y="2221"/>
                  <a:pt x="267" y="2221"/>
                </a:cubicBezTo>
                <a:cubicBezTo>
                  <a:pt x="295" y="2221"/>
                  <a:pt x="1759" y="2221"/>
                  <a:pt x="1804" y="2221"/>
                </a:cubicBezTo>
                <a:cubicBezTo>
                  <a:pt x="1826" y="2221"/>
                  <a:pt x="1850" y="2219"/>
                  <a:pt x="1871" y="2214"/>
                </a:cubicBezTo>
                <a:cubicBezTo>
                  <a:pt x="1886" y="2211"/>
                  <a:pt x="1903" y="2203"/>
                  <a:pt x="1905" y="2186"/>
                </a:cubicBezTo>
                <a:cubicBezTo>
                  <a:pt x="1905" y="2126"/>
                  <a:pt x="1905" y="2126"/>
                  <a:pt x="1905" y="2126"/>
                </a:cubicBezTo>
                <a:cubicBezTo>
                  <a:pt x="1907" y="2113"/>
                  <a:pt x="1899" y="2100"/>
                  <a:pt x="1891" y="2091"/>
                </a:cubicBezTo>
                <a:cubicBezTo>
                  <a:pt x="1887" y="2086"/>
                  <a:pt x="1883" y="2081"/>
                  <a:pt x="1879" y="2077"/>
                </a:cubicBezTo>
                <a:cubicBezTo>
                  <a:pt x="1858" y="2052"/>
                  <a:pt x="1837" y="2027"/>
                  <a:pt x="1816" y="2003"/>
                </a:cubicBezTo>
                <a:cubicBezTo>
                  <a:pt x="1770" y="1948"/>
                  <a:pt x="1724" y="1894"/>
                  <a:pt x="1678" y="1840"/>
                </a:cubicBezTo>
                <a:cubicBezTo>
                  <a:pt x="1676" y="1837"/>
                  <a:pt x="1674" y="1834"/>
                  <a:pt x="1671" y="1832"/>
                </a:cubicBezTo>
                <a:cubicBezTo>
                  <a:pt x="1662" y="1820"/>
                  <a:pt x="1647" y="1813"/>
                  <a:pt x="1633" y="1809"/>
                </a:cubicBezTo>
                <a:cubicBezTo>
                  <a:pt x="1618" y="1804"/>
                  <a:pt x="1603" y="1801"/>
                  <a:pt x="1587" y="1800"/>
                </a:cubicBezTo>
                <a:cubicBezTo>
                  <a:pt x="1642" y="1785"/>
                  <a:pt x="1682" y="1735"/>
                  <a:pt x="1682" y="1676"/>
                </a:cubicBezTo>
                <a:cubicBezTo>
                  <a:pt x="1682" y="1462"/>
                  <a:pt x="1682" y="1462"/>
                  <a:pt x="1682" y="1462"/>
                </a:cubicBezTo>
                <a:cubicBezTo>
                  <a:pt x="1698" y="1455"/>
                  <a:pt x="1714" y="1448"/>
                  <a:pt x="1730" y="1441"/>
                </a:cubicBezTo>
                <a:cubicBezTo>
                  <a:pt x="1801" y="1408"/>
                  <a:pt x="1863" y="1368"/>
                  <a:pt x="1916" y="1325"/>
                </a:cubicBezTo>
                <a:cubicBezTo>
                  <a:pt x="1946" y="1300"/>
                  <a:pt x="1972" y="1273"/>
                  <a:pt x="1995" y="1246"/>
                </a:cubicBezTo>
                <a:cubicBezTo>
                  <a:pt x="2018" y="1218"/>
                  <a:pt x="2037" y="1187"/>
                  <a:pt x="2054" y="1154"/>
                </a:cubicBezTo>
                <a:cubicBezTo>
                  <a:pt x="2068" y="1124"/>
                  <a:pt x="2079" y="1090"/>
                  <a:pt x="2084" y="1054"/>
                </a:cubicBezTo>
                <a:cubicBezTo>
                  <a:pt x="2086" y="1040"/>
                  <a:pt x="2087" y="1026"/>
                  <a:pt x="2089" y="1013"/>
                </a:cubicBezTo>
                <a:cubicBezTo>
                  <a:pt x="2089" y="1008"/>
                  <a:pt x="2090" y="1003"/>
                  <a:pt x="2090" y="998"/>
                </a:cubicBezTo>
                <a:cubicBezTo>
                  <a:pt x="2102" y="877"/>
                  <a:pt x="2102" y="877"/>
                  <a:pt x="2102" y="877"/>
                </a:cubicBezTo>
                <a:cubicBezTo>
                  <a:pt x="2103" y="874"/>
                  <a:pt x="2103" y="870"/>
                  <a:pt x="2103" y="867"/>
                </a:cubicBezTo>
                <a:cubicBezTo>
                  <a:pt x="2105" y="848"/>
                  <a:pt x="2107" y="829"/>
                  <a:pt x="2107" y="809"/>
                </a:cubicBezTo>
                <a:close/>
                <a:moveTo>
                  <a:pt x="1474" y="1837"/>
                </a:moveTo>
                <a:cubicBezTo>
                  <a:pt x="1475" y="1836"/>
                  <a:pt x="1476" y="1836"/>
                  <a:pt x="1478" y="1836"/>
                </a:cubicBezTo>
                <a:cubicBezTo>
                  <a:pt x="1481" y="1835"/>
                  <a:pt x="1483" y="1835"/>
                  <a:pt x="1487" y="1835"/>
                </a:cubicBezTo>
                <a:cubicBezTo>
                  <a:pt x="1492" y="1835"/>
                  <a:pt x="1492" y="1835"/>
                  <a:pt x="1492" y="1835"/>
                </a:cubicBezTo>
                <a:cubicBezTo>
                  <a:pt x="1492" y="1835"/>
                  <a:pt x="1492" y="1835"/>
                  <a:pt x="1492" y="1835"/>
                </a:cubicBezTo>
                <a:cubicBezTo>
                  <a:pt x="1502" y="1835"/>
                  <a:pt x="1511" y="1835"/>
                  <a:pt x="1521" y="1835"/>
                </a:cubicBezTo>
                <a:cubicBezTo>
                  <a:pt x="1521" y="1835"/>
                  <a:pt x="1521" y="1835"/>
                  <a:pt x="1521" y="1835"/>
                </a:cubicBezTo>
                <a:cubicBezTo>
                  <a:pt x="1531" y="1835"/>
                  <a:pt x="1531" y="1835"/>
                  <a:pt x="1531" y="1835"/>
                </a:cubicBezTo>
                <a:cubicBezTo>
                  <a:pt x="1534" y="1834"/>
                  <a:pt x="1538" y="1835"/>
                  <a:pt x="1541" y="1835"/>
                </a:cubicBezTo>
                <a:cubicBezTo>
                  <a:pt x="1543" y="1836"/>
                  <a:pt x="1546" y="1836"/>
                  <a:pt x="1548" y="1837"/>
                </a:cubicBezTo>
                <a:cubicBezTo>
                  <a:pt x="1548" y="1837"/>
                  <a:pt x="1548" y="1837"/>
                  <a:pt x="1548" y="1837"/>
                </a:cubicBezTo>
                <a:cubicBezTo>
                  <a:pt x="1549" y="1837"/>
                  <a:pt x="1549" y="1838"/>
                  <a:pt x="1549" y="1838"/>
                </a:cubicBezTo>
                <a:cubicBezTo>
                  <a:pt x="1550" y="1838"/>
                  <a:pt x="1550" y="1838"/>
                  <a:pt x="1550" y="1838"/>
                </a:cubicBezTo>
                <a:cubicBezTo>
                  <a:pt x="1553" y="1839"/>
                  <a:pt x="1556" y="1840"/>
                  <a:pt x="1558" y="1842"/>
                </a:cubicBezTo>
                <a:cubicBezTo>
                  <a:pt x="1560" y="1843"/>
                  <a:pt x="1562" y="1845"/>
                  <a:pt x="1563" y="1847"/>
                </a:cubicBezTo>
                <a:cubicBezTo>
                  <a:pt x="1571" y="1858"/>
                  <a:pt x="1571" y="1858"/>
                  <a:pt x="1571" y="1858"/>
                </a:cubicBezTo>
                <a:cubicBezTo>
                  <a:pt x="1573" y="1861"/>
                  <a:pt x="1577" y="1865"/>
                  <a:pt x="1579" y="1870"/>
                </a:cubicBezTo>
                <a:cubicBezTo>
                  <a:pt x="1579" y="1870"/>
                  <a:pt x="1579" y="1870"/>
                  <a:pt x="1579" y="1870"/>
                </a:cubicBezTo>
                <a:cubicBezTo>
                  <a:pt x="1581" y="1872"/>
                  <a:pt x="1581" y="1874"/>
                  <a:pt x="1581" y="1876"/>
                </a:cubicBezTo>
                <a:cubicBezTo>
                  <a:pt x="1581" y="1877"/>
                  <a:pt x="1580" y="1878"/>
                  <a:pt x="1579" y="1879"/>
                </a:cubicBezTo>
                <a:cubicBezTo>
                  <a:pt x="1579" y="1879"/>
                  <a:pt x="1579" y="1880"/>
                  <a:pt x="1579" y="1880"/>
                </a:cubicBezTo>
                <a:cubicBezTo>
                  <a:pt x="1579" y="1880"/>
                  <a:pt x="1579" y="1880"/>
                  <a:pt x="1579" y="1880"/>
                </a:cubicBezTo>
                <a:cubicBezTo>
                  <a:pt x="1578" y="1880"/>
                  <a:pt x="1578" y="1880"/>
                  <a:pt x="1578" y="1880"/>
                </a:cubicBezTo>
                <a:cubicBezTo>
                  <a:pt x="1578" y="1880"/>
                  <a:pt x="1578" y="1881"/>
                  <a:pt x="1577" y="1881"/>
                </a:cubicBezTo>
                <a:cubicBezTo>
                  <a:pt x="1577" y="1881"/>
                  <a:pt x="1577" y="1881"/>
                  <a:pt x="1576" y="1881"/>
                </a:cubicBezTo>
                <a:cubicBezTo>
                  <a:pt x="1576" y="1881"/>
                  <a:pt x="1576" y="1882"/>
                  <a:pt x="1575" y="1882"/>
                </a:cubicBezTo>
                <a:cubicBezTo>
                  <a:pt x="1569" y="1885"/>
                  <a:pt x="1560" y="1884"/>
                  <a:pt x="1553" y="1884"/>
                </a:cubicBezTo>
                <a:cubicBezTo>
                  <a:pt x="1516" y="1884"/>
                  <a:pt x="1516" y="1884"/>
                  <a:pt x="1516" y="1884"/>
                </a:cubicBezTo>
                <a:cubicBezTo>
                  <a:pt x="1509" y="1884"/>
                  <a:pt x="1501" y="1883"/>
                  <a:pt x="1494" y="1879"/>
                </a:cubicBezTo>
                <a:cubicBezTo>
                  <a:pt x="1492" y="1878"/>
                  <a:pt x="1490" y="1877"/>
                  <a:pt x="1488" y="1876"/>
                </a:cubicBezTo>
                <a:cubicBezTo>
                  <a:pt x="1486" y="1874"/>
                  <a:pt x="1484" y="1872"/>
                  <a:pt x="1483" y="1871"/>
                </a:cubicBezTo>
                <a:cubicBezTo>
                  <a:pt x="1481" y="1868"/>
                  <a:pt x="1481" y="1868"/>
                  <a:pt x="1481" y="1868"/>
                </a:cubicBezTo>
                <a:cubicBezTo>
                  <a:pt x="1478" y="1861"/>
                  <a:pt x="1473" y="1854"/>
                  <a:pt x="1470" y="1847"/>
                </a:cubicBezTo>
                <a:cubicBezTo>
                  <a:pt x="1467" y="1842"/>
                  <a:pt x="1469" y="1839"/>
                  <a:pt x="1474" y="1837"/>
                </a:cubicBezTo>
                <a:close/>
                <a:moveTo>
                  <a:pt x="965" y="1871"/>
                </a:moveTo>
                <a:cubicBezTo>
                  <a:pt x="966" y="1869"/>
                  <a:pt x="966" y="1868"/>
                  <a:pt x="966" y="1866"/>
                </a:cubicBezTo>
                <a:cubicBezTo>
                  <a:pt x="966" y="1866"/>
                  <a:pt x="966" y="1866"/>
                  <a:pt x="966" y="1866"/>
                </a:cubicBezTo>
                <a:cubicBezTo>
                  <a:pt x="967" y="1861"/>
                  <a:pt x="966" y="1855"/>
                  <a:pt x="968" y="1850"/>
                </a:cubicBezTo>
                <a:cubicBezTo>
                  <a:pt x="968" y="1848"/>
                  <a:pt x="968" y="1848"/>
                  <a:pt x="968" y="1848"/>
                </a:cubicBezTo>
                <a:cubicBezTo>
                  <a:pt x="968" y="1846"/>
                  <a:pt x="969" y="1845"/>
                  <a:pt x="970" y="1843"/>
                </a:cubicBezTo>
                <a:cubicBezTo>
                  <a:pt x="971" y="1842"/>
                  <a:pt x="973" y="1841"/>
                  <a:pt x="974" y="1841"/>
                </a:cubicBezTo>
                <a:cubicBezTo>
                  <a:pt x="974" y="1840"/>
                  <a:pt x="974" y="1840"/>
                  <a:pt x="974" y="1840"/>
                </a:cubicBezTo>
                <a:cubicBezTo>
                  <a:pt x="975" y="1840"/>
                  <a:pt x="975" y="1840"/>
                  <a:pt x="975" y="1840"/>
                </a:cubicBezTo>
                <a:cubicBezTo>
                  <a:pt x="976" y="1840"/>
                  <a:pt x="976" y="1839"/>
                  <a:pt x="976" y="1839"/>
                </a:cubicBezTo>
                <a:cubicBezTo>
                  <a:pt x="976" y="1839"/>
                  <a:pt x="977" y="1839"/>
                  <a:pt x="977" y="1839"/>
                </a:cubicBezTo>
                <a:cubicBezTo>
                  <a:pt x="978" y="1839"/>
                  <a:pt x="978" y="1838"/>
                  <a:pt x="979" y="1838"/>
                </a:cubicBezTo>
                <a:cubicBezTo>
                  <a:pt x="980" y="1838"/>
                  <a:pt x="980" y="1838"/>
                  <a:pt x="980" y="1838"/>
                </a:cubicBezTo>
                <a:cubicBezTo>
                  <a:pt x="981" y="1837"/>
                  <a:pt x="982" y="1837"/>
                  <a:pt x="983" y="1837"/>
                </a:cubicBezTo>
                <a:cubicBezTo>
                  <a:pt x="983" y="1837"/>
                  <a:pt x="984" y="1837"/>
                  <a:pt x="984" y="1837"/>
                </a:cubicBezTo>
                <a:cubicBezTo>
                  <a:pt x="984" y="1837"/>
                  <a:pt x="984" y="1837"/>
                  <a:pt x="985" y="1837"/>
                </a:cubicBezTo>
                <a:cubicBezTo>
                  <a:pt x="985" y="1837"/>
                  <a:pt x="985" y="1837"/>
                  <a:pt x="986" y="1836"/>
                </a:cubicBezTo>
                <a:cubicBezTo>
                  <a:pt x="988" y="1836"/>
                  <a:pt x="991" y="1836"/>
                  <a:pt x="993" y="1836"/>
                </a:cubicBezTo>
                <a:cubicBezTo>
                  <a:pt x="995" y="1836"/>
                  <a:pt x="995" y="1836"/>
                  <a:pt x="995" y="1836"/>
                </a:cubicBezTo>
                <a:cubicBezTo>
                  <a:pt x="998" y="1836"/>
                  <a:pt x="1000" y="1836"/>
                  <a:pt x="1003" y="1836"/>
                </a:cubicBezTo>
                <a:cubicBezTo>
                  <a:pt x="1038" y="1836"/>
                  <a:pt x="1038" y="1836"/>
                  <a:pt x="1038" y="1836"/>
                </a:cubicBezTo>
                <a:cubicBezTo>
                  <a:pt x="1038" y="1836"/>
                  <a:pt x="1039" y="1836"/>
                  <a:pt x="1040" y="1836"/>
                </a:cubicBezTo>
                <a:cubicBezTo>
                  <a:pt x="1040" y="1836"/>
                  <a:pt x="1040" y="1836"/>
                  <a:pt x="1041" y="1836"/>
                </a:cubicBezTo>
                <a:cubicBezTo>
                  <a:pt x="1042" y="1836"/>
                  <a:pt x="1042" y="1836"/>
                  <a:pt x="1043" y="1836"/>
                </a:cubicBezTo>
                <a:cubicBezTo>
                  <a:pt x="1050" y="1837"/>
                  <a:pt x="1058" y="1839"/>
                  <a:pt x="1061" y="1844"/>
                </a:cubicBezTo>
                <a:cubicBezTo>
                  <a:pt x="1061" y="1845"/>
                  <a:pt x="1061" y="1845"/>
                  <a:pt x="1061" y="1846"/>
                </a:cubicBezTo>
                <a:cubicBezTo>
                  <a:pt x="1061" y="1846"/>
                  <a:pt x="1061" y="1846"/>
                  <a:pt x="1061" y="1846"/>
                </a:cubicBezTo>
                <a:cubicBezTo>
                  <a:pt x="1063" y="1853"/>
                  <a:pt x="1062" y="1863"/>
                  <a:pt x="1062" y="1870"/>
                </a:cubicBezTo>
                <a:cubicBezTo>
                  <a:pt x="1062" y="1872"/>
                  <a:pt x="1062" y="1872"/>
                  <a:pt x="1062" y="1872"/>
                </a:cubicBezTo>
                <a:cubicBezTo>
                  <a:pt x="1062" y="1873"/>
                  <a:pt x="1062" y="1874"/>
                  <a:pt x="1061" y="1876"/>
                </a:cubicBezTo>
                <a:cubicBezTo>
                  <a:pt x="1054" y="1889"/>
                  <a:pt x="1022" y="1885"/>
                  <a:pt x="1010" y="1885"/>
                </a:cubicBezTo>
                <a:cubicBezTo>
                  <a:pt x="1003" y="1885"/>
                  <a:pt x="996" y="1885"/>
                  <a:pt x="989" y="1885"/>
                </a:cubicBezTo>
                <a:cubicBezTo>
                  <a:pt x="983" y="1885"/>
                  <a:pt x="974" y="1884"/>
                  <a:pt x="969" y="1879"/>
                </a:cubicBezTo>
                <a:cubicBezTo>
                  <a:pt x="969" y="1879"/>
                  <a:pt x="969" y="1879"/>
                  <a:pt x="968" y="1879"/>
                </a:cubicBezTo>
                <a:cubicBezTo>
                  <a:pt x="968" y="1879"/>
                  <a:pt x="968" y="1878"/>
                  <a:pt x="968" y="1878"/>
                </a:cubicBezTo>
                <a:cubicBezTo>
                  <a:pt x="967" y="1878"/>
                  <a:pt x="967" y="1878"/>
                  <a:pt x="967" y="1877"/>
                </a:cubicBezTo>
                <a:cubicBezTo>
                  <a:pt x="967" y="1877"/>
                  <a:pt x="967" y="1877"/>
                  <a:pt x="967" y="1877"/>
                </a:cubicBezTo>
                <a:cubicBezTo>
                  <a:pt x="967" y="1877"/>
                  <a:pt x="967" y="1877"/>
                  <a:pt x="967" y="1877"/>
                </a:cubicBezTo>
                <a:cubicBezTo>
                  <a:pt x="966" y="1876"/>
                  <a:pt x="966" y="1876"/>
                  <a:pt x="966" y="1875"/>
                </a:cubicBezTo>
                <a:cubicBezTo>
                  <a:pt x="965" y="1874"/>
                  <a:pt x="965" y="1873"/>
                  <a:pt x="965" y="1872"/>
                </a:cubicBezTo>
                <a:lnTo>
                  <a:pt x="965" y="1871"/>
                </a:lnTo>
                <a:close/>
                <a:moveTo>
                  <a:pt x="956" y="1955"/>
                </a:moveTo>
                <a:cubicBezTo>
                  <a:pt x="956" y="1952"/>
                  <a:pt x="956" y="1952"/>
                  <a:pt x="956" y="1952"/>
                </a:cubicBezTo>
                <a:cubicBezTo>
                  <a:pt x="956" y="1952"/>
                  <a:pt x="956" y="1951"/>
                  <a:pt x="956" y="1951"/>
                </a:cubicBezTo>
                <a:cubicBezTo>
                  <a:pt x="957" y="1943"/>
                  <a:pt x="958" y="1935"/>
                  <a:pt x="959" y="1926"/>
                </a:cubicBezTo>
                <a:cubicBezTo>
                  <a:pt x="959" y="1926"/>
                  <a:pt x="959" y="1926"/>
                  <a:pt x="959" y="1926"/>
                </a:cubicBezTo>
                <a:cubicBezTo>
                  <a:pt x="959" y="1926"/>
                  <a:pt x="959" y="1926"/>
                  <a:pt x="959" y="1925"/>
                </a:cubicBezTo>
                <a:cubicBezTo>
                  <a:pt x="963" y="1907"/>
                  <a:pt x="999" y="1911"/>
                  <a:pt x="1013" y="1911"/>
                </a:cubicBezTo>
                <a:cubicBezTo>
                  <a:pt x="1025" y="1911"/>
                  <a:pt x="1055" y="1908"/>
                  <a:pt x="1061" y="1921"/>
                </a:cubicBezTo>
                <a:cubicBezTo>
                  <a:pt x="1062" y="1923"/>
                  <a:pt x="1063" y="1924"/>
                  <a:pt x="1063" y="1926"/>
                </a:cubicBezTo>
                <a:cubicBezTo>
                  <a:pt x="1063" y="1940"/>
                  <a:pt x="1063" y="1940"/>
                  <a:pt x="1063" y="1940"/>
                </a:cubicBezTo>
                <a:cubicBezTo>
                  <a:pt x="1063" y="1945"/>
                  <a:pt x="1063" y="1949"/>
                  <a:pt x="1063" y="1953"/>
                </a:cubicBezTo>
                <a:cubicBezTo>
                  <a:pt x="1063" y="1953"/>
                  <a:pt x="1063" y="1953"/>
                  <a:pt x="1063" y="1953"/>
                </a:cubicBezTo>
                <a:cubicBezTo>
                  <a:pt x="1063" y="1955"/>
                  <a:pt x="1063" y="1955"/>
                  <a:pt x="1063" y="1955"/>
                </a:cubicBezTo>
                <a:cubicBezTo>
                  <a:pt x="1063" y="1957"/>
                  <a:pt x="1062" y="1959"/>
                  <a:pt x="1061" y="1961"/>
                </a:cubicBezTo>
                <a:cubicBezTo>
                  <a:pt x="1061" y="1962"/>
                  <a:pt x="1060" y="1962"/>
                  <a:pt x="1060" y="1962"/>
                </a:cubicBezTo>
                <a:cubicBezTo>
                  <a:pt x="1060" y="1963"/>
                  <a:pt x="1059" y="1963"/>
                  <a:pt x="1059" y="1964"/>
                </a:cubicBezTo>
                <a:cubicBezTo>
                  <a:pt x="1058" y="1964"/>
                  <a:pt x="1058" y="1964"/>
                  <a:pt x="1058" y="1964"/>
                </a:cubicBezTo>
                <a:cubicBezTo>
                  <a:pt x="1055" y="1967"/>
                  <a:pt x="1051" y="1969"/>
                  <a:pt x="1046" y="1970"/>
                </a:cubicBezTo>
                <a:cubicBezTo>
                  <a:pt x="1046" y="1970"/>
                  <a:pt x="1046" y="1970"/>
                  <a:pt x="1046" y="1970"/>
                </a:cubicBezTo>
                <a:cubicBezTo>
                  <a:pt x="1046" y="1970"/>
                  <a:pt x="1046" y="1970"/>
                  <a:pt x="1046" y="1970"/>
                </a:cubicBezTo>
                <a:cubicBezTo>
                  <a:pt x="1044" y="1971"/>
                  <a:pt x="1043" y="1971"/>
                  <a:pt x="1041" y="1971"/>
                </a:cubicBezTo>
                <a:cubicBezTo>
                  <a:pt x="1041" y="1971"/>
                  <a:pt x="1040" y="1971"/>
                  <a:pt x="1040" y="1971"/>
                </a:cubicBezTo>
                <a:cubicBezTo>
                  <a:pt x="1038" y="1971"/>
                  <a:pt x="1037" y="1972"/>
                  <a:pt x="1035" y="1972"/>
                </a:cubicBezTo>
                <a:cubicBezTo>
                  <a:pt x="1035" y="1972"/>
                  <a:pt x="1035" y="1972"/>
                  <a:pt x="1035" y="1972"/>
                </a:cubicBezTo>
                <a:cubicBezTo>
                  <a:pt x="982" y="1972"/>
                  <a:pt x="982" y="1972"/>
                  <a:pt x="982" y="1972"/>
                </a:cubicBezTo>
                <a:cubicBezTo>
                  <a:pt x="976" y="1972"/>
                  <a:pt x="969" y="1971"/>
                  <a:pt x="963" y="1967"/>
                </a:cubicBezTo>
                <a:cubicBezTo>
                  <a:pt x="963" y="1967"/>
                  <a:pt x="963" y="1967"/>
                  <a:pt x="963" y="1967"/>
                </a:cubicBezTo>
                <a:cubicBezTo>
                  <a:pt x="963" y="1967"/>
                  <a:pt x="963" y="1967"/>
                  <a:pt x="963" y="1967"/>
                </a:cubicBezTo>
                <a:cubicBezTo>
                  <a:pt x="962" y="1966"/>
                  <a:pt x="961" y="1965"/>
                  <a:pt x="960" y="1964"/>
                </a:cubicBezTo>
                <a:cubicBezTo>
                  <a:pt x="959" y="1964"/>
                  <a:pt x="958" y="1963"/>
                  <a:pt x="958" y="1962"/>
                </a:cubicBezTo>
                <a:cubicBezTo>
                  <a:pt x="958" y="1962"/>
                  <a:pt x="958" y="1962"/>
                  <a:pt x="957" y="1962"/>
                </a:cubicBezTo>
                <a:cubicBezTo>
                  <a:pt x="956" y="1960"/>
                  <a:pt x="956" y="1957"/>
                  <a:pt x="956" y="1955"/>
                </a:cubicBezTo>
                <a:close/>
                <a:moveTo>
                  <a:pt x="820" y="1872"/>
                </a:moveTo>
                <a:cubicBezTo>
                  <a:pt x="820" y="1872"/>
                  <a:pt x="820" y="1872"/>
                  <a:pt x="820" y="1872"/>
                </a:cubicBezTo>
                <a:cubicBezTo>
                  <a:pt x="820" y="1872"/>
                  <a:pt x="820" y="1872"/>
                  <a:pt x="820" y="1872"/>
                </a:cubicBezTo>
                <a:cubicBezTo>
                  <a:pt x="820" y="1870"/>
                  <a:pt x="821" y="1868"/>
                  <a:pt x="822" y="1866"/>
                </a:cubicBezTo>
                <a:cubicBezTo>
                  <a:pt x="823" y="1861"/>
                  <a:pt x="824" y="1854"/>
                  <a:pt x="827" y="1849"/>
                </a:cubicBezTo>
                <a:cubicBezTo>
                  <a:pt x="827" y="1848"/>
                  <a:pt x="827" y="1848"/>
                  <a:pt x="827" y="1848"/>
                </a:cubicBezTo>
                <a:cubicBezTo>
                  <a:pt x="827" y="1847"/>
                  <a:pt x="829" y="1845"/>
                  <a:pt x="830" y="1844"/>
                </a:cubicBezTo>
                <a:cubicBezTo>
                  <a:pt x="831" y="1843"/>
                  <a:pt x="832" y="1842"/>
                  <a:pt x="833" y="1841"/>
                </a:cubicBezTo>
                <a:cubicBezTo>
                  <a:pt x="837" y="1839"/>
                  <a:pt x="840" y="1838"/>
                  <a:pt x="844" y="1837"/>
                </a:cubicBezTo>
                <a:cubicBezTo>
                  <a:pt x="845" y="1837"/>
                  <a:pt x="845" y="1837"/>
                  <a:pt x="845" y="1837"/>
                </a:cubicBezTo>
                <a:cubicBezTo>
                  <a:pt x="848" y="1836"/>
                  <a:pt x="851" y="1836"/>
                  <a:pt x="855" y="1836"/>
                </a:cubicBezTo>
                <a:cubicBezTo>
                  <a:pt x="859" y="1836"/>
                  <a:pt x="859" y="1836"/>
                  <a:pt x="859" y="1836"/>
                </a:cubicBezTo>
                <a:cubicBezTo>
                  <a:pt x="861" y="1836"/>
                  <a:pt x="862" y="1836"/>
                  <a:pt x="864" y="1836"/>
                </a:cubicBezTo>
                <a:cubicBezTo>
                  <a:pt x="873" y="1836"/>
                  <a:pt x="883" y="1836"/>
                  <a:pt x="893" y="1836"/>
                </a:cubicBezTo>
                <a:cubicBezTo>
                  <a:pt x="894" y="1836"/>
                  <a:pt x="896" y="1836"/>
                  <a:pt x="897" y="1836"/>
                </a:cubicBezTo>
                <a:cubicBezTo>
                  <a:pt x="899" y="1836"/>
                  <a:pt x="899" y="1836"/>
                  <a:pt x="899" y="1836"/>
                </a:cubicBezTo>
                <a:cubicBezTo>
                  <a:pt x="899" y="1836"/>
                  <a:pt x="899" y="1836"/>
                  <a:pt x="900" y="1836"/>
                </a:cubicBezTo>
                <a:cubicBezTo>
                  <a:pt x="901" y="1836"/>
                  <a:pt x="902" y="1836"/>
                  <a:pt x="904" y="1836"/>
                </a:cubicBezTo>
                <a:cubicBezTo>
                  <a:pt x="904" y="1836"/>
                  <a:pt x="904" y="1836"/>
                  <a:pt x="904" y="1836"/>
                </a:cubicBezTo>
                <a:cubicBezTo>
                  <a:pt x="911" y="1837"/>
                  <a:pt x="919" y="1839"/>
                  <a:pt x="921" y="1846"/>
                </a:cubicBezTo>
                <a:cubicBezTo>
                  <a:pt x="921" y="1846"/>
                  <a:pt x="921" y="1846"/>
                  <a:pt x="921" y="1846"/>
                </a:cubicBezTo>
                <a:cubicBezTo>
                  <a:pt x="921" y="1846"/>
                  <a:pt x="921" y="1846"/>
                  <a:pt x="921" y="1846"/>
                </a:cubicBezTo>
                <a:cubicBezTo>
                  <a:pt x="921" y="1854"/>
                  <a:pt x="918" y="1863"/>
                  <a:pt x="917" y="1870"/>
                </a:cubicBezTo>
                <a:cubicBezTo>
                  <a:pt x="917" y="1870"/>
                  <a:pt x="917" y="1870"/>
                  <a:pt x="917" y="1870"/>
                </a:cubicBezTo>
                <a:cubicBezTo>
                  <a:pt x="917" y="1872"/>
                  <a:pt x="917" y="1872"/>
                  <a:pt x="917" y="1872"/>
                </a:cubicBezTo>
                <a:cubicBezTo>
                  <a:pt x="916" y="1873"/>
                  <a:pt x="916" y="1875"/>
                  <a:pt x="914" y="1876"/>
                </a:cubicBezTo>
                <a:cubicBezTo>
                  <a:pt x="914" y="1876"/>
                  <a:pt x="914" y="1877"/>
                  <a:pt x="914" y="1877"/>
                </a:cubicBezTo>
                <a:cubicBezTo>
                  <a:pt x="914" y="1877"/>
                  <a:pt x="914" y="1877"/>
                  <a:pt x="914" y="1877"/>
                </a:cubicBezTo>
                <a:cubicBezTo>
                  <a:pt x="914" y="1877"/>
                  <a:pt x="914" y="1877"/>
                  <a:pt x="914" y="1877"/>
                </a:cubicBezTo>
                <a:cubicBezTo>
                  <a:pt x="904" y="1889"/>
                  <a:pt x="878" y="1886"/>
                  <a:pt x="865" y="1886"/>
                </a:cubicBezTo>
                <a:cubicBezTo>
                  <a:pt x="857" y="1886"/>
                  <a:pt x="849" y="1886"/>
                  <a:pt x="841" y="1886"/>
                </a:cubicBezTo>
                <a:cubicBezTo>
                  <a:pt x="834" y="1886"/>
                  <a:pt x="824" y="1884"/>
                  <a:pt x="820" y="1877"/>
                </a:cubicBezTo>
                <a:cubicBezTo>
                  <a:pt x="820" y="1877"/>
                  <a:pt x="820" y="1876"/>
                  <a:pt x="820" y="1875"/>
                </a:cubicBezTo>
                <a:cubicBezTo>
                  <a:pt x="820" y="1875"/>
                  <a:pt x="820" y="1875"/>
                  <a:pt x="820" y="1874"/>
                </a:cubicBezTo>
                <a:cubicBezTo>
                  <a:pt x="820" y="1873"/>
                  <a:pt x="820" y="1873"/>
                  <a:pt x="820" y="1872"/>
                </a:cubicBezTo>
                <a:close/>
                <a:moveTo>
                  <a:pt x="795" y="1956"/>
                </a:moveTo>
                <a:cubicBezTo>
                  <a:pt x="796" y="1952"/>
                  <a:pt x="796" y="1952"/>
                  <a:pt x="796" y="1952"/>
                </a:cubicBezTo>
                <a:cubicBezTo>
                  <a:pt x="796" y="1952"/>
                  <a:pt x="796" y="1952"/>
                  <a:pt x="796" y="1952"/>
                </a:cubicBezTo>
                <a:cubicBezTo>
                  <a:pt x="796" y="1951"/>
                  <a:pt x="796" y="1951"/>
                  <a:pt x="796" y="1950"/>
                </a:cubicBezTo>
                <a:cubicBezTo>
                  <a:pt x="803" y="1926"/>
                  <a:pt x="803" y="1926"/>
                  <a:pt x="803" y="1926"/>
                </a:cubicBezTo>
                <a:cubicBezTo>
                  <a:pt x="804" y="1926"/>
                  <a:pt x="804" y="1926"/>
                  <a:pt x="804" y="1925"/>
                </a:cubicBezTo>
                <a:cubicBezTo>
                  <a:pt x="811" y="1908"/>
                  <a:pt x="843" y="1911"/>
                  <a:pt x="859" y="1911"/>
                </a:cubicBezTo>
                <a:cubicBezTo>
                  <a:pt x="865" y="1911"/>
                  <a:pt x="877" y="1910"/>
                  <a:pt x="888" y="1912"/>
                </a:cubicBezTo>
                <a:cubicBezTo>
                  <a:pt x="890" y="1912"/>
                  <a:pt x="891" y="1912"/>
                  <a:pt x="893" y="1913"/>
                </a:cubicBezTo>
                <a:cubicBezTo>
                  <a:pt x="894" y="1913"/>
                  <a:pt x="894" y="1913"/>
                  <a:pt x="894" y="1913"/>
                </a:cubicBezTo>
                <a:cubicBezTo>
                  <a:pt x="899" y="1914"/>
                  <a:pt x="903" y="1916"/>
                  <a:pt x="905" y="1920"/>
                </a:cubicBezTo>
                <a:cubicBezTo>
                  <a:pt x="906" y="1920"/>
                  <a:pt x="906" y="1920"/>
                  <a:pt x="906" y="1920"/>
                </a:cubicBezTo>
                <a:cubicBezTo>
                  <a:pt x="906" y="1921"/>
                  <a:pt x="906" y="1921"/>
                  <a:pt x="906" y="1921"/>
                </a:cubicBezTo>
                <a:cubicBezTo>
                  <a:pt x="906" y="1921"/>
                  <a:pt x="906" y="1921"/>
                  <a:pt x="906" y="1921"/>
                </a:cubicBezTo>
                <a:cubicBezTo>
                  <a:pt x="907" y="1923"/>
                  <a:pt x="907" y="1924"/>
                  <a:pt x="907" y="1926"/>
                </a:cubicBezTo>
                <a:cubicBezTo>
                  <a:pt x="907" y="1928"/>
                  <a:pt x="907" y="1928"/>
                  <a:pt x="907" y="1928"/>
                </a:cubicBezTo>
                <a:cubicBezTo>
                  <a:pt x="907" y="1928"/>
                  <a:pt x="907" y="1928"/>
                  <a:pt x="907" y="1928"/>
                </a:cubicBezTo>
                <a:cubicBezTo>
                  <a:pt x="906" y="1932"/>
                  <a:pt x="905" y="1936"/>
                  <a:pt x="904" y="1941"/>
                </a:cubicBezTo>
                <a:cubicBezTo>
                  <a:pt x="902" y="1955"/>
                  <a:pt x="902" y="1955"/>
                  <a:pt x="902" y="1955"/>
                </a:cubicBezTo>
                <a:cubicBezTo>
                  <a:pt x="901" y="1958"/>
                  <a:pt x="900" y="1960"/>
                  <a:pt x="899" y="1962"/>
                </a:cubicBezTo>
                <a:cubicBezTo>
                  <a:pt x="898" y="1962"/>
                  <a:pt x="898" y="1962"/>
                  <a:pt x="898" y="1962"/>
                </a:cubicBezTo>
                <a:cubicBezTo>
                  <a:pt x="898" y="1963"/>
                  <a:pt x="897" y="1963"/>
                  <a:pt x="897" y="1963"/>
                </a:cubicBezTo>
                <a:cubicBezTo>
                  <a:pt x="897" y="1964"/>
                  <a:pt x="896" y="1964"/>
                  <a:pt x="895" y="1965"/>
                </a:cubicBezTo>
                <a:cubicBezTo>
                  <a:pt x="891" y="1968"/>
                  <a:pt x="887" y="1969"/>
                  <a:pt x="882" y="1971"/>
                </a:cubicBezTo>
                <a:cubicBezTo>
                  <a:pt x="882" y="1971"/>
                  <a:pt x="882" y="1971"/>
                  <a:pt x="882" y="1971"/>
                </a:cubicBezTo>
                <a:cubicBezTo>
                  <a:pt x="882" y="1971"/>
                  <a:pt x="882" y="1971"/>
                  <a:pt x="882" y="1971"/>
                </a:cubicBezTo>
                <a:cubicBezTo>
                  <a:pt x="880" y="1971"/>
                  <a:pt x="879" y="1971"/>
                  <a:pt x="877" y="1971"/>
                </a:cubicBezTo>
                <a:cubicBezTo>
                  <a:pt x="877" y="1972"/>
                  <a:pt x="876" y="1972"/>
                  <a:pt x="876" y="1972"/>
                </a:cubicBezTo>
                <a:cubicBezTo>
                  <a:pt x="874" y="1972"/>
                  <a:pt x="872" y="1972"/>
                  <a:pt x="871" y="1972"/>
                </a:cubicBezTo>
                <a:cubicBezTo>
                  <a:pt x="871" y="1972"/>
                  <a:pt x="871" y="1972"/>
                  <a:pt x="871" y="1972"/>
                </a:cubicBezTo>
                <a:cubicBezTo>
                  <a:pt x="818" y="1972"/>
                  <a:pt x="818" y="1972"/>
                  <a:pt x="818" y="1972"/>
                </a:cubicBezTo>
                <a:cubicBezTo>
                  <a:pt x="812" y="1972"/>
                  <a:pt x="805" y="1971"/>
                  <a:pt x="799" y="1967"/>
                </a:cubicBezTo>
                <a:cubicBezTo>
                  <a:pt x="799" y="1967"/>
                  <a:pt x="799" y="1967"/>
                  <a:pt x="799" y="1967"/>
                </a:cubicBezTo>
                <a:cubicBezTo>
                  <a:pt x="799" y="1967"/>
                  <a:pt x="799" y="1967"/>
                  <a:pt x="799" y="1967"/>
                </a:cubicBezTo>
                <a:cubicBezTo>
                  <a:pt x="798" y="1967"/>
                  <a:pt x="797" y="1966"/>
                  <a:pt x="797" y="1965"/>
                </a:cubicBezTo>
                <a:cubicBezTo>
                  <a:pt x="796" y="1964"/>
                  <a:pt x="796" y="1963"/>
                  <a:pt x="795" y="1963"/>
                </a:cubicBezTo>
                <a:cubicBezTo>
                  <a:pt x="795" y="1962"/>
                  <a:pt x="795" y="1962"/>
                  <a:pt x="795" y="1962"/>
                </a:cubicBezTo>
                <a:cubicBezTo>
                  <a:pt x="794" y="1960"/>
                  <a:pt x="794" y="1958"/>
                  <a:pt x="795" y="1956"/>
                </a:cubicBezTo>
                <a:close/>
                <a:moveTo>
                  <a:pt x="674" y="1875"/>
                </a:moveTo>
                <a:cubicBezTo>
                  <a:pt x="674" y="1872"/>
                  <a:pt x="676" y="1869"/>
                  <a:pt x="677" y="1867"/>
                </a:cubicBezTo>
                <a:cubicBezTo>
                  <a:pt x="680" y="1861"/>
                  <a:pt x="683" y="1852"/>
                  <a:pt x="687" y="1847"/>
                </a:cubicBezTo>
                <a:cubicBezTo>
                  <a:pt x="688" y="1846"/>
                  <a:pt x="688" y="1846"/>
                  <a:pt x="688" y="1846"/>
                </a:cubicBezTo>
                <a:cubicBezTo>
                  <a:pt x="688" y="1846"/>
                  <a:pt x="689" y="1845"/>
                  <a:pt x="689" y="1845"/>
                </a:cubicBezTo>
                <a:cubicBezTo>
                  <a:pt x="689" y="1845"/>
                  <a:pt x="689" y="1845"/>
                  <a:pt x="690" y="1844"/>
                </a:cubicBezTo>
                <a:cubicBezTo>
                  <a:pt x="690" y="1844"/>
                  <a:pt x="690" y="1844"/>
                  <a:pt x="690" y="1844"/>
                </a:cubicBezTo>
                <a:cubicBezTo>
                  <a:pt x="690" y="1844"/>
                  <a:pt x="691" y="1844"/>
                  <a:pt x="691" y="1843"/>
                </a:cubicBezTo>
                <a:cubicBezTo>
                  <a:pt x="695" y="1840"/>
                  <a:pt x="700" y="1838"/>
                  <a:pt x="706" y="1838"/>
                </a:cubicBezTo>
                <a:cubicBezTo>
                  <a:pt x="706" y="1837"/>
                  <a:pt x="706" y="1837"/>
                  <a:pt x="706" y="1837"/>
                </a:cubicBezTo>
                <a:cubicBezTo>
                  <a:pt x="709" y="1837"/>
                  <a:pt x="713" y="1836"/>
                  <a:pt x="716" y="1836"/>
                </a:cubicBezTo>
                <a:cubicBezTo>
                  <a:pt x="734" y="1836"/>
                  <a:pt x="734" y="1836"/>
                  <a:pt x="734" y="1836"/>
                </a:cubicBezTo>
                <a:cubicBezTo>
                  <a:pt x="740" y="1836"/>
                  <a:pt x="746" y="1836"/>
                  <a:pt x="751" y="1836"/>
                </a:cubicBezTo>
                <a:cubicBezTo>
                  <a:pt x="759" y="1836"/>
                  <a:pt x="771" y="1835"/>
                  <a:pt x="777" y="1841"/>
                </a:cubicBezTo>
                <a:cubicBezTo>
                  <a:pt x="778" y="1841"/>
                  <a:pt x="778" y="1842"/>
                  <a:pt x="778" y="1842"/>
                </a:cubicBezTo>
                <a:cubicBezTo>
                  <a:pt x="778" y="1842"/>
                  <a:pt x="779" y="1842"/>
                  <a:pt x="779" y="1842"/>
                </a:cubicBezTo>
                <a:cubicBezTo>
                  <a:pt x="779" y="1842"/>
                  <a:pt x="779" y="1843"/>
                  <a:pt x="779" y="1843"/>
                </a:cubicBezTo>
                <a:cubicBezTo>
                  <a:pt x="779" y="1843"/>
                  <a:pt x="779" y="1843"/>
                  <a:pt x="780" y="1844"/>
                </a:cubicBezTo>
                <a:cubicBezTo>
                  <a:pt x="780" y="1845"/>
                  <a:pt x="780" y="1846"/>
                  <a:pt x="780" y="1847"/>
                </a:cubicBezTo>
                <a:cubicBezTo>
                  <a:pt x="779" y="1854"/>
                  <a:pt x="774" y="1863"/>
                  <a:pt x="773" y="1867"/>
                </a:cubicBezTo>
                <a:cubicBezTo>
                  <a:pt x="773" y="1867"/>
                  <a:pt x="773" y="1867"/>
                  <a:pt x="773" y="1867"/>
                </a:cubicBezTo>
                <a:cubicBezTo>
                  <a:pt x="772" y="1869"/>
                  <a:pt x="772" y="1870"/>
                  <a:pt x="771" y="1871"/>
                </a:cubicBezTo>
                <a:cubicBezTo>
                  <a:pt x="771" y="1872"/>
                  <a:pt x="771" y="1872"/>
                  <a:pt x="771" y="1872"/>
                </a:cubicBezTo>
                <a:cubicBezTo>
                  <a:pt x="771" y="1873"/>
                  <a:pt x="771" y="1873"/>
                  <a:pt x="770" y="1873"/>
                </a:cubicBezTo>
                <a:cubicBezTo>
                  <a:pt x="770" y="1874"/>
                  <a:pt x="770" y="1874"/>
                  <a:pt x="770" y="1874"/>
                </a:cubicBezTo>
                <a:cubicBezTo>
                  <a:pt x="770" y="1875"/>
                  <a:pt x="769" y="1875"/>
                  <a:pt x="769" y="1876"/>
                </a:cubicBezTo>
                <a:cubicBezTo>
                  <a:pt x="769" y="1876"/>
                  <a:pt x="769" y="1876"/>
                  <a:pt x="768" y="1876"/>
                </a:cubicBezTo>
                <a:cubicBezTo>
                  <a:pt x="768" y="1876"/>
                  <a:pt x="768" y="1877"/>
                  <a:pt x="768" y="1877"/>
                </a:cubicBezTo>
                <a:cubicBezTo>
                  <a:pt x="768" y="1877"/>
                  <a:pt x="767" y="1877"/>
                  <a:pt x="767" y="1877"/>
                </a:cubicBezTo>
                <a:cubicBezTo>
                  <a:pt x="766" y="1878"/>
                  <a:pt x="765" y="1879"/>
                  <a:pt x="764" y="1880"/>
                </a:cubicBezTo>
                <a:cubicBezTo>
                  <a:pt x="763" y="1880"/>
                  <a:pt x="762" y="1881"/>
                  <a:pt x="761" y="1881"/>
                </a:cubicBezTo>
                <a:cubicBezTo>
                  <a:pt x="760" y="1882"/>
                  <a:pt x="760" y="1882"/>
                  <a:pt x="760" y="1882"/>
                </a:cubicBezTo>
                <a:cubicBezTo>
                  <a:pt x="760" y="1882"/>
                  <a:pt x="760" y="1882"/>
                  <a:pt x="760" y="1882"/>
                </a:cubicBezTo>
                <a:cubicBezTo>
                  <a:pt x="756" y="1883"/>
                  <a:pt x="752" y="1885"/>
                  <a:pt x="749" y="1885"/>
                </a:cubicBezTo>
                <a:cubicBezTo>
                  <a:pt x="748" y="1885"/>
                  <a:pt x="746" y="1885"/>
                  <a:pt x="745" y="1886"/>
                </a:cubicBezTo>
                <a:cubicBezTo>
                  <a:pt x="745" y="1886"/>
                  <a:pt x="745" y="1886"/>
                  <a:pt x="745" y="1886"/>
                </a:cubicBezTo>
                <a:cubicBezTo>
                  <a:pt x="738" y="1886"/>
                  <a:pt x="730" y="1886"/>
                  <a:pt x="723" y="1886"/>
                </a:cubicBezTo>
                <a:cubicBezTo>
                  <a:pt x="693" y="1886"/>
                  <a:pt x="693" y="1886"/>
                  <a:pt x="693" y="1886"/>
                </a:cubicBezTo>
                <a:cubicBezTo>
                  <a:pt x="687" y="1886"/>
                  <a:pt x="676" y="1885"/>
                  <a:pt x="674" y="1878"/>
                </a:cubicBezTo>
                <a:cubicBezTo>
                  <a:pt x="673" y="1877"/>
                  <a:pt x="673" y="1876"/>
                  <a:pt x="673" y="1876"/>
                </a:cubicBezTo>
                <a:cubicBezTo>
                  <a:pt x="673" y="1875"/>
                  <a:pt x="674" y="1875"/>
                  <a:pt x="674" y="1875"/>
                </a:cubicBezTo>
                <a:close/>
                <a:moveTo>
                  <a:pt x="647" y="1928"/>
                </a:moveTo>
                <a:cubicBezTo>
                  <a:pt x="648" y="1927"/>
                  <a:pt x="648" y="1927"/>
                  <a:pt x="648" y="1927"/>
                </a:cubicBezTo>
                <a:cubicBezTo>
                  <a:pt x="648" y="1926"/>
                  <a:pt x="648" y="1926"/>
                  <a:pt x="648" y="1926"/>
                </a:cubicBezTo>
                <a:cubicBezTo>
                  <a:pt x="649" y="1925"/>
                  <a:pt x="649" y="1924"/>
                  <a:pt x="650" y="1924"/>
                </a:cubicBezTo>
                <a:cubicBezTo>
                  <a:pt x="650" y="1924"/>
                  <a:pt x="650" y="1924"/>
                  <a:pt x="650" y="1924"/>
                </a:cubicBezTo>
                <a:cubicBezTo>
                  <a:pt x="661" y="1909"/>
                  <a:pt x="687" y="1912"/>
                  <a:pt x="703" y="1912"/>
                </a:cubicBezTo>
                <a:cubicBezTo>
                  <a:pt x="703" y="1912"/>
                  <a:pt x="703" y="1912"/>
                  <a:pt x="703" y="1912"/>
                </a:cubicBezTo>
                <a:cubicBezTo>
                  <a:pt x="708" y="1912"/>
                  <a:pt x="720" y="1911"/>
                  <a:pt x="730" y="1912"/>
                </a:cubicBezTo>
                <a:cubicBezTo>
                  <a:pt x="734" y="1912"/>
                  <a:pt x="737" y="1912"/>
                  <a:pt x="740" y="1913"/>
                </a:cubicBezTo>
                <a:cubicBezTo>
                  <a:pt x="742" y="1913"/>
                  <a:pt x="744" y="1914"/>
                  <a:pt x="745" y="1915"/>
                </a:cubicBezTo>
                <a:cubicBezTo>
                  <a:pt x="749" y="1917"/>
                  <a:pt x="752" y="1919"/>
                  <a:pt x="752" y="1923"/>
                </a:cubicBezTo>
                <a:cubicBezTo>
                  <a:pt x="752" y="1923"/>
                  <a:pt x="752" y="1924"/>
                  <a:pt x="752" y="1924"/>
                </a:cubicBezTo>
                <a:cubicBezTo>
                  <a:pt x="752" y="1924"/>
                  <a:pt x="752" y="1924"/>
                  <a:pt x="752" y="1924"/>
                </a:cubicBezTo>
                <a:cubicBezTo>
                  <a:pt x="752" y="1925"/>
                  <a:pt x="751" y="1926"/>
                  <a:pt x="751" y="1927"/>
                </a:cubicBezTo>
                <a:cubicBezTo>
                  <a:pt x="741" y="1956"/>
                  <a:pt x="741" y="1956"/>
                  <a:pt x="741" y="1956"/>
                </a:cubicBezTo>
                <a:cubicBezTo>
                  <a:pt x="740" y="1958"/>
                  <a:pt x="738" y="1960"/>
                  <a:pt x="736" y="1962"/>
                </a:cubicBezTo>
                <a:cubicBezTo>
                  <a:pt x="734" y="1964"/>
                  <a:pt x="731" y="1966"/>
                  <a:pt x="728" y="1967"/>
                </a:cubicBezTo>
                <a:cubicBezTo>
                  <a:pt x="728" y="1968"/>
                  <a:pt x="727" y="1968"/>
                  <a:pt x="727" y="1968"/>
                </a:cubicBezTo>
                <a:cubicBezTo>
                  <a:pt x="723" y="1970"/>
                  <a:pt x="718" y="1971"/>
                  <a:pt x="713" y="1972"/>
                </a:cubicBezTo>
                <a:cubicBezTo>
                  <a:pt x="713" y="1972"/>
                  <a:pt x="713" y="1972"/>
                  <a:pt x="713" y="1972"/>
                </a:cubicBezTo>
                <a:cubicBezTo>
                  <a:pt x="712" y="1972"/>
                  <a:pt x="711" y="1972"/>
                  <a:pt x="710" y="1972"/>
                </a:cubicBezTo>
                <a:cubicBezTo>
                  <a:pt x="701" y="1973"/>
                  <a:pt x="692" y="1972"/>
                  <a:pt x="682" y="1972"/>
                </a:cubicBezTo>
                <a:cubicBezTo>
                  <a:pt x="673" y="1973"/>
                  <a:pt x="663" y="1973"/>
                  <a:pt x="654" y="1973"/>
                </a:cubicBezTo>
                <a:cubicBezTo>
                  <a:pt x="647" y="1973"/>
                  <a:pt x="638" y="1971"/>
                  <a:pt x="634" y="1966"/>
                </a:cubicBezTo>
                <a:cubicBezTo>
                  <a:pt x="634" y="1965"/>
                  <a:pt x="634" y="1965"/>
                  <a:pt x="633" y="1965"/>
                </a:cubicBezTo>
                <a:cubicBezTo>
                  <a:pt x="633" y="1964"/>
                  <a:pt x="633" y="1964"/>
                  <a:pt x="633" y="1964"/>
                </a:cubicBezTo>
                <a:cubicBezTo>
                  <a:pt x="633" y="1963"/>
                  <a:pt x="633" y="1963"/>
                  <a:pt x="632" y="1963"/>
                </a:cubicBezTo>
                <a:cubicBezTo>
                  <a:pt x="632" y="1963"/>
                  <a:pt x="632" y="1962"/>
                  <a:pt x="632" y="1962"/>
                </a:cubicBezTo>
                <a:cubicBezTo>
                  <a:pt x="632" y="1962"/>
                  <a:pt x="632" y="1962"/>
                  <a:pt x="632" y="1962"/>
                </a:cubicBezTo>
                <a:cubicBezTo>
                  <a:pt x="632" y="1962"/>
                  <a:pt x="632" y="1961"/>
                  <a:pt x="632" y="1960"/>
                </a:cubicBezTo>
                <a:cubicBezTo>
                  <a:pt x="632" y="1959"/>
                  <a:pt x="632" y="1959"/>
                  <a:pt x="633" y="1959"/>
                </a:cubicBezTo>
                <a:cubicBezTo>
                  <a:pt x="633" y="1958"/>
                  <a:pt x="633" y="1957"/>
                  <a:pt x="633" y="1956"/>
                </a:cubicBezTo>
                <a:cubicBezTo>
                  <a:pt x="633" y="1956"/>
                  <a:pt x="633" y="1956"/>
                  <a:pt x="633" y="1956"/>
                </a:cubicBezTo>
                <a:cubicBezTo>
                  <a:pt x="634" y="1955"/>
                  <a:pt x="634" y="1955"/>
                  <a:pt x="634" y="1955"/>
                </a:cubicBezTo>
                <a:cubicBezTo>
                  <a:pt x="634" y="1954"/>
                  <a:pt x="635" y="1953"/>
                  <a:pt x="635" y="1952"/>
                </a:cubicBezTo>
                <a:cubicBezTo>
                  <a:pt x="639" y="1944"/>
                  <a:pt x="643" y="1936"/>
                  <a:pt x="647" y="1928"/>
                </a:cubicBezTo>
                <a:cubicBezTo>
                  <a:pt x="647" y="1928"/>
                  <a:pt x="647" y="1928"/>
                  <a:pt x="647" y="1928"/>
                </a:cubicBezTo>
                <a:close/>
                <a:moveTo>
                  <a:pt x="527" y="1875"/>
                </a:moveTo>
                <a:cubicBezTo>
                  <a:pt x="528" y="1873"/>
                  <a:pt x="531" y="1870"/>
                  <a:pt x="532" y="1868"/>
                </a:cubicBezTo>
                <a:cubicBezTo>
                  <a:pt x="536" y="1861"/>
                  <a:pt x="541" y="1854"/>
                  <a:pt x="546" y="1848"/>
                </a:cubicBezTo>
                <a:cubicBezTo>
                  <a:pt x="546" y="1847"/>
                  <a:pt x="546" y="1847"/>
                  <a:pt x="547" y="1847"/>
                </a:cubicBezTo>
                <a:cubicBezTo>
                  <a:pt x="547" y="1847"/>
                  <a:pt x="547" y="1847"/>
                  <a:pt x="547" y="1846"/>
                </a:cubicBezTo>
                <a:cubicBezTo>
                  <a:pt x="561" y="1833"/>
                  <a:pt x="590" y="1837"/>
                  <a:pt x="608" y="1837"/>
                </a:cubicBezTo>
                <a:cubicBezTo>
                  <a:pt x="616" y="1837"/>
                  <a:pt x="626" y="1835"/>
                  <a:pt x="634" y="1839"/>
                </a:cubicBezTo>
                <a:cubicBezTo>
                  <a:pt x="634" y="1839"/>
                  <a:pt x="634" y="1839"/>
                  <a:pt x="634" y="1839"/>
                </a:cubicBezTo>
                <a:cubicBezTo>
                  <a:pt x="634" y="1839"/>
                  <a:pt x="635" y="1839"/>
                  <a:pt x="636" y="1840"/>
                </a:cubicBezTo>
                <a:cubicBezTo>
                  <a:pt x="636" y="1840"/>
                  <a:pt x="636" y="1840"/>
                  <a:pt x="636" y="1840"/>
                </a:cubicBezTo>
                <a:cubicBezTo>
                  <a:pt x="638" y="1841"/>
                  <a:pt x="639" y="1843"/>
                  <a:pt x="639" y="1844"/>
                </a:cubicBezTo>
                <a:cubicBezTo>
                  <a:pt x="640" y="1845"/>
                  <a:pt x="640" y="1847"/>
                  <a:pt x="639" y="1849"/>
                </a:cubicBezTo>
                <a:cubicBezTo>
                  <a:pt x="638" y="1850"/>
                  <a:pt x="638" y="1850"/>
                  <a:pt x="638" y="1850"/>
                </a:cubicBezTo>
                <a:cubicBezTo>
                  <a:pt x="637" y="1854"/>
                  <a:pt x="633" y="1858"/>
                  <a:pt x="631" y="1862"/>
                </a:cubicBezTo>
                <a:cubicBezTo>
                  <a:pt x="631" y="1862"/>
                  <a:pt x="631" y="1862"/>
                  <a:pt x="631" y="1862"/>
                </a:cubicBezTo>
                <a:cubicBezTo>
                  <a:pt x="625" y="1873"/>
                  <a:pt x="625" y="1873"/>
                  <a:pt x="625" y="1873"/>
                </a:cubicBezTo>
                <a:cubicBezTo>
                  <a:pt x="624" y="1874"/>
                  <a:pt x="623" y="1876"/>
                  <a:pt x="621" y="1878"/>
                </a:cubicBezTo>
                <a:cubicBezTo>
                  <a:pt x="618" y="1879"/>
                  <a:pt x="616" y="1881"/>
                  <a:pt x="613" y="1882"/>
                </a:cubicBezTo>
                <a:cubicBezTo>
                  <a:pt x="612" y="1882"/>
                  <a:pt x="611" y="1883"/>
                  <a:pt x="610" y="1883"/>
                </a:cubicBezTo>
                <a:cubicBezTo>
                  <a:pt x="610" y="1883"/>
                  <a:pt x="609" y="1883"/>
                  <a:pt x="609" y="1884"/>
                </a:cubicBezTo>
                <a:cubicBezTo>
                  <a:pt x="609" y="1884"/>
                  <a:pt x="609" y="1884"/>
                  <a:pt x="609" y="1884"/>
                </a:cubicBezTo>
                <a:cubicBezTo>
                  <a:pt x="607" y="1884"/>
                  <a:pt x="605" y="1885"/>
                  <a:pt x="603" y="1885"/>
                </a:cubicBezTo>
                <a:cubicBezTo>
                  <a:pt x="599" y="1886"/>
                  <a:pt x="596" y="1886"/>
                  <a:pt x="592" y="1886"/>
                </a:cubicBezTo>
                <a:cubicBezTo>
                  <a:pt x="582" y="1886"/>
                  <a:pt x="582" y="1886"/>
                  <a:pt x="582" y="1886"/>
                </a:cubicBezTo>
                <a:cubicBezTo>
                  <a:pt x="582" y="1886"/>
                  <a:pt x="582" y="1886"/>
                  <a:pt x="582" y="1886"/>
                </a:cubicBezTo>
                <a:cubicBezTo>
                  <a:pt x="570" y="1886"/>
                  <a:pt x="557" y="1886"/>
                  <a:pt x="545" y="1886"/>
                </a:cubicBezTo>
                <a:cubicBezTo>
                  <a:pt x="540" y="1886"/>
                  <a:pt x="528" y="1885"/>
                  <a:pt x="527" y="1878"/>
                </a:cubicBezTo>
                <a:cubicBezTo>
                  <a:pt x="527" y="1877"/>
                  <a:pt x="527" y="1876"/>
                  <a:pt x="527" y="1875"/>
                </a:cubicBezTo>
                <a:close/>
                <a:moveTo>
                  <a:pt x="545" y="2017"/>
                </a:moveTo>
                <a:cubicBezTo>
                  <a:pt x="545" y="2017"/>
                  <a:pt x="545" y="2017"/>
                  <a:pt x="545" y="2017"/>
                </a:cubicBezTo>
                <a:cubicBezTo>
                  <a:pt x="543" y="2024"/>
                  <a:pt x="538" y="2031"/>
                  <a:pt x="534" y="2038"/>
                </a:cubicBezTo>
                <a:cubicBezTo>
                  <a:pt x="534" y="2038"/>
                  <a:pt x="534" y="2038"/>
                  <a:pt x="534" y="2038"/>
                </a:cubicBezTo>
                <a:cubicBezTo>
                  <a:pt x="530" y="2045"/>
                  <a:pt x="527" y="2053"/>
                  <a:pt x="521" y="2060"/>
                </a:cubicBezTo>
                <a:cubicBezTo>
                  <a:pt x="521" y="2061"/>
                  <a:pt x="520" y="2061"/>
                  <a:pt x="520" y="2062"/>
                </a:cubicBezTo>
                <a:cubicBezTo>
                  <a:pt x="520" y="2062"/>
                  <a:pt x="520" y="2062"/>
                  <a:pt x="520" y="2062"/>
                </a:cubicBezTo>
                <a:cubicBezTo>
                  <a:pt x="519" y="2063"/>
                  <a:pt x="518" y="2064"/>
                  <a:pt x="517" y="2064"/>
                </a:cubicBezTo>
                <a:cubicBezTo>
                  <a:pt x="517" y="2065"/>
                  <a:pt x="517" y="2065"/>
                  <a:pt x="516" y="2065"/>
                </a:cubicBezTo>
                <a:cubicBezTo>
                  <a:pt x="516" y="2065"/>
                  <a:pt x="516" y="2066"/>
                  <a:pt x="516" y="2066"/>
                </a:cubicBezTo>
                <a:cubicBezTo>
                  <a:pt x="510" y="2071"/>
                  <a:pt x="503" y="2074"/>
                  <a:pt x="496" y="2076"/>
                </a:cubicBezTo>
                <a:cubicBezTo>
                  <a:pt x="495" y="2076"/>
                  <a:pt x="494" y="2076"/>
                  <a:pt x="493" y="2077"/>
                </a:cubicBezTo>
                <a:cubicBezTo>
                  <a:pt x="489" y="2078"/>
                  <a:pt x="484" y="2078"/>
                  <a:pt x="480" y="2078"/>
                </a:cubicBezTo>
                <a:cubicBezTo>
                  <a:pt x="476" y="2078"/>
                  <a:pt x="476" y="2078"/>
                  <a:pt x="476" y="2078"/>
                </a:cubicBezTo>
                <a:cubicBezTo>
                  <a:pt x="476" y="2078"/>
                  <a:pt x="476" y="2078"/>
                  <a:pt x="476" y="2078"/>
                </a:cubicBezTo>
                <a:cubicBezTo>
                  <a:pt x="458" y="2078"/>
                  <a:pt x="439" y="2078"/>
                  <a:pt x="421" y="2079"/>
                </a:cubicBezTo>
                <a:cubicBezTo>
                  <a:pt x="419" y="2079"/>
                  <a:pt x="418" y="2078"/>
                  <a:pt x="416" y="2078"/>
                </a:cubicBezTo>
                <a:cubicBezTo>
                  <a:pt x="414" y="2078"/>
                  <a:pt x="412" y="2078"/>
                  <a:pt x="410" y="2077"/>
                </a:cubicBezTo>
                <a:cubicBezTo>
                  <a:pt x="406" y="2076"/>
                  <a:pt x="404" y="2074"/>
                  <a:pt x="402" y="2072"/>
                </a:cubicBezTo>
                <a:cubicBezTo>
                  <a:pt x="401" y="2070"/>
                  <a:pt x="400" y="2068"/>
                  <a:pt x="400" y="2066"/>
                </a:cubicBezTo>
                <a:cubicBezTo>
                  <a:pt x="400" y="2064"/>
                  <a:pt x="401" y="2062"/>
                  <a:pt x="402" y="2060"/>
                </a:cubicBezTo>
                <a:cubicBezTo>
                  <a:pt x="402" y="2059"/>
                  <a:pt x="402" y="2059"/>
                  <a:pt x="403" y="2059"/>
                </a:cubicBezTo>
                <a:cubicBezTo>
                  <a:pt x="403" y="2058"/>
                  <a:pt x="403" y="2058"/>
                  <a:pt x="403" y="2058"/>
                </a:cubicBezTo>
                <a:cubicBezTo>
                  <a:pt x="404" y="2057"/>
                  <a:pt x="404" y="2057"/>
                  <a:pt x="404" y="2057"/>
                </a:cubicBezTo>
                <a:cubicBezTo>
                  <a:pt x="404" y="2057"/>
                  <a:pt x="404" y="2057"/>
                  <a:pt x="404" y="2057"/>
                </a:cubicBezTo>
                <a:cubicBezTo>
                  <a:pt x="409" y="2050"/>
                  <a:pt x="413" y="2043"/>
                  <a:pt x="418" y="2035"/>
                </a:cubicBezTo>
                <a:cubicBezTo>
                  <a:pt x="422" y="2030"/>
                  <a:pt x="425" y="2024"/>
                  <a:pt x="430" y="2019"/>
                </a:cubicBezTo>
                <a:cubicBezTo>
                  <a:pt x="430" y="2018"/>
                  <a:pt x="431" y="2018"/>
                  <a:pt x="431" y="2017"/>
                </a:cubicBezTo>
                <a:cubicBezTo>
                  <a:pt x="431" y="2017"/>
                  <a:pt x="432" y="2017"/>
                  <a:pt x="432" y="2017"/>
                </a:cubicBezTo>
                <a:cubicBezTo>
                  <a:pt x="433" y="2016"/>
                  <a:pt x="434" y="2015"/>
                  <a:pt x="435" y="2014"/>
                </a:cubicBezTo>
                <a:cubicBezTo>
                  <a:pt x="435" y="2014"/>
                  <a:pt x="435" y="2014"/>
                  <a:pt x="435" y="2014"/>
                </a:cubicBezTo>
                <a:cubicBezTo>
                  <a:pt x="435" y="2014"/>
                  <a:pt x="435" y="2014"/>
                  <a:pt x="435" y="2014"/>
                </a:cubicBezTo>
                <a:cubicBezTo>
                  <a:pt x="441" y="2009"/>
                  <a:pt x="449" y="2006"/>
                  <a:pt x="457" y="2004"/>
                </a:cubicBezTo>
                <a:cubicBezTo>
                  <a:pt x="457" y="2004"/>
                  <a:pt x="457" y="2004"/>
                  <a:pt x="457" y="2004"/>
                </a:cubicBezTo>
                <a:cubicBezTo>
                  <a:pt x="457" y="2004"/>
                  <a:pt x="458" y="2004"/>
                  <a:pt x="458" y="2004"/>
                </a:cubicBezTo>
                <a:cubicBezTo>
                  <a:pt x="459" y="2004"/>
                  <a:pt x="461" y="2004"/>
                  <a:pt x="462" y="2004"/>
                </a:cubicBezTo>
                <a:cubicBezTo>
                  <a:pt x="463" y="2003"/>
                  <a:pt x="464" y="2003"/>
                  <a:pt x="465" y="2003"/>
                </a:cubicBezTo>
                <a:cubicBezTo>
                  <a:pt x="466" y="2003"/>
                  <a:pt x="467" y="2003"/>
                  <a:pt x="468" y="2003"/>
                </a:cubicBezTo>
                <a:cubicBezTo>
                  <a:pt x="468" y="2003"/>
                  <a:pt x="469" y="2003"/>
                  <a:pt x="470" y="2003"/>
                </a:cubicBezTo>
                <a:cubicBezTo>
                  <a:pt x="471" y="2003"/>
                  <a:pt x="471" y="2003"/>
                  <a:pt x="471" y="2003"/>
                </a:cubicBezTo>
                <a:cubicBezTo>
                  <a:pt x="471" y="2003"/>
                  <a:pt x="471" y="2003"/>
                  <a:pt x="471" y="2003"/>
                </a:cubicBezTo>
                <a:cubicBezTo>
                  <a:pt x="488" y="2003"/>
                  <a:pt x="504" y="2003"/>
                  <a:pt x="521" y="2003"/>
                </a:cubicBezTo>
                <a:cubicBezTo>
                  <a:pt x="521" y="2003"/>
                  <a:pt x="521" y="2003"/>
                  <a:pt x="521" y="2003"/>
                </a:cubicBezTo>
                <a:cubicBezTo>
                  <a:pt x="524" y="2003"/>
                  <a:pt x="524" y="2003"/>
                  <a:pt x="524" y="2003"/>
                </a:cubicBezTo>
                <a:cubicBezTo>
                  <a:pt x="528" y="2003"/>
                  <a:pt x="532" y="2003"/>
                  <a:pt x="535" y="2004"/>
                </a:cubicBezTo>
                <a:cubicBezTo>
                  <a:pt x="536" y="2004"/>
                  <a:pt x="536" y="2005"/>
                  <a:pt x="537" y="2005"/>
                </a:cubicBezTo>
                <a:cubicBezTo>
                  <a:pt x="537" y="2005"/>
                  <a:pt x="538" y="2005"/>
                  <a:pt x="538" y="2006"/>
                </a:cubicBezTo>
                <a:cubicBezTo>
                  <a:pt x="538" y="2006"/>
                  <a:pt x="539" y="2006"/>
                  <a:pt x="539" y="2006"/>
                </a:cubicBezTo>
                <a:cubicBezTo>
                  <a:pt x="543" y="2008"/>
                  <a:pt x="546" y="2012"/>
                  <a:pt x="545" y="2017"/>
                </a:cubicBezTo>
                <a:close/>
                <a:moveTo>
                  <a:pt x="579" y="1956"/>
                </a:moveTo>
                <a:cubicBezTo>
                  <a:pt x="579" y="1956"/>
                  <a:pt x="579" y="1956"/>
                  <a:pt x="579" y="1956"/>
                </a:cubicBezTo>
                <a:cubicBezTo>
                  <a:pt x="579" y="1956"/>
                  <a:pt x="579" y="1956"/>
                  <a:pt x="579" y="1956"/>
                </a:cubicBezTo>
                <a:cubicBezTo>
                  <a:pt x="578" y="1957"/>
                  <a:pt x="578" y="1958"/>
                  <a:pt x="577" y="1959"/>
                </a:cubicBezTo>
                <a:cubicBezTo>
                  <a:pt x="577" y="1959"/>
                  <a:pt x="577" y="1960"/>
                  <a:pt x="577" y="1960"/>
                </a:cubicBezTo>
                <a:cubicBezTo>
                  <a:pt x="572" y="1964"/>
                  <a:pt x="566" y="1968"/>
                  <a:pt x="560" y="1970"/>
                </a:cubicBezTo>
                <a:cubicBezTo>
                  <a:pt x="560" y="1970"/>
                  <a:pt x="560" y="1970"/>
                  <a:pt x="560" y="1970"/>
                </a:cubicBezTo>
                <a:cubicBezTo>
                  <a:pt x="559" y="1970"/>
                  <a:pt x="558" y="1970"/>
                  <a:pt x="557" y="1971"/>
                </a:cubicBezTo>
                <a:cubicBezTo>
                  <a:pt x="556" y="1971"/>
                  <a:pt x="556" y="1971"/>
                  <a:pt x="555" y="1971"/>
                </a:cubicBezTo>
                <a:cubicBezTo>
                  <a:pt x="554" y="1971"/>
                  <a:pt x="554" y="1971"/>
                  <a:pt x="553" y="1971"/>
                </a:cubicBezTo>
                <a:cubicBezTo>
                  <a:pt x="550" y="1972"/>
                  <a:pt x="546" y="1973"/>
                  <a:pt x="542" y="1973"/>
                </a:cubicBezTo>
                <a:cubicBezTo>
                  <a:pt x="541" y="1973"/>
                  <a:pt x="541" y="1973"/>
                  <a:pt x="541" y="1973"/>
                </a:cubicBezTo>
                <a:cubicBezTo>
                  <a:pt x="534" y="1973"/>
                  <a:pt x="527" y="1973"/>
                  <a:pt x="520" y="1973"/>
                </a:cubicBezTo>
                <a:cubicBezTo>
                  <a:pt x="510" y="1973"/>
                  <a:pt x="499" y="1973"/>
                  <a:pt x="489" y="1973"/>
                </a:cubicBezTo>
                <a:cubicBezTo>
                  <a:pt x="488" y="1973"/>
                  <a:pt x="486" y="1973"/>
                  <a:pt x="484" y="1973"/>
                </a:cubicBezTo>
                <a:cubicBezTo>
                  <a:pt x="484" y="1973"/>
                  <a:pt x="484" y="1973"/>
                  <a:pt x="483" y="1973"/>
                </a:cubicBezTo>
                <a:cubicBezTo>
                  <a:pt x="482" y="1972"/>
                  <a:pt x="480" y="1972"/>
                  <a:pt x="479" y="1972"/>
                </a:cubicBezTo>
                <a:cubicBezTo>
                  <a:pt x="479" y="1972"/>
                  <a:pt x="479" y="1972"/>
                  <a:pt x="479" y="1972"/>
                </a:cubicBezTo>
                <a:cubicBezTo>
                  <a:pt x="479" y="1972"/>
                  <a:pt x="479" y="1972"/>
                  <a:pt x="479" y="1972"/>
                </a:cubicBezTo>
                <a:cubicBezTo>
                  <a:pt x="474" y="1970"/>
                  <a:pt x="470" y="1968"/>
                  <a:pt x="470" y="1963"/>
                </a:cubicBezTo>
                <a:cubicBezTo>
                  <a:pt x="470" y="1962"/>
                  <a:pt x="470" y="1961"/>
                  <a:pt x="470" y="1960"/>
                </a:cubicBezTo>
                <a:cubicBezTo>
                  <a:pt x="470" y="1960"/>
                  <a:pt x="470" y="1959"/>
                  <a:pt x="471" y="1959"/>
                </a:cubicBezTo>
                <a:cubicBezTo>
                  <a:pt x="471" y="1958"/>
                  <a:pt x="471" y="1957"/>
                  <a:pt x="472" y="1957"/>
                </a:cubicBezTo>
                <a:cubicBezTo>
                  <a:pt x="472" y="1957"/>
                  <a:pt x="472" y="1956"/>
                  <a:pt x="472" y="1956"/>
                </a:cubicBezTo>
                <a:cubicBezTo>
                  <a:pt x="472" y="1956"/>
                  <a:pt x="472" y="1956"/>
                  <a:pt x="472" y="1956"/>
                </a:cubicBezTo>
                <a:cubicBezTo>
                  <a:pt x="473" y="1955"/>
                  <a:pt x="474" y="1954"/>
                  <a:pt x="474" y="1953"/>
                </a:cubicBezTo>
                <a:cubicBezTo>
                  <a:pt x="479" y="1945"/>
                  <a:pt x="485" y="1938"/>
                  <a:pt x="490" y="1930"/>
                </a:cubicBezTo>
                <a:cubicBezTo>
                  <a:pt x="490" y="1930"/>
                  <a:pt x="490" y="1930"/>
                  <a:pt x="490" y="1930"/>
                </a:cubicBezTo>
                <a:cubicBezTo>
                  <a:pt x="492" y="1927"/>
                  <a:pt x="492" y="1927"/>
                  <a:pt x="492" y="1927"/>
                </a:cubicBezTo>
                <a:cubicBezTo>
                  <a:pt x="493" y="1925"/>
                  <a:pt x="495" y="1923"/>
                  <a:pt x="498" y="1921"/>
                </a:cubicBezTo>
                <a:cubicBezTo>
                  <a:pt x="499" y="1920"/>
                  <a:pt x="501" y="1919"/>
                  <a:pt x="503" y="1918"/>
                </a:cubicBezTo>
                <a:cubicBezTo>
                  <a:pt x="504" y="1918"/>
                  <a:pt x="505" y="1917"/>
                  <a:pt x="506" y="1917"/>
                </a:cubicBezTo>
                <a:cubicBezTo>
                  <a:pt x="506" y="1917"/>
                  <a:pt x="506" y="1917"/>
                  <a:pt x="507" y="1917"/>
                </a:cubicBezTo>
                <a:cubicBezTo>
                  <a:pt x="507" y="1917"/>
                  <a:pt x="507" y="1916"/>
                  <a:pt x="507" y="1916"/>
                </a:cubicBezTo>
                <a:cubicBezTo>
                  <a:pt x="508" y="1916"/>
                  <a:pt x="508" y="1916"/>
                  <a:pt x="508" y="1916"/>
                </a:cubicBezTo>
                <a:cubicBezTo>
                  <a:pt x="511" y="1915"/>
                  <a:pt x="514" y="1914"/>
                  <a:pt x="517" y="1913"/>
                </a:cubicBezTo>
                <a:cubicBezTo>
                  <a:pt x="521" y="1913"/>
                  <a:pt x="525" y="1912"/>
                  <a:pt x="528" y="1912"/>
                </a:cubicBezTo>
                <a:cubicBezTo>
                  <a:pt x="538" y="1912"/>
                  <a:pt x="538" y="1912"/>
                  <a:pt x="538" y="1912"/>
                </a:cubicBezTo>
                <a:cubicBezTo>
                  <a:pt x="541" y="1912"/>
                  <a:pt x="543" y="1912"/>
                  <a:pt x="545" y="1912"/>
                </a:cubicBezTo>
                <a:cubicBezTo>
                  <a:pt x="555" y="1912"/>
                  <a:pt x="564" y="1912"/>
                  <a:pt x="573" y="1912"/>
                </a:cubicBezTo>
                <a:cubicBezTo>
                  <a:pt x="573" y="1912"/>
                  <a:pt x="573" y="1912"/>
                  <a:pt x="573" y="1912"/>
                </a:cubicBezTo>
                <a:cubicBezTo>
                  <a:pt x="577" y="1912"/>
                  <a:pt x="577" y="1912"/>
                  <a:pt x="577" y="1912"/>
                </a:cubicBezTo>
                <a:cubicBezTo>
                  <a:pt x="581" y="1912"/>
                  <a:pt x="584" y="1913"/>
                  <a:pt x="587" y="1913"/>
                </a:cubicBezTo>
                <a:cubicBezTo>
                  <a:pt x="589" y="1914"/>
                  <a:pt x="590" y="1915"/>
                  <a:pt x="592" y="1915"/>
                </a:cubicBezTo>
                <a:cubicBezTo>
                  <a:pt x="596" y="1918"/>
                  <a:pt x="599" y="1921"/>
                  <a:pt x="595" y="1927"/>
                </a:cubicBezTo>
                <a:cubicBezTo>
                  <a:pt x="592" y="1934"/>
                  <a:pt x="588" y="1941"/>
                  <a:pt x="584" y="1948"/>
                </a:cubicBezTo>
                <a:cubicBezTo>
                  <a:pt x="579" y="1956"/>
                  <a:pt x="579" y="1956"/>
                  <a:pt x="579" y="1956"/>
                </a:cubicBezTo>
                <a:cubicBezTo>
                  <a:pt x="579" y="1956"/>
                  <a:pt x="579" y="1956"/>
                  <a:pt x="579" y="1956"/>
                </a:cubicBezTo>
                <a:close/>
                <a:moveTo>
                  <a:pt x="1064" y="2056"/>
                </a:moveTo>
                <a:cubicBezTo>
                  <a:pt x="1064" y="2057"/>
                  <a:pt x="1064" y="2059"/>
                  <a:pt x="1064" y="2060"/>
                </a:cubicBezTo>
                <a:cubicBezTo>
                  <a:pt x="1064" y="2060"/>
                  <a:pt x="1064" y="2060"/>
                  <a:pt x="1064" y="2061"/>
                </a:cubicBezTo>
                <a:cubicBezTo>
                  <a:pt x="1063" y="2062"/>
                  <a:pt x="1063" y="2063"/>
                  <a:pt x="1062" y="2064"/>
                </a:cubicBezTo>
                <a:cubicBezTo>
                  <a:pt x="1062" y="2064"/>
                  <a:pt x="1062" y="2064"/>
                  <a:pt x="1062" y="2064"/>
                </a:cubicBezTo>
                <a:cubicBezTo>
                  <a:pt x="1062" y="2064"/>
                  <a:pt x="1062" y="2064"/>
                  <a:pt x="1062" y="2064"/>
                </a:cubicBezTo>
                <a:cubicBezTo>
                  <a:pt x="1061" y="2065"/>
                  <a:pt x="1060" y="2066"/>
                  <a:pt x="1059" y="2067"/>
                </a:cubicBezTo>
                <a:cubicBezTo>
                  <a:pt x="1059" y="2067"/>
                  <a:pt x="1059" y="2067"/>
                  <a:pt x="1059" y="2068"/>
                </a:cubicBezTo>
                <a:cubicBezTo>
                  <a:pt x="1058" y="2069"/>
                  <a:pt x="1057" y="2069"/>
                  <a:pt x="1056" y="2070"/>
                </a:cubicBezTo>
                <a:cubicBezTo>
                  <a:pt x="1056" y="2070"/>
                  <a:pt x="1055" y="2071"/>
                  <a:pt x="1055" y="2071"/>
                </a:cubicBezTo>
                <a:cubicBezTo>
                  <a:pt x="1055" y="2071"/>
                  <a:pt x="1055" y="2071"/>
                  <a:pt x="1055" y="2071"/>
                </a:cubicBezTo>
                <a:cubicBezTo>
                  <a:pt x="1053" y="2072"/>
                  <a:pt x="1052" y="2072"/>
                  <a:pt x="1051" y="2073"/>
                </a:cubicBezTo>
                <a:cubicBezTo>
                  <a:pt x="1051" y="2073"/>
                  <a:pt x="1051" y="2073"/>
                  <a:pt x="1050" y="2073"/>
                </a:cubicBezTo>
                <a:cubicBezTo>
                  <a:pt x="1049" y="2074"/>
                  <a:pt x="1048" y="2074"/>
                  <a:pt x="1047" y="2074"/>
                </a:cubicBezTo>
                <a:cubicBezTo>
                  <a:pt x="1047" y="2075"/>
                  <a:pt x="1046" y="2075"/>
                  <a:pt x="1046" y="2075"/>
                </a:cubicBezTo>
                <a:cubicBezTo>
                  <a:pt x="1046" y="2075"/>
                  <a:pt x="1045" y="2075"/>
                  <a:pt x="1045" y="2075"/>
                </a:cubicBezTo>
                <a:cubicBezTo>
                  <a:pt x="1045" y="2075"/>
                  <a:pt x="1045" y="2075"/>
                  <a:pt x="1044" y="2075"/>
                </a:cubicBezTo>
                <a:cubicBezTo>
                  <a:pt x="1043" y="2076"/>
                  <a:pt x="1042" y="2076"/>
                  <a:pt x="1041" y="2076"/>
                </a:cubicBezTo>
                <a:cubicBezTo>
                  <a:pt x="1039" y="2076"/>
                  <a:pt x="1038" y="2076"/>
                  <a:pt x="1037" y="2077"/>
                </a:cubicBezTo>
                <a:cubicBezTo>
                  <a:pt x="1036" y="2077"/>
                  <a:pt x="1035" y="2077"/>
                  <a:pt x="1034" y="2077"/>
                </a:cubicBezTo>
                <a:cubicBezTo>
                  <a:pt x="1033" y="2077"/>
                  <a:pt x="1033" y="2077"/>
                  <a:pt x="1033" y="2077"/>
                </a:cubicBezTo>
                <a:cubicBezTo>
                  <a:pt x="1031" y="2077"/>
                  <a:pt x="1031" y="2077"/>
                  <a:pt x="1031" y="2077"/>
                </a:cubicBezTo>
                <a:cubicBezTo>
                  <a:pt x="1031" y="2077"/>
                  <a:pt x="1031" y="2077"/>
                  <a:pt x="1031" y="2077"/>
                </a:cubicBezTo>
                <a:cubicBezTo>
                  <a:pt x="1025" y="2077"/>
                  <a:pt x="1018" y="2077"/>
                  <a:pt x="1011" y="2077"/>
                </a:cubicBezTo>
                <a:cubicBezTo>
                  <a:pt x="981" y="2077"/>
                  <a:pt x="630" y="2078"/>
                  <a:pt x="605" y="2078"/>
                </a:cubicBezTo>
                <a:cubicBezTo>
                  <a:pt x="604" y="2078"/>
                  <a:pt x="602" y="2078"/>
                  <a:pt x="600" y="2078"/>
                </a:cubicBezTo>
                <a:cubicBezTo>
                  <a:pt x="598" y="2077"/>
                  <a:pt x="596" y="2077"/>
                  <a:pt x="594" y="2076"/>
                </a:cubicBezTo>
                <a:cubicBezTo>
                  <a:pt x="590" y="2075"/>
                  <a:pt x="588" y="2074"/>
                  <a:pt x="586" y="2072"/>
                </a:cubicBezTo>
                <a:cubicBezTo>
                  <a:pt x="584" y="2070"/>
                  <a:pt x="583" y="2068"/>
                  <a:pt x="582" y="2065"/>
                </a:cubicBezTo>
                <a:cubicBezTo>
                  <a:pt x="582" y="2063"/>
                  <a:pt x="582" y="2060"/>
                  <a:pt x="584" y="2057"/>
                </a:cubicBezTo>
                <a:cubicBezTo>
                  <a:pt x="584" y="2056"/>
                  <a:pt x="584" y="2056"/>
                  <a:pt x="584" y="2056"/>
                </a:cubicBezTo>
                <a:cubicBezTo>
                  <a:pt x="584" y="2056"/>
                  <a:pt x="584" y="2056"/>
                  <a:pt x="584" y="2056"/>
                </a:cubicBezTo>
                <a:cubicBezTo>
                  <a:pt x="588" y="2048"/>
                  <a:pt x="592" y="2040"/>
                  <a:pt x="596" y="2031"/>
                </a:cubicBezTo>
                <a:cubicBezTo>
                  <a:pt x="597" y="2030"/>
                  <a:pt x="598" y="2029"/>
                  <a:pt x="598" y="2027"/>
                </a:cubicBezTo>
                <a:cubicBezTo>
                  <a:pt x="601" y="2021"/>
                  <a:pt x="601" y="2021"/>
                  <a:pt x="601" y="2021"/>
                </a:cubicBezTo>
                <a:cubicBezTo>
                  <a:pt x="603" y="2018"/>
                  <a:pt x="605" y="2016"/>
                  <a:pt x="607" y="2014"/>
                </a:cubicBezTo>
                <a:cubicBezTo>
                  <a:pt x="608" y="2013"/>
                  <a:pt x="609" y="2013"/>
                  <a:pt x="609" y="2012"/>
                </a:cubicBezTo>
                <a:cubicBezTo>
                  <a:pt x="610" y="2012"/>
                  <a:pt x="610" y="2012"/>
                  <a:pt x="610" y="2011"/>
                </a:cubicBezTo>
                <a:cubicBezTo>
                  <a:pt x="611" y="2011"/>
                  <a:pt x="612" y="2011"/>
                  <a:pt x="612" y="2010"/>
                </a:cubicBezTo>
                <a:cubicBezTo>
                  <a:pt x="612" y="2010"/>
                  <a:pt x="612" y="2010"/>
                  <a:pt x="613" y="2010"/>
                </a:cubicBezTo>
                <a:cubicBezTo>
                  <a:pt x="613" y="2010"/>
                  <a:pt x="613" y="2010"/>
                  <a:pt x="614" y="2009"/>
                </a:cubicBezTo>
                <a:cubicBezTo>
                  <a:pt x="615" y="2009"/>
                  <a:pt x="616" y="2008"/>
                  <a:pt x="617" y="2008"/>
                </a:cubicBezTo>
                <a:cubicBezTo>
                  <a:pt x="617" y="2008"/>
                  <a:pt x="618" y="2007"/>
                  <a:pt x="618" y="2007"/>
                </a:cubicBezTo>
                <a:cubicBezTo>
                  <a:pt x="619" y="2007"/>
                  <a:pt x="620" y="2007"/>
                  <a:pt x="621" y="2006"/>
                </a:cubicBezTo>
                <a:cubicBezTo>
                  <a:pt x="622" y="2006"/>
                  <a:pt x="623" y="2005"/>
                  <a:pt x="625" y="2005"/>
                </a:cubicBezTo>
                <a:cubicBezTo>
                  <a:pt x="625" y="2005"/>
                  <a:pt x="626" y="2004"/>
                  <a:pt x="627" y="2004"/>
                </a:cubicBezTo>
                <a:cubicBezTo>
                  <a:pt x="627" y="2004"/>
                  <a:pt x="628" y="2004"/>
                  <a:pt x="628" y="2004"/>
                </a:cubicBezTo>
                <a:cubicBezTo>
                  <a:pt x="632" y="2003"/>
                  <a:pt x="636" y="2002"/>
                  <a:pt x="640" y="2002"/>
                </a:cubicBezTo>
                <a:cubicBezTo>
                  <a:pt x="640" y="2002"/>
                  <a:pt x="1008" y="2001"/>
                  <a:pt x="1021" y="2001"/>
                </a:cubicBezTo>
                <a:cubicBezTo>
                  <a:pt x="1026" y="2001"/>
                  <a:pt x="1030" y="2001"/>
                  <a:pt x="1034" y="2001"/>
                </a:cubicBezTo>
                <a:cubicBezTo>
                  <a:pt x="1036" y="2001"/>
                  <a:pt x="1038" y="2002"/>
                  <a:pt x="1040" y="2002"/>
                </a:cubicBezTo>
                <a:cubicBezTo>
                  <a:pt x="1040" y="2002"/>
                  <a:pt x="1040" y="2002"/>
                  <a:pt x="1041" y="2002"/>
                </a:cubicBezTo>
                <a:cubicBezTo>
                  <a:pt x="1042" y="2002"/>
                  <a:pt x="1044" y="2002"/>
                  <a:pt x="1045" y="2003"/>
                </a:cubicBezTo>
                <a:cubicBezTo>
                  <a:pt x="1045" y="2003"/>
                  <a:pt x="1046" y="2003"/>
                  <a:pt x="1046" y="2003"/>
                </a:cubicBezTo>
                <a:cubicBezTo>
                  <a:pt x="1046" y="2003"/>
                  <a:pt x="1046" y="2003"/>
                  <a:pt x="1046" y="2003"/>
                </a:cubicBezTo>
                <a:cubicBezTo>
                  <a:pt x="1048" y="2003"/>
                  <a:pt x="1049" y="2004"/>
                  <a:pt x="1050" y="2004"/>
                </a:cubicBezTo>
                <a:cubicBezTo>
                  <a:pt x="1050" y="2004"/>
                  <a:pt x="1051" y="2005"/>
                  <a:pt x="1051" y="2005"/>
                </a:cubicBezTo>
                <a:cubicBezTo>
                  <a:pt x="1052" y="2005"/>
                  <a:pt x="1053" y="2006"/>
                  <a:pt x="1054" y="2006"/>
                </a:cubicBezTo>
                <a:cubicBezTo>
                  <a:pt x="1055" y="2006"/>
                  <a:pt x="1055" y="2007"/>
                  <a:pt x="1055" y="2007"/>
                </a:cubicBezTo>
                <a:cubicBezTo>
                  <a:pt x="1055" y="2007"/>
                  <a:pt x="1055" y="2007"/>
                  <a:pt x="1056" y="2007"/>
                </a:cubicBezTo>
                <a:cubicBezTo>
                  <a:pt x="1056" y="2008"/>
                  <a:pt x="1057" y="2008"/>
                  <a:pt x="1058" y="2009"/>
                </a:cubicBezTo>
                <a:cubicBezTo>
                  <a:pt x="1059" y="2010"/>
                  <a:pt x="1061" y="2011"/>
                  <a:pt x="1061" y="2013"/>
                </a:cubicBezTo>
                <a:cubicBezTo>
                  <a:pt x="1063" y="2015"/>
                  <a:pt x="1064" y="2017"/>
                  <a:pt x="1064" y="2020"/>
                </a:cubicBezTo>
                <a:cubicBezTo>
                  <a:pt x="1064" y="2022"/>
                  <a:pt x="1064" y="2022"/>
                  <a:pt x="1064" y="2022"/>
                </a:cubicBezTo>
                <a:cubicBezTo>
                  <a:pt x="1064" y="2022"/>
                  <a:pt x="1064" y="2022"/>
                  <a:pt x="1064" y="2022"/>
                </a:cubicBezTo>
                <a:cubicBezTo>
                  <a:pt x="1064" y="2031"/>
                  <a:pt x="1064" y="2040"/>
                  <a:pt x="1064" y="2049"/>
                </a:cubicBezTo>
                <a:cubicBezTo>
                  <a:pt x="1064" y="2051"/>
                  <a:pt x="1064" y="2054"/>
                  <a:pt x="1064" y="2056"/>
                </a:cubicBezTo>
                <a:close/>
                <a:moveTo>
                  <a:pt x="1114" y="1878"/>
                </a:moveTo>
                <a:cubicBezTo>
                  <a:pt x="1114" y="1878"/>
                  <a:pt x="1114" y="1877"/>
                  <a:pt x="1113" y="1877"/>
                </a:cubicBezTo>
                <a:cubicBezTo>
                  <a:pt x="1113" y="1877"/>
                  <a:pt x="1113" y="1877"/>
                  <a:pt x="1113" y="1877"/>
                </a:cubicBezTo>
                <a:cubicBezTo>
                  <a:pt x="1112" y="1875"/>
                  <a:pt x="1111" y="1873"/>
                  <a:pt x="1111" y="1871"/>
                </a:cubicBezTo>
                <a:cubicBezTo>
                  <a:pt x="1111" y="1870"/>
                  <a:pt x="1111" y="1870"/>
                  <a:pt x="1111" y="1870"/>
                </a:cubicBezTo>
                <a:cubicBezTo>
                  <a:pt x="1110" y="1868"/>
                  <a:pt x="1110" y="1867"/>
                  <a:pt x="1110" y="1866"/>
                </a:cubicBezTo>
                <a:cubicBezTo>
                  <a:pt x="1110" y="1866"/>
                  <a:pt x="1110" y="1866"/>
                  <a:pt x="1110" y="1866"/>
                </a:cubicBezTo>
                <a:cubicBezTo>
                  <a:pt x="1110" y="1861"/>
                  <a:pt x="1109" y="1855"/>
                  <a:pt x="1109" y="1849"/>
                </a:cubicBezTo>
                <a:cubicBezTo>
                  <a:pt x="1109" y="1848"/>
                  <a:pt x="1109" y="1848"/>
                  <a:pt x="1109" y="1848"/>
                </a:cubicBezTo>
                <a:cubicBezTo>
                  <a:pt x="1109" y="1846"/>
                  <a:pt x="1109" y="1844"/>
                  <a:pt x="1110" y="1843"/>
                </a:cubicBezTo>
                <a:cubicBezTo>
                  <a:pt x="1112" y="1841"/>
                  <a:pt x="1113" y="1840"/>
                  <a:pt x="1115" y="1839"/>
                </a:cubicBezTo>
                <a:cubicBezTo>
                  <a:pt x="1118" y="1838"/>
                  <a:pt x="1120" y="1837"/>
                  <a:pt x="1123" y="1836"/>
                </a:cubicBezTo>
                <a:cubicBezTo>
                  <a:pt x="1123" y="1836"/>
                  <a:pt x="1123" y="1836"/>
                  <a:pt x="1123" y="1836"/>
                </a:cubicBezTo>
                <a:cubicBezTo>
                  <a:pt x="1123" y="1836"/>
                  <a:pt x="1123" y="1836"/>
                  <a:pt x="1123" y="1836"/>
                </a:cubicBezTo>
                <a:cubicBezTo>
                  <a:pt x="1124" y="1836"/>
                  <a:pt x="1125" y="1836"/>
                  <a:pt x="1126" y="1836"/>
                </a:cubicBezTo>
                <a:cubicBezTo>
                  <a:pt x="1127" y="1836"/>
                  <a:pt x="1127" y="1836"/>
                  <a:pt x="1128" y="1836"/>
                </a:cubicBezTo>
                <a:cubicBezTo>
                  <a:pt x="1133" y="1835"/>
                  <a:pt x="1138" y="1835"/>
                  <a:pt x="1143" y="1835"/>
                </a:cubicBezTo>
                <a:cubicBezTo>
                  <a:pt x="1176" y="1835"/>
                  <a:pt x="1176" y="1835"/>
                  <a:pt x="1176" y="1835"/>
                </a:cubicBezTo>
                <a:cubicBezTo>
                  <a:pt x="1178" y="1835"/>
                  <a:pt x="1180" y="1835"/>
                  <a:pt x="1182" y="1836"/>
                </a:cubicBezTo>
                <a:cubicBezTo>
                  <a:pt x="1191" y="1837"/>
                  <a:pt x="1201" y="1839"/>
                  <a:pt x="1203" y="1848"/>
                </a:cubicBezTo>
                <a:cubicBezTo>
                  <a:pt x="1205" y="1855"/>
                  <a:pt x="1206" y="1863"/>
                  <a:pt x="1207" y="1870"/>
                </a:cubicBezTo>
                <a:cubicBezTo>
                  <a:pt x="1207" y="1871"/>
                  <a:pt x="1207" y="1871"/>
                  <a:pt x="1207" y="1871"/>
                </a:cubicBezTo>
                <a:cubicBezTo>
                  <a:pt x="1208" y="1873"/>
                  <a:pt x="1207" y="1874"/>
                  <a:pt x="1207" y="1876"/>
                </a:cubicBezTo>
                <a:cubicBezTo>
                  <a:pt x="1207" y="1876"/>
                  <a:pt x="1207" y="1876"/>
                  <a:pt x="1206" y="1876"/>
                </a:cubicBezTo>
                <a:cubicBezTo>
                  <a:pt x="1206" y="1876"/>
                  <a:pt x="1206" y="1876"/>
                  <a:pt x="1206" y="1876"/>
                </a:cubicBezTo>
                <a:cubicBezTo>
                  <a:pt x="1206" y="1877"/>
                  <a:pt x="1206" y="1877"/>
                  <a:pt x="1206" y="1877"/>
                </a:cubicBezTo>
                <a:cubicBezTo>
                  <a:pt x="1204" y="1880"/>
                  <a:pt x="1200" y="1882"/>
                  <a:pt x="1195" y="1883"/>
                </a:cubicBezTo>
                <a:cubicBezTo>
                  <a:pt x="1195" y="1883"/>
                  <a:pt x="1195" y="1884"/>
                  <a:pt x="1194" y="1884"/>
                </a:cubicBezTo>
                <a:cubicBezTo>
                  <a:pt x="1194" y="1884"/>
                  <a:pt x="1193" y="1884"/>
                  <a:pt x="1193" y="1884"/>
                </a:cubicBezTo>
                <a:cubicBezTo>
                  <a:pt x="1192" y="1884"/>
                  <a:pt x="1192" y="1884"/>
                  <a:pt x="1192" y="1884"/>
                </a:cubicBezTo>
                <a:cubicBezTo>
                  <a:pt x="1191" y="1884"/>
                  <a:pt x="1190" y="1884"/>
                  <a:pt x="1189" y="1885"/>
                </a:cubicBezTo>
                <a:cubicBezTo>
                  <a:pt x="1178" y="1886"/>
                  <a:pt x="1164" y="1885"/>
                  <a:pt x="1158" y="1885"/>
                </a:cubicBezTo>
                <a:cubicBezTo>
                  <a:pt x="1137" y="1885"/>
                  <a:pt x="1137" y="1885"/>
                  <a:pt x="1137" y="1885"/>
                </a:cubicBezTo>
                <a:cubicBezTo>
                  <a:pt x="1135" y="1885"/>
                  <a:pt x="1134" y="1885"/>
                  <a:pt x="1132" y="1885"/>
                </a:cubicBezTo>
                <a:cubicBezTo>
                  <a:pt x="1131" y="1884"/>
                  <a:pt x="1130" y="1884"/>
                  <a:pt x="1128" y="1884"/>
                </a:cubicBezTo>
                <a:cubicBezTo>
                  <a:pt x="1128" y="1884"/>
                  <a:pt x="1128" y="1884"/>
                  <a:pt x="1127" y="1884"/>
                </a:cubicBezTo>
                <a:cubicBezTo>
                  <a:pt x="1127" y="1884"/>
                  <a:pt x="1127" y="1884"/>
                  <a:pt x="1127" y="1884"/>
                </a:cubicBezTo>
                <a:cubicBezTo>
                  <a:pt x="1126" y="1883"/>
                  <a:pt x="1125" y="1883"/>
                  <a:pt x="1123" y="1883"/>
                </a:cubicBezTo>
                <a:cubicBezTo>
                  <a:pt x="1123" y="1883"/>
                  <a:pt x="1122" y="1882"/>
                  <a:pt x="1122" y="1882"/>
                </a:cubicBezTo>
                <a:cubicBezTo>
                  <a:pt x="1121" y="1882"/>
                  <a:pt x="1120" y="1881"/>
                  <a:pt x="1119" y="1881"/>
                </a:cubicBezTo>
                <a:cubicBezTo>
                  <a:pt x="1117" y="1880"/>
                  <a:pt x="1116" y="1879"/>
                  <a:pt x="1115" y="1878"/>
                </a:cubicBezTo>
                <a:cubicBezTo>
                  <a:pt x="1115" y="1878"/>
                  <a:pt x="1114" y="1878"/>
                  <a:pt x="1114" y="1878"/>
                </a:cubicBezTo>
                <a:close/>
                <a:moveTo>
                  <a:pt x="1120" y="1961"/>
                </a:moveTo>
                <a:cubicBezTo>
                  <a:pt x="1118" y="1959"/>
                  <a:pt x="1117" y="1957"/>
                  <a:pt x="1117" y="1955"/>
                </a:cubicBezTo>
                <a:cubicBezTo>
                  <a:pt x="1117" y="1952"/>
                  <a:pt x="1117" y="1952"/>
                  <a:pt x="1117" y="1952"/>
                </a:cubicBezTo>
                <a:cubicBezTo>
                  <a:pt x="1117" y="1952"/>
                  <a:pt x="1117" y="1952"/>
                  <a:pt x="1117" y="1952"/>
                </a:cubicBezTo>
                <a:cubicBezTo>
                  <a:pt x="1116" y="1943"/>
                  <a:pt x="1116" y="1935"/>
                  <a:pt x="1115" y="1926"/>
                </a:cubicBezTo>
                <a:cubicBezTo>
                  <a:pt x="1115" y="1926"/>
                  <a:pt x="1115" y="1926"/>
                  <a:pt x="1115" y="1926"/>
                </a:cubicBezTo>
                <a:cubicBezTo>
                  <a:pt x="1115" y="1926"/>
                  <a:pt x="1115" y="1926"/>
                  <a:pt x="1115" y="1926"/>
                </a:cubicBezTo>
                <a:cubicBezTo>
                  <a:pt x="1115" y="1925"/>
                  <a:pt x="1115" y="1925"/>
                  <a:pt x="1115" y="1924"/>
                </a:cubicBezTo>
                <a:cubicBezTo>
                  <a:pt x="1117" y="1906"/>
                  <a:pt x="1155" y="1911"/>
                  <a:pt x="1167" y="1911"/>
                </a:cubicBezTo>
                <a:cubicBezTo>
                  <a:pt x="1181" y="1911"/>
                  <a:pt x="1208" y="1907"/>
                  <a:pt x="1216" y="1921"/>
                </a:cubicBezTo>
                <a:cubicBezTo>
                  <a:pt x="1217" y="1923"/>
                  <a:pt x="1218" y="1924"/>
                  <a:pt x="1218" y="1925"/>
                </a:cubicBezTo>
                <a:cubicBezTo>
                  <a:pt x="1219" y="1927"/>
                  <a:pt x="1219" y="1927"/>
                  <a:pt x="1219" y="1927"/>
                </a:cubicBezTo>
                <a:cubicBezTo>
                  <a:pt x="1219" y="1927"/>
                  <a:pt x="1219" y="1927"/>
                  <a:pt x="1219" y="1927"/>
                </a:cubicBezTo>
                <a:cubicBezTo>
                  <a:pt x="1219" y="1931"/>
                  <a:pt x="1220" y="1936"/>
                  <a:pt x="1221" y="1940"/>
                </a:cubicBezTo>
                <a:cubicBezTo>
                  <a:pt x="1224" y="1955"/>
                  <a:pt x="1224" y="1955"/>
                  <a:pt x="1224" y="1955"/>
                </a:cubicBezTo>
                <a:cubicBezTo>
                  <a:pt x="1225" y="1957"/>
                  <a:pt x="1224" y="1959"/>
                  <a:pt x="1223" y="1961"/>
                </a:cubicBezTo>
                <a:cubicBezTo>
                  <a:pt x="1223" y="1962"/>
                  <a:pt x="1222" y="1963"/>
                  <a:pt x="1220" y="1964"/>
                </a:cubicBezTo>
                <a:cubicBezTo>
                  <a:pt x="1220" y="1965"/>
                  <a:pt x="1219" y="1965"/>
                  <a:pt x="1219" y="1966"/>
                </a:cubicBezTo>
                <a:cubicBezTo>
                  <a:pt x="1219" y="1966"/>
                  <a:pt x="1218" y="1966"/>
                  <a:pt x="1218" y="1966"/>
                </a:cubicBezTo>
                <a:cubicBezTo>
                  <a:pt x="1218" y="1966"/>
                  <a:pt x="1218" y="1966"/>
                  <a:pt x="1218" y="1967"/>
                </a:cubicBezTo>
                <a:cubicBezTo>
                  <a:pt x="1217" y="1967"/>
                  <a:pt x="1216" y="1967"/>
                  <a:pt x="1215" y="1968"/>
                </a:cubicBezTo>
                <a:cubicBezTo>
                  <a:pt x="1215" y="1968"/>
                  <a:pt x="1214" y="1968"/>
                  <a:pt x="1213" y="1969"/>
                </a:cubicBezTo>
                <a:cubicBezTo>
                  <a:pt x="1213" y="1969"/>
                  <a:pt x="1212" y="1969"/>
                  <a:pt x="1212" y="1969"/>
                </a:cubicBezTo>
                <a:cubicBezTo>
                  <a:pt x="1211" y="1969"/>
                  <a:pt x="1211" y="1970"/>
                  <a:pt x="1210" y="1970"/>
                </a:cubicBezTo>
                <a:cubicBezTo>
                  <a:pt x="1209" y="1970"/>
                  <a:pt x="1209" y="1970"/>
                  <a:pt x="1208" y="1970"/>
                </a:cubicBezTo>
                <a:cubicBezTo>
                  <a:pt x="1208" y="1970"/>
                  <a:pt x="1207" y="1970"/>
                  <a:pt x="1207" y="1970"/>
                </a:cubicBezTo>
                <a:cubicBezTo>
                  <a:pt x="1206" y="1971"/>
                  <a:pt x="1205" y="1971"/>
                  <a:pt x="1204" y="1971"/>
                </a:cubicBezTo>
                <a:cubicBezTo>
                  <a:pt x="1202" y="1971"/>
                  <a:pt x="1201" y="1971"/>
                  <a:pt x="1199" y="1971"/>
                </a:cubicBezTo>
                <a:cubicBezTo>
                  <a:pt x="1199" y="1971"/>
                  <a:pt x="1199" y="1971"/>
                  <a:pt x="1199" y="1971"/>
                </a:cubicBezTo>
                <a:cubicBezTo>
                  <a:pt x="1199" y="1971"/>
                  <a:pt x="1199" y="1971"/>
                  <a:pt x="1199" y="1971"/>
                </a:cubicBezTo>
                <a:cubicBezTo>
                  <a:pt x="1181" y="1971"/>
                  <a:pt x="1164" y="1971"/>
                  <a:pt x="1147" y="1971"/>
                </a:cubicBezTo>
                <a:cubicBezTo>
                  <a:pt x="1145" y="1971"/>
                  <a:pt x="1143" y="1971"/>
                  <a:pt x="1141" y="1971"/>
                </a:cubicBezTo>
                <a:cubicBezTo>
                  <a:pt x="1141" y="1971"/>
                  <a:pt x="1140" y="1971"/>
                  <a:pt x="1140" y="1971"/>
                </a:cubicBezTo>
                <a:cubicBezTo>
                  <a:pt x="1139" y="1971"/>
                  <a:pt x="1137" y="1970"/>
                  <a:pt x="1136" y="1970"/>
                </a:cubicBezTo>
                <a:cubicBezTo>
                  <a:pt x="1136" y="1970"/>
                  <a:pt x="1136" y="1970"/>
                  <a:pt x="1136" y="1970"/>
                </a:cubicBezTo>
                <a:cubicBezTo>
                  <a:pt x="1135" y="1970"/>
                  <a:pt x="1135" y="1970"/>
                  <a:pt x="1135" y="1970"/>
                </a:cubicBezTo>
                <a:cubicBezTo>
                  <a:pt x="1134" y="1969"/>
                  <a:pt x="1132" y="1969"/>
                  <a:pt x="1131" y="1969"/>
                </a:cubicBezTo>
                <a:cubicBezTo>
                  <a:pt x="1130" y="1968"/>
                  <a:pt x="1130" y="1968"/>
                  <a:pt x="1129" y="1968"/>
                </a:cubicBezTo>
                <a:cubicBezTo>
                  <a:pt x="1128" y="1967"/>
                  <a:pt x="1128" y="1967"/>
                  <a:pt x="1127" y="1967"/>
                </a:cubicBezTo>
                <a:cubicBezTo>
                  <a:pt x="1127" y="1967"/>
                  <a:pt x="1126" y="1967"/>
                  <a:pt x="1126" y="1966"/>
                </a:cubicBezTo>
                <a:cubicBezTo>
                  <a:pt x="1124" y="1965"/>
                  <a:pt x="1121" y="1963"/>
                  <a:pt x="1120" y="1961"/>
                </a:cubicBezTo>
                <a:close/>
                <a:moveTo>
                  <a:pt x="1244" y="2063"/>
                </a:moveTo>
                <a:cubicBezTo>
                  <a:pt x="1243" y="2066"/>
                  <a:pt x="1241" y="2068"/>
                  <a:pt x="1238" y="2070"/>
                </a:cubicBezTo>
                <a:cubicBezTo>
                  <a:pt x="1236" y="2072"/>
                  <a:pt x="1233" y="2074"/>
                  <a:pt x="1229" y="2075"/>
                </a:cubicBezTo>
                <a:cubicBezTo>
                  <a:pt x="1225" y="2076"/>
                  <a:pt x="1221" y="2076"/>
                  <a:pt x="1217" y="2076"/>
                </a:cubicBezTo>
                <a:cubicBezTo>
                  <a:pt x="1205" y="2076"/>
                  <a:pt x="1205" y="2076"/>
                  <a:pt x="1205" y="2076"/>
                </a:cubicBezTo>
                <a:cubicBezTo>
                  <a:pt x="1205" y="2076"/>
                  <a:pt x="1205" y="2076"/>
                  <a:pt x="1205" y="2076"/>
                </a:cubicBezTo>
                <a:cubicBezTo>
                  <a:pt x="1189" y="2076"/>
                  <a:pt x="1174" y="2076"/>
                  <a:pt x="1158" y="2077"/>
                </a:cubicBezTo>
                <a:cubicBezTo>
                  <a:pt x="1156" y="2077"/>
                  <a:pt x="1154" y="2076"/>
                  <a:pt x="1152" y="2076"/>
                </a:cubicBezTo>
                <a:cubicBezTo>
                  <a:pt x="1152" y="2076"/>
                  <a:pt x="1151" y="2076"/>
                  <a:pt x="1151" y="2076"/>
                </a:cubicBezTo>
                <a:cubicBezTo>
                  <a:pt x="1149" y="2076"/>
                  <a:pt x="1148" y="2075"/>
                  <a:pt x="1146" y="2075"/>
                </a:cubicBezTo>
                <a:cubicBezTo>
                  <a:pt x="1146" y="2075"/>
                  <a:pt x="1146" y="2075"/>
                  <a:pt x="1146" y="2075"/>
                </a:cubicBezTo>
                <a:cubicBezTo>
                  <a:pt x="1145" y="2075"/>
                  <a:pt x="1145" y="2075"/>
                  <a:pt x="1145" y="2075"/>
                </a:cubicBezTo>
                <a:cubicBezTo>
                  <a:pt x="1138" y="2073"/>
                  <a:pt x="1132" y="2069"/>
                  <a:pt x="1128" y="2064"/>
                </a:cubicBezTo>
                <a:cubicBezTo>
                  <a:pt x="1128" y="2064"/>
                  <a:pt x="1128" y="2064"/>
                  <a:pt x="1128" y="2064"/>
                </a:cubicBezTo>
                <a:cubicBezTo>
                  <a:pt x="1128" y="2064"/>
                  <a:pt x="1128" y="2064"/>
                  <a:pt x="1128" y="2064"/>
                </a:cubicBezTo>
                <a:cubicBezTo>
                  <a:pt x="1127" y="2063"/>
                  <a:pt x="1126" y="2062"/>
                  <a:pt x="1126" y="2060"/>
                </a:cubicBezTo>
                <a:cubicBezTo>
                  <a:pt x="1126" y="2060"/>
                  <a:pt x="1126" y="2059"/>
                  <a:pt x="1125" y="2059"/>
                </a:cubicBezTo>
                <a:cubicBezTo>
                  <a:pt x="1125" y="2058"/>
                  <a:pt x="1125" y="2057"/>
                  <a:pt x="1125" y="2057"/>
                </a:cubicBezTo>
                <a:cubicBezTo>
                  <a:pt x="1125" y="2056"/>
                  <a:pt x="1125" y="2056"/>
                  <a:pt x="1125" y="2056"/>
                </a:cubicBezTo>
                <a:cubicBezTo>
                  <a:pt x="1125" y="2055"/>
                  <a:pt x="1125" y="2055"/>
                  <a:pt x="1125" y="2055"/>
                </a:cubicBezTo>
                <a:cubicBezTo>
                  <a:pt x="1125" y="2055"/>
                  <a:pt x="1125" y="2055"/>
                  <a:pt x="1125" y="2055"/>
                </a:cubicBezTo>
                <a:cubicBezTo>
                  <a:pt x="1124" y="2046"/>
                  <a:pt x="1123" y="2037"/>
                  <a:pt x="1123" y="2029"/>
                </a:cubicBezTo>
                <a:cubicBezTo>
                  <a:pt x="1123" y="2027"/>
                  <a:pt x="1122" y="2026"/>
                  <a:pt x="1122" y="2024"/>
                </a:cubicBezTo>
                <a:cubicBezTo>
                  <a:pt x="1122" y="2020"/>
                  <a:pt x="1122" y="2020"/>
                  <a:pt x="1122" y="2020"/>
                </a:cubicBezTo>
                <a:cubicBezTo>
                  <a:pt x="1122" y="2019"/>
                  <a:pt x="1122" y="2019"/>
                  <a:pt x="1122" y="2019"/>
                </a:cubicBezTo>
                <a:cubicBezTo>
                  <a:pt x="1122" y="2018"/>
                  <a:pt x="1122" y="2017"/>
                  <a:pt x="1122" y="2016"/>
                </a:cubicBezTo>
                <a:cubicBezTo>
                  <a:pt x="1122" y="2016"/>
                  <a:pt x="1123" y="2016"/>
                  <a:pt x="1123" y="2015"/>
                </a:cubicBezTo>
                <a:cubicBezTo>
                  <a:pt x="1123" y="2014"/>
                  <a:pt x="1123" y="2014"/>
                  <a:pt x="1123" y="2013"/>
                </a:cubicBezTo>
                <a:cubicBezTo>
                  <a:pt x="1124" y="2013"/>
                  <a:pt x="1124" y="2013"/>
                  <a:pt x="1124" y="2012"/>
                </a:cubicBezTo>
                <a:cubicBezTo>
                  <a:pt x="1124" y="2012"/>
                  <a:pt x="1124" y="2012"/>
                  <a:pt x="1124" y="2012"/>
                </a:cubicBezTo>
                <a:cubicBezTo>
                  <a:pt x="1125" y="2011"/>
                  <a:pt x="1125" y="2010"/>
                  <a:pt x="1126" y="2010"/>
                </a:cubicBezTo>
                <a:cubicBezTo>
                  <a:pt x="1126" y="2009"/>
                  <a:pt x="1127" y="2009"/>
                  <a:pt x="1127" y="2009"/>
                </a:cubicBezTo>
                <a:cubicBezTo>
                  <a:pt x="1128" y="2008"/>
                  <a:pt x="1128" y="2008"/>
                  <a:pt x="1129" y="2007"/>
                </a:cubicBezTo>
                <a:cubicBezTo>
                  <a:pt x="1129" y="2007"/>
                  <a:pt x="1129" y="2007"/>
                  <a:pt x="1130" y="2006"/>
                </a:cubicBezTo>
                <a:cubicBezTo>
                  <a:pt x="1130" y="2006"/>
                  <a:pt x="1130" y="2006"/>
                  <a:pt x="1130" y="2006"/>
                </a:cubicBezTo>
                <a:cubicBezTo>
                  <a:pt x="1131" y="2006"/>
                  <a:pt x="1132" y="2005"/>
                  <a:pt x="1133" y="2004"/>
                </a:cubicBezTo>
                <a:cubicBezTo>
                  <a:pt x="1134" y="2004"/>
                  <a:pt x="1134" y="2004"/>
                  <a:pt x="1134" y="2004"/>
                </a:cubicBezTo>
                <a:cubicBezTo>
                  <a:pt x="1134" y="2004"/>
                  <a:pt x="1135" y="2004"/>
                  <a:pt x="1135" y="2004"/>
                </a:cubicBezTo>
                <a:cubicBezTo>
                  <a:pt x="1135" y="2004"/>
                  <a:pt x="1135" y="2004"/>
                  <a:pt x="1136" y="2004"/>
                </a:cubicBezTo>
                <a:cubicBezTo>
                  <a:pt x="1137" y="2003"/>
                  <a:pt x="1138" y="2003"/>
                  <a:pt x="1139" y="2003"/>
                </a:cubicBezTo>
                <a:cubicBezTo>
                  <a:pt x="1139" y="2002"/>
                  <a:pt x="1140" y="2002"/>
                  <a:pt x="1140" y="2002"/>
                </a:cubicBezTo>
                <a:cubicBezTo>
                  <a:pt x="1141" y="2002"/>
                  <a:pt x="1141" y="2002"/>
                  <a:pt x="1142" y="2002"/>
                </a:cubicBezTo>
                <a:cubicBezTo>
                  <a:pt x="1143" y="2002"/>
                  <a:pt x="1145" y="2001"/>
                  <a:pt x="1147" y="2001"/>
                </a:cubicBezTo>
                <a:cubicBezTo>
                  <a:pt x="1147" y="2001"/>
                  <a:pt x="1148" y="2001"/>
                  <a:pt x="1148" y="2001"/>
                </a:cubicBezTo>
                <a:cubicBezTo>
                  <a:pt x="1149" y="2001"/>
                  <a:pt x="1149" y="2001"/>
                  <a:pt x="1150" y="2001"/>
                </a:cubicBezTo>
                <a:cubicBezTo>
                  <a:pt x="1153" y="2001"/>
                  <a:pt x="1153" y="2001"/>
                  <a:pt x="1153" y="2001"/>
                </a:cubicBezTo>
                <a:cubicBezTo>
                  <a:pt x="1155" y="2001"/>
                  <a:pt x="1158" y="2001"/>
                  <a:pt x="1160" y="2001"/>
                </a:cubicBezTo>
                <a:cubicBezTo>
                  <a:pt x="1163" y="2001"/>
                  <a:pt x="1165" y="2001"/>
                  <a:pt x="1168" y="2001"/>
                </a:cubicBezTo>
                <a:cubicBezTo>
                  <a:pt x="1191" y="2001"/>
                  <a:pt x="1191" y="2001"/>
                  <a:pt x="1191" y="2001"/>
                </a:cubicBezTo>
                <a:cubicBezTo>
                  <a:pt x="1197" y="2001"/>
                  <a:pt x="1203" y="2001"/>
                  <a:pt x="1209" y="2001"/>
                </a:cubicBezTo>
                <a:cubicBezTo>
                  <a:pt x="1210" y="2001"/>
                  <a:pt x="1211" y="2001"/>
                  <a:pt x="1212" y="2002"/>
                </a:cubicBezTo>
                <a:cubicBezTo>
                  <a:pt x="1212" y="2002"/>
                  <a:pt x="1213" y="2002"/>
                  <a:pt x="1214" y="2002"/>
                </a:cubicBezTo>
                <a:cubicBezTo>
                  <a:pt x="1214" y="2002"/>
                  <a:pt x="1214" y="2002"/>
                  <a:pt x="1215" y="2002"/>
                </a:cubicBezTo>
                <a:cubicBezTo>
                  <a:pt x="1215" y="2002"/>
                  <a:pt x="1216" y="2002"/>
                  <a:pt x="1216" y="2002"/>
                </a:cubicBezTo>
                <a:cubicBezTo>
                  <a:pt x="1216" y="2002"/>
                  <a:pt x="1216" y="2003"/>
                  <a:pt x="1217" y="2003"/>
                </a:cubicBezTo>
                <a:cubicBezTo>
                  <a:pt x="1218" y="2003"/>
                  <a:pt x="1219" y="2003"/>
                  <a:pt x="1220" y="2004"/>
                </a:cubicBezTo>
                <a:cubicBezTo>
                  <a:pt x="1221" y="2004"/>
                  <a:pt x="1221" y="2004"/>
                  <a:pt x="1222" y="2004"/>
                </a:cubicBezTo>
                <a:cubicBezTo>
                  <a:pt x="1222" y="2005"/>
                  <a:pt x="1223" y="2005"/>
                  <a:pt x="1223" y="2005"/>
                </a:cubicBezTo>
                <a:cubicBezTo>
                  <a:pt x="1224" y="2005"/>
                  <a:pt x="1225" y="2006"/>
                  <a:pt x="1226" y="2006"/>
                </a:cubicBezTo>
                <a:cubicBezTo>
                  <a:pt x="1229" y="2008"/>
                  <a:pt x="1231" y="2010"/>
                  <a:pt x="1233" y="2012"/>
                </a:cubicBezTo>
                <a:cubicBezTo>
                  <a:pt x="1235" y="2014"/>
                  <a:pt x="1237" y="2017"/>
                  <a:pt x="1237" y="2019"/>
                </a:cubicBezTo>
                <a:cubicBezTo>
                  <a:pt x="1240" y="2034"/>
                  <a:pt x="1240" y="2034"/>
                  <a:pt x="1240" y="2034"/>
                </a:cubicBezTo>
                <a:cubicBezTo>
                  <a:pt x="1241" y="2040"/>
                  <a:pt x="1243" y="2046"/>
                  <a:pt x="1244" y="2052"/>
                </a:cubicBezTo>
                <a:cubicBezTo>
                  <a:pt x="1244" y="2052"/>
                  <a:pt x="1244" y="2052"/>
                  <a:pt x="1244" y="2052"/>
                </a:cubicBezTo>
                <a:cubicBezTo>
                  <a:pt x="1244" y="2055"/>
                  <a:pt x="1244" y="2055"/>
                  <a:pt x="1244" y="2055"/>
                </a:cubicBezTo>
                <a:cubicBezTo>
                  <a:pt x="1245" y="2058"/>
                  <a:pt x="1245" y="2061"/>
                  <a:pt x="1244" y="2063"/>
                </a:cubicBezTo>
                <a:close/>
                <a:moveTo>
                  <a:pt x="1349" y="1880"/>
                </a:moveTo>
                <a:cubicBezTo>
                  <a:pt x="1346" y="1879"/>
                  <a:pt x="1344" y="1878"/>
                  <a:pt x="1342" y="1876"/>
                </a:cubicBezTo>
                <a:cubicBezTo>
                  <a:pt x="1340" y="1875"/>
                  <a:pt x="1338" y="1873"/>
                  <a:pt x="1338" y="1871"/>
                </a:cubicBezTo>
                <a:cubicBezTo>
                  <a:pt x="1337" y="1868"/>
                  <a:pt x="1337" y="1868"/>
                  <a:pt x="1337" y="1868"/>
                </a:cubicBezTo>
                <a:cubicBezTo>
                  <a:pt x="1335" y="1863"/>
                  <a:pt x="1333" y="1859"/>
                  <a:pt x="1332" y="1854"/>
                </a:cubicBezTo>
                <a:cubicBezTo>
                  <a:pt x="1331" y="1852"/>
                  <a:pt x="1329" y="1848"/>
                  <a:pt x="1329" y="1845"/>
                </a:cubicBezTo>
                <a:cubicBezTo>
                  <a:pt x="1329" y="1845"/>
                  <a:pt x="1329" y="1845"/>
                  <a:pt x="1329" y="1844"/>
                </a:cubicBezTo>
                <a:cubicBezTo>
                  <a:pt x="1329" y="1844"/>
                  <a:pt x="1329" y="1844"/>
                  <a:pt x="1329" y="1844"/>
                </a:cubicBezTo>
                <a:cubicBezTo>
                  <a:pt x="1329" y="1844"/>
                  <a:pt x="1329" y="1843"/>
                  <a:pt x="1329" y="1843"/>
                </a:cubicBezTo>
                <a:cubicBezTo>
                  <a:pt x="1329" y="1843"/>
                  <a:pt x="1329" y="1843"/>
                  <a:pt x="1329" y="1842"/>
                </a:cubicBezTo>
                <a:cubicBezTo>
                  <a:pt x="1329" y="1842"/>
                  <a:pt x="1329" y="1842"/>
                  <a:pt x="1329" y="1842"/>
                </a:cubicBezTo>
                <a:cubicBezTo>
                  <a:pt x="1333" y="1834"/>
                  <a:pt x="1348" y="1835"/>
                  <a:pt x="1355" y="1835"/>
                </a:cubicBezTo>
                <a:cubicBezTo>
                  <a:pt x="1392" y="1835"/>
                  <a:pt x="1392" y="1835"/>
                  <a:pt x="1392" y="1835"/>
                </a:cubicBezTo>
                <a:cubicBezTo>
                  <a:pt x="1396" y="1835"/>
                  <a:pt x="1399" y="1835"/>
                  <a:pt x="1402" y="1836"/>
                </a:cubicBezTo>
                <a:cubicBezTo>
                  <a:pt x="1403" y="1836"/>
                  <a:pt x="1404" y="1836"/>
                  <a:pt x="1405" y="1836"/>
                </a:cubicBezTo>
                <a:cubicBezTo>
                  <a:pt x="1405" y="1836"/>
                  <a:pt x="1405" y="1837"/>
                  <a:pt x="1406" y="1837"/>
                </a:cubicBezTo>
                <a:cubicBezTo>
                  <a:pt x="1406" y="1837"/>
                  <a:pt x="1407" y="1837"/>
                  <a:pt x="1408" y="1837"/>
                </a:cubicBezTo>
                <a:cubicBezTo>
                  <a:pt x="1409" y="1837"/>
                  <a:pt x="1410" y="1838"/>
                  <a:pt x="1411" y="1838"/>
                </a:cubicBezTo>
                <a:cubicBezTo>
                  <a:pt x="1411" y="1838"/>
                  <a:pt x="1411" y="1838"/>
                  <a:pt x="1411" y="1838"/>
                </a:cubicBezTo>
                <a:cubicBezTo>
                  <a:pt x="1411" y="1838"/>
                  <a:pt x="1411" y="1838"/>
                  <a:pt x="1411" y="1838"/>
                </a:cubicBezTo>
                <a:cubicBezTo>
                  <a:pt x="1412" y="1839"/>
                  <a:pt x="1413" y="1839"/>
                  <a:pt x="1414" y="1840"/>
                </a:cubicBezTo>
                <a:cubicBezTo>
                  <a:pt x="1415" y="1840"/>
                  <a:pt x="1415" y="1840"/>
                  <a:pt x="1416" y="1841"/>
                </a:cubicBezTo>
                <a:cubicBezTo>
                  <a:pt x="1416" y="1841"/>
                  <a:pt x="1416" y="1841"/>
                  <a:pt x="1417" y="1841"/>
                </a:cubicBezTo>
                <a:cubicBezTo>
                  <a:pt x="1417" y="1841"/>
                  <a:pt x="1417" y="1841"/>
                  <a:pt x="1417" y="1842"/>
                </a:cubicBezTo>
                <a:cubicBezTo>
                  <a:pt x="1418" y="1842"/>
                  <a:pt x="1418" y="1842"/>
                  <a:pt x="1418" y="1842"/>
                </a:cubicBezTo>
                <a:cubicBezTo>
                  <a:pt x="1420" y="1844"/>
                  <a:pt x="1422" y="1845"/>
                  <a:pt x="1423" y="1847"/>
                </a:cubicBezTo>
                <a:cubicBezTo>
                  <a:pt x="1423" y="1847"/>
                  <a:pt x="1423" y="1847"/>
                  <a:pt x="1423" y="1847"/>
                </a:cubicBezTo>
                <a:cubicBezTo>
                  <a:pt x="1426" y="1852"/>
                  <a:pt x="1428" y="1859"/>
                  <a:pt x="1431" y="1864"/>
                </a:cubicBezTo>
                <a:cubicBezTo>
                  <a:pt x="1431" y="1864"/>
                  <a:pt x="1431" y="1864"/>
                  <a:pt x="1431" y="1864"/>
                </a:cubicBezTo>
                <a:cubicBezTo>
                  <a:pt x="1432" y="1867"/>
                  <a:pt x="1434" y="1870"/>
                  <a:pt x="1435" y="1873"/>
                </a:cubicBezTo>
                <a:cubicBezTo>
                  <a:pt x="1435" y="1873"/>
                  <a:pt x="1435" y="1873"/>
                  <a:pt x="1435" y="1873"/>
                </a:cubicBezTo>
                <a:cubicBezTo>
                  <a:pt x="1435" y="1873"/>
                  <a:pt x="1435" y="1873"/>
                  <a:pt x="1435" y="1874"/>
                </a:cubicBezTo>
                <a:cubicBezTo>
                  <a:pt x="1436" y="1879"/>
                  <a:pt x="1431" y="1882"/>
                  <a:pt x="1425" y="1883"/>
                </a:cubicBezTo>
                <a:cubicBezTo>
                  <a:pt x="1425" y="1883"/>
                  <a:pt x="1425" y="1883"/>
                  <a:pt x="1425" y="1883"/>
                </a:cubicBezTo>
                <a:cubicBezTo>
                  <a:pt x="1425" y="1883"/>
                  <a:pt x="1424" y="1883"/>
                  <a:pt x="1424" y="1883"/>
                </a:cubicBezTo>
                <a:cubicBezTo>
                  <a:pt x="1423" y="1884"/>
                  <a:pt x="1422" y="1884"/>
                  <a:pt x="1421" y="1884"/>
                </a:cubicBezTo>
                <a:cubicBezTo>
                  <a:pt x="1421" y="1884"/>
                  <a:pt x="1420" y="1884"/>
                  <a:pt x="1420" y="1884"/>
                </a:cubicBezTo>
                <a:cubicBezTo>
                  <a:pt x="1419" y="1884"/>
                  <a:pt x="1418" y="1884"/>
                  <a:pt x="1417" y="1884"/>
                </a:cubicBezTo>
                <a:cubicBezTo>
                  <a:pt x="1417" y="1884"/>
                  <a:pt x="1416" y="1884"/>
                  <a:pt x="1416" y="1884"/>
                </a:cubicBezTo>
                <a:cubicBezTo>
                  <a:pt x="1416" y="1884"/>
                  <a:pt x="1416" y="1884"/>
                  <a:pt x="1415" y="1884"/>
                </a:cubicBezTo>
                <a:cubicBezTo>
                  <a:pt x="1414" y="1884"/>
                  <a:pt x="1414" y="1884"/>
                  <a:pt x="1414" y="1884"/>
                </a:cubicBezTo>
                <a:cubicBezTo>
                  <a:pt x="1408" y="1884"/>
                  <a:pt x="1403" y="1884"/>
                  <a:pt x="1397" y="1884"/>
                </a:cubicBezTo>
                <a:cubicBezTo>
                  <a:pt x="1387" y="1884"/>
                  <a:pt x="1378" y="1884"/>
                  <a:pt x="1368" y="1884"/>
                </a:cubicBezTo>
                <a:cubicBezTo>
                  <a:pt x="1362" y="1884"/>
                  <a:pt x="1355" y="1883"/>
                  <a:pt x="1349" y="1880"/>
                </a:cubicBezTo>
                <a:cubicBezTo>
                  <a:pt x="1349" y="1880"/>
                  <a:pt x="1349" y="1880"/>
                  <a:pt x="1349" y="1880"/>
                </a:cubicBezTo>
                <a:close/>
                <a:moveTo>
                  <a:pt x="1373" y="1961"/>
                </a:moveTo>
                <a:cubicBezTo>
                  <a:pt x="1371" y="1959"/>
                  <a:pt x="1369" y="1956"/>
                  <a:pt x="1369" y="1954"/>
                </a:cubicBezTo>
                <a:cubicBezTo>
                  <a:pt x="1363" y="1940"/>
                  <a:pt x="1363" y="1940"/>
                  <a:pt x="1363" y="1940"/>
                </a:cubicBezTo>
                <a:cubicBezTo>
                  <a:pt x="1362" y="1935"/>
                  <a:pt x="1360" y="1931"/>
                  <a:pt x="1359" y="1927"/>
                </a:cubicBezTo>
                <a:cubicBezTo>
                  <a:pt x="1359" y="1927"/>
                  <a:pt x="1359" y="1927"/>
                  <a:pt x="1359" y="1927"/>
                </a:cubicBezTo>
                <a:cubicBezTo>
                  <a:pt x="1358" y="1925"/>
                  <a:pt x="1358" y="1925"/>
                  <a:pt x="1358" y="1925"/>
                </a:cubicBezTo>
                <a:cubicBezTo>
                  <a:pt x="1357" y="1923"/>
                  <a:pt x="1357" y="1921"/>
                  <a:pt x="1358" y="1919"/>
                </a:cubicBezTo>
                <a:cubicBezTo>
                  <a:pt x="1358" y="1918"/>
                  <a:pt x="1359" y="1917"/>
                  <a:pt x="1360" y="1916"/>
                </a:cubicBezTo>
                <a:cubicBezTo>
                  <a:pt x="1360" y="1916"/>
                  <a:pt x="1361" y="1916"/>
                  <a:pt x="1361" y="1915"/>
                </a:cubicBezTo>
                <a:cubicBezTo>
                  <a:pt x="1361" y="1915"/>
                  <a:pt x="1361" y="1915"/>
                  <a:pt x="1362" y="1915"/>
                </a:cubicBezTo>
                <a:cubicBezTo>
                  <a:pt x="1364" y="1913"/>
                  <a:pt x="1366" y="1912"/>
                  <a:pt x="1369" y="1911"/>
                </a:cubicBezTo>
                <a:cubicBezTo>
                  <a:pt x="1371" y="1911"/>
                  <a:pt x="1374" y="1910"/>
                  <a:pt x="1376" y="1910"/>
                </a:cubicBezTo>
                <a:cubicBezTo>
                  <a:pt x="1386" y="1909"/>
                  <a:pt x="1397" y="1910"/>
                  <a:pt x="1402" y="1910"/>
                </a:cubicBezTo>
                <a:cubicBezTo>
                  <a:pt x="1420" y="1910"/>
                  <a:pt x="1451" y="1906"/>
                  <a:pt x="1461" y="1925"/>
                </a:cubicBezTo>
                <a:cubicBezTo>
                  <a:pt x="1461" y="1925"/>
                  <a:pt x="1461" y="1925"/>
                  <a:pt x="1461" y="1925"/>
                </a:cubicBezTo>
                <a:cubicBezTo>
                  <a:pt x="1461" y="1925"/>
                  <a:pt x="1461" y="1925"/>
                  <a:pt x="1461" y="1925"/>
                </a:cubicBezTo>
                <a:cubicBezTo>
                  <a:pt x="1461" y="1925"/>
                  <a:pt x="1461" y="1925"/>
                  <a:pt x="1461" y="1925"/>
                </a:cubicBezTo>
                <a:cubicBezTo>
                  <a:pt x="1465" y="1933"/>
                  <a:pt x="1469" y="1940"/>
                  <a:pt x="1473" y="1948"/>
                </a:cubicBezTo>
                <a:cubicBezTo>
                  <a:pt x="1474" y="1951"/>
                  <a:pt x="1476" y="1953"/>
                  <a:pt x="1476" y="1956"/>
                </a:cubicBezTo>
                <a:cubicBezTo>
                  <a:pt x="1476" y="1956"/>
                  <a:pt x="1476" y="1956"/>
                  <a:pt x="1476" y="1957"/>
                </a:cubicBezTo>
                <a:cubicBezTo>
                  <a:pt x="1477" y="1957"/>
                  <a:pt x="1477" y="1958"/>
                  <a:pt x="1477" y="1958"/>
                </a:cubicBezTo>
                <a:cubicBezTo>
                  <a:pt x="1477" y="1959"/>
                  <a:pt x="1477" y="1959"/>
                  <a:pt x="1477" y="1960"/>
                </a:cubicBezTo>
                <a:cubicBezTo>
                  <a:pt x="1477" y="1960"/>
                  <a:pt x="1477" y="1960"/>
                  <a:pt x="1477" y="1960"/>
                </a:cubicBezTo>
                <a:cubicBezTo>
                  <a:pt x="1477" y="1960"/>
                  <a:pt x="1476" y="1961"/>
                  <a:pt x="1476" y="1961"/>
                </a:cubicBezTo>
                <a:cubicBezTo>
                  <a:pt x="1476" y="1962"/>
                  <a:pt x="1476" y="1962"/>
                  <a:pt x="1475" y="1963"/>
                </a:cubicBezTo>
                <a:cubicBezTo>
                  <a:pt x="1475" y="1963"/>
                  <a:pt x="1475" y="1963"/>
                  <a:pt x="1475" y="1963"/>
                </a:cubicBezTo>
                <a:cubicBezTo>
                  <a:pt x="1475" y="1964"/>
                  <a:pt x="1474" y="1965"/>
                  <a:pt x="1474" y="1965"/>
                </a:cubicBezTo>
                <a:cubicBezTo>
                  <a:pt x="1473" y="1965"/>
                  <a:pt x="1473" y="1965"/>
                  <a:pt x="1473" y="1966"/>
                </a:cubicBezTo>
                <a:cubicBezTo>
                  <a:pt x="1473" y="1966"/>
                  <a:pt x="1473" y="1966"/>
                  <a:pt x="1472" y="1966"/>
                </a:cubicBezTo>
                <a:cubicBezTo>
                  <a:pt x="1472" y="1966"/>
                  <a:pt x="1472" y="1967"/>
                  <a:pt x="1471" y="1967"/>
                </a:cubicBezTo>
                <a:cubicBezTo>
                  <a:pt x="1470" y="1968"/>
                  <a:pt x="1468" y="1969"/>
                  <a:pt x="1466" y="1969"/>
                </a:cubicBezTo>
                <a:cubicBezTo>
                  <a:pt x="1465" y="1969"/>
                  <a:pt x="1465" y="1969"/>
                  <a:pt x="1464" y="1970"/>
                </a:cubicBezTo>
                <a:cubicBezTo>
                  <a:pt x="1463" y="1970"/>
                  <a:pt x="1462" y="1970"/>
                  <a:pt x="1462" y="1970"/>
                </a:cubicBezTo>
                <a:cubicBezTo>
                  <a:pt x="1461" y="1970"/>
                  <a:pt x="1461" y="1970"/>
                  <a:pt x="1461" y="1970"/>
                </a:cubicBezTo>
                <a:cubicBezTo>
                  <a:pt x="1460" y="1970"/>
                  <a:pt x="1460" y="1970"/>
                  <a:pt x="1460" y="1970"/>
                </a:cubicBezTo>
                <a:cubicBezTo>
                  <a:pt x="1441" y="1972"/>
                  <a:pt x="1422" y="1971"/>
                  <a:pt x="1403" y="1971"/>
                </a:cubicBezTo>
                <a:cubicBezTo>
                  <a:pt x="1401" y="1971"/>
                  <a:pt x="1399" y="1971"/>
                  <a:pt x="1397" y="1970"/>
                </a:cubicBezTo>
                <a:cubicBezTo>
                  <a:pt x="1397" y="1970"/>
                  <a:pt x="1397" y="1970"/>
                  <a:pt x="1397" y="1970"/>
                </a:cubicBezTo>
                <a:cubicBezTo>
                  <a:pt x="1390" y="1970"/>
                  <a:pt x="1383" y="1967"/>
                  <a:pt x="1377" y="1964"/>
                </a:cubicBezTo>
                <a:cubicBezTo>
                  <a:pt x="1376" y="1963"/>
                  <a:pt x="1374" y="1962"/>
                  <a:pt x="1373" y="1961"/>
                </a:cubicBezTo>
                <a:close/>
                <a:moveTo>
                  <a:pt x="1527" y="2063"/>
                </a:moveTo>
                <a:cubicBezTo>
                  <a:pt x="1527" y="2063"/>
                  <a:pt x="1527" y="2064"/>
                  <a:pt x="1527" y="2064"/>
                </a:cubicBezTo>
                <a:cubicBezTo>
                  <a:pt x="1527" y="2065"/>
                  <a:pt x="1526" y="2065"/>
                  <a:pt x="1526" y="2065"/>
                </a:cubicBezTo>
                <a:cubicBezTo>
                  <a:pt x="1526" y="2066"/>
                  <a:pt x="1526" y="2066"/>
                  <a:pt x="1525" y="2067"/>
                </a:cubicBezTo>
                <a:cubicBezTo>
                  <a:pt x="1525" y="2067"/>
                  <a:pt x="1525" y="2068"/>
                  <a:pt x="1525" y="2068"/>
                </a:cubicBezTo>
                <a:cubicBezTo>
                  <a:pt x="1525" y="2068"/>
                  <a:pt x="1524" y="2068"/>
                  <a:pt x="1524" y="2069"/>
                </a:cubicBezTo>
                <a:cubicBezTo>
                  <a:pt x="1524" y="2069"/>
                  <a:pt x="1524" y="2069"/>
                  <a:pt x="1524" y="2069"/>
                </a:cubicBezTo>
                <a:cubicBezTo>
                  <a:pt x="1524" y="2069"/>
                  <a:pt x="1523" y="2070"/>
                  <a:pt x="1523" y="2070"/>
                </a:cubicBezTo>
                <a:cubicBezTo>
                  <a:pt x="1520" y="2073"/>
                  <a:pt x="1515" y="2074"/>
                  <a:pt x="1511" y="2075"/>
                </a:cubicBezTo>
                <a:cubicBezTo>
                  <a:pt x="1510" y="2075"/>
                  <a:pt x="1510" y="2075"/>
                  <a:pt x="1510" y="2075"/>
                </a:cubicBezTo>
                <a:cubicBezTo>
                  <a:pt x="1508" y="2075"/>
                  <a:pt x="1506" y="2076"/>
                  <a:pt x="1504" y="2076"/>
                </a:cubicBezTo>
                <a:cubicBezTo>
                  <a:pt x="1504" y="2076"/>
                  <a:pt x="1504" y="2076"/>
                  <a:pt x="1504" y="2076"/>
                </a:cubicBezTo>
                <a:cubicBezTo>
                  <a:pt x="1503" y="2076"/>
                  <a:pt x="1503" y="2076"/>
                  <a:pt x="1503" y="2076"/>
                </a:cubicBezTo>
                <a:cubicBezTo>
                  <a:pt x="1501" y="2076"/>
                  <a:pt x="1499" y="2076"/>
                  <a:pt x="1497" y="2076"/>
                </a:cubicBezTo>
                <a:cubicBezTo>
                  <a:pt x="1446" y="2076"/>
                  <a:pt x="1446" y="2076"/>
                  <a:pt x="1446" y="2076"/>
                </a:cubicBezTo>
                <a:cubicBezTo>
                  <a:pt x="1444" y="2076"/>
                  <a:pt x="1441" y="2076"/>
                  <a:pt x="1439" y="2075"/>
                </a:cubicBezTo>
                <a:cubicBezTo>
                  <a:pt x="1439" y="2075"/>
                  <a:pt x="1438" y="2075"/>
                  <a:pt x="1438" y="2075"/>
                </a:cubicBezTo>
                <a:cubicBezTo>
                  <a:pt x="1427" y="2074"/>
                  <a:pt x="1414" y="2069"/>
                  <a:pt x="1408" y="2059"/>
                </a:cubicBezTo>
                <a:cubicBezTo>
                  <a:pt x="1407" y="2058"/>
                  <a:pt x="1407" y="2056"/>
                  <a:pt x="1406" y="2055"/>
                </a:cubicBezTo>
                <a:cubicBezTo>
                  <a:pt x="1406" y="2055"/>
                  <a:pt x="1406" y="2055"/>
                  <a:pt x="1406" y="2055"/>
                </a:cubicBezTo>
                <a:cubicBezTo>
                  <a:pt x="1406" y="2055"/>
                  <a:pt x="1406" y="2055"/>
                  <a:pt x="1406" y="2055"/>
                </a:cubicBezTo>
                <a:cubicBezTo>
                  <a:pt x="1403" y="2047"/>
                  <a:pt x="1400" y="2040"/>
                  <a:pt x="1398" y="2032"/>
                </a:cubicBezTo>
                <a:cubicBezTo>
                  <a:pt x="1396" y="2029"/>
                  <a:pt x="1394" y="2024"/>
                  <a:pt x="1393" y="2019"/>
                </a:cubicBezTo>
                <a:cubicBezTo>
                  <a:pt x="1393" y="2019"/>
                  <a:pt x="1393" y="2019"/>
                  <a:pt x="1393" y="2019"/>
                </a:cubicBezTo>
                <a:cubicBezTo>
                  <a:pt x="1393" y="2019"/>
                  <a:pt x="1393" y="2019"/>
                  <a:pt x="1393" y="2019"/>
                </a:cubicBezTo>
                <a:cubicBezTo>
                  <a:pt x="1392" y="2018"/>
                  <a:pt x="1392" y="2018"/>
                  <a:pt x="1392" y="2017"/>
                </a:cubicBezTo>
                <a:cubicBezTo>
                  <a:pt x="1392" y="2015"/>
                  <a:pt x="1392" y="2013"/>
                  <a:pt x="1392" y="2012"/>
                </a:cubicBezTo>
                <a:cubicBezTo>
                  <a:pt x="1393" y="2011"/>
                  <a:pt x="1393" y="2010"/>
                  <a:pt x="1394" y="2009"/>
                </a:cubicBezTo>
                <a:cubicBezTo>
                  <a:pt x="1394" y="2009"/>
                  <a:pt x="1394" y="2009"/>
                  <a:pt x="1394" y="2009"/>
                </a:cubicBezTo>
                <a:cubicBezTo>
                  <a:pt x="1397" y="2004"/>
                  <a:pt x="1403" y="2002"/>
                  <a:pt x="1409" y="2001"/>
                </a:cubicBezTo>
                <a:cubicBezTo>
                  <a:pt x="1409" y="2001"/>
                  <a:pt x="1409" y="2001"/>
                  <a:pt x="1410" y="2001"/>
                </a:cubicBezTo>
                <a:cubicBezTo>
                  <a:pt x="1411" y="2001"/>
                  <a:pt x="1413" y="2001"/>
                  <a:pt x="1414" y="2000"/>
                </a:cubicBezTo>
                <a:cubicBezTo>
                  <a:pt x="1414" y="2000"/>
                  <a:pt x="1415" y="2000"/>
                  <a:pt x="1415" y="2000"/>
                </a:cubicBezTo>
                <a:cubicBezTo>
                  <a:pt x="1418" y="2000"/>
                  <a:pt x="1418" y="2000"/>
                  <a:pt x="1418" y="2000"/>
                </a:cubicBezTo>
                <a:cubicBezTo>
                  <a:pt x="1419" y="2000"/>
                  <a:pt x="1420" y="2000"/>
                  <a:pt x="1421" y="2000"/>
                </a:cubicBezTo>
                <a:cubicBezTo>
                  <a:pt x="1437" y="2000"/>
                  <a:pt x="1453" y="2000"/>
                  <a:pt x="1469" y="2000"/>
                </a:cubicBezTo>
                <a:cubicBezTo>
                  <a:pt x="1469" y="2000"/>
                  <a:pt x="1469" y="2000"/>
                  <a:pt x="1469" y="2000"/>
                </a:cubicBezTo>
                <a:cubicBezTo>
                  <a:pt x="1469" y="2000"/>
                  <a:pt x="1469" y="2000"/>
                  <a:pt x="1469" y="2000"/>
                </a:cubicBezTo>
                <a:cubicBezTo>
                  <a:pt x="1471" y="2000"/>
                  <a:pt x="1473" y="2000"/>
                  <a:pt x="1475" y="2001"/>
                </a:cubicBezTo>
                <a:cubicBezTo>
                  <a:pt x="1475" y="2001"/>
                  <a:pt x="1476" y="2001"/>
                  <a:pt x="1476" y="2001"/>
                </a:cubicBezTo>
                <a:cubicBezTo>
                  <a:pt x="1487" y="2002"/>
                  <a:pt x="1499" y="2006"/>
                  <a:pt x="1505" y="2015"/>
                </a:cubicBezTo>
                <a:cubicBezTo>
                  <a:pt x="1506" y="2016"/>
                  <a:pt x="1507" y="2017"/>
                  <a:pt x="1508" y="2019"/>
                </a:cubicBezTo>
                <a:cubicBezTo>
                  <a:pt x="1509" y="2022"/>
                  <a:pt x="1509" y="2022"/>
                  <a:pt x="1509" y="2022"/>
                </a:cubicBezTo>
                <a:cubicBezTo>
                  <a:pt x="1512" y="2028"/>
                  <a:pt x="1516" y="2035"/>
                  <a:pt x="1519" y="2041"/>
                </a:cubicBezTo>
                <a:cubicBezTo>
                  <a:pt x="1521" y="2045"/>
                  <a:pt x="1524" y="2051"/>
                  <a:pt x="1526" y="2056"/>
                </a:cubicBezTo>
                <a:cubicBezTo>
                  <a:pt x="1527" y="2058"/>
                  <a:pt x="1527" y="2061"/>
                  <a:pt x="1527" y="2063"/>
                </a:cubicBezTo>
                <a:close/>
                <a:moveTo>
                  <a:pt x="1640" y="2000"/>
                </a:moveTo>
                <a:cubicBezTo>
                  <a:pt x="1642" y="2000"/>
                  <a:pt x="1643" y="2000"/>
                  <a:pt x="1645" y="2000"/>
                </a:cubicBezTo>
                <a:cubicBezTo>
                  <a:pt x="1645" y="2000"/>
                  <a:pt x="1645" y="2000"/>
                  <a:pt x="1646" y="2000"/>
                </a:cubicBezTo>
                <a:cubicBezTo>
                  <a:pt x="1657" y="2002"/>
                  <a:pt x="1669" y="2006"/>
                  <a:pt x="1677" y="2014"/>
                </a:cubicBezTo>
                <a:cubicBezTo>
                  <a:pt x="1678" y="2014"/>
                  <a:pt x="1678" y="2015"/>
                  <a:pt x="1678" y="2015"/>
                </a:cubicBezTo>
                <a:cubicBezTo>
                  <a:pt x="1679" y="2016"/>
                  <a:pt x="1679" y="2016"/>
                  <a:pt x="1680" y="2017"/>
                </a:cubicBezTo>
                <a:cubicBezTo>
                  <a:pt x="1680" y="2017"/>
                  <a:pt x="1680" y="2017"/>
                  <a:pt x="1680" y="2018"/>
                </a:cubicBezTo>
                <a:cubicBezTo>
                  <a:pt x="1681" y="2018"/>
                  <a:pt x="1681" y="2018"/>
                  <a:pt x="1681" y="2018"/>
                </a:cubicBezTo>
                <a:cubicBezTo>
                  <a:pt x="1682" y="2019"/>
                  <a:pt x="1682" y="2019"/>
                  <a:pt x="1682" y="2019"/>
                </a:cubicBezTo>
                <a:cubicBezTo>
                  <a:pt x="1685" y="2024"/>
                  <a:pt x="1688" y="2029"/>
                  <a:pt x="1692" y="2034"/>
                </a:cubicBezTo>
                <a:cubicBezTo>
                  <a:pt x="1692" y="2034"/>
                  <a:pt x="1692" y="2034"/>
                  <a:pt x="1692" y="2034"/>
                </a:cubicBezTo>
                <a:cubicBezTo>
                  <a:pt x="1697" y="2041"/>
                  <a:pt x="1703" y="2049"/>
                  <a:pt x="1707" y="2056"/>
                </a:cubicBezTo>
                <a:cubicBezTo>
                  <a:pt x="1707" y="2057"/>
                  <a:pt x="1707" y="2057"/>
                  <a:pt x="1708" y="2058"/>
                </a:cubicBezTo>
                <a:cubicBezTo>
                  <a:pt x="1708" y="2058"/>
                  <a:pt x="1708" y="2058"/>
                  <a:pt x="1708" y="2058"/>
                </a:cubicBezTo>
                <a:cubicBezTo>
                  <a:pt x="1709" y="2063"/>
                  <a:pt x="1709" y="2066"/>
                  <a:pt x="1707" y="2068"/>
                </a:cubicBezTo>
                <a:cubicBezTo>
                  <a:pt x="1706" y="2069"/>
                  <a:pt x="1706" y="2069"/>
                  <a:pt x="1706" y="2069"/>
                </a:cubicBezTo>
                <a:cubicBezTo>
                  <a:pt x="1705" y="2071"/>
                  <a:pt x="1702" y="2072"/>
                  <a:pt x="1699" y="2073"/>
                </a:cubicBezTo>
                <a:cubicBezTo>
                  <a:pt x="1696" y="2074"/>
                  <a:pt x="1692" y="2075"/>
                  <a:pt x="1688" y="2075"/>
                </a:cubicBezTo>
                <a:cubicBezTo>
                  <a:pt x="1684" y="2075"/>
                  <a:pt x="1684" y="2075"/>
                  <a:pt x="1684" y="2075"/>
                </a:cubicBezTo>
                <a:cubicBezTo>
                  <a:pt x="1684" y="2075"/>
                  <a:pt x="1684" y="2075"/>
                  <a:pt x="1684" y="2075"/>
                </a:cubicBezTo>
                <a:cubicBezTo>
                  <a:pt x="1666" y="2075"/>
                  <a:pt x="1648" y="2075"/>
                  <a:pt x="1629" y="2075"/>
                </a:cubicBezTo>
                <a:cubicBezTo>
                  <a:pt x="1627" y="2075"/>
                  <a:pt x="1625" y="2075"/>
                  <a:pt x="1623" y="2075"/>
                </a:cubicBezTo>
                <a:cubicBezTo>
                  <a:pt x="1623" y="2075"/>
                  <a:pt x="1623" y="2075"/>
                  <a:pt x="1623" y="2075"/>
                </a:cubicBezTo>
                <a:cubicBezTo>
                  <a:pt x="1610" y="2073"/>
                  <a:pt x="1597" y="2068"/>
                  <a:pt x="1589" y="2059"/>
                </a:cubicBezTo>
                <a:cubicBezTo>
                  <a:pt x="1588" y="2057"/>
                  <a:pt x="1587" y="2056"/>
                  <a:pt x="1586" y="2055"/>
                </a:cubicBezTo>
                <a:cubicBezTo>
                  <a:pt x="1586" y="2054"/>
                  <a:pt x="1586" y="2054"/>
                  <a:pt x="1586" y="2054"/>
                </a:cubicBezTo>
                <a:cubicBezTo>
                  <a:pt x="1586" y="2054"/>
                  <a:pt x="1586" y="2054"/>
                  <a:pt x="1586" y="2054"/>
                </a:cubicBezTo>
                <a:cubicBezTo>
                  <a:pt x="1582" y="2047"/>
                  <a:pt x="1578" y="2041"/>
                  <a:pt x="1574" y="2034"/>
                </a:cubicBezTo>
                <a:cubicBezTo>
                  <a:pt x="1571" y="2029"/>
                  <a:pt x="1566" y="2021"/>
                  <a:pt x="1564" y="2015"/>
                </a:cubicBezTo>
                <a:cubicBezTo>
                  <a:pt x="1564" y="2015"/>
                  <a:pt x="1564" y="2015"/>
                  <a:pt x="1564" y="2014"/>
                </a:cubicBezTo>
                <a:cubicBezTo>
                  <a:pt x="1564" y="2014"/>
                  <a:pt x="1564" y="2013"/>
                  <a:pt x="1564" y="2013"/>
                </a:cubicBezTo>
                <a:cubicBezTo>
                  <a:pt x="1564" y="2006"/>
                  <a:pt x="1568" y="2003"/>
                  <a:pt x="1574" y="2002"/>
                </a:cubicBezTo>
                <a:cubicBezTo>
                  <a:pt x="1574" y="2001"/>
                  <a:pt x="1574" y="2001"/>
                  <a:pt x="1574" y="2001"/>
                </a:cubicBezTo>
                <a:cubicBezTo>
                  <a:pt x="1574" y="2001"/>
                  <a:pt x="1575" y="2001"/>
                  <a:pt x="1575" y="2001"/>
                </a:cubicBezTo>
                <a:cubicBezTo>
                  <a:pt x="1575" y="2001"/>
                  <a:pt x="1576" y="2001"/>
                  <a:pt x="1576" y="2001"/>
                </a:cubicBezTo>
                <a:cubicBezTo>
                  <a:pt x="1579" y="2000"/>
                  <a:pt x="1581" y="2000"/>
                  <a:pt x="1585" y="2000"/>
                </a:cubicBezTo>
                <a:cubicBezTo>
                  <a:pt x="1621" y="2000"/>
                  <a:pt x="1621" y="2000"/>
                  <a:pt x="1621" y="2000"/>
                </a:cubicBezTo>
                <a:cubicBezTo>
                  <a:pt x="1627" y="2000"/>
                  <a:pt x="1633" y="2000"/>
                  <a:pt x="1639" y="2000"/>
                </a:cubicBezTo>
                <a:cubicBezTo>
                  <a:pt x="1639" y="2000"/>
                  <a:pt x="1639" y="2000"/>
                  <a:pt x="1639" y="2000"/>
                </a:cubicBezTo>
                <a:cubicBezTo>
                  <a:pt x="1639" y="2000"/>
                  <a:pt x="1640" y="2000"/>
                  <a:pt x="1640" y="2000"/>
                </a:cubicBezTo>
                <a:close/>
                <a:moveTo>
                  <a:pt x="1617" y="1924"/>
                </a:moveTo>
                <a:cubicBezTo>
                  <a:pt x="1621" y="1930"/>
                  <a:pt x="1625" y="1937"/>
                  <a:pt x="1629" y="1943"/>
                </a:cubicBezTo>
                <a:cubicBezTo>
                  <a:pt x="1631" y="1946"/>
                  <a:pt x="1635" y="1950"/>
                  <a:pt x="1637" y="1955"/>
                </a:cubicBezTo>
                <a:cubicBezTo>
                  <a:pt x="1638" y="1956"/>
                  <a:pt x="1639" y="1958"/>
                  <a:pt x="1639" y="1960"/>
                </a:cubicBezTo>
                <a:cubicBezTo>
                  <a:pt x="1639" y="1961"/>
                  <a:pt x="1638" y="1962"/>
                  <a:pt x="1638" y="1963"/>
                </a:cubicBezTo>
                <a:cubicBezTo>
                  <a:pt x="1637" y="1964"/>
                  <a:pt x="1637" y="1964"/>
                  <a:pt x="1636" y="1965"/>
                </a:cubicBezTo>
                <a:cubicBezTo>
                  <a:pt x="1636" y="1965"/>
                  <a:pt x="1636" y="1965"/>
                  <a:pt x="1636" y="1965"/>
                </a:cubicBezTo>
                <a:cubicBezTo>
                  <a:pt x="1636" y="1965"/>
                  <a:pt x="1636" y="1965"/>
                  <a:pt x="1636" y="1965"/>
                </a:cubicBezTo>
                <a:cubicBezTo>
                  <a:pt x="1636" y="1966"/>
                  <a:pt x="1635" y="1966"/>
                  <a:pt x="1635" y="1966"/>
                </a:cubicBezTo>
                <a:cubicBezTo>
                  <a:pt x="1635" y="1966"/>
                  <a:pt x="1634" y="1967"/>
                  <a:pt x="1634" y="1967"/>
                </a:cubicBezTo>
                <a:cubicBezTo>
                  <a:pt x="1634" y="1967"/>
                  <a:pt x="1633" y="1967"/>
                  <a:pt x="1632" y="1968"/>
                </a:cubicBezTo>
                <a:cubicBezTo>
                  <a:pt x="1632" y="1968"/>
                  <a:pt x="1631" y="1968"/>
                  <a:pt x="1630" y="1969"/>
                </a:cubicBezTo>
                <a:cubicBezTo>
                  <a:pt x="1630" y="1969"/>
                  <a:pt x="1630" y="1969"/>
                  <a:pt x="1630" y="1969"/>
                </a:cubicBezTo>
                <a:cubicBezTo>
                  <a:pt x="1630" y="1969"/>
                  <a:pt x="1630" y="1969"/>
                  <a:pt x="1629" y="1969"/>
                </a:cubicBezTo>
                <a:cubicBezTo>
                  <a:pt x="1620" y="1972"/>
                  <a:pt x="1607" y="1970"/>
                  <a:pt x="1598" y="1970"/>
                </a:cubicBezTo>
                <a:cubicBezTo>
                  <a:pt x="1588" y="1970"/>
                  <a:pt x="1578" y="1970"/>
                  <a:pt x="1567" y="1970"/>
                </a:cubicBezTo>
                <a:cubicBezTo>
                  <a:pt x="1558" y="1970"/>
                  <a:pt x="1547" y="1968"/>
                  <a:pt x="1539" y="1962"/>
                </a:cubicBezTo>
                <a:cubicBezTo>
                  <a:pt x="1538" y="1962"/>
                  <a:pt x="1536" y="1961"/>
                  <a:pt x="1535" y="1960"/>
                </a:cubicBezTo>
                <a:cubicBezTo>
                  <a:pt x="1533" y="1958"/>
                  <a:pt x="1531" y="1956"/>
                  <a:pt x="1530" y="1954"/>
                </a:cubicBezTo>
                <a:cubicBezTo>
                  <a:pt x="1529" y="1952"/>
                  <a:pt x="1529" y="1952"/>
                  <a:pt x="1529" y="1952"/>
                </a:cubicBezTo>
                <a:cubicBezTo>
                  <a:pt x="1529" y="1952"/>
                  <a:pt x="1529" y="1952"/>
                  <a:pt x="1529" y="1952"/>
                </a:cubicBezTo>
                <a:cubicBezTo>
                  <a:pt x="1524" y="1944"/>
                  <a:pt x="1520" y="1936"/>
                  <a:pt x="1515" y="1928"/>
                </a:cubicBezTo>
                <a:cubicBezTo>
                  <a:pt x="1513" y="1925"/>
                  <a:pt x="1513" y="1925"/>
                  <a:pt x="1513" y="1925"/>
                </a:cubicBezTo>
                <a:cubicBezTo>
                  <a:pt x="1512" y="1923"/>
                  <a:pt x="1512" y="1921"/>
                  <a:pt x="1512" y="1919"/>
                </a:cubicBezTo>
                <a:cubicBezTo>
                  <a:pt x="1512" y="1917"/>
                  <a:pt x="1513" y="1915"/>
                  <a:pt x="1515" y="1914"/>
                </a:cubicBezTo>
                <a:cubicBezTo>
                  <a:pt x="1517" y="1913"/>
                  <a:pt x="1519" y="1912"/>
                  <a:pt x="1522" y="1911"/>
                </a:cubicBezTo>
                <a:cubicBezTo>
                  <a:pt x="1524" y="1910"/>
                  <a:pt x="1528" y="1910"/>
                  <a:pt x="1531" y="1910"/>
                </a:cubicBezTo>
                <a:cubicBezTo>
                  <a:pt x="1532" y="1910"/>
                  <a:pt x="1532" y="1910"/>
                  <a:pt x="1532" y="1910"/>
                </a:cubicBezTo>
                <a:cubicBezTo>
                  <a:pt x="1540" y="1909"/>
                  <a:pt x="1548" y="1910"/>
                  <a:pt x="1553" y="1910"/>
                </a:cubicBezTo>
                <a:cubicBezTo>
                  <a:pt x="1573" y="1910"/>
                  <a:pt x="1604" y="1906"/>
                  <a:pt x="1617" y="1924"/>
                </a:cubicBezTo>
                <a:close/>
                <a:moveTo>
                  <a:pt x="366" y="1441"/>
                </a:moveTo>
                <a:cubicBezTo>
                  <a:pt x="372" y="1443"/>
                  <a:pt x="377" y="1446"/>
                  <a:pt x="382" y="1448"/>
                </a:cubicBezTo>
                <a:cubicBezTo>
                  <a:pt x="392" y="1453"/>
                  <a:pt x="403" y="1458"/>
                  <a:pt x="413" y="1462"/>
                </a:cubicBezTo>
                <a:cubicBezTo>
                  <a:pt x="418" y="1464"/>
                  <a:pt x="422" y="1466"/>
                  <a:pt x="426" y="1468"/>
                </a:cubicBezTo>
                <a:cubicBezTo>
                  <a:pt x="430" y="1469"/>
                  <a:pt x="433" y="1470"/>
                  <a:pt x="437" y="1472"/>
                </a:cubicBezTo>
                <a:cubicBezTo>
                  <a:pt x="458" y="1479"/>
                  <a:pt x="479" y="1486"/>
                  <a:pt x="502" y="1492"/>
                </a:cubicBezTo>
                <a:cubicBezTo>
                  <a:pt x="527" y="1499"/>
                  <a:pt x="552" y="1505"/>
                  <a:pt x="578" y="1510"/>
                </a:cubicBezTo>
                <a:cubicBezTo>
                  <a:pt x="683" y="1532"/>
                  <a:pt x="786" y="1541"/>
                  <a:pt x="819" y="1542"/>
                </a:cubicBezTo>
                <a:cubicBezTo>
                  <a:pt x="819" y="1610"/>
                  <a:pt x="819" y="1610"/>
                  <a:pt x="819" y="1610"/>
                </a:cubicBezTo>
                <a:cubicBezTo>
                  <a:pt x="857" y="1570"/>
                  <a:pt x="857" y="1570"/>
                  <a:pt x="857" y="1570"/>
                </a:cubicBezTo>
                <a:cubicBezTo>
                  <a:pt x="906" y="1518"/>
                  <a:pt x="906" y="1518"/>
                  <a:pt x="906" y="1518"/>
                </a:cubicBezTo>
                <a:cubicBezTo>
                  <a:pt x="1019" y="1399"/>
                  <a:pt x="1019" y="1399"/>
                  <a:pt x="1019" y="1399"/>
                </a:cubicBezTo>
                <a:cubicBezTo>
                  <a:pt x="933" y="1308"/>
                  <a:pt x="933" y="1308"/>
                  <a:pt x="933" y="1308"/>
                </a:cubicBezTo>
                <a:cubicBezTo>
                  <a:pt x="819" y="1188"/>
                  <a:pt x="819" y="1188"/>
                  <a:pt x="819" y="1188"/>
                </a:cubicBezTo>
                <a:cubicBezTo>
                  <a:pt x="819" y="1271"/>
                  <a:pt x="819" y="1271"/>
                  <a:pt x="819" y="1271"/>
                </a:cubicBezTo>
                <a:cubicBezTo>
                  <a:pt x="740" y="1279"/>
                  <a:pt x="653" y="1266"/>
                  <a:pt x="578" y="1249"/>
                </a:cubicBezTo>
                <a:cubicBezTo>
                  <a:pt x="550" y="1242"/>
                  <a:pt x="525" y="1235"/>
                  <a:pt x="502" y="1229"/>
                </a:cubicBezTo>
                <a:cubicBezTo>
                  <a:pt x="471" y="1219"/>
                  <a:pt x="445" y="1211"/>
                  <a:pt x="426" y="1204"/>
                </a:cubicBezTo>
                <a:cubicBezTo>
                  <a:pt x="422" y="1202"/>
                  <a:pt x="418" y="1201"/>
                  <a:pt x="415" y="1199"/>
                </a:cubicBezTo>
                <a:cubicBezTo>
                  <a:pt x="414" y="1199"/>
                  <a:pt x="414" y="1199"/>
                  <a:pt x="413" y="1199"/>
                </a:cubicBezTo>
                <a:cubicBezTo>
                  <a:pt x="413" y="1199"/>
                  <a:pt x="413" y="1199"/>
                  <a:pt x="413" y="1199"/>
                </a:cubicBezTo>
                <a:cubicBezTo>
                  <a:pt x="354" y="1175"/>
                  <a:pt x="300" y="1147"/>
                  <a:pt x="253" y="1115"/>
                </a:cubicBezTo>
                <a:cubicBezTo>
                  <a:pt x="189" y="1073"/>
                  <a:pt x="142" y="1028"/>
                  <a:pt x="110" y="981"/>
                </a:cubicBezTo>
                <a:cubicBezTo>
                  <a:pt x="94" y="963"/>
                  <a:pt x="80" y="944"/>
                  <a:pt x="68" y="925"/>
                </a:cubicBezTo>
                <a:cubicBezTo>
                  <a:pt x="33" y="870"/>
                  <a:pt x="13" y="811"/>
                  <a:pt x="11" y="751"/>
                </a:cubicBezTo>
                <a:cubicBezTo>
                  <a:pt x="7" y="768"/>
                  <a:pt x="4" y="785"/>
                  <a:pt x="3" y="802"/>
                </a:cubicBezTo>
                <a:cubicBezTo>
                  <a:pt x="0" y="834"/>
                  <a:pt x="4" y="864"/>
                  <a:pt x="7" y="893"/>
                </a:cubicBezTo>
                <a:cubicBezTo>
                  <a:pt x="8" y="898"/>
                  <a:pt x="9" y="904"/>
                  <a:pt x="9" y="909"/>
                </a:cubicBezTo>
                <a:cubicBezTo>
                  <a:pt x="22" y="1021"/>
                  <a:pt x="22" y="1021"/>
                  <a:pt x="22" y="1021"/>
                </a:cubicBezTo>
                <a:cubicBezTo>
                  <a:pt x="23" y="1025"/>
                  <a:pt x="23" y="1029"/>
                  <a:pt x="24" y="1033"/>
                </a:cubicBezTo>
                <a:cubicBezTo>
                  <a:pt x="25" y="1048"/>
                  <a:pt x="27" y="1064"/>
                  <a:pt x="30" y="1080"/>
                </a:cubicBezTo>
                <a:cubicBezTo>
                  <a:pt x="34" y="1101"/>
                  <a:pt x="40" y="1121"/>
                  <a:pt x="47" y="1140"/>
                </a:cubicBezTo>
                <a:cubicBezTo>
                  <a:pt x="61" y="1175"/>
                  <a:pt x="80" y="1208"/>
                  <a:pt x="103" y="1239"/>
                </a:cubicBezTo>
                <a:cubicBezTo>
                  <a:pt x="146" y="1295"/>
                  <a:pt x="202" y="1344"/>
                  <a:pt x="275" y="1390"/>
                </a:cubicBezTo>
                <a:cubicBezTo>
                  <a:pt x="304" y="1409"/>
                  <a:pt x="335" y="1426"/>
                  <a:pt x="366" y="1441"/>
                </a:cubicBezTo>
                <a:close/>
                <a:moveTo>
                  <a:pt x="64" y="773"/>
                </a:moveTo>
                <a:cubicBezTo>
                  <a:pt x="67" y="798"/>
                  <a:pt x="74" y="823"/>
                  <a:pt x="84" y="848"/>
                </a:cubicBezTo>
                <a:cubicBezTo>
                  <a:pt x="107" y="785"/>
                  <a:pt x="165" y="713"/>
                  <a:pt x="209" y="677"/>
                </a:cubicBezTo>
                <a:cubicBezTo>
                  <a:pt x="272" y="628"/>
                  <a:pt x="353" y="583"/>
                  <a:pt x="451" y="545"/>
                </a:cubicBezTo>
                <a:cubicBezTo>
                  <a:pt x="515" y="521"/>
                  <a:pt x="582" y="501"/>
                  <a:pt x="652" y="486"/>
                </a:cubicBezTo>
                <a:cubicBezTo>
                  <a:pt x="652" y="314"/>
                  <a:pt x="652" y="314"/>
                  <a:pt x="652" y="314"/>
                </a:cubicBezTo>
                <a:cubicBezTo>
                  <a:pt x="640" y="317"/>
                  <a:pt x="627" y="320"/>
                  <a:pt x="615" y="323"/>
                </a:cubicBezTo>
                <a:cubicBezTo>
                  <a:pt x="544" y="340"/>
                  <a:pt x="476" y="361"/>
                  <a:pt x="413" y="386"/>
                </a:cubicBezTo>
                <a:cubicBezTo>
                  <a:pt x="345" y="413"/>
                  <a:pt x="288" y="442"/>
                  <a:pt x="238" y="474"/>
                </a:cubicBezTo>
                <a:cubicBezTo>
                  <a:pt x="204" y="496"/>
                  <a:pt x="178" y="516"/>
                  <a:pt x="153" y="537"/>
                </a:cubicBezTo>
                <a:cubicBezTo>
                  <a:pt x="142" y="547"/>
                  <a:pt x="131" y="556"/>
                  <a:pt x="122" y="566"/>
                </a:cubicBezTo>
                <a:cubicBezTo>
                  <a:pt x="81" y="622"/>
                  <a:pt x="60" y="684"/>
                  <a:pt x="62" y="747"/>
                </a:cubicBezTo>
                <a:cubicBezTo>
                  <a:pt x="62" y="756"/>
                  <a:pt x="63" y="764"/>
                  <a:pt x="64" y="773"/>
                </a:cubicBezTo>
                <a:close/>
                <a:moveTo>
                  <a:pt x="1928" y="693"/>
                </a:moveTo>
                <a:cubicBezTo>
                  <a:pt x="1966" y="727"/>
                  <a:pt x="2007" y="795"/>
                  <a:pt x="2021" y="856"/>
                </a:cubicBezTo>
                <a:cubicBezTo>
                  <a:pt x="2034" y="828"/>
                  <a:pt x="2042" y="798"/>
                  <a:pt x="2045" y="768"/>
                </a:cubicBezTo>
                <a:cubicBezTo>
                  <a:pt x="2046" y="761"/>
                  <a:pt x="2047" y="754"/>
                  <a:pt x="2047" y="747"/>
                </a:cubicBezTo>
                <a:cubicBezTo>
                  <a:pt x="2049" y="670"/>
                  <a:pt x="2018" y="595"/>
                  <a:pt x="1958" y="530"/>
                </a:cubicBezTo>
                <a:cubicBezTo>
                  <a:pt x="1924" y="501"/>
                  <a:pt x="1884" y="473"/>
                  <a:pt x="1839" y="447"/>
                </a:cubicBezTo>
                <a:cubicBezTo>
                  <a:pt x="1782" y="415"/>
                  <a:pt x="1718" y="387"/>
                  <a:pt x="1639" y="359"/>
                </a:cubicBezTo>
                <a:cubicBezTo>
                  <a:pt x="1584" y="340"/>
                  <a:pt x="1524" y="324"/>
                  <a:pt x="1457" y="310"/>
                </a:cubicBezTo>
                <a:cubicBezTo>
                  <a:pt x="1457" y="482"/>
                  <a:pt x="1457" y="482"/>
                  <a:pt x="1457" y="482"/>
                </a:cubicBezTo>
                <a:cubicBezTo>
                  <a:pt x="1542" y="500"/>
                  <a:pt x="1625" y="525"/>
                  <a:pt x="1700" y="556"/>
                </a:cubicBezTo>
                <a:cubicBezTo>
                  <a:pt x="1795" y="595"/>
                  <a:pt x="1871" y="642"/>
                  <a:pt x="1928" y="693"/>
                </a:cubicBezTo>
                <a:close/>
                <a:moveTo>
                  <a:pt x="1054" y="814"/>
                </a:moveTo>
                <a:cubicBezTo>
                  <a:pt x="1186" y="814"/>
                  <a:pt x="1408" y="789"/>
                  <a:pt x="1408" y="696"/>
                </a:cubicBezTo>
                <a:cubicBezTo>
                  <a:pt x="1408" y="118"/>
                  <a:pt x="1408" y="118"/>
                  <a:pt x="1408" y="118"/>
                </a:cubicBezTo>
                <a:cubicBezTo>
                  <a:pt x="1408" y="25"/>
                  <a:pt x="1186" y="0"/>
                  <a:pt x="1054" y="0"/>
                </a:cubicBezTo>
                <a:cubicBezTo>
                  <a:pt x="923" y="0"/>
                  <a:pt x="701" y="25"/>
                  <a:pt x="701" y="118"/>
                </a:cubicBezTo>
                <a:cubicBezTo>
                  <a:pt x="701" y="696"/>
                  <a:pt x="701" y="696"/>
                  <a:pt x="701" y="696"/>
                </a:cubicBezTo>
                <a:cubicBezTo>
                  <a:pt x="701" y="789"/>
                  <a:pt x="923" y="814"/>
                  <a:pt x="1054" y="814"/>
                </a:cubicBezTo>
                <a:close/>
                <a:moveTo>
                  <a:pt x="1054" y="35"/>
                </a:moveTo>
                <a:cubicBezTo>
                  <a:pt x="1219" y="35"/>
                  <a:pt x="1352" y="71"/>
                  <a:pt x="1352" y="116"/>
                </a:cubicBezTo>
                <a:cubicBezTo>
                  <a:pt x="1352" y="161"/>
                  <a:pt x="1219" y="197"/>
                  <a:pt x="1054" y="197"/>
                </a:cubicBezTo>
                <a:cubicBezTo>
                  <a:pt x="890" y="197"/>
                  <a:pt x="757" y="161"/>
                  <a:pt x="757" y="116"/>
                </a:cubicBezTo>
                <a:cubicBezTo>
                  <a:pt x="757" y="71"/>
                  <a:pt x="890" y="35"/>
                  <a:pt x="1054" y="35"/>
                </a:cubicBezTo>
                <a:close/>
              </a:path>
            </a:pathLst>
          </a:custGeom>
          <a:solidFill>
            <a:schemeClr val="bg1"/>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12549851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0"/>
            <a:ext cx="12201525" cy="812800"/>
          </a:xfrm>
          <a:prstGeom prst="rect">
            <a:avLst/>
          </a:prstGeom>
        </p:spPr>
        <p:txBody>
          <a:bodyPr>
            <a:normAutofit fontScale="90000"/>
          </a:bodyPr>
          <a:lstStyle/>
          <a:p>
            <a:r>
              <a:rPr lang="en-US" dirty="0"/>
              <a:t>Connecting To SQL Database</a:t>
            </a:r>
          </a:p>
        </p:txBody>
      </p:sp>
      <p:sp>
        <p:nvSpPr>
          <p:cNvPr id="5" name="Content Placeholder 4"/>
          <p:cNvSpPr>
            <a:spLocks noGrp="1"/>
          </p:cNvSpPr>
          <p:nvPr>
            <p:ph type="body" sz="quarter" idx="4294967295"/>
          </p:nvPr>
        </p:nvSpPr>
        <p:spPr>
          <a:xfrm>
            <a:off x="0" y="0"/>
            <a:ext cx="12192000" cy="6858000"/>
          </a:xfrm>
          <a:prstGeom prst="rect">
            <a:avLst/>
          </a:prstGeom>
        </p:spPr>
        <p:txBody>
          <a:bodyPr>
            <a:noAutofit/>
          </a:bodyPr>
          <a:lstStyle/>
          <a:p>
            <a:pPr marL="252000" algn="l">
              <a:spcBef>
                <a:spcPts val="1200"/>
              </a:spcBef>
            </a:pPr>
            <a:r>
              <a:rPr lang="en-US" sz="4400" dirty="0" smtClean="0"/>
              <a:t>Tabular Data Stream (TDS) protocol over TCP/IP</a:t>
            </a:r>
          </a:p>
          <a:p>
            <a:pPr marL="252000" algn="l">
              <a:spcBef>
                <a:spcPts val="1200"/>
              </a:spcBef>
            </a:pPr>
            <a:r>
              <a:rPr lang="en-US" sz="4400" dirty="0" smtClean="0"/>
              <a:t>SSL required</a:t>
            </a:r>
            <a:endParaRPr lang="en-US" sz="4400" dirty="0"/>
          </a:p>
        </p:txBody>
      </p:sp>
      <p:sp>
        <p:nvSpPr>
          <p:cNvPr id="6" name="TextBox 5"/>
          <p:cNvSpPr txBox="1"/>
          <p:nvPr/>
        </p:nvSpPr>
        <p:spPr>
          <a:xfrm>
            <a:off x="6203379" y="3644656"/>
            <a:ext cx="5153553" cy="3000821"/>
          </a:xfrm>
          <a:prstGeom prst="rect">
            <a:avLst/>
          </a:prstGeom>
          <a:solidFill>
            <a:schemeClr val="bg1">
              <a:alpha val="50000"/>
            </a:schemeClr>
          </a:solidFill>
          <a:ln>
            <a:solidFill>
              <a:schemeClr val="accent2">
                <a:alpha val="50000"/>
              </a:schemeClr>
            </a:solidFill>
          </a:ln>
        </p:spPr>
        <p:txBody>
          <a:bodyPr wrap="square" lIns="91440" tIns="0" rIns="0" bIns="0" rtlCol="0">
            <a:spAutoFit/>
          </a:bodyPr>
          <a:lstStyle/>
          <a:p>
            <a:r>
              <a:rPr lang="en-US" sz="1600" dirty="0">
                <a:solidFill>
                  <a:srgbClr val="0000FF"/>
                </a:solidFill>
                <a:latin typeface="Consolas"/>
              </a:rPr>
              <a:t>&lt;</a:t>
            </a:r>
            <a:r>
              <a:rPr lang="en-US" sz="1600" dirty="0">
                <a:solidFill>
                  <a:srgbClr val="A31515"/>
                </a:solidFill>
                <a:latin typeface="Consolas"/>
              </a:rPr>
              <a:t>connectionStrings</a:t>
            </a:r>
            <a:r>
              <a:rPr lang="en-US" sz="1600" dirty="0">
                <a:solidFill>
                  <a:srgbClr val="0000FF"/>
                </a:solidFill>
                <a:latin typeface="Consolas"/>
              </a:rPr>
              <a:t>&gt;</a:t>
            </a:r>
            <a:endParaRPr lang="en-US" sz="800" dirty="0">
              <a:latin typeface="Segoe UI" pitchFamily="34" charset="0"/>
              <a:ea typeface="Segoe UI" pitchFamily="34" charset="0"/>
            </a:endParaRPr>
          </a:p>
          <a:p>
            <a:r>
              <a:rPr lang="en-US" sz="1600" dirty="0">
                <a:solidFill>
                  <a:srgbClr val="0000FF"/>
                </a:solidFill>
                <a:latin typeface="Consolas"/>
              </a:rPr>
              <a:t>&lt;</a:t>
            </a:r>
            <a:r>
              <a:rPr lang="en-US" sz="1600" dirty="0">
                <a:solidFill>
                  <a:srgbClr val="A31515"/>
                </a:solidFill>
                <a:latin typeface="Consolas"/>
              </a:rPr>
              <a:t>add</a:t>
            </a:r>
            <a:r>
              <a:rPr lang="en-US" sz="1600" dirty="0">
                <a:solidFill>
                  <a:srgbClr val="FF0000"/>
                </a:solidFill>
                <a:latin typeface="Consolas"/>
              </a:rPr>
              <a:t>name</a:t>
            </a:r>
            <a:r>
              <a:rPr lang="en-US" sz="1600" dirty="0">
                <a:solidFill>
                  <a:srgbClr val="0000FF"/>
                </a:solidFill>
                <a:latin typeface="Consolas"/>
              </a:rPr>
              <a:t>=</a:t>
            </a:r>
            <a:r>
              <a:rPr lang="en-US" sz="1600" dirty="0">
                <a:solidFill>
                  <a:srgbClr val="000000"/>
                </a:solidFill>
                <a:latin typeface="Consolas"/>
              </a:rPr>
              <a:t>"</a:t>
            </a:r>
            <a:r>
              <a:rPr lang="en-US" sz="1600" dirty="0">
                <a:solidFill>
                  <a:srgbClr val="0000FF"/>
                </a:solidFill>
                <a:latin typeface="Consolas"/>
              </a:rPr>
              <a:t>AdventureWorks</a:t>
            </a:r>
            <a:r>
              <a:rPr lang="en-US" sz="1600" dirty="0">
                <a:solidFill>
                  <a:srgbClr val="000000"/>
                </a:solidFill>
                <a:latin typeface="Consolas"/>
              </a:rPr>
              <a:t>"</a:t>
            </a:r>
            <a:r>
              <a:rPr lang="en-US" sz="1600" dirty="0">
                <a:solidFill>
                  <a:srgbClr val="FF0000"/>
                </a:solidFill>
                <a:latin typeface="Consolas"/>
              </a:rPr>
              <a:t>connectionString</a:t>
            </a:r>
            <a:r>
              <a:rPr lang="en-US" sz="1600" dirty="0">
                <a:solidFill>
                  <a:srgbClr val="0000FF"/>
                </a:solidFill>
                <a:latin typeface="Consolas"/>
              </a:rPr>
              <a:t>=</a:t>
            </a:r>
            <a:endParaRPr lang="en-US" sz="800" dirty="0">
              <a:latin typeface="Segoe UI" pitchFamily="34" charset="0"/>
              <a:ea typeface="Segoe UI" pitchFamily="34" charset="0"/>
            </a:endParaRPr>
          </a:p>
          <a:p>
            <a:pPr marL="457120"/>
            <a:r>
              <a:rPr lang="en-US" sz="1600" dirty="0">
                <a:solidFill>
                  <a:srgbClr val="000000"/>
                </a:solidFill>
                <a:latin typeface="Consolas"/>
              </a:rPr>
              <a:t>"</a:t>
            </a:r>
            <a:r>
              <a:rPr lang="en-US" sz="1600" dirty="0">
                <a:solidFill>
                  <a:srgbClr val="0000FF"/>
                </a:solidFill>
                <a:latin typeface="Consolas"/>
              </a:rPr>
              <a:t>Data Source=</a:t>
            </a:r>
            <a:r>
              <a:rPr lang="en-US" sz="1600" dirty="0">
                <a:solidFill>
                  <a:srgbClr val="0000FF"/>
                </a:solidFill>
                <a:highlight>
                  <a:srgbClr val="FFFF00"/>
                </a:highlight>
                <a:latin typeface="Consolas"/>
              </a:rPr>
              <a:t>[server].database.windows.net</a:t>
            </a:r>
            <a:r>
              <a:rPr lang="en-US" sz="1600" dirty="0">
                <a:solidFill>
                  <a:srgbClr val="0000FF"/>
                </a:solidFill>
                <a:latin typeface="Consolas"/>
              </a:rPr>
              <a:t>;</a:t>
            </a:r>
            <a:endParaRPr lang="en-US" sz="800" dirty="0">
              <a:latin typeface="Segoe UI" pitchFamily="34" charset="0"/>
              <a:ea typeface="Segoe UI" pitchFamily="34" charset="0"/>
            </a:endParaRPr>
          </a:p>
          <a:p>
            <a:pPr marL="457120"/>
            <a:r>
              <a:rPr lang="en-US" sz="1600" dirty="0">
                <a:solidFill>
                  <a:srgbClr val="0000FF"/>
                </a:solidFill>
                <a:latin typeface="Consolas"/>
              </a:rPr>
              <a:t>Integrated Security=False;</a:t>
            </a:r>
            <a:endParaRPr lang="en-US" sz="800" dirty="0">
              <a:latin typeface="Segoe UI" pitchFamily="34" charset="0"/>
              <a:ea typeface="Segoe UI" pitchFamily="34" charset="0"/>
            </a:endParaRPr>
          </a:p>
          <a:p>
            <a:pPr marL="457120"/>
            <a:r>
              <a:rPr lang="en-US" sz="1600" dirty="0">
                <a:solidFill>
                  <a:srgbClr val="0000FF"/>
                </a:solidFill>
                <a:latin typeface="Consolas"/>
              </a:rPr>
              <a:t>Initial Catalog=ProductsDb;</a:t>
            </a:r>
            <a:endParaRPr lang="en-US" sz="800" dirty="0">
              <a:latin typeface="Segoe UI" pitchFamily="34" charset="0"/>
              <a:ea typeface="Segoe UI" pitchFamily="34" charset="0"/>
            </a:endParaRPr>
          </a:p>
          <a:p>
            <a:pPr marL="457120"/>
            <a:r>
              <a:rPr lang="en-US" sz="1600" dirty="0">
                <a:solidFill>
                  <a:srgbClr val="0000FF"/>
                </a:solidFill>
                <a:latin typeface="Consolas"/>
              </a:rPr>
              <a:t>User Id=[login]@[server];</a:t>
            </a:r>
            <a:endParaRPr lang="en-US" sz="800" dirty="0">
              <a:latin typeface="Segoe UI" pitchFamily="34" charset="0"/>
              <a:ea typeface="Segoe UI" pitchFamily="34" charset="0"/>
            </a:endParaRPr>
          </a:p>
          <a:p>
            <a:pPr marL="457120"/>
            <a:r>
              <a:rPr lang="en-US" sz="1600" dirty="0">
                <a:solidFill>
                  <a:srgbClr val="0000FF"/>
                </a:solidFill>
                <a:latin typeface="Consolas"/>
              </a:rPr>
              <a:t>Password=[password];</a:t>
            </a:r>
          </a:p>
          <a:p>
            <a:pPr marL="457120"/>
            <a:r>
              <a:rPr lang="en-US" sz="1600" dirty="0" err="1">
                <a:solidFill>
                  <a:srgbClr val="0000FF"/>
                </a:solidFill>
                <a:latin typeface="Consolas"/>
                <a:ea typeface="Segoe UI" pitchFamily="34" charset="0"/>
              </a:rPr>
              <a:t>Trusted_Connection</a:t>
            </a:r>
            <a:r>
              <a:rPr lang="en-US" sz="1600" dirty="0">
                <a:solidFill>
                  <a:srgbClr val="0000FF"/>
                </a:solidFill>
                <a:latin typeface="Consolas"/>
                <a:ea typeface="Segoe UI" pitchFamily="34" charset="0"/>
              </a:rPr>
              <a:t>=False;</a:t>
            </a:r>
            <a:endParaRPr lang="en-US" sz="800" dirty="0">
              <a:latin typeface="Segoe UI" pitchFamily="34" charset="0"/>
              <a:ea typeface="Segoe UI" pitchFamily="34" charset="0"/>
            </a:endParaRPr>
          </a:p>
          <a:p>
            <a:pPr marL="457120"/>
            <a:r>
              <a:rPr lang="en-US" sz="1600" dirty="0">
                <a:solidFill>
                  <a:srgbClr val="0000FF"/>
                </a:solidFill>
                <a:highlight>
                  <a:srgbClr val="FFFF00"/>
                </a:highlight>
                <a:latin typeface="Consolas"/>
              </a:rPr>
              <a:t>Encrypt=true</a:t>
            </a:r>
            <a:r>
              <a:rPr lang="en-US" sz="1600" dirty="0">
                <a:solidFill>
                  <a:srgbClr val="0000FF"/>
                </a:solidFill>
                <a:latin typeface="Consolas"/>
              </a:rPr>
              <a:t>;</a:t>
            </a:r>
            <a:r>
              <a:rPr lang="en-US" sz="1600" dirty="0">
                <a:solidFill>
                  <a:srgbClr val="000000"/>
                </a:solidFill>
                <a:latin typeface="Consolas"/>
              </a:rPr>
              <a:t>"</a:t>
            </a:r>
            <a:endParaRPr lang="en-US" sz="800" dirty="0">
              <a:latin typeface="Segoe UI" pitchFamily="34" charset="0"/>
              <a:ea typeface="Segoe UI" pitchFamily="34" charset="0"/>
            </a:endParaRPr>
          </a:p>
          <a:p>
            <a:r>
              <a:rPr lang="en-US" sz="1600" dirty="0">
                <a:solidFill>
                  <a:srgbClr val="FF0000"/>
                </a:solidFill>
                <a:latin typeface="Consolas"/>
              </a:rPr>
              <a:t>providerName</a:t>
            </a:r>
            <a:r>
              <a:rPr lang="en-US" sz="1600" dirty="0">
                <a:solidFill>
                  <a:srgbClr val="0000FF"/>
                </a:solidFill>
                <a:latin typeface="Consolas"/>
              </a:rPr>
              <a:t>=</a:t>
            </a:r>
            <a:r>
              <a:rPr lang="en-US" sz="1600" dirty="0">
                <a:solidFill>
                  <a:srgbClr val="000000"/>
                </a:solidFill>
                <a:latin typeface="Consolas"/>
              </a:rPr>
              <a:t>"</a:t>
            </a:r>
            <a:r>
              <a:rPr lang="en-US" sz="1600" dirty="0">
                <a:solidFill>
                  <a:srgbClr val="0000FF"/>
                </a:solidFill>
                <a:latin typeface="Consolas"/>
              </a:rPr>
              <a:t>System.Data.SqlClient</a:t>
            </a:r>
            <a:r>
              <a:rPr lang="en-US" sz="1600" dirty="0">
                <a:solidFill>
                  <a:srgbClr val="000000"/>
                </a:solidFill>
                <a:latin typeface="Consolas"/>
              </a:rPr>
              <a:t>"</a:t>
            </a:r>
            <a:r>
              <a:rPr lang="en-US" sz="1600" dirty="0">
                <a:solidFill>
                  <a:srgbClr val="0000FF"/>
                </a:solidFill>
                <a:latin typeface="Consolas"/>
              </a:rPr>
              <a:t>/&gt;</a:t>
            </a:r>
            <a:endParaRPr lang="en-US" sz="800" dirty="0">
              <a:latin typeface="Segoe UI" pitchFamily="34" charset="0"/>
              <a:ea typeface="Segoe UI" pitchFamily="34" charset="0"/>
            </a:endParaRPr>
          </a:p>
          <a:p>
            <a:r>
              <a:rPr lang="en-US" sz="1600" dirty="0">
                <a:solidFill>
                  <a:srgbClr val="0000FF"/>
                </a:solidFill>
                <a:latin typeface="Consolas"/>
              </a:rPr>
              <a:t>&lt;/</a:t>
            </a:r>
            <a:r>
              <a:rPr lang="en-US" sz="1600" dirty="0">
                <a:solidFill>
                  <a:srgbClr val="A31515"/>
                </a:solidFill>
                <a:latin typeface="Consolas"/>
              </a:rPr>
              <a:t>connectionStrings</a:t>
            </a:r>
            <a:r>
              <a:rPr lang="en-US" sz="1600" dirty="0">
                <a:solidFill>
                  <a:srgbClr val="0000FF"/>
                </a:solidFill>
                <a:latin typeface="Consolas"/>
              </a:rPr>
              <a:t>&gt;</a:t>
            </a:r>
            <a:endParaRPr lang="en-US" sz="1600" dirty="0">
              <a:solidFill>
                <a:prstClr val="black"/>
              </a:solidFill>
              <a:latin typeface="Consolas"/>
            </a:endParaRPr>
          </a:p>
        </p:txBody>
      </p:sp>
      <p:pic>
        <p:nvPicPr>
          <p:cNvPr id="7" name="Picture 6"/>
          <p:cNvPicPr>
            <a:picLocks noChangeAspect="1"/>
          </p:cNvPicPr>
          <p:nvPr/>
        </p:nvPicPr>
        <p:blipFill>
          <a:blip r:embed="rId3">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20930122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2518405" y="2165837"/>
            <a:ext cx="7155190" cy="2526327"/>
            <a:chOff x="3461476" y="1728692"/>
            <a:chExt cx="7155190" cy="2526327"/>
          </a:xfrm>
        </p:grpSpPr>
        <p:grpSp>
          <p:nvGrpSpPr>
            <p:cNvPr id="6" name="Group 5"/>
            <p:cNvGrpSpPr/>
            <p:nvPr/>
          </p:nvGrpSpPr>
          <p:grpSpPr>
            <a:xfrm>
              <a:off x="3461476" y="1728692"/>
              <a:ext cx="7107833" cy="923330"/>
              <a:chOff x="3472289" y="1728692"/>
              <a:chExt cx="7107833" cy="923330"/>
            </a:xfrm>
          </p:grpSpPr>
          <p:sp>
            <p:nvSpPr>
              <p:cNvPr id="10" name="TextBox 9"/>
              <p:cNvSpPr txBox="1"/>
              <p:nvPr/>
            </p:nvSpPr>
            <p:spPr>
              <a:xfrm>
                <a:off x="4421095" y="1728692"/>
                <a:ext cx="6159027" cy="923330"/>
              </a:xfrm>
              <a:prstGeom prst="rect">
                <a:avLst/>
              </a:prstGeom>
            </p:spPr>
            <p:txBody>
              <a:bodyPr wrap="square">
                <a:spAutoFit/>
              </a:bodyPr>
              <a:lstStyle>
                <a:defPPr>
                  <a:defRPr lang="en-US"/>
                </a:defPPr>
                <a:lvl1pPr defTabSz="914361">
                  <a:defRPr sz="2800" kern="0">
                    <a:gradFill>
                      <a:gsLst>
                        <a:gs pos="0">
                          <a:srgbClr val="FFFFFF"/>
                        </a:gs>
                        <a:gs pos="100000">
                          <a:srgbClr val="FFFFFF"/>
                        </a:gs>
                      </a:gsLst>
                      <a:lin ang="5400000" scaled="0"/>
                    </a:gradFill>
                  </a:defRPr>
                </a:lvl1pPr>
              </a:lstStyle>
              <a:p>
                <a:r>
                  <a:rPr lang="en-US" altLang="zh-CN" sz="5400" dirty="0">
                    <a:latin typeface="+mj-lt"/>
                  </a:rPr>
                  <a:t>On The Server</a:t>
                </a:r>
              </a:p>
            </p:txBody>
          </p:sp>
          <p:sp>
            <p:nvSpPr>
              <p:cNvPr id="12" name="Freeform 58"/>
              <p:cNvSpPr>
                <a:spLocks noEditPoints="1"/>
              </p:cNvSpPr>
              <p:nvPr/>
            </p:nvSpPr>
            <p:spPr bwMode="black">
              <a:xfrm>
                <a:off x="3472289" y="1812501"/>
                <a:ext cx="705075" cy="755713"/>
              </a:xfrm>
              <a:custGeom>
                <a:avLst/>
                <a:gdLst>
                  <a:gd name="T0" fmla="*/ 181 w 182"/>
                  <a:gd name="T1" fmla="*/ 65 h 195"/>
                  <a:gd name="T2" fmla="*/ 88 w 182"/>
                  <a:gd name="T3" fmla="*/ 0 h 195"/>
                  <a:gd name="T4" fmla="*/ 88 w 182"/>
                  <a:gd name="T5" fmla="*/ 40 h 195"/>
                  <a:gd name="T6" fmla="*/ 1 w 182"/>
                  <a:gd name="T7" fmla="*/ 40 h 195"/>
                  <a:gd name="T8" fmla="*/ 1 w 182"/>
                  <a:gd name="T9" fmla="*/ 89 h 195"/>
                  <a:gd name="T10" fmla="*/ 57 w 182"/>
                  <a:gd name="T11" fmla="*/ 89 h 195"/>
                  <a:gd name="T12" fmla="*/ 88 w 182"/>
                  <a:gd name="T13" fmla="*/ 68 h 195"/>
                  <a:gd name="T14" fmla="*/ 88 w 182"/>
                  <a:gd name="T15" fmla="*/ 130 h 195"/>
                  <a:gd name="T16" fmla="*/ 181 w 182"/>
                  <a:gd name="T17" fmla="*/ 65 h 195"/>
                  <a:gd name="T18" fmla="*/ 19 w 182"/>
                  <a:gd name="T19" fmla="*/ 127 h 195"/>
                  <a:gd name="T20" fmla="*/ 88 w 182"/>
                  <a:gd name="T21" fmla="*/ 172 h 195"/>
                  <a:gd name="T22" fmla="*/ 88 w 182"/>
                  <a:gd name="T23" fmla="*/ 142 h 195"/>
                  <a:gd name="T24" fmla="*/ 178 w 182"/>
                  <a:gd name="T25" fmla="*/ 142 h 195"/>
                  <a:gd name="T26" fmla="*/ 178 w 182"/>
                  <a:gd name="T27" fmla="*/ 153 h 195"/>
                  <a:gd name="T28" fmla="*/ 100 w 182"/>
                  <a:gd name="T29" fmla="*/ 153 h 195"/>
                  <a:gd name="T30" fmla="*/ 100 w 182"/>
                  <a:gd name="T31" fmla="*/ 195 h 195"/>
                  <a:gd name="T32" fmla="*/ 0 w 182"/>
                  <a:gd name="T33" fmla="*/ 127 h 195"/>
                  <a:gd name="T34" fmla="*/ 19 w 182"/>
                  <a:gd name="T35" fmla="*/ 12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95">
                    <a:moveTo>
                      <a:pt x="181" y="65"/>
                    </a:moveTo>
                    <a:cubicBezTo>
                      <a:pt x="88" y="0"/>
                      <a:pt x="88" y="0"/>
                      <a:pt x="88" y="0"/>
                    </a:cubicBezTo>
                    <a:cubicBezTo>
                      <a:pt x="88" y="40"/>
                      <a:pt x="88" y="40"/>
                      <a:pt x="88" y="40"/>
                    </a:cubicBezTo>
                    <a:cubicBezTo>
                      <a:pt x="1" y="40"/>
                      <a:pt x="1" y="40"/>
                      <a:pt x="1" y="40"/>
                    </a:cubicBezTo>
                    <a:cubicBezTo>
                      <a:pt x="1" y="89"/>
                      <a:pt x="1" y="89"/>
                      <a:pt x="1" y="89"/>
                    </a:cubicBezTo>
                    <a:cubicBezTo>
                      <a:pt x="57" y="89"/>
                      <a:pt x="57" y="89"/>
                      <a:pt x="57" y="89"/>
                    </a:cubicBezTo>
                    <a:cubicBezTo>
                      <a:pt x="88" y="68"/>
                      <a:pt x="88" y="68"/>
                      <a:pt x="88" y="68"/>
                    </a:cubicBezTo>
                    <a:cubicBezTo>
                      <a:pt x="88" y="130"/>
                      <a:pt x="88" y="130"/>
                      <a:pt x="88" y="130"/>
                    </a:cubicBezTo>
                    <a:cubicBezTo>
                      <a:pt x="181" y="65"/>
                      <a:pt x="181" y="65"/>
                      <a:pt x="181" y="65"/>
                    </a:cubicBezTo>
                    <a:close/>
                    <a:moveTo>
                      <a:pt x="19" y="127"/>
                    </a:moveTo>
                    <a:cubicBezTo>
                      <a:pt x="88" y="172"/>
                      <a:pt x="88" y="172"/>
                      <a:pt x="88" y="172"/>
                    </a:cubicBezTo>
                    <a:cubicBezTo>
                      <a:pt x="88" y="142"/>
                      <a:pt x="88" y="142"/>
                      <a:pt x="88" y="142"/>
                    </a:cubicBezTo>
                    <a:cubicBezTo>
                      <a:pt x="178" y="142"/>
                      <a:pt x="178" y="142"/>
                      <a:pt x="178" y="142"/>
                    </a:cubicBezTo>
                    <a:cubicBezTo>
                      <a:pt x="182" y="142"/>
                      <a:pt x="182" y="153"/>
                      <a:pt x="178" y="153"/>
                    </a:cubicBezTo>
                    <a:cubicBezTo>
                      <a:pt x="100" y="153"/>
                      <a:pt x="100" y="153"/>
                      <a:pt x="100" y="153"/>
                    </a:cubicBezTo>
                    <a:cubicBezTo>
                      <a:pt x="100" y="195"/>
                      <a:pt x="100" y="195"/>
                      <a:pt x="100" y="195"/>
                    </a:cubicBezTo>
                    <a:cubicBezTo>
                      <a:pt x="0" y="127"/>
                      <a:pt x="0" y="127"/>
                      <a:pt x="0" y="127"/>
                    </a:cubicBezTo>
                    <a:cubicBezTo>
                      <a:pt x="19" y="127"/>
                      <a:pt x="19" y="127"/>
                      <a:pt x="19" y="127"/>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grpSp>
        <p:grpSp>
          <p:nvGrpSpPr>
            <p:cNvPr id="3" name="Group 2"/>
            <p:cNvGrpSpPr/>
            <p:nvPr/>
          </p:nvGrpSpPr>
          <p:grpSpPr>
            <a:xfrm>
              <a:off x="3461476" y="3331689"/>
              <a:ext cx="7155190" cy="923330"/>
              <a:chOff x="3461476" y="4428969"/>
              <a:chExt cx="7155190" cy="923330"/>
            </a:xfrm>
          </p:grpSpPr>
          <p:sp>
            <p:nvSpPr>
              <p:cNvPr id="7" name="TextBox 6"/>
              <p:cNvSpPr txBox="1"/>
              <p:nvPr/>
            </p:nvSpPr>
            <p:spPr>
              <a:xfrm>
                <a:off x="4339816" y="4428969"/>
                <a:ext cx="6276850" cy="923330"/>
              </a:xfrm>
              <a:prstGeom prst="rect">
                <a:avLst/>
              </a:prstGeom>
            </p:spPr>
            <p:txBody>
              <a:bodyPr wrap="square">
                <a:spAutoFit/>
              </a:bodyPr>
              <a:lstStyle>
                <a:defPPr>
                  <a:defRPr lang="en-US"/>
                </a:defPPr>
                <a:lvl1pPr defTabSz="914361">
                  <a:defRPr sz="2800" kern="0">
                    <a:gradFill>
                      <a:gsLst>
                        <a:gs pos="0">
                          <a:srgbClr val="FFFFFF"/>
                        </a:gs>
                        <a:gs pos="100000">
                          <a:srgbClr val="FFFFFF"/>
                        </a:gs>
                      </a:gsLst>
                      <a:lin ang="5400000" scaled="0"/>
                    </a:gradFill>
                  </a:defRPr>
                </a:lvl1pPr>
              </a:lstStyle>
              <a:p>
                <a:r>
                  <a:rPr lang="en-US" altLang="zh-CN" sz="5400" dirty="0">
                    <a:latin typeface="+mj-lt"/>
                  </a:rPr>
                  <a:t>Within The Database</a:t>
                </a:r>
              </a:p>
            </p:txBody>
          </p:sp>
          <p:sp>
            <p:nvSpPr>
              <p:cNvPr id="13" name="Freeform 83"/>
              <p:cNvSpPr>
                <a:spLocks noEditPoints="1"/>
              </p:cNvSpPr>
              <p:nvPr/>
            </p:nvSpPr>
            <p:spPr bwMode="black">
              <a:xfrm>
                <a:off x="3461476" y="4541652"/>
                <a:ext cx="715888" cy="755713"/>
              </a:xfrm>
              <a:custGeom>
                <a:avLst/>
                <a:gdLst>
                  <a:gd name="T0" fmla="*/ 502 w 2107"/>
                  <a:gd name="T1" fmla="*/ 1162 h 2221"/>
                  <a:gd name="T2" fmla="*/ 239 w 2107"/>
                  <a:gd name="T3" fmla="*/ 2072 h 2221"/>
                  <a:gd name="T4" fmla="*/ 1587 w 2107"/>
                  <a:gd name="T5" fmla="*/ 1800 h 2221"/>
                  <a:gd name="T6" fmla="*/ 1487 w 2107"/>
                  <a:gd name="T7" fmla="*/ 1835 h 2221"/>
                  <a:gd name="T8" fmla="*/ 1579 w 2107"/>
                  <a:gd name="T9" fmla="*/ 1870 h 2221"/>
                  <a:gd name="T10" fmla="*/ 1470 w 2107"/>
                  <a:gd name="T11" fmla="*/ 1847 h 2221"/>
                  <a:gd name="T12" fmla="*/ 983 w 2107"/>
                  <a:gd name="T13" fmla="*/ 1837 h 2221"/>
                  <a:gd name="T14" fmla="*/ 1062 w 2107"/>
                  <a:gd name="T15" fmla="*/ 1872 h 2221"/>
                  <a:gd name="T16" fmla="*/ 956 w 2107"/>
                  <a:gd name="T17" fmla="*/ 1951 h 2221"/>
                  <a:gd name="T18" fmla="*/ 1046 w 2107"/>
                  <a:gd name="T19" fmla="*/ 1970 h 2221"/>
                  <a:gd name="T20" fmla="*/ 820 w 2107"/>
                  <a:gd name="T21" fmla="*/ 1872 h 2221"/>
                  <a:gd name="T22" fmla="*/ 899 w 2107"/>
                  <a:gd name="T23" fmla="*/ 1836 h 2221"/>
                  <a:gd name="T24" fmla="*/ 841 w 2107"/>
                  <a:gd name="T25" fmla="*/ 1886 h 2221"/>
                  <a:gd name="T26" fmla="*/ 905 w 2107"/>
                  <a:gd name="T27" fmla="*/ 1920 h 2221"/>
                  <a:gd name="T28" fmla="*/ 882 w 2107"/>
                  <a:gd name="T29" fmla="*/ 1971 h 2221"/>
                  <a:gd name="T30" fmla="*/ 687 w 2107"/>
                  <a:gd name="T31" fmla="*/ 1847 h 2221"/>
                  <a:gd name="T32" fmla="*/ 780 w 2107"/>
                  <a:gd name="T33" fmla="*/ 1844 h 2221"/>
                  <a:gd name="T34" fmla="*/ 760 w 2107"/>
                  <a:gd name="T35" fmla="*/ 1882 h 2221"/>
                  <a:gd name="T36" fmla="*/ 703 w 2107"/>
                  <a:gd name="T37" fmla="*/ 1912 h 2221"/>
                  <a:gd name="T38" fmla="*/ 682 w 2107"/>
                  <a:gd name="T39" fmla="*/ 1972 h 2221"/>
                  <a:gd name="T40" fmla="*/ 647 w 2107"/>
                  <a:gd name="T41" fmla="*/ 1928 h 2221"/>
                  <a:gd name="T42" fmla="*/ 631 w 2107"/>
                  <a:gd name="T43" fmla="*/ 1862 h 2221"/>
                  <a:gd name="T44" fmla="*/ 545 w 2107"/>
                  <a:gd name="T45" fmla="*/ 2017 h 2221"/>
                  <a:gd name="T46" fmla="*/ 416 w 2107"/>
                  <a:gd name="T47" fmla="*/ 2078 h 2221"/>
                  <a:gd name="T48" fmla="*/ 435 w 2107"/>
                  <a:gd name="T49" fmla="*/ 2014 h 2221"/>
                  <a:gd name="T50" fmla="*/ 538 w 2107"/>
                  <a:gd name="T51" fmla="*/ 2006 h 2221"/>
                  <a:gd name="T52" fmla="*/ 520 w 2107"/>
                  <a:gd name="T53" fmla="*/ 1973 h 2221"/>
                  <a:gd name="T54" fmla="*/ 490 w 2107"/>
                  <a:gd name="T55" fmla="*/ 1930 h 2221"/>
                  <a:gd name="T56" fmla="*/ 587 w 2107"/>
                  <a:gd name="T57" fmla="*/ 1913 h 2221"/>
                  <a:gd name="T58" fmla="*/ 1055 w 2107"/>
                  <a:gd name="T59" fmla="*/ 2071 h 2221"/>
                  <a:gd name="T60" fmla="*/ 605 w 2107"/>
                  <a:gd name="T61" fmla="*/ 2078 h 2221"/>
                  <a:gd name="T62" fmla="*/ 613 w 2107"/>
                  <a:gd name="T63" fmla="*/ 2010 h 2221"/>
                  <a:gd name="T64" fmla="*/ 1046 w 2107"/>
                  <a:gd name="T65" fmla="*/ 2003 h 2221"/>
                  <a:gd name="T66" fmla="*/ 1113 w 2107"/>
                  <a:gd name="T67" fmla="*/ 1877 h 2221"/>
                  <a:gd name="T68" fmla="*/ 1176 w 2107"/>
                  <a:gd name="T69" fmla="*/ 1835 h 2221"/>
                  <a:gd name="T70" fmla="*/ 1137 w 2107"/>
                  <a:gd name="T71" fmla="*/ 1885 h 2221"/>
                  <a:gd name="T72" fmla="*/ 1115 w 2107"/>
                  <a:gd name="T73" fmla="*/ 1926 h 2221"/>
                  <a:gd name="T74" fmla="*/ 1215 w 2107"/>
                  <a:gd name="T75" fmla="*/ 1968 h 2221"/>
                  <a:gd name="T76" fmla="*/ 1135 w 2107"/>
                  <a:gd name="T77" fmla="*/ 1970 h 2221"/>
                  <a:gd name="T78" fmla="*/ 1146 w 2107"/>
                  <a:gd name="T79" fmla="*/ 2075 h 2221"/>
                  <a:gd name="T80" fmla="*/ 1122 w 2107"/>
                  <a:gd name="T81" fmla="*/ 2019 h 2221"/>
                  <a:gd name="T82" fmla="*/ 1139 w 2107"/>
                  <a:gd name="T83" fmla="*/ 2003 h 2221"/>
                  <a:gd name="T84" fmla="*/ 1217 w 2107"/>
                  <a:gd name="T85" fmla="*/ 2003 h 2221"/>
                  <a:gd name="T86" fmla="*/ 1337 w 2107"/>
                  <a:gd name="T87" fmla="*/ 1868 h 2221"/>
                  <a:gd name="T88" fmla="*/ 1411 w 2107"/>
                  <a:gd name="T89" fmla="*/ 1838 h 2221"/>
                  <a:gd name="T90" fmla="*/ 1425 w 2107"/>
                  <a:gd name="T91" fmla="*/ 1883 h 2221"/>
                  <a:gd name="T92" fmla="*/ 1359 w 2107"/>
                  <a:gd name="T93" fmla="*/ 1927 h 2221"/>
                  <a:gd name="T94" fmla="*/ 1476 w 2107"/>
                  <a:gd name="T95" fmla="*/ 1956 h 2221"/>
                  <a:gd name="T96" fmla="*/ 1461 w 2107"/>
                  <a:gd name="T97" fmla="*/ 1970 h 2221"/>
                  <a:gd name="T98" fmla="*/ 1511 w 2107"/>
                  <a:gd name="T99" fmla="*/ 2075 h 2221"/>
                  <a:gd name="T100" fmla="*/ 1393 w 2107"/>
                  <a:gd name="T101" fmla="*/ 2019 h 2221"/>
                  <a:gd name="T102" fmla="*/ 1475 w 2107"/>
                  <a:gd name="T103" fmla="*/ 2001 h 2221"/>
                  <a:gd name="T104" fmla="*/ 1681 w 2107"/>
                  <a:gd name="T105" fmla="*/ 2018 h 2221"/>
                  <a:gd name="T106" fmla="*/ 1623 w 2107"/>
                  <a:gd name="T107" fmla="*/ 2075 h 2221"/>
                  <a:gd name="T108" fmla="*/ 1639 w 2107"/>
                  <a:gd name="T109" fmla="*/ 2000 h 2221"/>
                  <a:gd name="T110" fmla="*/ 1630 w 2107"/>
                  <a:gd name="T111" fmla="*/ 1969 h 2221"/>
                  <a:gd name="T112" fmla="*/ 1532 w 2107"/>
                  <a:gd name="T113" fmla="*/ 1910 h 2221"/>
                  <a:gd name="T114" fmla="*/ 933 w 2107"/>
                  <a:gd name="T115" fmla="*/ 1308 h 2221"/>
                  <a:gd name="T116" fmla="*/ 9 w 2107"/>
                  <a:gd name="T117" fmla="*/ 909 h 2221"/>
                  <a:gd name="T118" fmla="*/ 413 w 2107"/>
                  <a:gd name="T119" fmla="*/ 386 h 2221"/>
                  <a:gd name="T120" fmla="*/ 1700 w 2107"/>
                  <a:gd name="T121" fmla="*/ 556 h 2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07" h="2221">
                    <a:moveTo>
                      <a:pt x="2107" y="809"/>
                    </a:moveTo>
                    <a:cubicBezTo>
                      <a:pt x="2106" y="786"/>
                      <a:pt x="2103" y="764"/>
                      <a:pt x="2098" y="742"/>
                    </a:cubicBezTo>
                    <a:cubicBezTo>
                      <a:pt x="2098" y="745"/>
                      <a:pt x="2098" y="747"/>
                      <a:pt x="2098" y="749"/>
                    </a:cubicBezTo>
                    <a:cubicBezTo>
                      <a:pt x="2096" y="810"/>
                      <a:pt x="2076" y="869"/>
                      <a:pt x="2040" y="926"/>
                    </a:cubicBezTo>
                    <a:cubicBezTo>
                      <a:pt x="2018" y="961"/>
                      <a:pt x="1988" y="995"/>
                      <a:pt x="1953" y="1027"/>
                    </a:cubicBezTo>
                    <a:cubicBezTo>
                      <a:pt x="1918" y="1064"/>
                      <a:pt x="1873" y="1098"/>
                      <a:pt x="1819" y="1131"/>
                    </a:cubicBezTo>
                    <a:cubicBezTo>
                      <a:pt x="1777" y="1156"/>
                      <a:pt x="1731" y="1178"/>
                      <a:pt x="1682" y="1198"/>
                    </a:cubicBezTo>
                    <a:cubicBezTo>
                      <a:pt x="1682" y="1061"/>
                      <a:pt x="1682" y="1061"/>
                      <a:pt x="1682" y="1061"/>
                    </a:cubicBezTo>
                    <a:cubicBezTo>
                      <a:pt x="1682" y="1059"/>
                      <a:pt x="1682" y="1058"/>
                      <a:pt x="1682" y="1056"/>
                    </a:cubicBezTo>
                    <a:cubicBezTo>
                      <a:pt x="1680" y="988"/>
                      <a:pt x="1624" y="933"/>
                      <a:pt x="1554" y="933"/>
                    </a:cubicBezTo>
                    <a:cubicBezTo>
                      <a:pt x="555" y="933"/>
                      <a:pt x="555" y="933"/>
                      <a:pt x="555" y="933"/>
                    </a:cubicBezTo>
                    <a:cubicBezTo>
                      <a:pt x="484" y="933"/>
                      <a:pt x="426" y="990"/>
                      <a:pt x="426" y="1061"/>
                    </a:cubicBezTo>
                    <a:cubicBezTo>
                      <a:pt x="426" y="1141"/>
                      <a:pt x="426" y="1141"/>
                      <a:pt x="426" y="1141"/>
                    </a:cubicBezTo>
                    <a:cubicBezTo>
                      <a:pt x="430" y="1142"/>
                      <a:pt x="430" y="1142"/>
                      <a:pt x="430" y="1142"/>
                    </a:cubicBezTo>
                    <a:cubicBezTo>
                      <a:pt x="430" y="1143"/>
                      <a:pt x="459" y="1152"/>
                      <a:pt x="502" y="1162"/>
                    </a:cubicBezTo>
                    <a:cubicBezTo>
                      <a:pt x="502" y="1069"/>
                      <a:pt x="502" y="1069"/>
                      <a:pt x="502" y="1069"/>
                    </a:cubicBezTo>
                    <a:cubicBezTo>
                      <a:pt x="502" y="1032"/>
                      <a:pt x="531" y="1003"/>
                      <a:pt x="568" y="1003"/>
                    </a:cubicBezTo>
                    <a:cubicBezTo>
                      <a:pt x="1541" y="1003"/>
                      <a:pt x="1541" y="1003"/>
                      <a:pt x="1541" y="1003"/>
                    </a:cubicBezTo>
                    <a:cubicBezTo>
                      <a:pt x="1577" y="1003"/>
                      <a:pt x="1607" y="1032"/>
                      <a:pt x="1607" y="1069"/>
                    </a:cubicBezTo>
                    <a:cubicBezTo>
                      <a:pt x="1607" y="1668"/>
                      <a:pt x="1607" y="1668"/>
                      <a:pt x="1607" y="1668"/>
                    </a:cubicBezTo>
                    <a:cubicBezTo>
                      <a:pt x="1607" y="1704"/>
                      <a:pt x="1577" y="1734"/>
                      <a:pt x="1541" y="1734"/>
                    </a:cubicBezTo>
                    <a:cubicBezTo>
                      <a:pt x="568" y="1734"/>
                      <a:pt x="568" y="1734"/>
                      <a:pt x="568" y="1734"/>
                    </a:cubicBezTo>
                    <a:cubicBezTo>
                      <a:pt x="531" y="1734"/>
                      <a:pt x="502" y="1704"/>
                      <a:pt x="502" y="1668"/>
                    </a:cubicBezTo>
                    <a:cubicBezTo>
                      <a:pt x="502" y="1541"/>
                      <a:pt x="502" y="1541"/>
                      <a:pt x="502" y="1541"/>
                    </a:cubicBezTo>
                    <a:cubicBezTo>
                      <a:pt x="476" y="1535"/>
                      <a:pt x="451" y="1528"/>
                      <a:pt x="426" y="1520"/>
                    </a:cubicBezTo>
                    <a:cubicBezTo>
                      <a:pt x="426" y="1676"/>
                      <a:pt x="426" y="1676"/>
                      <a:pt x="426" y="1676"/>
                    </a:cubicBezTo>
                    <a:cubicBezTo>
                      <a:pt x="426" y="1736"/>
                      <a:pt x="467" y="1786"/>
                      <a:pt x="523" y="1800"/>
                    </a:cubicBezTo>
                    <a:cubicBezTo>
                      <a:pt x="491" y="1802"/>
                      <a:pt x="456" y="1813"/>
                      <a:pt x="435" y="1837"/>
                    </a:cubicBezTo>
                    <a:cubicBezTo>
                      <a:pt x="419" y="1857"/>
                      <a:pt x="403" y="1876"/>
                      <a:pt x="387" y="1895"/>
                    </a:cubicBezTo>
                    <a:cubicBezTo>
                      <a:pt x="337" y="1954"/>
                      <a:pt x="288" y="2013"/>
                      <a:pt x="239" y="2072"/>
                    </a:cubicBezTo>
                    <a:cubicBezTo>
                      <a:pt x="227" y="2086"/>
                      <a:pt x="203" y="2107"/>
                      <a:pt x="203" y="2127"/>
                    </a:cubicBezTo>
                    <a:cubicBezTo>
                      <a:pt x="203" y="2183"/>
                      <a:pt x="203" y="2183"/>
                      <a:pt x="203" y="2183"/>
                    </a:cubicBezTo>
                    <a:cubicBezTo>
                      <a:pt x="204" y="2190"/>
                      <a:pt x="206" y="2197"/>
                      <a:pt x="209" y="2202"/>
                    </a:cubicBezTo>
                    <a:cubicBezTo>
                      <a:pt x="222" y="2220"/>
                      <a:pt x="247" y="2221"/>
                      <a:pt x="267" y="2221"/>
                    </a:cubicBezTo>
                    <a:cubicBezTo>
                      <a:pt x="295" y="2221"/>
                      <a:pt x="1759" y="2221"/>
                      <a:pt x="1804" y="2221"/>
                    </a:cubicBezTo>
                    <a:cubicBezTo>
                      <a:pt x="1826" y="2221"/>
                      <a:pt x="1850" y="2219"/>
                      <a:pt x="1871" y="2214"/>
                    </a:cubicBezTo>
                    <a:cubicBezTo>
                      <a:pt x="1886" y="2211"/>
                      <a:pt x="1903" y="2203"/>
                      <a:pt x="1905" y="2186"/>
                    </a:cubicBezTo>
                    <a:cubicBezTo>
                      <a:pt x="1905" y="2126"/>
                      <a:pt x="1905" y="2126"/>
                      <a:pt x="1905" y="2126"/>
                    </a:cubicBezTo>
                    <a:cubicBezTo>
                      <a:pt x="1907" y="2113"/>
                      <a:pt x="1899" y="2100"/>
                      <a:pt x="1891" y="2091"/>
                    </a:cubicBezTo>
                    <a:cubicBezTo>
                      <a:pt x="1887" y="2086"/>
                      <a:pt x="1883" y="2081"/>
                      <a:pt x="1879" y="2077"/>
                    </a:cubicBezTo>
                    <a:cubicBezTo>
                      <a:pt x="1858" y="2052"/>
                      <a:pt x="1837" y="2027"/>
                      <a:pt x="1816" y="2003"/>
                    </a:cubicBezTo>
                    <a:cubicBezTo>
                      <a:pt x="1770" y="1948"/>
                      <a:pt x="1724" y="1894"/>
                      <a:pt x="1678" y="1840"/>
                    </a:cubicBezTo>
                    <a:cubicBezTo>
                      <a:pt x="1676" y="1837"/>
                      <a:pt x="1674" y="1834"/>
                      <a:pt x="1671" y="1832"/>
                    </a:cubicBezTo>
                    <a:cubicBezTo>
                      <a:pt x="1662" y="1820"/>
                      <a:pt x="1647" y="1813"/>
                      <a:pt x="1633" y="1809"/>
                    </a:cubicBezTo>
                    <a:cubicBezTo>
                      <a:pt x="1618" y="1804"/>
                      <a:pt x="1603" y="1801"/>
                      <a:pt x="1587" y="1800"/>
                    </a:cubicBezTo>
                    <a:cubicBezTo>
                      <a:pt x="1642" y="1785"/>
                      <a:pt x="1682" y="1735"/>
                      <a:pt x="1682" y="1676"/>
                    </a:cubicBezTo>
                    <a:cubicBezTo>
                      <a:pt x="1682" y="1462"/>
                      <a:pt x="1682" y="1462"/>
                      <a:pt x="1682" y="1462"/>
                    </a:cubicBezTo>
                    <a:cubicBezTo>
                      <a:pt x="1698" y="1455"/>
                      <a:pt x="1714" y="1448"/>
                      <a:pt x="1730" y="1441"/>
                    </a:cubicBezTo>
                    <a:cubicBezTo>
                      <a:pt x="1801" y="1408"/>
                      <a:pt x="1863" y="1368"/>
                      <a:pt x="1916" y="1325"/>
                    </a:cubicBezTo>
                    <a:cubicBezTo>
                      <a:pt x="1946" y="1300"/>
                      <a:pt x="1972" y="1273"/>
                      <a:pt x="1995" y="1246"/>
                    </a:cubicBezTo>
                    <a:cubicBezTo>
                      <a:pt x="2018" y="1218"/>
                      <a:pt x="2037" y="1187"/>
                      <a:pt x="2054" y="1154"/>
                    </a:cubicBezTo>
                    <a:cubicBezTo>
                      <a:pt x="2068" y="1124"/>
                      <a:pt x="2079" y="1090"/>
                      <a:pt x="2084" y="1054"/>
                    </a:cubicBezTo>
                    <a:cubicBezTo>
                      <a:pt x="2086" y="1040"/>
                      <a:pt x="2087" y="1026"/>
                      <a:pt x="2089" y="1013"/>
                    </a:cubicBezTo>
                    <a:cubicBezTo>
                      <a:pt x="2089" y="1008"/>
                      <a:pt x="2090" y="1003"/>
                      <a:pt x="2090" y="998"/>
                    </a:cubicBezTo>
                    <a:cubicBezTo>
                      <a:pt x="2102" y="877"/>
                      <a:pt x="2102" y="877"/>
                      <a:pt x="2102" y="877"/>
                    </a:cubicBezTo>
                    <a:cubicBezTo>
                      <a:pt x="2103" y="874"/>
                      <a:pt x="2103" y="870"/>
                      <a:pt x="2103" y="867"/>
                    </a:cubicBezTo>
                    <a:cubicBezTo>
                      <a:pt x="2105" y="848"/>
                      <a:pt x="2107" y="829"/>
                      <a:pt x="2107" y="809"/>
                    </a:cubicBezTo>
                    <a:close/>
                    <a:moveTo>
                      <a:pt x="1474" y="1837"/>
                    </a:moveTo>
                    <a:cubicBezTo>
                      <a:pt x="1475" y="1836"/>
                      <a:pt x="1476" y="1836"/>
                      <a:pt x="1478" y="1836"/>
                    </a:cubicBezTo>
                    <a:cubicBezTo>
                      <a:pt x="1481" y="1835"/>
                      <a:pt x="1483" y="1835"/>
                      <a:pt x="1487" y="1835"/>
                    </a:cubicBezTo>
                    <a:cubicBezTo>
                      <a:pt x="1492" y="1835"/>
                      <a:pt x="1492" y="1835"/>
                      <a:pt x="1492" y="1835"/>
                    </a:cubicBezTo>
                    <a:cubicBezTo>
                      <a:pt x="1492" y="1835"/>
                      <a:pt x="1492" y="1835"/>
                      <a:pt x="1492" y="1835"/>
                    </a:cubicBezTo>
                    <a:cubicBezTo>
                      <a:pt x="1502" y="1835"/>
                      <a:pt x="1511" y="1835"/>
                      <a:pt x="1521" y="1835"/>
                    </a:cubicBezTo>
                    <a:cubicBezTo>
                      <a:pt x="1521" y="1835"/>
                      <a:pt x="1521" y="1835"/>
                      <a:pt x="1521" y="1835"/>
                    </a:cubicBezTo>
                    <a:cubicBezTo>
                      <a:pt x="1531" y="1835"/>
                      <a:pt x="1531" y="1835"/>
                      <a:pt x="1531" y="1835"/>
                    </a:cubicBezTo>
                    <a:cubicBezTo>
                      <a:pt x="1534" y="1834"/>
                      <a:pt x="1538" y="1835"/>
                      <a:pt x="1541" y="1835"/>
                    </a:cubicBezTo>
                    <a:cubicBezTo>
                      <a:pt x="1543" y="1836"/>
                      <a:pt x="1546" y="1836"/>
                      <a:pt x="1548" y="1837"/>
                    </a:cubicBezTo>
                    <a:cubicBezTo>
                      <a:pt x="1548" y="1837"/>
                      <a:pt x="1548" y="1837"/>
                      <a:pt x="1548" y="1837"/>
                    </a:cubicBezTo>
                    <a:cubicBezTo>
                      <a:pt x="1549" y="1837"/>
                      <a:pt x="1549" y="1838"/>
                      <a:pt x="1549" y="1838"/>
                    </a:cubicBezTo>
                    <a:cubicBezTo>
                      <a:pt x="1550" y="1838"/>
                      <a:pt x="1550" y="1838"/>
                      <a:pt x="1550" y="1838"/>
                    </a:cubicBezTo>
                    <a:cubicBezTo>
                      <a:pt x="1553" y="1839"/>
                      <a:pt x="1556" y="1840"/>
                      <a:pt x="1558" y="1842"/>
                    </a:cubicBezTo>
                    <a:cubicBezTo>
                      <a:pt x="1560" y="1843"/>
                      <a:pt x="1562" y="1845"/>
                      <a:pt x="1563" y="1847"/>
                    </a:cubicBezTo>
                    <a:cubicBezTo>
                      <a:pt x="1571" y="1858"/>
                      <a:pt x="1571" y="1858"/>
                      <a:pt x="1571" y="1858"/>
                    </a:cubicBezTo>
                    <a:cubicBezTo>
                      <a:pt x="1573" y="1861"/>
                      <a:pt x="1577" y="1865"/>
                      <a:pt x="1579" y="1870"/>
                    </a:cubicBezTo>
                    <a:cubicBezTo>
                      <a:pt x="1579" y="1870"/>
                      <a:pt x="1579" y="1870"/>
                      <a:pt x="1579" y="1870"/>
                    </a:cubicBezTo>
                    <a:cubicBezTo>
                      <a:pt x="1581" y="1872"/>
                      <a:pt x="1581" y="1874"/>
                      <a:pt x="1581" y="1876"/>
                    </a:cubicBezTo>
                    <a:cubicBezTo>
                      <a:pt x="1581" y="1877"/>
                      <a:pt x="1580" y="1878"/>
                      <a:pt x="1579" y="1879"/>
                    </a:cubicBezTo>
                    <a:cubicBezTo>
                      <a:pt x="1579" y="1879"/>
                      <a:pt x="1579" y="1880"/>
                      <a:pt x="1579" y="1880"/>
                    </a:cubicBezTo>
                    <a:cubicBezTo>
                      <a:pt x="1579" y="1880"/>
                      <a:pt x="1579" y="1880"/>
                      <a:pt x="1579" y="1880"/>
                    </a:cubicBezTo>
                    <a:cubicBezTo>
                      <a:pt x="1578" y="1880"/>
                      <a:pt x="1578" y="1880"/>
                      <a:pt x="1578" y="1880"/>
                    </a:cubicBezTo>
                    <a:cubicBezTo>
                      <a:pt x="1578" y="1880"/>
                      <a:pt x="1578" y="1881"/>
                      <a:pt x="1577" y="1881"/>
                    </a:cubicBezTo>
                    <a:cubicBezTo>
                      <a:pt x="1577" y="1881"/>
                      <a:pt x="1577" y="1881"/>
                      <a:pt x="1576" y="1881"/>
                    </a:cubicBezTo>
                    <a:cubicBezTo>
                      <a:pt x="1576" y="1881"/>
                      <a:pt x="1576" y="1882"/>
                      <a:pt x="1575" y="1882"/>
                    </a:cubicBezTo>
                    <a:cubicBezTo>
                      <a:pt x="1569" y="1885"/>
                      <a:pt x="1560" y="1884"/>
                      <a:pt x="1553" y="1884"/>
                    </a:cubicBezTo>
                    <a:cubicBezTo>
                      <a:pt x="1516" y="1884"/>
                      <a:pt x="1516" y="1884"/>
                      <a:pt x="1516" y="1884"/>
                    </a:cubicBezTo>
                    <a:cubicBezTo>
                      <a:pt x="1509" y="1884"/>
                      <a:pt x="1501" y="1883"/>
                      <a:pt x="1494" y="1879"/>
                    </a:cubicBezTo>
                    <a:cubicBezTo>
                      <a:pt x="1492" y="1878"/>
                      <a:pt x="1490" y="1877"/>
                      <a:pt x="1488" y="1876"/>
                    </a:cubicBezTo>
                    <a:cubicBezTo>
                      <a:pt x="1486" y="1874"/>
                      <a:pt x="1484" y="1872"/>
                      <a:pt x="1483" y="1871"/>
                    </a:cubicBezTo>
                    <a:cubicBezTo>
                      <a:pt x="1481" y="1868"/>
                      <a:pt x="1481" y="1868"/>
                      <a:pt x="1481" y="1868"/>
                    </a:cubicBezTo>
                    <a:cubicBezTo>
                      <a:pt x="1478" y="1861"/>
                      <a:pt x="1473" y="1854"/>
                      <a:pt x="1470" y="1847"/>
                    </a:cubicBezTo>
                    <a:cubicBezTo>
                      <a:pt x="1467" y="1842"/>
                      <a:pt x="1469" y="1839"/>
                      <a:pt x="1474" y="1837"/>
                    </a:cubicBezTo>
                    <a:close/>
                    <a:moveTo>
                      <a:pt x="965" y="1871"/>
                    </a:moveTo>
                    <a:cubicBezTo>
                      <a:pt x="966" y="1869"/>
                      <a:pt x="966" y="1868"/>
                      <a:pt x="966" y="1866"/>
                    </a:cubicBezTo>
                    <a:cubicBezTo>
                      <a:pt x="966" y="1866"/>
                      <a:pt x="966" y="1866"/>
                      <a:pt x="966" y="1866"/>
                    </a:cubicBezTo>
                    <a:cubicBezTo>
                      <a:pt x="967" y="1861"/>
                      <a:pt x="966" y="1855"/>
                      <a:pt x="968" y="1850"/>
                    </a:cubicBezTo>
                    <a:cubicBezTo>
                      <a:pt x="968" y="1848"/>
                      <a:pt x="968" y="1848"/>
                      <a:pt x="968" y="1848"/>
                    </a:cubicBezTo>
                    <a:cubicBezTo>
                      <a:pt x="968" y="1846"/>
                      <a:pt x="969" y="1845"/>
                      <a:pt x="970" y="1843"/>
                    </a:cubicBezTo>
                    <a:cubicBezTo>
                      <a:pt x="971" y="1842"/>
                      <a:pt x="973" y="1841"/>
                      <a:pt x="974" y="1841"/>
                    </a:cubicBezTo>
                    <a:cubicBezTo>
                      <a:pt x="974" y="1840"/>
                      <a:pt x="974" y="1840"/>
                      <a:pt x="974" y="1840"/>
                    </a:cubicBezTo>
                    <a:cubicBezTo>
                      <a:pt x="975" y="1840"/>
                      <a:pt x="975" y="1840"/>
                      <a:pt x="975" y="1840"/>
                    </a:cubicBezTo>
                    <a:cubicBezTo>
                      <a:pt x="976" y="1840"/>
                      <a:pt x="976" y="1839"/>
                      <a:pt x="976" y="1839"/>
                    </a:cubicBezTo>
                    <a:cubicBezTo>
                      <a:pt x="976" y="1839"/>
                      <a:pt x="977" y="1839"/>
                      <a:pt x="977" y="1839"/>
                    </a:cubicBezTo>
                    <a:cubicBezTo>
                      <a:pt x="978" y="1839"/>
                      <a:pt x="978" y="1838"/>
                      <a:pt x="979" y="1838"/>
                    </a:cubicBezTo>
                    <a:cubicBezTo>
                      <a:pt x="980" y="1838"/>
                      <a:pt x="980" y="1838"/>
                      <a:pt x="980" y="1838"/>
                    </a:cubicBezTo>
                    <a:cubicBezTo>
                      <a:pt x="981" y="1837"/>
                      <a:pt x="982" y="1837"/>
                      <a:pt x="983" y="1837"/>
                    </a:cubicBezTo>
                    <a:cubicBezTo>
                      <a:pt x="983" y="1837"/>
                      <a:pt x="984" y="1837"/>
                      <a:pt x="984" y="1837"/>
                    </a:cubicBezTo>
                    <a:cubicBezTo>
                      <a:pt x="984" y="1837"/>
                      <a:pt x="984" y="1837"/>
                      <a:pt x="985" y="1837"/>
                    </a:cubicBezTo>
                    <a:cubicBezTo>
                      <a:pt x="985" y="1837"/>
                      <a:pt x="985" y="1837"/>
                      <a:pt x="986" y="1836"/>
                    </a:cubicBezTo>
                    <a:cubicBezTo>
                      <a:pt x="988" y="1836"/>
                      <a:pt x="991" y="1836"/>
                      <a:pt x="993" y="1836"/>
                    </a:cubicBezTo>
                    <a:cubicBezTo>
                      <a:pt x="995" y="1836"/>
                      <a:pt x="995" y="1836"/>
                      <a:pt x="995" y="1836"/>
                    </a:cubicBezTo>
                    <a:cubicBezTo>
                      <a:pt x="998" y="1836"/>
                      <a:pt x="1000" y="1836"/>
                      <a:pt x="1003" y="1836"/>
                    </a:cubicBezTo>
                    <a:cubicBezTo>
                      <a:pt x="1038" y="1836"/>
                      <a:pt x="1038" y="1836"/>
                      <a:pt x="1038" y="1836"/>
                    </a:cubicBezTo>
                    <a:cubicBezTo>
                      <a:pt x="1038" y="1836"/>
                      <a:pt x="1039" y="1836"/>
                      <a:pt x="1040" y="1836"/>
                    </a:cubicBezTo>
                    <a:cubicBezTo>
                      <a:pt x="1040" y="1836"/>
                      <a:pt x="1040" y="1836"/>
                      <a:pt x="1041" y="1836"/>
                    </a:cubicBezTo>
                    <a:cubicBezTo>
                      <a:pt x="1042" y="1836"/>
                      <a:pt x="1042" y="1836"/>
                      <a:pt x="1043" y="1836"/>
                    </a:cubicBezTo>
                    <a:cubicBezTo>
                      <a:pt x="1050" y="1837"/>
                      <a:pt x="1058" y="1839"/>
                      <a:pt x="1061" y="1844"/>
                    </a:cubicBezTo>
                    <a:cubicBezTo>
                      <a:pt x="1061" y="1845"/>
                      <a:pt x="1061" y="1845"/>
                      <a:pt x="1061" y="1846"/>
                    </a:cubicBezTo>
                    <a:cubicBezTo>
                      <a:pt x="1061" y="1846"/>
                      <a:pt x="1061" y="1846"/>
                      <a:pt x="1061" y="1846"/>
                    </a:cubicBezTo>
                    <a:cubicBezTo>
                      <a:pt x="1063" y="1853"/>
                      <a:pt x="1062" y="1863"/>
                      <a:pt x="1062" y="1870"/>
                    </a:cubicBezTo>
                    <a:cubicBezTo>
                      <a:pt x="1062" y="1872"/>
                      <a:pt x="1062" y="1872"/>
                      <a:pt x="1062" y="1872"/>
                    </a:cubicBezTo>
                    <a:cubicBezTo>
                      <a:pt x="1062" y="1873"/>
                      <a:pt x="1062" y="1874"/>
                      <a:pt x="1061" y="1876"/>
                    </a:cubicBezTo>
                    <a:cubicBezTo>
                      <a:pt x="1054" y="1889"/>
                      <a:pt x="1022" y="1885"/>
                      <a:pt x="1010" y="1885"/>
                    </a:cubicBezTo>
                    <a:cubicBezTo>
                      <a:pt x="1003" y="1885"/>
                      <a:pt x="996" y="1885"/>
                      <a:pt x="989" y="1885"/>
                    </a:cubicBezTo>
                    <a:cubicBezTo>
                      <a:pt x="983" y="1885"/>
                      <a:pt x="974" y="1884"/>
                      <a:pt x="969" y="1879"/>
                    </a:cubicBezTo>
                    <a:cubicBezTo>
                      <a:pt x="969" y="1879"/>
                      <a:pt x="969" y="1879"/>
                      <a:pt x="968" y="1879"/>
                    </a:cubicBezTo>
                    <a:cubicBezTo>
                      <a:pt x="968" y="1879"/>
                      <a:pt x="968" y="1878"/>
                      <a:pt x="968" y="1878"/>
                    </a:cubicBezTo>
                    <a:cubicBezTo>
                      <a:pt x="967" y="1878"/>
                      <a:pt x="967" y="1878"/>
                      <a:pt x="967" y="1877"/>
                    </a:cubicBezTo>
                    <a:cubicBezTo>
                      <a:pt x="967" y="1877"/>
                      <a:pt x="967" y="1877"/>
                      <a:pt x="967" y="1877"/>
                    </a:cubicBezTo>
                    <a:cubicBezTo>
                      <a:pt x="967" y="1877"/>
                      <a:pt x="967" y="1877"/>
                      <a:pt x="967" y="1877"/>
                    </a:cubicBezTo>
                    <a:cubicBezTo>
                      <a:pt x="966" y="1876"/>
                      <a:pt x="966" y="1876"/>
                      <a:pt x="966" y="1875"/>
                    </a:cubicBezTo>
                    <a:cubicBezTo>
                      <a:pt x="965" y="1874"/>
                      <a:pt x="965" y="1873"/>
                      <a:pt x="965" y="1872"/>
                    </a:cubicBezTo>
                    <a:lnTo>
                      <a:pt x="965" y="1871"/>
                    </a:lnTo>
                    <a:close/>
                    <a:moveTo>
                      <a:pt x="956" y="1955"/>
                    </a:moveTo>
                    <a:cubicBezTo>
                      <a:pt x="956" y="1952"/>
                      <a:pt x="956" y="1952"/>
                      <a:pt x="956" y="1952"/>
                    </a:cubicBezTo>
                    <a:cubicBezTo>
                      <a:pt x="956" y="1952"/>
                      <a:pt x="956" y="1951"/>
                      <a:pt x="956" y="1951"/>
                    </a:cubicBezTo>
                    <a:cubicBezTo>
                      <a:pt x="957" y="1943"/>
                      <a:pt x="958" y="1935"/>
                      <a:pt x="959" y="1926"/>
                    </a:cubicBezTo>
                    <a:cubicBezTo>
                      <a:pt x="959" y="1926"/>
                      <a:pt x="959" y="1926"/>
                      <a:pt x="959" y="1926"/>
                    </a:cubicBezTo>
                    <a:cubicBezTo>
                      <a:pt x="959" y="1926"/>
                      <a:pt x="959" y="1926"/>
                      <a:pt x="959" y="1925"/>
                    </a:cubicBezTo>
                    <a:cubicBezTo>
                      <a:pt x="963" y="1907"/>
                      <a:pt x="999" y="1911"/>
                      <a:pt x="1013" y="1911"/>
                    </a:cubicBezTo>
                    <a:cubicBezTo>
                      <a:pt x="1025" y="1911"/>
                      <a:pt x="1055" y="1908"/>
                      <a:pt x="1061" y="1921"/>
                    </a:cubicBezTo>
                    <a:cubicBezTo>
                      <a:pt x="1062" y="1923"/>
                      <a:pt x="1063" y="1924"/>
                      <a:pt x="1063" y="1926"/>
                    </a:cubicBezTo>
                    <a:cubicBezTo>
                      <a:pt x="1063" y="1940"/>
                      <a:pt x="1063" y="1940"/>
                      <a:pt x="1063" y="1940"/>
                    </a:cubicBezTo>
                    <a:cubicBezTo>
                      <a:pt x="1063" y="1945"/>
                      <a:pt x="1063" y="1949"/>
                      <a:pt x="1063" y="1953"/>
                    </a:cubicBezTo>
                    <a:cubicBezTo>
                      <a:pt x="1063" y="1953"/>
                      <a:pt x="1063" y="1953"/>
                      <a:pt x="1063" y="1953"/>
                    </a:cubicBezTo>
                    <a:cubicBezTo>
                      <a:pt x="1063" y="1955"/>
                      <a:pt x="1063" y="1955"/>
                      <a:pt x="1063" y="1955"/>
                    </a:cubicBezTo>
                    <a:cubicBezTo>
                      <a:pt x="1063" y="1957"/>
                      <a:pt x="1062" y="1959"/>
                      <a:pt x="1061" y="1961"/>
                    </a:cubicBezTo>
                    <a:cubicBezTo>
                      <a:pt x="1061" y="1962"/>
                      <a:pt x="1060" y="1962"/>
                      <a:pt x="1060" y="1962"/>
                    </a:cubicBezTo>
                    <a:cubicBezTo>
                      <a:pt x="1060" y="1963"/>
                      <a:pt x="1059" y="1963"/>
                      <a:pt x="1059" y="1964"/>
                    </a:cubicBezTo>
                    <a:cubicBezTo>
                      <a:pt x="1058" y="1964"/>
                      <a:pt x="1058" y="1964"/>
                      <a:pt x="1058" y="1964"/>
                    </a:cubicBezTo>
                    <a:cubicBezTo>
                      <a:pt x="1055" y="1967"/>
                      <a:pt x="1051" y="1969"/>
                      <a:pt x="1046" y="1970"/>
                    </a:cubicBezTo>
                    <a:cubicBezTo>
                      <a:pt x="1046" y="1970"/>
                      <a:pt x="1046" y="1970"/>
                      <a:pt x="1046" y="1970"/>
                    </a:cubicBezTo>
                    <a:cubicBezTo>
                      <a:pt x="1046" y="1970"/>
                      <a:pt x="1046" y="1970"/>
                      <a:pt x="1046" y="1970"/>
                    </a:cubicBezTo>
                    <a:cubicBezTo>
                      <a:pt x="1044" y="1971"/>
                      <a:pt x="1043" y="1971"/>
                      <a:pt x="1041" y="1971"/>
                    </a:cubicBezTo>
                    <a:cubicBezTo>
                      <a:pt x="1041" y="1971"/>
                      <a:pt x="1040" y="1971"/>
                      <a:pt x="1040" y="1971"/>
                    </a:cubicBezTo>
                    <a:cubicBezTo>
                      <a:pt x="1038" y="1971"/>
                      <a:pt x="1037" y="1972"/>
                      <a:pt x="1035" y="1972"/>
                    </a:cubicBezTo>
                    <a:cubicBezTo>
                      <a:pt x="1035" y="1972"/>
                      <a:pt x="1035" y="1972"/>
                      <a:pt x="1035" y="1972"/>
                    </a:cubicBezTo>
                    <a:cubicBezTo>
                      <a:pt x="982" y="1972"/>
                      <a:pt x="982" y="1972"/>
                      <a:pt x="982" y="1972"/>
                    </a:cubicBezTo>
                    <a:cubicBezTo>
                      <a:pt x="976" y="1972"/>
                      <a:pt x="969" y="1971"/>
                      <a:pt x="963" y="1967"/>
                    </a:cubicBezTo>
                    <a:cubicBezTo>
                      <a:pt x="963" y="1967"/>
                      <a:pt x="963" y="1967"/>
                      <a:pt x="963" y="1967"/>
                    </a:cubicBezTo>
                    <a:cubicBezTo>
                      <a:pt x="963" y="1967"/>
                      <a:pt x="963" y="1967"/>
                      <a:pt x="963" y="1967"/>
                    </a:cubicBezTo>
                    <a:cubicBezTo>
                      <a:pt x="962" y="1966"/>
                      <a:pt x="961" y="1965"/>
                      <a:pt x="960" y="1964"/>
                    </a:cubicBezTo>
                    <a:cubicBezTo>
                      <a:pt x="959" y="1964"/>
                      <a:pt x="958" y="1963"/>
                      <a:pt x="958" y="1962"/>
                    </a:cubicBezTo>
                    <a:cubicBezTo>
                      <a:pt x="958" y="1962"/>
                      <a:pt x="958" y="1962"/>
                      <a:pt x="957" y="1962"/>
                    </a:cubicBezTo>
                    <a:cubicBezTo>
                      <a:pt x="956" y="1960"/>
                      <a:pt x="956" y="1957"/>
                      <a:pt x="956" y="1955"/>
                    </a:cubicBezTo>
                    <a:close/>
                    <a:moveTo>
                      <a:pt x="820" y="1872"/>
                    </a:moveTo>
                    <a:cubicBezTo>
                      <a:pt x="820" y="1872"/>
                      <a:pt x="820" y="1872"/>
                      <a:pt x="820" y="1872"/>
                    </a:cubicBezTo>
                    <a:cubicBezTo>
                      <a:pt x="820" y="1872"/>
                      <a:pt x="820" y="1872"/>
                      <a:pt x="820" y="1872"/>
                    </a:cubicBezTo>
                    <a:cubicBezTo>
                      <a:pt x="820" y="1870"/>
                      <a:pt x="821" y="1868"/>
                      <a:pt x="822" y="1866"/>
                    </a:cubicBezTo>
                    <a:cubicBezTo>
                      <a:pt x="823" y="1861"/>
                      <a:pt x="824" y="1854"/>
                      <a:pt x="827" y="1849"/>
                    </a:cubicBezTo>
                    <a:cubicBezTo>
                      <a:pt x="827" y="1848"/>
                      <a:pt x="827" y="1848"/>
                      <a:pt x="827" y="1848"/>
                    </a:cubicBezTo>
                    <a:cubicBezTo>
                      <a:pt x="827" y="1847"/>
                      <a:pt x="829" y="1845"/>
                      <a:pt x="830" y="1844"/>
                    </a:cubicBezTo>
                    <a:cubicBezTo>
                      <a:pt x="831" y="1843"/>
                      <a:pt x="832" y="1842"/>
                      <a:pt x="833" y="1841"/>
                    </a:cubicBezTo>
                    <a:cubicBezTo>
                      <a:pt x="837" y="1839"/>
                      <a:pt x="840" y="1838"/>
                      <a:pt x="844" y="1837"/>
                    </a:cubicBezTo>
                    <a:cubicBezTo>
                      <a:pt x="845" y="1837"/>
                      <a:pt x="845" y="1837"/>
                      <a:pt x="845" y="1837"/>
                    </a:cubicBezTo>
                    <a:cubicBezTo>
                      <a:pt x="848" y="1836"/>
                      <a:pt x="851" y="1836"/>
                      <a:pt x="855" y="1836"/>
                    </a:cubicBezTo>
                    <a:cubicBezTo>
                      <a:pt x="859" y="1836"/>
                      <a:pt x="859" y="1836"/>
                      <a:pt x="859" y="1836"/>
                    </a:cubicBezTo>
                    <a:cubicBezTo>
                      <a:pt x="861" y="1836"/>
                      <a:pt x="862" y="1836"/>
                      <a:pt x="864" y="1836"/>
                    </a:cubicBezTo>
                    <a:cubicBezTo>
                      <a:pt x="873" y="1836"/>
                      <a:pt x="883" y="1836"/>
                      <a:pt x="893" y="1836"/>
                    </a:cubicBezTo>
                    <a:cubicBezTo>
                      <a:pt x="894" y="1836"/>
                      <a:pt x="896" y="1836"/>
                      <a:pt x="897" y="1836"/>
                    </a:cubicBezTo>
                    <a:cubicBezTo>
                      <a:pt x="899" y="1836"/>
                      <a:pt x="899" y="1836"/>
                      <a:pt x="899" y="1836"/>
                    </a:cubicBezTo>
                    <a:cubicBezTo>
                      <a:pt x="899" y="1836"/>
                      <a:pt x="899" y="1836"/>
                      <a:pt x="900" y="1836"/>
                    </a:cubicBezTo>
                    <a:cubicBezTo>
                      <a:pt x="901" y="1836"/>
                      <a:pt x="902" y="1836"/>
                      <a:pt x="904" y="1836"/>
                    </a:cubicBezTo>
                    <a:cubicBezTo>
                      <a:pt x="904" y="1836"/>
                      <a:pt x="904" y="1836"/>
                      <a:pt x="904" y="1836"/>
                    </a:cubicBezTo>
                    <a:cubicBezTo>
                      <a:pt x="911" y="1837"/>
                      <a:pt x="919" y="1839"/>
                      <a:pt x="921" y="1846"/>
                    </a:cubicBezTo>
                    <a:cubicBezTo>
                      <a:pt x="921" y="1846"/>
                      <a:pt x="921" y="1846"/>
                      <a:pt x="921" y="1846"/>
                    </a:cubicBezTo>
                    <a:cubicBezTo>
                      <a:pt x="921" y="1846"/>
                      <a:pt x="921" y="1846"/>
                      <a:pt x="921" y="1846"/>
                    </a:cubicBezTo>
                    <a:cubicBezTo>
                      <a:pt x="921" y="1854"/>
                      <a:pt x="918" y="1863"/>
                      <a:pt x="917" y="1870"/>
                    </a:cubicBezTo>
                    <a:cubicBezTo>
                      <a:pt x="917" y="1870"/>
                      <a:pt x="917" y="1870"/>
                      <a:pt x="917" y="1870"/>
                    </a:cubicBezTo>
                    <a:cubicBezTo>
                      <a:pt x="917" y="1872"/>
                      <a:pt x="917" y="1872"/>
                      <a:pt x="917" y="1872"/>
                    </a:cubicBezTo>
                    <a:cubicBezTo>
                      <a:pt x="916" y="1873"/>
                      <a:pt x="916" y="1875"/>
                      <a:pt x="914" y="1876"/>
                    </a:cubicBezTo>
                    <a:cubicBezTo>
                      <a:pt x="914" y="1876"/>
                      <a:pt x="914" y="1877"/>
                      <a:pt x="914" y="1877"/>
                    </a:cubicBezTo>
                    <a:cubicBezTo>
                      <a:pt x="914" y="1877"/>
                      <a:pt x="914" y="1877"/>
                      <a:pt x="914" y="1877"/>
                    </a:cubicBezTo>
                    <a:cubicBezTo>
                      <a:pt x="914" y="1877"/>
                      <a:pt x="914" y="1877"/>
                      <a:pt x="914" y="1877"/>
                    </a:cubicBezTo>
                    <a:cubicBezTo>
                      <a:pt x="904" y="1889"/>
                      <a:pt x="878" y="1886"/>
                      <a:pt x="865" y="1886"/>
                    </a:cubicBezTo>
                    <a:cubicBezTo>
                      <a:pt x="857" y="1886"/>
                      <a:pt x="849" y="1886"/>
                      <a:pt x="841" y="1886"/>
                    </a:cubicBezTo>
                    <a:cubicBezTo>
                      <a:pt x="834" y="1886"/>
                      <a:pt x="824" y="1884"/>
                      <a:pt x="820" y="1877"/>
                    </a:cubicBezTo>
                    <a:cubicBezTo>
                      <a:pt x="820" y="1877"/>
                      <a:pt x="820" y="1876"/>
                      <a:pt x="820" y="1875"/>
                    </a:cubicBezTo>
                    <a:cubicBezTo>
                      <a:pt x="820" y="1875"/>
                      <a:pt x="820" y="1875"/>
                      <a:pt x="820" y="1874"/>
                    </a:cubicBezTo>
                    <a:cubicBezTo>
                      <a:pt x="820" y="1873"/>
                      <a:pt x="820" y="1873"/>
                      <a:pt x="820" y="1872"/>
                    </a:cubicBezTo>
                    <a:close/>
                    <a:moveTo>
                      <a:pt x="795" y="1956"/>
                    </a:moveTo>
                    <a:cubicBezTo>
                      <a:pt x="796" y="1952"/>
                      <a:pt x="796" y="1952"/>
                      <a:pt x="796" y="1952"/>
                    </a:cubicBezTo>
                    <a:cubicBezTo>
                      <a:pt x="796" y="1952"/>
                      <a:pt x="796" y="1952"/>
                      <a:pt x="796" y="1952"/>
                    </a:cubicBezTo>
                    <a:cubicBezTo>
                      <a:pt x="796" y="1951"/>
                      <a:pt x="796" y="1951"/>
                      <a:pt x="796" y="1950"/>
                    </a:cubicBezTo>
                    <a:cubicBezTo>
                      <a:pt x="803" y="1926"/>
                      <a:pt x="803" y="1926"/>
                      <a:pt x="803" y="1926"/>
                    </a:cubicBezTo>
                    <a:cubicBezTo>
                      <a:pt x="804" y="1926"/>
                      <a:pt x="804" y="1926"/>
                      <a:pt x="804" y="1925"/>
                    </a:cubicBezTo>
                    <a:cubicBezTo>
                      <a:pt x="811" y="1908"/>
                      <a:pt x="843" y="1911"/>
                      <a:pt x="859" y="1911"/>
                    </a:cubicBezTo>
                    <a:cubicBezTo>
                      <a:pt x="865" y="1911"/>
                      <a:pt x="877" y="1910"/>
                      <a:pt x="888" y="1912"/>
                    </a:cubicBezTo>
                    <a:cubicBezTo>
                      <a:pt x="890" y="1912"/>
                      <a:pt x="891" y="1912"/>
                      <a:pt x="893" y="1913"/>
                    </a:cubicBezTo>
                    <a:cubicBezTo>
                      <a:pt x="894" y="1913"/>
                      <a:pt x="894" y="1913"/>
                      <a:pt x="894" y="1913"/>
                    </a:cubicBezTo>
                    <a:cubicBezTo>
                      <a:pt x="899" y="1914"/>
                      <a:pt x="903" y="1916"/>
                      <a:pt x="905" y="1920"/>
                    </a:cubicBezTo>
                    <a:cubicBezTo>
                      <a:pt x="906" y="1920"/>
                      <a:pt x="906" y="1920"/>
                      <a:pt x="906" y="1920"/>
                    </a:cubicBezTo>
                    <a:cubicBezTo>
                      <a:pt x="906" y="1921"/>
                      <a:pt x="906" y="1921"/>
                      <a:pt x="906" y="1921"/>
                    </a:cubicBezTo>
                    <a:cubicBezTo>
                      <a:pt x="906" y="1921"/>
                      <a:pt x="906" y="1921"/>
                      <a:pt x="906" y="1921"/>
                    </a:cubicBezTo>
                    <a:cubicBezTo>
                      <a:pt x="907" y="1923"/>
                      <a:pt x="907" y="1924"/>
                      <a:pt x="907" y="1926"/>
                    </a:cubicBezTo>
                    <a:cubicBezTo>
                      <a:pt x="907" y="1928"/>
                      <a:pt x="907" y="1928"/>
                      <a:pt x="907" y="1928"/>
                    </a:cubicBezTo>
                    <a:cubicBezTo>
                      <a:pt x="907" y="1928"/>
                      <a:pt x="907" y="1928"/>
                      <a:pt x="907" y="1928"/>
                    </a:cubicBezTo>
                    <a:cubicBezTo>
                      <a:pt x="906" y="1932"/>
                      <a:pt x="905" y="1936"/>
                      <a:pt x="904" y="1941"/>
                    </a:cubicBezTo>
                    <a:cubicBezTo>
                      <a:pt x="902" y="1955"/>
                      <a:pt x="902" y="1955"/>
                      <a:pt x="902" y="1955"/>
                    </a:cubicBezTo>
                    <a:cubicBezTo>
                      <a:pt x="901" y="1958"/>
                      <a:pt x="900" y="1960"/>
                      <a:pt x="899" y="1962"/>
                    </a:cubicBezTo>
                    <a:cubicBezTo>
                      <a:pt x="898" y="1962"/>
                      <a:pt x="898" y="1962"/>
                      <a:pt x="898" y="1962"/>
                    </a:cubicBezTo>
                    <a:cubicBezTo>
                      <a:pt x="898" y="1963"/>
                      <a:pt x="897" y="1963"/>
                      <a:pt x="897" y="1963"/>
                    </a:cubicBezTo>
                    <a:cubicBezTo>
                      <a:pt x="897" y="1964"/>
                      <a:pt x="896" y="1964"/>
                      <a:pt x="895" y="1965"/>
                    </a:cubicBezTo>
                    <a:cubicBezTo>
                      <a:pt x="891" y="1968"/>
                      <a:pt x="887" y="1969"/>
                      <a:pt x="882" y="1971"/>
                    </a:cubicBezTo>
                    <a:cubicBezTo>
                      <a:pt x="882" y="1971"/>
                      <a:pt x="882" y="1971"/>
                      <a:pt x="882" y="1971"/>
                    </a:cubicBezTo>
                    <a:cubicBezTo>
                      <a:pt x="882" y="1971"/>
                      <a:pt x="882" y="1971"/>
                      <a:pt x="882" y="1971"/>
                    </a:cubicBezTo>
                    <a:cubicBezTo>
                      <a:pt x="880" y="1971"/>
                      <a:pt x="879" y="1971"/>
                      <a:pt x="877" y="1971"/>
                    </a:cubicBezTo>
                    <a:cubicBezTo>
                      <a:pt x="877" y="1972"/>
                      <a:pt x="876" y="1972"/>
                      <a:pt x="876" y="1972"/>
                    </a:cubicBezTo>
                    <a:cubicBezTo>
                      <a:pt x="874" y="1972"/>
                      <a:pt x="872" y="1972"/>
                      <a:pt x="871" y="1972"/>
                    </a:cubicBezTo>
                    <a:cubicBezTo>
                      <a:pt x="871" y="1972"/>
                      <a:pt x="871" y="1972"/>
                      <a:pt x="871" y="1972"/>
                    </a:cubicBezTo>
                    <a:cubicBezTo>
                      <a:pt x="818" y="1972"/>
                      <a:pt x="818" y="1972"/>
                      <a:pt x="818" y="1972"/>
                    </a:cubicBezTo>
                    <a:cubicBezTo>
                      <a:pt x="812" y="1972"/>
                      <a:pt x="805" y="1971"/>
                      <a:pt x="799" y="1967"/>
                    </a:cubicBezTo>
                    <a:cubicBezTo>
                      <a:pt x="799" y="1967"/>
                      <a:pt x="799" y="1967"/>
                      <a:pt x="799" y="1967"/>
                    </a:cubicBezTo>
                    <a:cubicBezTo>
                      <a:pt x="799" y="1967"/>
                      <a:pt x="799" y="1967"/>
                      <a:pt x="799" y="1967"/>
                    </a:cubicBezTo>
                    <a:cubicBezTo>
                      <a:pt x="798" y="1967"/>
                      <a:pt x="797" y="1966"/>
                      <a:pt x="797" y="1965"/>
                    </a:cubicBezTo>
                    <a:cubicBezTo>
                      <a:pt x="796" y="1964"/>
                      <a:pt x="796" y="1963"/>
                      <a:pt x="795" y="1963"/>
                    </a:cubicBezTo>
                    <a:cubicBezTo>
                      <a:pt x="795" y="1962"/>
                      <a:pt x="795" y="1962"/>
                      <a:pt x="795" y="1962"/>
                    </a:cubicBezTo>
                    <a:cubicBezTo>
                      <a:pt x="794" y="1960"/>
                      <a:pt x="794" y="1958"/>
                      <a:pt x="795" y="1956"/>
                    </a:cubicBezTo>
                    <a:close/>
                    <a:moveTo>
                      <a:pt x="674" y="1875"/>
                    </a:moveTo>
                    <a:cubicBezTo>
                      <a:pt x="674" y="1872"/>
                      <a:pt x="676" y="1869"/>
                      <a:pt x="677" y="1867"/>
                    </a:cubicBezTo>
                    <a:cubicBezTo>
                      <a:pt x="680" y="1861"/>
                      <a:pt x="683" y="1852"/>
                      <a:pt x="687" y="1847"/>
                    </a:cubicBezTo>
                    <a:cubicBezTo>
                      <a:pt x="688" y="1846"/>
                      <a:pt x="688" y="1846"/>
                      <a:pt x="688" y="1846"/>
                    </a:cubicBezTo>
                    <a:cubicBezTo>
                      <a:pt x="688" y="1846"/>
                      <a:pt x="689" y="1845"/>
                      <a:pt x="689" y="1845"/>
                    </a:cubicBezTo>
                    <a:cubicBezTo>
                      <a:pt x="689" y="1845"/>
                      <a:pt x="689" y="1845"/>
                      <a:pt x="690" y="1844"/>
                    </a:cubicBezTo>
                    <a:cubicBezTo>
                      <a:pt x="690" y="1844"/>
                      <a:pt x="690" y="1844"/>
                      <a:pt x="690" y="1844"/>
                    </a:cubicBezTo>
                    <a:cubicBezTo>
                      <a:pt x="690" y="1844"/>
                      <a:pt x="691" y="1844"/>
                      <a:pt x="691" y="1843"/>
                    </a:cubicBezTo>
                    <a:cubicBezTo>
                      <a:pt x="695" y="1840"/>
                      <a:pt x="700" y="1838"/>
                      <a:pt x="706" y="1838"/>
                    </a:cubicBezTo>
                    <a:cubicBezTo>
                      <a:pt x="706" y="1837"/>
                      <a:pt x="706" y="1837"/>
                      <a:pt x="706" y="1837"/>
                    </a:cubicBezTo>
                    <a:cubicBezTo>
                      <a:pt x="709" y="1837"/>
                      <a:pt x="713" y="1836"/>
                      <a:pt x="716" y="1836"/>
                    </a:cubicBezTo>
                    <a:cubicBezTo>
                      <a:pt x="734" y="1836"/>
                      <a:pt x="734" y="1836"/>
                      <a:pt x="734" y="1836"/>
                    </a:cubicBezTo>
                    <a:cubicBezTo>
                      <a:pt x="740" y="1836"/>
                      <a:pt x="746" y="1836"/>
                      <a:pt x="751" y="1836"/>
                    </a:cubicBezTo>
                    <a:cubicBezTo>
                      <a:pt x="759" y="1836"/>
                      <a:pt x="771" y="1835"/>
                      <a:pt x="777" y="1841"/>
                    </a:cubicBezTo>
                    <a:cubicBezTo>
                      <a:pt x="778" y="1841"/>
                      <a:pt x="778" y="1842"/>
                      <a:pt x="778" y="1842"/>
                    </a:cubicBezTo>
                    <a:cubicBezTo>
                      <a:pt x="778" y="1842"/>
                      <a:pt x="779" y="1842"/>
                      <a:pt x="779" y="1842"/>
                    </a:cubicBezTo>
                    <a:cubicBezTo>
                      <a:pt x="779" y="1842"/>
                      <a:pt x="779" y="1843"/>
                      <a:pt x="779" y="1843"/>
                    </a:cubicBezTo>
                    <a:cubicBezTo>
                      <a:pt x="779" y="1843"/>
                      <a:pt x="779" y="1843"/>
                      <a:pt x="780" y="1844"/>
                    </a:cubicBezTo>
                    <a:cubicBezTo>
                      <a:pt x="780" y="1845"/>
                      <a:pt x="780" y="1846"/>
                      <a:pt x="780" y="1847"/>
                    </a:cubicBezTo>
                    <a:cubicBezTo>
                      <a:pt x="779" y="1854"/>
                      <a:pt x="774" y="1863"/>
                      <a:pt x="773" y="1867"/>
                    </a:cubicBezTo>
                    <a:cubicBezTo>
                      <a:pt x="773" y="1867"/>
                      <a:pt x="773" y="1867"/>
                      <a:pt x="773" y="1867"/>
                    </a:cubicBezTo>
                    <a:cubicBezTo>
                      <a:pt x="772" y="1869"/>
                      <a:pt x="772" y="1870"/>
                      <a:pt x="771" y="1871"/>
                    </a:cubicBezTo>
                    <a:cubicBezTo>
                      <a:pt x="771" y="1872"/>
                      <a:pt x="771" y="1872"/>
                      <a:pt x="771" y="1872"/>
                    </a:cubicBezTo>
                    <a:cubicBezTo>
                      <a:pt x="771" y="1873"/>
                      <a:pt x="771" y="1873"/>
                      <a:pt x="770" y="1873"/>
                    </a:cubicBezTo>
                    <a:cubicBezTo>
                      <a:pt x="770" y="1874"/>
                      <a:pt x="770" y="1874"/>
                      <a:pt x="770" y="1874"/>
                    </a:cubicBezTo>
                    <a:cubicBezTo>
                      <a:pt x="770" y="1875"/>
                      <a:pt x="769" y="1875"/>
                      <a:pt x="769" y="1876"/>
                    </a:cubicBezTo>
                    <a:cubicBezTo>
                      <a:pt x="769" y="1876"/>
                      <a:pt x="769" y="1876"/>
                      <a:pt x="768" y="1876"/>
                    </a:cubicBezTo>
                    <a:cubicBezTo>
                      <a:pt x="768" y="1876"/>
                      <a:pt x="768" y="1877"/>
                      <a:pt x="768" y="1877"/>
                    </a:cubicBezTo>
                    <a:cubicBezTo>
                      <a:pt x="768" y="1877"/>
                      <a:pt x="767" y="1877"/>
                      <a:pt x="767" y="1877"/>
                    </a:cubicBezTo>
                    <a:cubicBezTo>
                      <a:pt x="766" y="1878"/>
                      <a:pt x="765" y="1879"/>
                      <a:pt x="764" y="1880"/>
                    </a:cubicBezTo>
                    <a:cubicBezTo>
                      <a:pt x="763" y="1880"/>
                      <a:pt x="762" y="1881"/>
                      <a:pt x="761" y="1881"/>
                    </a:cubicBezTo>
                    <a:cubicBezTo>
                      <a:pt x="760" y="1882"/>
                      <a:pt x="760" y="1882"/>
                      <a:pt x="760" y="1882"/>
                    </a:cubicBezTo>
                    <a:cubicBezTo>
                      <a:pt x="760" y="1882"/>
                      <a:pt x="760" y="1882"/>
                      <a:pt x="760" y="1882"/>
                    </a:cubicBezTo>
                    <a:cubicBezTo>
                      <a:pt x="756" y="1883"/>
                      <a:pt x="752" y="1885"/>
                      <a:pt x="749" y="1885"/>
                    </a:cubicBezTo>
                    <a:cubicBezTo>
                      <a:pt x="748" y="1885"/>
                      <a:pt x="746" y="1885"/>
                      <a:pt x="745" y="1886"/>
                    </a:cubicBezTo>
                    <a:cubicBezTo>
                      <a:pt x="745" y="1886"/>
                      <a:pt x="745" y="1886"/>
                      <a:pt x="745" y="1886"/>
                    </a:cubicBezTo>
                    <a:cubicBezTo>
                      <a:pt x="738" y="1886"/>
                      <a:pt x="730" y="1886"/>
                      <a:pt x="723" y="1886"/>
                    </a:cubicBezTo>
                    <a:cubicBezTo>
                      <a:pt x="693" y="1886"/>
                      <a:pt x="693" y="1886"/>
                      <a:pt x="693" y="1886"/>
                    </a:cubicBezTo>
                    <a:cubicBezTo>
                      <a:pt x="687" y="1886"/>
                      <a:pt x="676" y="1885"/>
                      <a:pt x="674" y="1878"/>
                    </a:cubicBezTo>
                    <a:cubicBezTo>
                      <a:pt x="673" y="1877"/>
                      <a:pt x="673" y="1876"/>
                      <a:pt x="673" y="1876"/>
                    </a:cubicBezTo>
                    <a:cubicBezTo>
                      <a:pt x="673" y="1875"/>
                      <a:pt x="674" y="1875"/>
                      <a:pt x="674" y="1875"/>
                    </a:cubicBezTo>
                    <a:close/>
                    <a:moveTo>
                      <a:pt x="647" y="1928"/>
                    </a:moveTo>
                    <a:cubicBezTo>
                      <a:pt x="648" y="1927"/>
                      <a:pt x="648" y="1927"/>
                      <a:pt x="648" y="1927"/>
                    </a:cubicBezTo>
                    <a:cubicBezTo>
                      <a:pt x="648" y="1926"/>
                      <a:pt x="648" y="1926"/>
                      <a:pt x="648" y="1926"/>
                    </a:cubicBezTo>
                    <a:cubicBezTo>
                      <a:pt x="649" y="1925"/>
                      <a:pt x="649" y="1924"/>
                      <a:pt x="650" y="1924"/>
                    </a:cubicBezTo>
                    <a:cubicBezTo>
                      <a:pt x="650" y="1924"/>
                      <a:pt x="650" y="1924"/>
                      <a:pt x="650" y="1924"/>
                    </a:cubicBezTo>
                    <a:cubicBezTo>
                      <a:pt x="661" y="1909"/>
                      <a:pt x="687" y="1912"/>
                      <a:pt x="703" y="1912"/>
                    </a:cubicBezTo>
                    <a:cubicBezTo>
                      <a:pt x="703" y="1912"/>
                      <a:pt x="703" y="1912"/>
                      <a:pt x="703" y="1912"/>
                    </a:cubicBezTo>
                    <a:cubicBezTo>
                      <a:pt x="708" y="1912"/>
                      <a:pt x="720" y="1911"/>
                      <a:pt x="730" y="1912"/>
                    </a:cubicBezTo>
                    <a:cubicBezTo>
                      <a:pt x="734" y="1912"/>
                      <a:pt x="737" y="1912"/>
                      <a:pt x="740" y="1913"/>
                    </a:cubicBezTo>
                    <a:cubicBezTo>
                      <a:pt x="742" y="1913"/>
                      <a:pt x="744" y="1914"/>
                      <a:pt x="745" y="1915"/>
                    </a:cubicBezTo>
                    <a:cubicBezTo>
                      <a:pt x="749" y="1917"/>
                      <a:pt x="752" y="1919"/>
                      <a:pt x="752" y="1923"/>
                    </a:cubicBezTo>
                    <a:cubicBezTo>
                      <a:pt x="752" y="1923"/>
                      <a:pt x="752" y="1924"/>
                      <a:pt x="752" y="1924"/>
                    </a:cubicBezTo>
                    <a:cubicBezTo>
                      <a:pt x="752" y="1924"/>
                      <a:pt x="752" y="1924"/>
                      <a:pt x="752" y="1924"/>
                    </a:cubicBezTo>
                    <a:cubicBezTo>
                      <a:pt x="752" y="1925"/>
                      <a:pt x="751" y="1926"/>
                      <a:pt x="751" y="1927"/>
                    </a:cubicBezTo>
                    <a:cubicBezTo>
                      <a:pt x="741" y="1956"/>
                      <a:pt x="741" y="1956"/>
                      <a:pt x="741" y="1956"/>
                    </a:cubicBezTo>
                    <a:cubicBezTo>
                      <a:pt x="740" y="1958"/>
                      <a:pt x="738" y="1960"/>
                      <a:pt x="736" y="1962"/>
                    </a:cubicBezTo>
                    <a:cubicBezTo>
                      <a:pt x="734" y="1964"/>
                      <a:pt x="731" y="1966"/>
                      <a:pt x="728" y="1967"/>
                    </a:cubicBezTo>
                    <a:cubicBezTo>
                      <a:pt x="728" y="1968"/>
                      <a:pt x="727" y="1968"/>
                      <a:pt x="727" y="1968"/>
                    </a:cubicBezTo>
                    <a:cubicBezTo>
                      <a:pt x="723" y="1970"/>
                      <a:pt x="718" y="1971"/>
                      <a:pt x="713" y="1972"/>
                    </a:cubicBezTo>
                    <a:cubicBezTo>
                      <a:pt x="713" y="1972"/>
                      <a:pt x="713" y="1972"/>
                      <a:pt x="713" y="1972"/>
                    </a:cubicBezTo>
                    <a:cubicBezTo>
                      <a:pt x="712" y="1972"/>
                      <a:pt x="711" y="1972"/>
                      <a:pt x="710" y="1972"/>
                    </a:cubicBezTo>
                    <a:cubicBezTo>
                      <a:pt x="701" y="1973"/>
                      <a:pt x="692" y="1972"/>
                      <a:pt x="682" y="1972"/>
                    </a:cubicBezTo>
                    <a:cubicBezTo>
                      <a:pt x="673" y="1973"/>
                      <a:pt x="663" y="1973"/>
                      <a:pt x="654" y="1973"/>
                    </a:cubicBezTo>
                    <a:cubicBezTo>
                      <a:pt x="647" y="1973"/>
                      <a:pt x="638" y="1971"/>
                      <a:pt x="634" y="1966"/>
                    </a:cubicBezTo>
                    <a:cubicBezTo>
                      <a:pt x="634" y="1965"/>
                      <a:pt x="634" y="1965"/>
                      <a:pt x="633" y="1965"/>
                    </a:cubicBezTo>
                    <a:cubicBezTo>
                      <a:pt x="633" y="1964"/>
                      <a:pt x="633" y="1964"/>
                      <a:pt x="633" y="1964"/>
                    </a:cubicBezTo>
                    <a:cubicBezTo>
                      <a:pt x="633" y="1963"/>
                      <a:pt x="633" y="1963"/>
                      <a:pt x="632" y="1963"/>
                    </a:cubicBezTo>
                    <a:cubicBezTo>
                      <a:pt x="632" y="1963"/>
                      <a:pt x="632" y="1962"/>
                      <a:pt x="632" y="1962"/>
                    </a:cubicBezTo>
                    <a:cubicBezTo>
                      <a:pt x="632" y="1962"/>
                      <a:pt x="632" y="1962"/>
                      <a:pt x="632" y="1962"/>
                    </a:cubicBezTo>
                    <a:cubicBezTo>
                      <a:pt x="632" y="1962"/>
                      <a:pt x="632" y="1961"/>
                      <a:pt x="632" y="1960"/>
                    </a:cubicBezTo>
                    <a:cubicBezTo>
                      <a:pt x="632" y="1959"/>
                      <a:pt x="632" y="1959"/>
                      <a:pt x="633" y="1959"/>
                    </a:cubicBezTo>
                    <a:cubicBezTo>
                      <a:pt x="633" y="1958"/>
                      <a:pt x="633" y="1957"/>
                      <a:pt x="633" y="1956"/>
                    </a:cubicBezTo>
                    <a:cubicBezTo>
                      <a:pt x="633" y="1956"/>
                      <a:pt x="633" y="1956"/>
                      <a:pt x="633" y="1956"/>
                    </a:cubicBezTo>
                    <a:cubicBezTo>
                      <a:pt x="634" y="1955"/>
                      <a:pt x="634" y="1955"/>
                      <a:pt x="634" y="1955"/>
                    </a:cubicBezTo>
                    <a:cubicBezTo>
                      <a:pt x="634" y="1954"/>
                      <a:pt x="635" y="1953"/>
                      <a:pt x="635" y="1952"/>
                    </a:cubicBezTo>
                    <a:cubicBezTo>
                      <a:pt x="639" y="1944"/>
                      <a:pt x="643" y="1936"/>
                      <a:pt x="647" y="1928"/>
                    </a:cubicBezTo>
                    <a:cubicBezTo>
                      <a:pt x="647" y="1928"/>
                      <a:pt x="647" y="1928"/>
                      <a:pt x="647" y="1928"/>
                    </a:cubicBezTo>
                    <a:close/>
                    <a:moveTo>
                      <a:pt x="527" y="1875"/>
                    </a:moveTo>
                    <a:cubicBezTo>
                      <a:pt x="528" y="1873"/>
                      <a:pt x="531" y="1870"/>
                      <a:pt x="532" y="1868"/>
                    </a:cubicBezTo>
                    <a:cubicBezTo>
                      <a:pt x="536" y="1861"/>
                      <a:pt x="541" y="1854"/>
                      <a:pt x="546" y="1848"/>
                    </a:cubicBezTo>
                    <a:cubicBezTo>
                      <a:pt x="546" y="1847"/>
                      <a:pt x="546" y="1847"/>
                      <a:pt x="547" y="1847"/>
                    </a:cubicBezTo>
                    <a:cubicBezTo>
                      <a:pt x="547" y="1847"/>
                      <a:pt x="547" y="1847"/>
                      <a:pt x="547" y="1846"/>
                    </a:cubicBezTo>
                    <a:cubicBezTo>
                      <a:pt x="561" y="1833"/>
                      <a:pt x="590" y="1837"/>
                      <a:pt x="608" y="1837"/>
                    </a:cubicBezTo>
                    <a:cubicBezTo>
                      <a:pt x="616" y="1837"/>
                      <a:pt x="626" y="1835"/>
                      <a:pt x="634" y="1839"/>
                    </a:cubicBezTo>
                    <a:cubicBezTo>
                      <a:pt x="634" y="1839"/>
                      <a:pt x="634" y="1839"/>
                      <a:pt x="634" y="1839"/>
                    </a:cubicBezTo>
                    <a:cubicBezTo>
                      <a:pt x="634" y="1839"/>
                      <a:pt x="635" y="1839"/>
                      <a:pt x="636" y="1840"/>
                    </a:cubicBezTo>
                    <a:cubicBezTo>
                      <a:pt x="636" y="1840"/>
                      <a:pt x="636" y="1840"/>
                      <a:pt x="636" y="1840"/>
                    </a:cubicBezTo>
                    <a:cubicBezTo>
                      <a:pt x="638" y="1841"/>
                      <a:pt x="639" y="1843"/>
                      <a:pt x="639" y="1844"/>
                    </a:cubicBezTo>
                    <a:cubicBezTo>
                      <a:pt x="640" y="1845"/>
                      <a:pt x="640" y="1847"/>
                      <a:pt x="639" y="1849"/>
                    </a:cubicBezTo>
                    <a:cubicBezTo>
                      <a:pt x="638" y="1850"/>
                      <a:pt x="638" y="1850"/>
                      <a:pt x="638" y="1850"/>
                    </a:cubicBezTo>
                    <a:cubicBezTo>
                      <a:pt x="637" y="1854"/>
                      <a:pt x="633" y="1858"/>
                      <a:pt x="631" y="1862"/>
                    </a:cubicBezTo>
                    <a:cubicBezTo>
                      <a:pt x="631" y="1862"/>
                      <a:pt x="631" y="1862"/>
                      <a:pt x="631" y="1862"/>
                    </a:cubicBezTo>
                    <a:cubicBezTo>
                      <a:pt x="625" y="1873"/>
                      <a:pt x="625" y="1873"/>
                      <a:pt x="625" y="1873"/>
                    </a:cubicBezTo>
                    <a:cubicBezTo>
                      <a:pt x="624" y="1874"/>
                      <a:pt x="623" y="1876"/>
                      <a:pt x="621" y="1878"/>
                    </a:cubicBezTo>
                    <a:cubicBezTo>
                      <a:pt x="618" y="1879"/>
                      <a:pt x="616" y="1881"/>
                      <a:pt x="613" y="1882"/>
                    </a:cubicBezTo>
                    <a:cubicBezTo>
                      <a:pt x="612" y="1882"/>
                      <a:pt x="611" y="1883"/>
                      <a:pt x="610" y="1883"/>
                    </a:cubicBezTo>
                    <a:cubicBezTo>
                      <a:pt x="610" y="1883"/>
                      <a:pt x="609" y="1883"/>
                      <a:pt x="609" y="1884"/>
                    </a:cubicBezTo>
                    <a:cubicBezTo>
                      <a:pt x="609" y="1884"/>
                      <a:pt x="609" y="1884"/>
                      <a:pt x="609" y="1884"/>
                    </a:cubicBezTo>
                    <a:cubicBezTo>
                      <a:pt x="607" y="1884"/>
                      <a:pt x="605" y="1885"/>
                      <a:pt x="603" y="1885"/>
                    </a:cubicBezTo>
                    <a:cubicBezTo>
                      <a:pt x="599" y="1886"/>
                      <a:pt x="596" y="1886"/>
                      <a:pt x="592" y="1886"/>
                    </a:cubicBezTo>
                    <a:cubicBezTo>
                      <a:pt x="582" y="1886"/>
                      <a:pt x="582" y="1886"/>
                      <a:pt x="582" y="1886"/>
                    </a:cubicBezTo>
                    <a:cubicBezTo>
                      <a:pt x="582" y="1886"/>
                      <a:pt x="582" y="1886"/>
                      <a:pt x="582" y="1886"/>
                    </a:cubicBezTo>
                    <a:cubicBezTo>
                      <a:pt x="570" y="1886"/>
                      <a:pt x="557" y="1886"/>
                      <a:pt x="545" y="1886"/>
                    </a:cubicBezTo>
                    <a:cubicBezTo>
                      <a:pt x="540" y="1886"/>
                      <a:pt x="528" y="1885"/>
                      <a:pt x="527" y="1878"/>
                    </a:cubicBezTo>
                    <a:cubicBezTo>
                      <a:pt x="527" y="1877"/>
                      <a:pt x="527" y="1876"/>
                      <a:pt x="527" y="1875"/>
                    </a:cubicBezTo>
                    <a:close/>
                    <a:moveTo>
                      <a:pt x="545" y="2017"/>
                    </a:moveTo>
                    <a:cubicBezTo>
                      <a:pt x="545" y="2017"/>
                      <a:pt x="545" y="2017"/>
                      <a:pt x="545" y="2017"/>
                    </a:cubicBezTo>
                    <a:cubicBezTo>
                      <a:pt x="543" y="2024"/>
                      <a:pt x="538" y="2031"/>
                      <a:pt x="534" y="2038"/>
                    </a:cubicBezTo>
                    <a:cubicBezTo>
                      <a:pt x="534" y="2038"/>
                      <a:pt x="534" y="2038"/>
                      <a:pt x="534" y="2038"/>
                    </a:cubicBezTo>
                    <a:cubicBezTo>
                      <a:pt x="530" y="2045"/>
                      <a:pt x="527" y="2053"/>
                      <a:pt x="521" y="2060"/>
                    </a:cubicBezTo>
                    <a:cubicBezTo>
                      <a:pt x="521" y="2061"/>
                      <a:pt x="520" y="2061"/>
                      <a:pt x="520" y="2062"/>
                    </a:cubicBezTo>
                    <a:cubicBezTo>
                      <a:pt x="520" y="2062"/>
                      <a:pt x="520" y="2062"/>
                      <a:pt x="520" y="2062"/>
                    </a:cubicBezTo>
                    <a:cubicBezTo>
                      <a:pt x="519" y="2063"/>
                      <a:pt x="518" y="2064"/>
                      <a:pt x="517" y="2064"/>
                    </a:cubicBezTo>
                    <a:cubicBezTo>
                      <a:pt x="517" y="2065"/>
                      <a:pt x="517" y="2065"/>
                      <a:pt x="516" y="2065"/>
                    </a:cubicBezTo>
                    <a:cubicBezTo>
                      <a:pt x="516" y="2065"/>
                      <a:pt x="516" y="2066"/>
                      <a:pt x="516" y="2066"/>
                    </a:cubicBezTo>
                    <a:cubicBezTo>
                      <a:pt x="510" y="2071"/>
                      <a:pt x="503" y="2074"/>
                      <a:pt x="496" y="2076"/>
                    </a:cubicBezTo>
                    <a:cubicBezTo>
                      <a:pt x="495" y="2076"/>
                      <a:pt x="494" y="2076"/>
                      <a:pt x="493" y="2077"/>
                    </a:cubicBezTo>
                    <a:cubicBezTo>
                      <a:pt x="489" y="2078"/>
                      <a:pt x="484" y="2078"/>
                      <a:pt x="480" y="2078"/>
                    </a:cubicBezTo>
                    <a:cubicBezTo>
                      <a:pt x="476" y="2078"/>
                      <a:pt x="476" y="2078"/>
                      <a:pt x="476" y="2078"/>
                    </a:cubicBezTo>
                    <a:cubicBezTo>
                      <a:pt x="476" y="2078"/>
                      <a:pt x="476" y="2078"/>
                      <a:pt x="476" y="2078"/>
                    </a:cubicBezTo>
                    <a:cubicBezTo>
                      <a:pt x="458" y="2078"/>
                      <a:pt x="439" y="2078"/>
                      <a:pt x="421" y="2079"/>
                    </a:cubicBezTo>
                    <a:cubicBezTo>
                      <a:pt x="419" y="2079"/>
                      <a:pt x="418" y="2078"/>
                      <a:pt x="416" y="2078"/>
                    </a:cubicBezTo>
                    <a:cubicBezTo>
                      <a:pt x="414" y="2078"/>
                      <a:pt x="412" y="2078"/>
                      <a:pt x="410" y="2077"/>
                    </a:cubicBezTo>
                    <a:cubicBezTo>
                      <a:pt x="406" y="2076"/>
                      <a:pt x="404" y="2074"/>
                      <a:pt x="402" y="2072"/>
                    </a:cubicBezTo>
                    <a:cubicBezTo>
                      <a:pt x="401" y="2070"/>
                      <a:pt x="400" y="2068"/>
                      <a:pt x="400" y="2066"/>
                    </a:cubicBezTo>
                    <a:cubicBezTo>
                      <a:pt x="400" y="2064"/>
                      <a:pt x="401" y="2062"/>
                      <a:pt x="402" y="2060"/>
                    </a:cubicBezTo>
                    <a:cubicBezTo>
                      <a:pt x="402" y="2059"/>
                      <a:pt x="402" y="2059"/>
                      <a:pt x="403" y="2059"/>
                    </a:cubicBezTo>
                    <a:cubicBezTo>
                      <a:pt x="403" y="2058"/>
                      <a:pt x="403" y="2058"/>
                      <a:pt x="403" y="2058"/>
                    </a:cubicBezTo>
                    <a:cubicBezTo>
                      <a:pt x="404" y="2057"/>
                      <a:pt x="404" y="2057"/>
                      <a:pt x="404" y="2057"/>
                    </a:cubicBezTo>
                    <a:cubicBezTo>
                      <a:pt x="404" y="2057"/>
                      <a:pt x="404" y="2057"/>
                      <a:pt x="404" y="2057"/>
                    </a:cubicBezTo>
                    <a:cubicBezTo>
                      <a:pt x="409" y="2050"/>
                      <a:pt x="413" y="2043"/>
                      <a:pt x="418" y="2035"/>
                    </a:cubicBezTo>
                    <a:cubicBezTo>
                      <a:pt x="422" y="2030"/>
                      <a:pt x="425" y="2024"/>
                      <a:pt x="430" y="2019"/>
                    </a:cubicBezTo>
                    <a:cubicBezTo>
                      <a:pt x="430" y="2018"/>
                      <a:pt x="431" y="2018"/>
                      <a:pt x="431" y="2017"/>
                    </a:cubicBezTo>
                    <a:cubicBezTo>
                      <a:pt x="431" y="2017"/>
                      <a:pt x="432" y="2017"/>
                      <a:pt x="432" y="2017"/>
                    </a:cubicBezTo>
                    <a:cubicBezTo>
                      <a:pt x="433" y="2016"/>
                      <a:pt x="434" y="2015"/>
                      <a:pt x="435" y="2014"/>
                    </a:cubicBezTo>
                    <a:cubicBezTo>
                      <a:pt x="435" y="2014"/>
                      <a:pt x="435" y="2014"/>
                      <a:pt x="435" y="2014"/>
                    </a:cubicBezTo>
                    <a:cubicBezTo>
                      <a:pt x="435" y="2014"/>
                      <a:pt x="435" y="2014"/>
                      <a:pt x="435" y="2014"/>
                    </a:cubicBezTo>
                    <a:cubicBezTo>
                      <a:pt x="441" y="2009"/>
                      <a:pt x="449" y="2006"/>
                      <a:pt x="457" y="2004"/>
                    </a:cubicBezTo>
                    <a:cubicBezTo>
                      <a:pt x="457" y="2004"/>
                      <a:pt x="457" y="2004"/>
                      <a:pt x="457" y="2004"/>
                    </a:cubicBezTo>
                    <a:cubicBezTo>
                      <a:pt x="457" y="2004"/>
                      <a:pt x="458" y="2004"/>
                      <a:pt x="458" y="2004"/>
                    </a:cubicBezTo>
                    <a:cubicBezTo>
                      <a:pt x="459" y="2004"/>
                      <a:pt x="461" y="2004"/>
                      <a:pt x="462" y="2004"/>
                    </a:cubicBezTo>
                    <a:cubicBezTo>
                      <a:pt x="463" y="2003"/>
                      <a:pt x="464" y="2003"/>
                      <a:pt x="465" y="2003"/>
                    </a:cubicBezTo>
                    <a:cubicBezTo>
                      <a:pt x="466" y="2003"/>
                      <a:pt x="467" y="2003"/>
                      <a:pt x="468" y="2003"/>
                    </a:cubicBezTo>
                    <a:cubicBezTo>
                      <a:pt x="468" y="2003"/>
                      <a:pt x="469" y="2003"/>
                      <a:pt x="470" y="2003"/>
                    </a:cubicBezTo>
                    <a:cubicBezTo>
                      <a:pt x="471" y="2003"/>
                      <a:pt x="471" y="2003"/>
                      <a:pt x="471" y="2003"/>
                    </a:cubicBezTo>
                    <a:cubicBezTo>
                      <a:pt x="471" y="2003"/>
                      <a:pt x="471" y="2003"/>
                      <a:pt x="471" y="2003"/>
                    </a:cubicBezTo>
                    <a:cubicBezTo>
                      <a:pt x="488" y="2003"/>
                      <a:pt x="504" y="2003"/>
                      <a:pt x="521" y="2003"/>
                    </a:cubicBezTo>
                    <a:cubicBezTo>
                      <a:pt x="521" y="2003"/>
                      <a:pt x="521" y="2003"/>
                      <a:pt x="521" y="2003"/>
                    </a:cubicBezTo>
                    <a:cubicBezTo>
                      <a:pt x="524" y="2003"/>
                      <a:pt x="524" y="2003"/>
                      <a:pt x="524" y="2003"/>
                    </a:cubicBezTo>
                    <a:cubicBezTo>
                      <a:pt x="528" y="2003"/>
                      <a:pt x="532" y="2003"/>
                      <a:pt x="535" y="2004"/>
                    </a:cubicBezTo>
                    <a:cubicBezTo>
                      <a:pt x="536" y="2004"/>
                      <a:pt x="536" y="2005"/>
                      <a:pt x="537" y="2005"/>
                    </a:cubicBezTo>
                    <a:cubicBezTo>
                      <a:pt x="537" y="2005"/>
                      <a:pt x="538" y="2005"/>
                      <a:pt x="538" y="2006"/>
                    </a:cubicBezTo>
                    <a:cubicBezTo>
                      <a:pt x="538" y="2006"/>
                      <a:pt x="539" y="2006"/>
                      <a:pt x="539" y="2006"/>
                    </a:cubicBezTo>
                    <a:cubicBezTo>
                      <a:pt x="543" y="2008"/>
                      <a:pt x="546" y="2012"/>
                      <a:pt x="545" y="2017"/>
                    </a:cubicBezTo>
                    <a:close/>
                    <a:moveTo>
                      <a:pt x="579" y="1956"/>
                    </a:moveTo>
                    <a:cubicBezTo>
                      <a:pt x="579" y="1956"/>
                      <a:pt x="579" y="1956"/>
                      <a:pt x="579" y="1956"/>
                    </a:cubicBezTo>
                    <a:cubicBezTo>
                      <a:pt x="579" y="1956"/>
                      <a:pt x="579" y="1956"/>
                      <a:pt x="579" y="1956"/>
                    </a:cubicBezTo>
                    <a:cubicBezTo>
                      <a:pt x="578" y="1957"/>
                      <a:pt x="578" y="1958"/>
                      <a:pt x="577" y="1959"/>
                    </a:cubicBezTo>
                    <a:cubicBezTo>
                      <a:pt x="577" y="1959"/>
                      <a:pt x="577" y="1960"/>
                      <a:pt x="577" y="1960"/>
                    </a:cubicBezTo>
                    <a:cubicBezTo>
                      <a:pt x="572" y="1964"/>
                      <a:pt x="566" y="1968"/>
                      <a:pt x="560" y="1970"/>
                    </a:cubicBezTo>
                    <a:cubicBezTo>
                      <a:pt x="560" y="1970"/>
                      <a:pt x="560" y="1970"/>
                      <a:pt x="560" y="1970"/>
                    </a:cubicBezTo>
                    <a:cubicBezTo>
                      <a:pt x="559" y="1970"/>
                      <a:pt x="558" y="1970"/>
                      <a:pt x="557" y="1971"/>
                    </a:cubicBezTo>
                    <a:cubicBezTo>
                      <a:pt x="556" y="1971"/>
                      <a:pt x="556" y="1971"/>
                      <a:pt x="555" y="1971"/>
                    </a:cubicBezTo>
                    <a:cubicBezTo>
                      <a:pt x="554" y="1971"/>
                      <a:pt x="554" y="1971"/>
                      <a:pt x="553" y="1971"/>
                    </a:cubicBezTo>
                    <a:cubicBezTo>
                      <a:pt x="550" y="1972"/>
                      <a:pt x="546" y="1973"/>
                      <a:pt x="542" y="1973"/>
                    </a:cubicBezTo>
                    <a:cubicBezTo>
                      <a:pt x="541" y="1973"/>
                      <a:pt x="541" y="1973"/>
                      <a:pt x="541" y="1973"/>
                    </a:cubicBezTo>
                    <a:cubicBezTo>
                      <a:pt x="534" y="1973"/>
                      <a:pt x="527" y="1973"/>
                      <a:pt x="520" y="1973"/>
                    </a:cubicBezTo>
                    <a:cubicBezTo>
                      <a:pt x="510" y="1973"/>
                      <a:pt x="499" y="1973"/>
                      <a:pt x="489" y="1973"/>
                    </a:cubicBezTo>
                    <a:cubicBezTo>
                      <a:pt x="488" y="1973"/>
                      <a:pt x="486" y="1973"/>
                      <a:pt x="484" y="1973"/>
                    </a:cubicBezTo>
                    <a:cubicBezTo>
                      <a:pt x="484" y="1973"/>
                      <a:pt x="484" y="1973"/>
                      <a:pt x="483" y="1973"/>
                    </a:cubicBezTo>
                    <a:cubicBezTo>
                      <a:pt x="482" y="1972"/>
                      <a:pt x="480" y="1972"/>
                      <a:pt x="479" y="1972"/>
                    </a:cubicBezTo>
                    <a:cubicBezTo>
                      <a:pt x="479" y="1972"/>
                      <a:pt x="479" y="1972"/>
                      <a:pt x="479" y="1972"/>
                    </a:cubicBezTo>
                    <a:cubicBezTo>
                      <a:pt x="479" y="1972"/>
                      <a:pt x="479" y="1972"/>
                      <a:pt x="479" y="1972"/>
                    </a:cubicBezTo>
                    <a:cubicBezTo>
                      <a:pt x="474" y="1970"/>
                      <a:pt x="470" y="1968"/>
                      <a:pt x="470" y="1963"/>
                    </a:cubicBezTo>
                    <a:cubicBezTo>
                      <a:pt x="470" y="1962"/>
                      <a:pt x="470" y="1961"/>
                      <a:pt x="470" y="1960"/>
                    </a:cubicBezTo>
                    <a:cubicBezTo>
                      <a:pt x="470" y="1960"/>
                      <a:pt x="470" y="1959"/>
                      <a:pt x="471" y="1959"/>
                    </a:cubicBezTo>
                    <a:cubicBezTo>
                      <a:pt x="471" y="1958"/>
                      <a:pt x="471" y="1957"/>
                      <a:pt x="472" y="1957"/>
                    </a:cubicBezTo>
                    <a:cubicBezTo>
                      <a:pt x="472" y="1957"/>
                      <a:pt x="472" y="1956"/>
                      <a:pt x="472" y="1956"/>
                    </a:cubicBezTo>
                    <a:cubicBezTo>
                      <a:pt x="472" y="1956"/>
                      <a:pt x="472" y="1956"/>
                      <a:pt x="472" y="1956"/>
                    </a:cubicBezTo>
                    <a:cubicBezTo>
                      <a:pt x="473" y="1955"/>
                      <a:pt x="474" y="1954"/>
                      <a:pt x="474" y="1953"/>
                    </a:cubicBezTo>
                    <a:cubicBezTo>
                      <a:pt x="479" y="1945"/>
                      <a:pt x="485" y="1938"/>
                      <a:pt x="490" y="1930"/>
                    </a:cubicBezTo>
                    <a:cubicBezTo>
                      <a:pt x="490" y="1930"/>
                      <a:pt x="490" y="1930"/>
                      <a:pt x="490" y="1930"/>
                    </a:cubicBezTo>
                    <a:cubicBezTo>
                      <a:pt x="492" y="1927"/>
                      <a:pt x="492" y="1927"/>
                      <a:pt x="492" y="1927"/>
                    </a:cubicBezTo>
                    <a:cubicBezTo>
                      <a:pt x="493" y="1925"/>
                      <a:pt x="495" y="1923"/>
                      <a:pt x="498" y="1921"/>
                    </a:cubicBezTo>
                    <a:cubicBezTo>
                      <a:pt x="499" y="1920"/>
                      <a:pt x="501" y="1919"/>
                      <a:pt x="503" y="1918"/>
                    </a:cubicBezTo>
                    <a:cubicBezTo>
                      <a:pt x="504" y="1918"/>
                      <a:pt x="505" y="1917"/>
                      <a:pt x="506" y="1917"/>
                    </a:cubicBezTo>
                    <a:cubicBezTo>
                      <a:pt x="506" y="1917"/>
                      <a:pt x="506" y="1917"/>
                      <a:pt x="507" y="1917"/>
                    </a:cubicBezTo>
                    <a:cubicBezTo>
                      <a:pt x="507" y="1917"/>
                      <a:pt x="507" y="1916"/>
                      <a:pt x="507" y="1916"/>
                    </a:cubicBezTo>
                    <a:cubicBezTo>
                      <a:pt x="508" y="1916"/>
                      <a:pt x="508" y="1916"/>
                      <a:pt x="508" y="1916"/>
                    </a:cubicBezTo>
                    <a:cubicBezTo>
                      <a:pt x="511" y="1915"/>
                      <a:pt x="514" y="1914"/>
                      <a:pt x="517" y="1913"/>
                    </a:cubicBezTo>
                    <a:cubicBezTo>
                      <a:pt x="521" y="1913"/>
                      <a:pt x="525" y="1912"/>
                      <a:pt x="528" y="1912"/>
                    </a:cubicBezTo>
                    <a:cubicBezTo>
                      <a:pt x="538" y="1912"/>
                      <a:pt x="538" y="1912"/>
                      <a:pt x="538" y="1912"/>
                    </a:cubicBezTo>
                    <a:cubicBezTo>
                      <a:pt x="541" y="1912"/>
                      <a:pt x="543" y="1912"/>
                      <a:pt x="545" y="1912"/>
                    </a:cubicBezTo>
                    <a:cubicBezTo>
                      <a:pt x="555" y="1912"/>
                      <a:pt x="564" y="1912"/>
                      <a:pt x="573" y="1912"/>
                    </a:cubicBezTo>
                    <a:cubicBezTo>
                      <a:pt x="573" y="1912"/>
                      <a:pt x="573" y="1912"/>
                      <a:pt x="573" y="1912"/>
                    </a:cubicBezTo>
                    <a:cubicBezTo>
                      <a:pt x="577" y="1912"/>
                      <a:pt x="577" y="1912"/>
                      <a:pt x="577" y="1912"/>
                    </a:cubicBezTo>
                    <a:cubicBezTo>
                      <a:pt x="581" y="1912"/>
                      <a:pt x="584" y="1913"/>
                      <a:pt x="587" y="1913"/>
                    </a:cubicBezTo>
                    <a:cubicBezTo>
                      <a:pt x="589" y="1914"/>
                      <a:pt x="590" y="1915"/>
                      <a:pt x="592" y="1915"/>
                    </a:cubicBezTo>
                    <a:cubicBezTo>
                      <a:pt x="596" y="1918"/>
                      <a:pt x="599" y="1921"/>
                      <a:pt x="595" y="1927"/>
                    </a:cubicBezTo>
                    <a:cubicBezTo>
                      <a:pt x="592" y="1934"/>
                      <a:pt x="588" y="1941"/>
                      <a:pt x="584" y="1948"/>
                    </a:cubicBezTo>
                    <a:cubicBezTo>
                      <a:pt x="579" y="1956"/>
                      <a:pt x="579" y="1956"/>
                      <a:pt x="579" y="1956"/>
                    </a:cubicBezTo>
                    <a:cubicBezTo>
                      <a:pt x="579" y="1956"/>
                      <a:pt x="579" y="1956"/>
                      <a:pt x="579" y="1956"/>
                    </a:cubicBezTo>
                    <a:close/>
                    <a:moveTo>
                      <a:pt x="1064" y="2056"/>
                    </a:moveTo>
                    <a:cubicBezTo>
                      <a:pt x="1064" y="2057"/>
                      <a:pt x="1064" y="2059"/>
                      <a:pt x="1064" y="2060"/>
                    </a:cubicBezTo>
                    <a:cubicBezTo>
                      <a:pt x="1064" y="2060"/>
                      <a:pt x="1064" y="2060"/>
                      <a:pt x="1064" y="2061"/>
                    </a:cubicBezTo>
                    <a:cubicBezTo>
                      <a:pt x="1063" y="2062"/>
                      <a:pt x="1063" y="2063"/>
                      <a:pt x="1062" y="2064"/>
                    </a:cubicBezTo>
                    <a:cubicBezTo>
                      <a:pt x="1062" y="2064"/>
                      <a:pt x="1062" y="2064"/>
                      <a:pt x="1062" y="2064"/>
                    </a:cubicBezTo>
                    <a:cubicBezTo>
                      <a:pt x="1062" y="2064"/>
                      <a:pt x="1062" y="2064"/>
                      <a:pt x="1062" y="2064"/>
                    </a:cubicBezTo>
                    <a:cubicBezTo>
                      <a:pt x="1061" y="2065"/>
                      <a:pt x="1060" y="2066"/>
                      <a:pt x="1059" y="2067"/>
                    </a:cubicBezTo>
                    <a:cubicBezTo>
                      <a:pt x="1059" y="2067"/>
                      <a:pt x="1059" y="2067"/>
                      <a:pt x="1059" y="2068"/>
                    </a:cubicBezTo>
                    <a:cubicBezTo>
                      <a:pt x="1058" y="2069"/>
                      <a:pt x="1057" y="2069"/>
                      <a:pt x="1056" y="2070"/>
                    </a:cubicBezTo>
                    <a:cubicBezTo>
                      <a:pt x="1056" y="2070"/>
                      <a:pt x="1055" y="2071"/>
                      <a:pt x="1055" y="2071"/>
                    </a:cubicBezTo>
                    <a:cubicBezTo>
                      <a:pt x="1055" y="2071"/>
                      <a:pt x="1055" y="2071"/>
                      <a:pt x="1055" y="2071"/>
                    </a:cubicBezTo>
                    <a:cubicBezTo>
                      <a:pt x="1053" y="2072"/>
                      <a:pt x="1052" y="2072"/>
                      <a:pt x="1051" y="2073"/>
                    </a:cubicBezTo>
                    <a:cubicBezTo>
                      <a:pt x="1051" y="2073"/>
                      <a:pt x="1051" y="2073"/>
                      <a:pt x="1050" y="2073"/>
                    </a:cubicBezTo>
                    <a:cubicBezTo>
                      <a:pt x="1049" y="2074"/>
                      <a:pt x="1048" y="2074"/>
                      <a:pt x="1047" y="2074"/>
                    </a:cubicBezTo>
                    <a:cubicBezTo>
                      <a:pt x="1047" y="2075"/>
                      <a:pt x="1046" y="2075"/>
                      <a:pt x="1046" y="2075"/>
                    </a:cubicBezTo>
                    <a:cubicBezTo>
                      <a:pt x="1046" y="2075"/>
                      <a:pt x="1045" y="2075"/>
                      <a:pt x="1045" y="2075"/>
                    </a:cubicBezTo>
                    <a:cubicBezTo>
                      <a:pt x="1045" y="2075"/>
                      <a:pt x="1045" y="2075"/>
                      <a:pt x="1044" y="2075"/>
                    </a:cubicBezTo>
                    <a:cubicBezTo>
                      <a:pt x="1043" y="2076"/>
                      <a:pt x="1042" y="2076"/>
                      <a:pt x="1041" y="2076"/>
                    </a:cubicBezTo>
                    <a:cubicBezTo>
                      <a:pt x="1039" y="2076"/>
                      <a:pt x="1038" y="2076"/>
                      <a:pt x="1037" y="2077"/>
                    </a:cubicBezTo>
                    <a:cubicBezTo>
                      <a:pt x="1036" y="2077"/>
                      <a:pt x="1035" y="2077"/>
                      <a:pt x="1034" y="2077"/>
                    </a:cubicBezTo>
                    <a:cubicBezTo>
                      <a:pt x="1033" y="2077"/>
                      <a:pt x="1033" y="2077"/>
                      <a:pt x="1033" y="2077"/>
                    </a:cubicBezTo>
                    <a:cubicBezTo>
                      <a:pt x="1031" y="2077"/>
                      <a:pt x="1031" y="2077"/>
                      <a:pt x="1031" y="2077"/>
                    </a:cubicBezTo>
                    <a:cubicBezTo>
                      <a:pt x="1031" y="2077"/>
                      <a:pt x="1031" y="2077"/>
                      <a:pt x="1031" y="2077"/>
                    </a:cubicBezTo>
                    <a:cubicBezTo>
                      <a:pt x="1025" y="2077"/>
                      <a:pt x="1018" y="2077"/>
                      <a:pt x="1011" y="2077"/>
                    </a:cubicBezTo>
                    <a:cubicBezTo>
                      <a:pt x="981" y="2077"/>
                      <a:pt x="630" y="2078"/>
                      <a:pt x="605" y="2078"/>
                    </a:cubicBezTo>
                    <a:cubicBezTo>
                      <a:pt x="604" y="2078"/>
                      <a:pt x="602" y="2078"/>
                      <a:pt x="600" y="2078"/>
                    </a:cubicBezTo>
                    <a:cubicBezTo>
                      <a:pt x="598" y="2077"/>
                      <a:pt x="596" y="2077"/>
                      <a:pt x="594" y="2076"/>
                    </a:cubicBezTo>
                    <a:cubicBezTo>
                      <a:pt x="590" y="2075"/>
                      <a:pt x="588" y="2074"/>
                      <a:pt x="586" y="2072"/>
                    </a:cubicBezTo>
                    <a:cubicBezTo>
                      <a:pt x="584" y="2070"/>
                      <a:pt x="583" y="2068"/>
                      <a:pt x="582" y="2065"/>
                    </a:cubicBezTo>
                    <a:cubicBezTo>
                      <a:pt x="582" y="2063"/>
                      <a:pt x="582" y="2060"/>
                      <a:pt x="584" y="2057"/>
                    </a:cubicBezTo>
                    <a:cubicBezTo>
                      <a:pt x="584" y="2056"/>
                      <a:pt x="584" y="2056"/>
                      <a:pt x="584" y="2056"/>
                    </a:cubicBezTo>
                    <a:cubicBezTo>
                      <a:pt x="584" y="2056"/>
                      <a:pt x="584" y="2056"/>
                      <a:pt x="584" y="2056"/>
                    </a:cubicBezTo>
                    <a:cubicBezTo>
                      <a:pt x="588" y="2048"/>
                      <a:pt x="592" y="2040"/>
                      <a:pt x="596" y="2031"/>
                    </a:cubicBezTo>
                    <a:cubicBezTo>
                      <a:pt x="597" y="2030"/>
                      <a:pt x="598" y="2029"/>
                      <a:pt x="598" y="2027"/>
                    </a:cubicBezTo>
                    <a:cubicBezTo>
                      <a:pt x="601" y="2021"/>
                      <a:pt x="601" y="2021"/>
                      <a:pt x="601" y="2021"/>
                    </a:cubicBezTo>
                    <a:cubicBezTo>
                      <a:pt x="603" y="2018"/>
                      <a:pt x="605" y="2016"/>
                      <a:pt x="607" y="2014"/>
                    </a:cubicBezTo>
                    <a:cubicBezTo>
                      <a:pt x="608" y="2013"/>
                      <a:pt x="609" y="2013"/>
                      <a:pt x="609" y="2012"/>
                    </a:cubicBezTo>
                    <a:cubicBezTo>
                      <a:pt x="610" y="2012"/>
                      <a:pt x="610" y="2012"/>
                      <a:pt x="610" y="2011"/>
                    </a:cubicBezTo>
                    <a:cubicBezTo>
                      <a:pt x="611" y="2011"/>
                      <a:pt x="612" y="2011"/>
                      <a:pt x="612" y="2010"/>
                    </a:cubicBezTo>
                    <a:cubicBezTo>
                      <a:pt x="612" y="2010"/>
                      <a:pt x="612" y="2010"/>
                      <a:pt x="613" y="2010"/>
                    </a:cubicBezTo>
                    <a:cubicBezTo>
                      <a:pt x="613" y="2010"/>
                      <a:pt x="613" y="2010"/>
                      <a:pt x="614" y="2009"/>
                    </a:cubicBezTo>
                    <a:cubicBezTo>
                      <a:pt x="615" y="2009"/>
                      <a:pt x="616" y="2008"/>
                      <a:pt x="617" y="2008"/>
                    </a:cubicBezTo>
                    <a:cubicBezTo>
                      <a:pt x="617" y="2008"/>
                      <a:pt x="618" y="2007"/>
                      <a:pt x="618" y="2007"/>
                    </a:cubicBezTo>
                    <a:cubicBezTo>
                      <a:pt x="619" y="2007"/>
                      <a:pt x="620" y="2007"/>
                      <a:pt x="621" y="2006"/>
                    </a:cubicBezTo>
                    <a:cubicBezTo>
                      <a:pt x="622" y="2006"/>
                      <a:pt x="623" y="2005"/>
                      <a:pt x="625" y="2005"/>
                    </a:cubicBezTo>
                    <a:cubicBezTo>
                      <a:pt x="625" y="2005"/>
                      <a:pt x="626" y="2004"/>
                      <a:pt x="627" y="2004"/>
                    </a:cubicBezTo>
                    <a:cubicBezTo>
                      <a:pt x="627" y="2004"/>
                      <a:pt x="628" y="2004"/>
                      <a:pt x="628" y="2004"/>
                    </a:cubicBezTo>
                    <a:cubicBezTo>
                      <a:pt x="632" y="2003"/>
                      <a:pt x="636" y="2002"/>
                      <a:pt x="640" y="2002"/>
                    </a:cubicBezTo>
                    <a:cubicBezTo>
                      <a:pt x="640" y="2002"/>
                      <a:pt x="1008" y="2001"/>
                      <a:pt x="1021" y="2001"/>
                    </a:cubicBezTo>
                    <a:cubicBezTo>
                      <a:pt x="1026" y="2001"/>
                      <a:pt x="1030" y="2001"/>
                      <a:pt x="1034" y="2001"/>
                    </a:cubicBezTo>
                    <a:cubicBezTo>
                      <a:pt x="1036" y="2001"/>
                      <a:pt x="1038" y="2002"/>
                      <a:pt x="1040" y="2002"/>
                    </a:cubicBezTo>
                    <a:cubicBezTo>
                      <a:pt x="1040" y="2002"/>
                      <a:pt x="1040" y="2002"/>
                      <a:pt x="1041" y="2002"/>
                    </a:cubicBezTo>
                    <a:cubicBezTo>
                      <a:pt x="1042" y="2002"/>
                      <a:pt x="1044" y="2002"/>
                      <a:pt x="1045" y="2003"/>
                    </a:cubicBezTo>
                    <a:cubicBezTo>
                      <a:pt x="1045" y="2003"/>
                      <a:pt x="1046" y="2003"/>
                      <a:pt x="1046" y="2003"/>
                    </a:cubicBezTo>
                    <a:cubicBezTo>
                      <a:pt x="1046" y="2003"/>
                      <a:pt x="1046" y="2003"/>
                      <a:pt x="1046" y="2003"/>
                    </a:cubicBezTo>
                    <a:cubicBezTo>
                      <a:pt x="1048" y="2003"/>
                      <a:pt x="1049" y="2004"/>
                      <a:pt x="1050" y="2004"/>
                    </a:cubicBezTo>
                    <a:cubicBezTo>
                      <a:pt x="1050" y="2004"/>
                      <a:pt x="1051" y="2005"/>
                      <a:pt x="1051" y="2005"/>
                    </a:cubicBezTo>
                    <a:cubicBezTo>
                      <a:pt x="1052" y="2005"/>
                      <a:pt x="1053" y="2006"/>
                      <a:pt x="1054" y="2006"/>
                    </a:cubicBezTo>
                    <a:cubicBezTo>
                      <a:pt x="1055" y="2006"/>
                      <a:pt x="1055" y="2007"/>
                      <a:pt x="1055" y="2007"/>
                    </a:cubicBezTo>
                    <a:cubicBezTo>
                      <a:pt x="1055" y="2007"/>
                      <a:pt x="1055" y="2007"/>
                      <a:pt x="1056" y="2007"/>
                    </a:cubicBezTo>
                    <a:cubicBezTo>
                      <a:pt x="1056" y="2008"/>
                      <a:pt x="1057" y="2008"/>
                      <a:pt x="1058" y="2009"/>
                    </a:cubicBezTo>
                    <a:cubicBezTo>
                      <a:pt x="1059" y="2010"/>
                      <a:pt x="1061" y="2011"/>
                      <a:pt x="1061" y="2013"/>
                    </a:cubicBezTo>
                    <a:cubicBezTo>
                      <a:pt x="1063" y="2015"/>
                      <a:pt x="1064" y="2017"/>
                      <a:pt x="1064" y="2020"/>
                    </a:cubicBezTo>
                    <a:cubicBezTo>
                      <a:pt x="1064" y="2022"/>
                      <a:pt x="1064" y="2022"/>
                      <a:pt x="1064" y="2022"/>
                    </a:cubicBezTo>
                    <a:cubicBezTo>
                      <a:pt x="1064" y="2022"/>
                      <a:pt x="1064" y="2022"/>
                      <a:pt x="1064" y="2022"/>
                    </a:cubicBezTo>
                    <a:cubicBezTo>
                      <a:pt x="1064" y="2031"/>
                      <a:pt x="1064" y="2040"/>
                      <a:pt x="1064" y="2049"/>
                    </a:cubicBezTo>
                    <a:cubicBezTo>
                      <a:pt x="1064" y="2051"/>
                      <a:pt x="1064" y="2054"/>
                      <a:pt x="1064" y="2056"/>
                    </a:cubicBezTo>
                    <a:close/>
                    <a:moveTo>
                      <a:pt x="1114" y="1878"/>
                    </a:moveTo>
                    <a:cubicBezTo>
                      <a:pt x="1114" y="1878"/>
                      <a:pt x="1114" y="1877"/>
                      <a:pt x="1113" y="1877"/>
                    </a:cubicBezTo>
                    <a:cubicBezTo>
                      <a:pt x="1113" y="1877"/>
                      <a:pt x="1113" y="1877"/>
                      <a:pt x="1113" y="1877"/>
                    </a:cubicBezTo>
                    <a:cubicBezTo>
                      <a:pt x="1112" y="1875"/>
                      <a:pt x="1111" y="1873"/>
                      <a:pt x="1111" y="1871"/>
                    </a:cubicBezTo>
                    <a:cubicBezTo>
                      <a:pt x="1111" y="1870"/>
                      <a:pt x="1111" y="1870"/>
                      <a:pt x="1111" y="1870"/>
                    </a:cubicBezTo>
                    <a:cubicBezTo>
                      <a:pt x="1110" y="1868"/>
                      <a:pt x="1110" y="1867"/>
                      <a:pt x="1110" y="1866"/>
                    </a:cubicBezTo>
                    <a:cubicBezTo>
                      <a:pt x="1110" y="1866"/>
                      <a:pt x="1110" y="1866"/>
                      <a:pt x="1110" y="1866"/>
                    </a:cubicBezTo>
                    <a:cubicBezTo>
                      <a:pt x="1110" y="1861"/>
                      <a:pt x="1109" y="1855"/>
                      <a:pt x="1109" y="1849"/>
                    </a:cubicBezTo>
                    <a:cubicBezTo>
                      <a:pt x="1109" y="1848"/>
                      <a:pt x="1109" y="1848"/>
                      <a:pt x="1109" y="1848"/>
                    </a:cubicBezTo>
                    <a:cubicBezTo>
                      <a:pt x="1109" y="1846"/>
                      <a:pt x="1109" y="1844"/>
                      <a:pt x="1110" y="1843"/>
                    </a:cubicBezTo>
                    <a:cubicBezTo>
                      <a:pt x="1112" y="1841"/>
                      <a:pt x="1113" y="1840"/>
                      <a:pt x="1115" y="1839"/>
                    </a:cubicBezTo>
                    <a:cubicBezTo>
                      <a:pt x="1118" y="1838"/>
                      <a:pt x="1120" y="1837"/>
                      <a:pt x="1123" y="1836"/>
                    </a:cubicBezTo>
                    <a:cubicBezTo>
                      <a:pt x="1123" y="1836"/>
                      <a:pt x="1123" y="1836"/>
                      <a:pt x="1123" y="1836"/>
                    </a:cubicBezTo>
                    <a:cubicBezTo>
                      <a:pt x="1123" y="1836"/>
                      <a:pt x="1123" y="1836"/>
                      <a:pt x="1123" y="1836"/>
                    </a:cubicBezTo>
                    <a:cubicBezTo>
                      <a:pt x="1124" y="1836"/>
                      <a:pt x="1125" y="1836"/>
                      <a:pt x="1126" y="1836"/>
                    </a:cubicBezTo>
                    <a:cubicBezTo>
                      <a:pt x="1127" y="1836"/>
                      <a:pt x="1127" y="1836"/>
                      <a:pt x="1128" y="1836"/>
                    </a:cubicBezTo>
                    <a:cubicBezTo>
                      <a:pt x="1133" y="1835"/>
                      <a:pt x="1138" y="1835"/>
                      <a:pt x="1143" y="1835"/>
                    </a:cubicBezTo>
                    <a:cubicBezTo>
                      <a:pt x="1176" y="1835"/>
                      <a:pt x="1176" y="1835"/>
                      <a:pt x="1176" y="1835"/>
                    </a:cubicBezTo>
                    <a:cubicBezTo>
                      <a:pt x="1178" y="1835"/>
                      <a:pt x="1180" y="1835"/>
                      <a:pt x="1182" y="1836"/>
                    </a:cubicBezTo>
                    <a:cubicBezTo>
                      <a:pt x="1191" y="1837"/>
                      <a:pt x="1201" y="1839"/>
                      <a:pt x="1203" y="1848"/>
                    </a:cubicBezTo>
                    <a:cubicBezTo>
                      <a:pt x="1205" y="1855"/>
                      <a:pt x="1206" y="1863"/>
                      <a:pt x="1207" y="1870"/>
                    </a:cubicBezTo>
                    <a:cubicBezTo>
                      <a:pt x="1207" y="1871"/>
                      <a:pt x="1207" y="1871"/>
                      <a:pt x="1207" y="1871"/>
                    </a:cubicBezTo>
                    <a:cubicBezTo>
                      <a:pt x="1208" y="1873"/>
                      <a:pt x="1207" y="1874"/>
                      <a:pt x="1207" y="1876"/>
                    </a:cubicBezTo>
                    <a:cubicBezTo>
                      <a:pt x="1207" y="1876"/>
                      <a:pt x="1207" y="1876"/>
                      <a:pt x="1206" y="1876"/>
                    </a:cubicBezTo>
                    <a:cubicBezTo>
                      <a:pt x="1206" y="1876"/>
                      <a:pt x="1206" y="1876"/>
                      <a:pt x="1206" y="1876"/>
                    </a:cubicBezTo>
                    <a:cubicBezTo>
                      <a:pt x="1206" y="1877"/>
                      <a:pt x="1206" y="1877"/>
                      <a:pt x="1206" y="1877"/>
                    </a:cubicBezTo>
                    <a:cubicBezTo>
                      <a:pt x="1204" y="1880"/>
                      <a:pt x="1200" y="1882"/>
                      <a:pt x="1195" y="1883"/>
                    </a:cubicBezTo>
                    <a:cubicBezTo>
                      <a:pt x="1195" y="1883"/>
                      <a:pt x="1195" y="1884"/>
                      <a:pt x="1194" y="1884"/>
                    </a:cubicBezTo>
                    <a:cubicBezTo>
                      <a:pt x="1194" y="1884"/>
                      <a:pt x="1193" y="1884"/>
                      <a:pt x="1193" y="1884"/>
                    </a:cubicBezTo>
                    <a:cubicBezTo>
                      <a:pt x="1192" y="1884"/>
                      <a:pt x="1192" y="1884"/>
                      <a:pt x="1192" y="1884"/>
                    </a:cubicBezTo>
                    <a:cubicBezTo>
                      <a:pt x="1191" y="1884"/>
                      <a:pt x="1190" y="1884"/>
                      <a:pt x="1189" y="1885"/>
                    </a:cubicBezTo>
                    <a:cubicBezTo>
                      <a:pt x="1178" y="1886"/>
                      <a:pt x="1164" y="1885"/>
                      <a:pt x="1158" y="1885"/>
                    </a:cubicBezTo>
                    <a:cubicBezTo>
                      <a:pt x="1137" y="1885"/>
                      <a:pt x="1137" y="1885"/>
                      <a:pt x="1137" y="1885"/>
                    </a:cubicBezTo>
                    <a:cubicBezTo>
                      <a:pt x="1135" y="1885"/>
                      <a:pt x="1134" y="1885"/>
                      <a:pt x="1132" y="1885"/>
                    </a:cubicBezTo>
                    <a:cubicBezTo>
                      <a:pt x="1131" y="1884"/>
                      <a:pt x="1130" y="1884"/>
                      <a:pt x="1128" y="1884"/>
                    </a:cubicBezTo>
                    <a:cubicBezTo>
                      <a:pt x="1128" y="1884"/>
                      <a:pt x="1128" y="1884"/>
                      <a:pt x="1127" y="1884"/>
                    </a:cubicBezTo>
                    <a:cubicBezTo>
                      <a:pt x="1127" y="1884"/>
                      <a:pt x="1127" y="1884"/>
                      <a:pt x="1127" y="1884"/>
                    </a:cubicBezTo>
                    <a:cubicBezTo>
                      <a:pt x="1126" y="1883"/>
                      <a:pt x="1125" y="1883"/>
                      <a:pt x="1123" y="1883"/>
                    </a:cubicBezTo>
                    <a:cubicBezTo>
                      <a:pt x="1123" y="1883"/>
                      <a:pt x="1122" y="1882"/>
                      <a:pt x="1122" y="1882"/>
                    </a:cubicBezTo>
                    <a:cubicBezTo>
                      <a:pt x="1121" y="1882"/>
                      <a:pt x="1120" y="1881"/>
                      <a:pt x="1119" y="1881"/>
                    </a:cubicBezTo>
                    <a:cubicBezTo>
                      <a:pt x="1117" y="1880"/>
                      <a:pt x="1116" y="1879"/>
                      <a:pt x="1115" y="1878"/>
                    </a:cubicBezTo>
                    <a:cubicBezTo>
                      <a:pt x="1115" y="1878"/>
                      <a:pt x="1114" y="1878"/>
                      <a:pt x="1114" y="1878"/>
                    </a:cubicBezTo>
                    <a:close/>
                    <a:moveTo>
                      <a:pt x="1120" y="1961"/>
                    </a:moveTo>
                    <a:cubicBezTo>
                      <a:pt x="1118" y="1959"/>
                      <a:pt x="1117" y="1957"/>
                      <a:pt x="1117" y="1955"/>
                    </a:cubicBezTo>
                    <a:cubicBezTo>
                      <a:pt x="1117" y="1952"/>
                      <a:pt x="1117" y="1952"/>
                      <a:pt x="1117" y="1952"/>
                    </a:cubicBezTo>
                    <a:cubicBezTo>
                      <a:pt x="1117" y="1952"/>
                      <a:pt x="1117" y="1952"/>
                      <a:pt x="1117" y="1952"/>
                    </a:cubicBezTo>
                    <a:cubicBezTo>
                      <a:pt x="1116" y="1943"/>
                      <a:pt x="1116" y="1935"/>
                      <a:pt x="1115" y="1926"/>
                    </a:cubicBezTo>
                    <a:cubicBezTo>
                      <a:pt x="1115" y="1926"/>
                      <a:pt x="1115" y="1926"/>
                      <a:pt x="1115" y="1926"/>
                    </a:cubicBezTo>
                    <a:cubicBezTo>
                      <a:pt x="1115" y="1926"/>
                      <a:pt x="1115" y="1926"/>
                      <a:pt x="1115" y="1926"/>
                    </a:cubicBezTo>
                    <a:cubicBezTo>
                      <a:pt x="1115" y="1925"/>
                      <a:pt x="1115" y="1925"/>
                      <a:pt x="1115" y="1924"/>
                    </a:cubicBezTo>
                    <a:cubicBezTo>
                      <a:pt x="1117" y="1906"/>
                      <a:pt x="1155" y="1911"/>
                      <a:pt x="1167" y="1911"/>
                    </a:cubicBezTo>
                    <a:cubicBezTo>
                      <a:pt x="1181" y="1911"/>
                      <a:pt x="1208" y="1907"/>
                      <a:pt x="1216" y="1921"/>
                    </a:cubicBezTo>
                    <a:cubicBezTo>
                      <a:pt x="1217" y="1923"/>
                      <a:pt x="1218" y="1924"/>
                      <a:pt x="1218" y="1925"/>
                    </a:cubicBezTo>
                    <a:cubicBezTo>
                      <a:pt x="1219" y="1927"/>
                      <a:pt x="1219" y="1927"/>
                      <a:pt x="1219" y="1927"/>
                    </a:cubicBezTo>
                    <a:cubicBezTo>
                      <a:pt x="1219" y="1927"/>
                      <a:pt x="1219" y="1927"/>
                      <a:pt x="1219" y="1927"/>
                    </a:cubicBezTo>
                    <a:cubicBezTo>
                      <a:pt x="1219" y="1931"/>
                      <a:pt x="1220" y="1936"/>
                      <a:pt x="1221" y="1940"/>
                    </a:cubicBezTo>
                    <a:cubicBezTo>
                      <a:pt x="1224" y="1955"/>
                      <a:pt x="1224" y="1955"/>
                      <a:pt x="1224" y="1955"/>
                    </a:cubicBezTo>
                    <a:cubicBezTo>
                      <a:pt x="1225" y="1957"/>
                      <a:pt x="1224" y="1959"/>
                      <a:pt x="1223" y="1961"/>
                    </a:cubicBezTo>
                    <a:cubicBezTo>
                      <a:pt x="1223" y="1962"/>
                      <a:pt x="1222" y="1963"/>
                      <a:pt x="1220" y="1964"/>
                    </a:cubicBezTo>
                    <a:cubicBezTo>
                      <a:pt x="1220" y="1965"/>
                      <a:pt x="1219" y="1965"/>
                      <a:pt x="1219" y="1966"/>
                    </a:cubicBezTo>
                    <a:cubicBezTo>
                      <a:pt x="1219" y="1966"/>
                      <a:pt x="1218" y="1966"/>
                      <a:pt x="1218" y="1966"/>
                    </a:cubicBezTo>
                    <a:cubicBezTo>
                      <a:pt x="1218" y="1966"/>
                      <a:pt x="1218" y="1966"/>
                      <a:pt x="1218" y="1967"/>
                    </a:cubicBezTo>
                    <a:cubicBezTo>
                      <a:pt x="1217" y="1967"/>
                      <a:pt x="1216" y="1967"/>
                      <a:pt x="1215" y="1968"/>
                    </a:cubicBezTo>
                    <a:cubicBezTo>
                      <a:pt x="1215" y="1968"/>
                      <a:pt x="1214" y="1968"/>
                      <a:pt x="1213" y="1969"/>
                    </a:cubicBezTo>
                    <a:cubicBezTo>
                      <a:pt x="1213" y="1969"/>
                      <a:pt x="1212" y="1969"/>
                      <a:pt x="1212" y="1969"/>
                    </a:cubicBezTo>
                    <a:cubicBezTo>
                      <a:pt x="1211" y="1969"/>
                      <a:pt x="1211" y="1970"/>
                      <a:pt x="1210" y="1970"/>
                    </a:cubicBezTo>
                    <a:cubicBezTo>
                      <a:pt x="1209" y="1970"/>
                      <a:pt x="1209" y="1970"/>
                      <a:pt x="1208" y="1970"/>
                    </a:cubicBezTo>
                    <a:cubicBezTo>
                      <a:pt x="1208" y="1970"/>
                      <a:pt x="1207" y="1970"/>
                      <a:pt x="1207" y="1970"/>
                    </a:cubicBezTo>
                    <a:cubicBezTo>
                      <a:pt x="1206" y="1971"/>
                      <a:pt x="1205" y="1971"/>
                      <a:pt x="1204" y="1971"/>
                    </a:cubicBezTo>
                    <a:cubicBezTo>
                      <a:pt x="1202" y="1971"/>
                      <a:pt x="1201" y="1971"/>
                      <a:pt x="1199" y="1971"/>
                    </a:cubicBezTo>
                    <a:cubicBezTo>
                      <a:pt x="1199" y="1971"/>
                      <a:pt x="1199" y="1971"/>
                      <a:pt x="1199" y="1971"/>
                    </a:cubicBezTo>
                    <a:cubicBezTo>
                      <a:pt x="1199" y="1971"/>
                      <a:pt x="1199" y="1971"/>
                      <a:pt x="1199" y="1971"/>
                    </a:cubicBezTo>
                    <a:cubicBezTo>
                      <a:pt x="1181" y="1971"/>
                      <a:pt x="1164" y="1971"/>
                      <a:pt x="1147" y="1971"/>
                    </a:cubicBezTo>
                    <a:cubicBezTo>
                      <a:pt x="1145" y="1971"/>
                      <a:pt x="1143" y="1971"/>
                      <a:pt x="1141" y="1971"/>
                    </a:cubicBezTo>
                    <a:cubicBezTo>
                      <a:pt x="1141" y="1971"/>
                      <a:pt x="1140" y="1971"/>
                      <a:pt x="1140" y="1971"/>
                    </a:cubicBezTo>
                    <a:cubicBezTo>
                      <a:pt x="1139" y="1971"/>
                      <a:pt x="1137" y="1970"/>
                      <a:pt x="1136" y="1970"/>
                    </a:cubicBezTo>
                    <a:cubicBezTo>
                      <a:pt x="1136" y="1970"/>
                      <a:pt x="1136" y="1970"/>
                      <a:pt x="1136" y="1970"/>
                    </a:cubicBezTo>
                    <a:cubicBezTo>
                      <a:pt x="1135" y="1970"/>
                      <a:pt x="1135" y="1970"/>
                      <a:pt x="1135" y="1970"/>
                    </a:cubicBezTo>
                    <a:cubicBezTo>
                      <a:pt x="1134" y="1969"/>
                      <a:pt x="1132" y="1969"/>
                      <a:pt x="1131" y="1969"/>
                    </a:cubicBezTo>
                    <a:cubicBezTo>
                      <a:pt x="1130" y="1968"/>
                      <a:pt x="1130" y="1968"/>
                      <a:pt x="1129" y="1968"/>
                    </a:cubicBezTo>
                    <a:cubicBezTo>
                      <a:pt x="1128" y="1967"/>
                      <a:pt x="1128" y="1967"/>
                      <a:pt x="1127" y="1967"/>
                    </a:cubicBezTo>
                    <a:cubicBezTo>
                      <a:pt x="1127" y="1967"/>
                      <a:pt x="1126" y="1967"/>
                      <a:pt x="1126" y="1966"/>
                    </a:cubicBezTo>
                    <a:cubicBezTo>
                      <a:pt x="1124" y="1965"/>
                      <a:pt x="1121" y="1963"/>
                      <a:pt x="1120" y="1961"/>
                    </a:cubicBezTo>
                    <a:close/>
                    <a:moveTo>
                      <a:pt x="1244" y="2063"/>
                    </a:moveTo>
                    <a:cubicBezTo>
                      <a:pt x="1243" y="2066"/>
                      <a:pt x="1241" y="2068"/>
                      <a:pt x="1238" y="2070"/>
                    </a:cubicBezTo>
                    <a:cubicBezTo>
                      <a:pt x="1236" y="2072"/>
                      <a:pt x="1233" y="2074"/>
                      <a:pt x="1229" y="2075"/>
                    </a:cubicBezTo>
                    <a:cubicBezTo>
                      <a:pt x="1225" y="2076"/>
                      <a:pt x="1221" y="2076"/>
                      <a:pt x="1217" y="2076"/>
                    </a:cubicBezTo>
                    <a:cubicBezTo>
                      <a:pt x="1205" y="2076"/>
                      <a:pt x="1205" y="2076"/>
                      <a:pt x="1205" y="2076"/>
                    </a:cubicBezTo>
                    <a:cubicBezTo>
                      <a:pt x="1205" y="2076"/>
                      <a:pt x="1205" y="2076"/>
                      <a:pt x="1205" y="2076"/>
                    </a:cubicBezTo>
                    <a:cubicBezTo>
                      <a:pt x="1189" y="2076"/>
                      <a:pt x="1174" y="2076"/>
                      <a:pt x="1158" y="2077"/>
                    </a:cubicBezTo>
                    <a:cubicBezTo>
                      <a:pt x="1156" y="2077"/>
                      <a:pt x="1154" y="2076"/>
                      <a:pt x="1152" y="2076"/>
                    </a:cubicBezTo>
                    <a:cubicBezTo>
                      <a:pt x="1152" y="2076"/>
                      <a:pt x="1151" y="2076"/>
                      <a:pt x="1151" y="2076"/>
                    </a:cubicBezTo>
                    <a:cubicBezTo>
                      <a:pt x="1149" y="2076"/>
                      <a:pt x="1148" y="2075"/>
                      <a:pt x="1146" y="2075"/>
                    </a:cubicBezTo>
                    <a:cubicBezTo>
                      <a:pt x="1146" y="2075"/>
                      <a:pt x="1146" y="2075"/>
                      <a:pt x="1146" y="2075"/>
                    </a:cubicBezTo>
                    <a:cubicBezTo>
                      <a:pt x="1145" y="2075"/>
                      <a:pt x="1145" y="2075"/>
                      <a:pt x="1145" y="2075"/>
                    </a:cubicBezTo>
                    <a:cubicBezTo>
                      <a:pt x="1138" y="2073"/>
                      <a:pt x="1132" y="2069"/>
                      <a:pt x="1128" y="2064"/>
                    </a:cubicBezTo>
                    <a:cubicBezTo>
                      <a:pt x="1128" y="2064"/>
                      <a:pt x="1128" y="2064"/>
                      <a:pt x="1128" y="2064"/>
                    </a:cubicBezTo>
                    <a:cubicBezTo>
                      <a:pt x="1128" y="2064"/>
                      <a:pt x="1128" y="2064"/>
                      <a:pt x="1128" y="2064"/>
                    </a:cubicBezTo>
                    <a:cubicBezTo>
                      <a:pt x="1127" y="2063"/>
                      <a:pt x="1126" y="2062"/>
                      <a:pt x="1126" y="2060"/>
                    </a:cubicBezTo>
                    <a:cubicBezTo>
                      <a:pt x="1126" y="2060"/>
                      <a:pt x="1126" y="2059"/>
                      <a:pt x="1125" y="2059"/>
                    </a:cubicBezTo>
                    <a:cubicBezTo>
                      <a:pt x="1125" y="2058"/>
                      <a:pt x="1125" y="2057"/>
                      <a:pt x="1125" y="2057"/>
                    </a:cubicBezTo>
                    <a:cubicBezTo>
                      <a:pt x="1125" y="2056"/>
                      <a:pt x="1125" y="2056"/>
                      <a:pt x="1125" y="2056"/>
                    </a:cubicBezTo>
                    <a:cubicBezTo>
                      <a:pt x="1125" y="2055"/>
                      <a:pt x="1125" y="2055"/>
                      <a:pt x="1125" y="2055"/>
                    </a:cubicBezTo>
                    <a:cubicBezTo>
                      <a:pt x="1125" y="2055"/>
                      <a:pt x="1125" y="2055"/>
                      <a:pt x="1125" y="2055"/>
                    </a:cubicBezTo>
                    <a:cubicBezTo>
                      <a:pt x="1124" y="2046"/>
                      <a:pt x="1123" y="2037"/>
                      <a:pt x="1123" y="2029"/>
                    </a:cubicBezTo>
                    <a:cubicBezTo>
                      <a:pt x="1123" y="2027"/>
                      <a:pt x="1122" y="2026"/>
                      <a:pt x="1122" y="2024"/>
                    </a:cubicBezTo>
                    <a:cubicBezTo>
                      <a:pt x="1122" y="2020"/>
                      <a:pt x="1122" y="2020"/>
                      <a:pt x="1122" y="2020"/>
                    </a:cubicBezTo>
                    <a:cubicBezTo>
                      <a:pt x="1122" y="2019"/>
                      <a:pt x="1122" y="2019"/>
                      <a:pt x="1122" y="2019"/>
                    </a:cubicBezTo>
                    <a:cubicBezTo>
                      <a:pt x="1122" y="2018"/>
                      <a:pt x="1122" y="2017"/>
                      <a:pt x="1122" y="2016"/>
                    </a:cubicBezTo>
                    <a:cubicBezTo>
                      <a:pt x="1122" y="2016"/>
                      <a:pt x="1123" y="2016"/>
                      <a:pt x="1123" y="2015"/>
                    </a:cubicBezTo>
                    <a:cubicBezTo>
                      <a:pt x="1123" y="2014"/>
                      <a:pt x="1123" y="2014"/>
                      <a:pt x="1123" y="2013"/>
                    </a:cubicBezTo>
                    <a:cubicBezTo>
                      <a:pt x="1124" y="2013"/>
                      <a:pt x="1124" y="2013"/>
                      <a:pt x="1124" y="2012"/>
                    </a:cubicBezTo>
                    <a:cubicBezTo>
                      <a:pt x="1124" y="2012"/>
                      <a:pt x="1124" y="2012"/>
                      <a:pt x="1124" y="2012"/>
                    </a:cubicBezTo>
                    <a:cubicBezTo>
                      <a:pt x="1125" y="2011"/>
                      <a:pt x="1125" y="2010"/>
                      <a:pt x="1126" y="2010"/>
                    </a:cubicBezTo>
                    <a:cubicBezTo>
                      <a:pt x="1126" y="2009"/>
                      <a:pt x="1127" y="2009"/>
                      <a:pt x="1127" y="2009"/>
                    </a:cubicBezTo>
                    <a:cubicBezTo>
                      <a:pt x="1128" y="2008"/>
                      <a:pt x="1128" y="2008"/>
                      <a:pt x="1129" y="2007"/>
                    </a:cubicBezTo>
                    <a:cubicBezTo>
                      <a:pt x="1129" y="2007"/>
                      <a:pt x="1129" y="2007"/>
                      <a:pt x="1130" y="2006"/>
                    </a:cubicBezTo>
                    <a:cubicBezTo>
                      <a:pt x="1130" y="2006"/>
                      <a:pt x="1130" y="2006"/>
                      <a:pt x="1130" y="2006"/>
                    </a:cubicBezTo>
                    <a:cubicBezTo>
                      <a:pt x="1131" y="2006"/>
                      <a:pt x="1132" y="2005"/>
                      <a:pt x="1133" y="2004"/>
                    </a:cubicBezTo>
                    <a:cubicBezTo>
                      <a:pt x="1134" y="2004"/>
                      <a:pt x="1134" y="2004"/>
                      <a:pt x="1134" y="2004"/>
                    </a:cubicBezTo>
                    <a:cubicBezTo>
                      <a:pt x="1134" y="2004"/>
                      <a:pt x="1135" y="2004"/>
                      <a:pt x="1135" y="2004"/>
                    </a:cubicBezTo>
                    <a:cubicBezTo>
                      <a:pt x="1135" y="2004"/>
                      <a:pt x="1135" y="2004"/>
                      <a:pt x="1136" y="2004"/>
                    </a:cubicBezTo>
                    <a:cubicBezTo>
                      <a:pt x="1137" y="2003"/>
                      <a:pt x="1138" y="2003"/>
                      <a:pt x="1139" y="2003"/>
                    </a:cubicBezTo>
                    <a:cubicBezTo>
                      <a:pt x="1139" y="2002"/>
                      <a:pt x="1140" y="2002"/>
                      <a:pt x="1140" y="2002"/>
                    </a:cubicBezTo>
                    <a:cubicBezTo>
                      <a:pt x="1141" y="2002"/>
                      <a:pt x="1141" y="2002"/>
                      <a:pt x="1142" y="2002"/>
                    </a:cubicBezTo>
                    <a:cubicBezTo>
                      <a:pt x="1143" y="2002"/>
                      <a:pt x="1145" y="2001"/>
                      <a:pt x="1147" y="2001"/>
                    </a:cubicBezTo>
                    <a:cubicBezTo>
                      <a:pt x="1147" y="2001"/>
                      <a:pt x="1148" y="2001"/>
                      <a:pt x="1148" y="2001"/>
                    </a:cubicBezTo>
                    <a:cubicBezTo>
                      <a:pt x="1149" y="2001"/>
                      <a:pt x="1149" y="2001"/>
                      <a:pt x="1150" y="2001"/>
                    </a:cubicBezTo>
                    <a:cubicBezTo>
                      <a:pt x="1153" y="2001"/>
                      <a:pt x="1153" y="2001"/>
                      <a:pt x="1153" y="2001"/>
                    </a:cubicBezTo>
                    <a:cubicBezTo>
                      <a:pt x="1155" y="2001"/>
                      <a:pt x="1158" y="2001"/>
                      <a:pt x="1160" y="2001"/>
                    </a:cubicBezTo>
                    <a:cubicBezTo>
                      <a:pt x="1163" y="2001"/>
                      <a:pt x="1165" y="2001"/>
                      <a:pt x="1168" y="2001"/>
                    </a:cubicBezTo>
                    <a:cubicBezTo>
                      <a:pt x="1191" y="2001"/>
                      <a:pt x="1191" y="2001"/>
                      <a:pt x="1191" y="2001"/>
                    </a:cubicBezTo>
                    <a:cubicBezTo>
                      <a:pt x="1197" y="2001"/>
                      <a:pt x="1203" y="2001"/>
                      <a:pt x="1209" y="2001"/>
                    </a:cubicBezTo>
                    <a:cubicBezTo>
                      <a:pt x="1210" y="2001"/>
                      <a:pt x="1211" y="2001"/>
                      <a:pt x="1212" y="2002"/>
                    </a:cubicBezTo>
                    <a:cubicBezTo>
                      <a:pt x="1212" y="2002"/>
                      <a:pt x="1213" y="2002"/>
                      <a:pt x="1214" y="2002"/>
                    </a:cubicBezTo>
                    <a:cubicBezTo>
                      <a:pt x="1214" y="2002"/>
                      <a:pt x="1214" y="2002"/>
                      <a:pt x="1215" y="2002"/>
                    </a:cubicBezTo>
                    <a:cubicBezTo>
                      <a:pt x="1215" y="2002"/>
                      <a:pt x="1216" y="2002"/>
                      <a:pt x="1216" y="2002"/>
                    </a:cubicBezTo>
                    <a:cubicBezTo>
                      <a:pt x="1216" y="2002"/>
                      <a:pt x="1216" y="2003"/>
                      <a:pt x="1217" y="2003"/>
                    </a:cubicBezTo>
                    <a:cubicBezTo>
                      <a:pt x="1218" y="2003"/>
                      <a:pt x="1219" y="2003"/>
                      <a:pt x="1220" y="2004"/>
                    </a:cubicBezTo>
                    <a:cubicBezTo>
                      <a:pt x="1221" y="2004"/>
                      <a:pt x="1221" y="2004"/>
                      <a:pt x="1222" y="2004"/>
                    </a:cubicBezTo>
                    <a:cubicBezTo>
                      <a:pt x="1222" y="2005"/>
                      <a:pt x="1223" y="2005"/>
                      <a:pt x="1223" y="2005"/>
                    </a:cubicBezTo>
                    <a:cubicBezTo>
                      <a:pt x="1224" y="2005"/>
                      <a:pt x="1225" y="2006"/>
                      <a:pt x="1226" y="2006"/>
                    </a:cubicBezTo>
                    <a:cubicBezTo>
                      <a:pt x="1229" y="2008"/>
                      <a:pt x="1231" y="2010"/>
                      <a:pt x="1233" y="2012"/>
                    </a:cubicBezTo>
                    <a:cubicBezTo>
                      <a:pt x="1235" y="2014"/>
                      <a:pt x="1237" y="2017"/>
                      <a:pt x="1237" y="2019"/>
                    </a:cubicBezTo>
                    <a:cubicBezTo>
                      <a:pt x="1240" y="2034"/>
                      <a:pt x="1240" y="2034"/>
                      <a:pt x="1240" y="2034"/>
                    </a:cubicBezTo>
                    <a:cubicBezTo>
                      <a:pt x="1241" y="2040"/>
                      <a:pt x="1243" y="2046"/>
                      <a:pt x="1244" y="2052"/>
                    </a:cubicBezTo>
                    <a:cubicBezTo>
                      <a:pt x="1244" y="2052"/>
                      <a:pt x="1244" y="2052"/>
                      <a:pt x="1244" y="2052"/>
                    </a:cubicBezTo>
                    <a:cubicBezTo>
                      <a:pt x="1244" y="2055"/>
                      <a:pt x="1244" y="2055"/>
                      <a:pt x="1244" y="2055"/>
                    </a:cubicBezTo>
                    <a:cubicBezTo>
                      <a:pt x="1245" y="2058"/>
                      <a:pt x="1245" y="2061"/>
                      <a:pt x="1244" y="2063"/>
                    </a:cubicBezTo>
                    <a:close/>
                    <a:moveTo>
                      <a:pt x="1349" y="1880"/>
                    </a:moveTo>
                    <a:cubicBezTo>
                      <a:pt x="1346" y="1879"/>
                      <a:pt x="1344" y="1878"/>
                      <a:pt x="1342" y="1876"/>
                    </a:cubicBezTo>
                    <a:cubicBezTo>
                      <a:pt x="1340" y="1875"/>
                      <a:pt x="1338" y="1873"/>
                      <a:pt x="1338" y="1871"/>
                    </a:cubicBezTo>
                    <a:cubicBezTo>
                      <a:pt x="1337" y="1868"/>
                      <a:pt x="1337" y="1868"/>
                      <a:pt x="1337" y="1868"/>
                    </a:cubicBezTo>
                    <a:cubicBezTo>
                      <a:pt x="1335" y="1863"/>
                      <a:pt x="1333" y="1859"/>
                      <a:pt x="1332" y="1854"/>
                    </a:cubicBezTo>
                    <a:cubicBezTo>
                      <a:pt x="1331" y="1852"/>
                      <a:pt x="1329" y="1848"/>
                      <a:pt x="1329" y="1845"/>
                    </a:cubicBezTo>
                    <a:cubicBezTo>
                      <a:pt x="1329" y="1845"/>
                      <a:pt x="1329" y="1845"/>
                      <a:pt x="1329" y="1844"/>
                    </a:cubicBezTo>
                    <a:cubicBezTo>
                      <a:pt x="1329" y="1844"/>
                      <a:pt x="1329" y="1844"/>
                      <a:pt x="1329" y="1844"/>
                    </a:cubicBezTo>
                    <a:cubicBezTo>
                      <a:pt x="1329" y="1844"/>
                      <a:pt x="1329" y="1843"/>
                      <a:pt x="1329" y="1843"/>
                    </a:cubicBezTo>
                    <a:cubicBezTo>
                      <a:pt x="1329" y="1843"/>
                      <a:pt x="1329" y="1843"/>
                      <a:pt x="1329" y="1842"/>
                    </a:cubicBezTo>
                    <a:cubicBezTo>
                      <a:pt x="1329" y="1842"/>
                      <a:pt x="1329" y="1842"/>
                      <a:pt x="1329" y="1842"/>
                    </a:cubicBezTo>
                    <a:cubicBezTo>
                      <a:pt x="1333" y="1834"/>
                      <a:pt x="1348" y="1835"/>
                      <a:pt x="1355" y="1835"/>
                    </a:cubicBezTo>
                    <a:cubicBezTo>
                      <a:pt x="1392" y="1835"/>
                      <a:pt x="1392" y="1835"/>
                      <a:pt x="1392" y="1835"/>
                    </a:cubicBezTo>
                    <a:cubicBezTo>
                      <a:pt x="1396" y="1835"/>
                      <a:pt x="1399" y="1835"/>
                      <a:pt x="1402" y="1836"/>
                    </a:cubicBezTo>
                    <a:cubicBezTo>
                      <a:pt x="1403" y="1836"/>
                      <a:pt x="1404" y="1836"/>
                      <a:pt x="1405" y="1836"/>
                    </a:cubicBezTo>
                    <a:cubicBezTo>
                      <a:pt x="1405" y="1836"/>
                      <a:pt x="1405" y="1837"/>
                      <a:pt x="1406" y="1837"/>
                    </a:cubicBezTo>
                    <a:cubicBezTo>
                      <a:pt x="1406" y="1837"/>
                      <a:pt x="1407" y="1837"/>
                      <a:pt x="1408" y="1837"/>
                    </a:cubicBezTo>
                    <a:cubicBezTo>
                      <a:pt x="1409" y="1837"/>
                      <a:pt x="1410" y="1838"/>
                      <a:pt x="1411" y="1838"/>
                    </a:cubicBezTo>
                    <a:cubicBezTo>
                      <a:pt x="1411" y="1838"/>
                      <a:pt x="1411" y="1838"/>
                      <a:pt x="1411" y="1838"/>
                    </a:cubicBezTo>
                    <a:cubicBezTo>
                      <a:pt x="1411" y="1838"/>
                      <a:pt x="1411" y="1838"/>
                      <a:pt x="1411" y="1838"/>
                    </a:cubicBezTo>
                    <a:cubicBezTo>
                      <a:pt x="1412" y="1839"/>
                      <a:pt x="1413" y="1839"/>
                      <a:pt x="1414" y="1840"/>
                    </a:cubicBezTo>
                    <a:cubicBezTo>
                      <a:pt x="1415" y="1840"/>
                      <a:pt x="1415" y="1840"/>
                      <a:pt x="1416" y="1841"/>
                    </a:cubicBezTo>
                    <a:cubicBezTo>
                      <a:pt x="1416" y="1841"/>
                      <a:pt x="1416" y="1841"/>
                      <a:pt x="1417" y="1841"/>
                    </a:cubicBezTo>
                    <a:cubicBezTo>
                      <a:pt x="1417" y="1841"/>
                      <a:pt x="1417" y="1841"/>
                      <a:pt x="1417" y="1842"/>
                    </a:cubicBezTo>
                    <a:cubicBezTo>
                      <a:pt x="1418" y="1842"/>
                      <a:pt x="1418" y="1842"/>
                      <a:pt x="1418" y="1842"/>
                    </a:cubicBezTo>
                    <a:cubicBezTo>
                      <a:pt x="1420" y="1844"/>
                      <a:pt x="1422" y="1845"/>
                      <a:pt x="1423" y="1847"/>
                    </a:cubicBezTo>
                    <a:cubicBezTo>
                      <a:pt x="1423" y="1847"/>
                      <a:pt x="1423" y="1847"/>
                      <a:pt x="1423" y="1847"/>
                    </a:cubicBezTo>
                    <a:cubicBezTo>
                      <a:pt x="1426" y="1852"/>
                      <a:pt x="1428" y="1859"/>
                      <a:pt x="1431" y="1864"/>
                    </a:cubicBezTo>
                    <a:cubicBezTo>
                      <a:pt x="1431" y="1864"/>
                      <a:pt x="1431" y="1864"/>
                      <a:pt x="1431" y="1864"/>
                    </a:cubicBezTo>
                    <a:cubicBezTo>
                      <a:pt x="1432" y="1867"/>
                      <a:pt x="1434" y="1870"/>
                      <a:pt x="1435" y="1873"/>
                    </a:cubicBezTo>
                    <a:cubicBezTo>
                      <a:pt x="1435" y="1873"/>
                      <a:pt x="1435" y="1873"/>
                      <a:pt x="1435" y="1873"/>
                    </a:cubicBezTo>
                    <a:cubicBezTo>
                      <a:pt x="1435" y="1873"/>
                      <a:pt x="1435" y="1873"/>
                      <a:pt x="1435" y="1874"/>
                    </a:cubicBezTo>
                    <a:cubicBezTo>
                      <a:pt x="1436" y="1879"/>
                      <a:pt x="1431" y="1882"/>
                      <a:pt x="1425" y="1883"/>
                    </a:cubicBezTo>
                    <a:cubicBezTo>
                      <a:pt x="1425" y="1883"/>
                      <a:pt x="1425" y="1883"/>
                      <a:pt x="1425" y="1883"/>
                    </a:cubicBezTo>
                    <a:cubicBezTo>
                      <a:pt x="1425" y="1883"/>
                      <a:pt x="1424" y="1883"/>
                      <a:pt x="1424" y="1883"/>
                    </a:cubicBezTo>
                    <a:cubicBezTo>
                      <a:pt x="1423" y="1884"/>
                      <a:pt x="1422" y="1884"/>
                      <a:pt x="1421" y="1884"/>
                    </a:cubicBezTo>
                    <a:cubicBezTo>
                      <a:pt x="1421" y="1884"/>
                      <a:pt x="1420" y="1884"/>
                      <a:pt x="1420" y="1884"/>
                    </a:cubicBezTo>
                    <a:cubicBezTo>
                      <a:pt x="1419" y="1884"/>
                      <a:pt x="1418" y="1884"/>
                      <a:pt x="1417" y="1884"/>
                    </a:cubicBezTo>
                    <a:cubicBezTo>
                      <a:pt x="1417" y="1884"/>
                      <a:pt x="1416" y="1884"/>
                      <a:pt x="1416" y="1884"/>
                    </a:cubicBezTo>
                    <a:cubicBezTo>
                      <a:pt x="1416" y="1884"/>
                      <a:pt x="1416" y="1884"/>
                      <a:pt x="1415" y="1884"/>
                    </a:cubicBezTo>
                    <a:cubicBezTo>
                      <a:pt x="1414" y="1884"/>
                      <a:pt x="1414" y="1884"/>
                      <a:pt x="1414" y="1884"/>
                    </a:cubicBezTo>
                    <a:cubicBezTo>
                      <a:pt x="1408" y="1884"/>
                      <a:pt x="1403" y="1884"/>
                      <a:pt x="1397" y="1884"/>
                    </a:cubicBezTo>
                    <a:cubicBezTo>
                      <a:pt x="1387" y="1884"/>
                      <a:pt x="1378" y="1884"/>
                      <a:pt x="1368" y="1884"/>
                    </a:cubicBezTo>
                    <a:cubicBezTo>
                      <a:pt x="1362" y="1884"/>
                      <a:pt x="1355" y="1883"/>
                      <a:pt x="1349" y="1880"/>
                    </a:cubicBezTo>
                    <a:cubicBezTo>
                      <a:pt x="1349" y="1880"/>
                      <a:pt x="1349" y="1880"/>
                      <a:pt x="1349" y="1880"/>
                    </a:cubicBezTo>
                    <a:close/>
                    <a:moveTo>
                      <a:pt x="1373" y="1961"/>
                    </a:moveTo>
                    <a:cubicBezTo>
                      <a:pt x="1371" y="1959"/>
                      <a:pt x="1369" y="1956"/>
                      <a:pt x="1369" y="1954"/>
                    </a:cubicBezTo>
                    <a:cubicBezTo>
                      <a:pt x="1363" y="1940"/>
                      <a:pt x="1363" y="1940"/>
                      <a:pt x="1363" y="1940"/>
                    </a:cubicBezTo>
                    <a:cubicBezTo>
                      <a:pt x="1362" y="1935"/>
                      <a:pt x="1360" y="1931"/>
                      <a:pt x="1359" y="1927"/>
                    </a:cubicBezTo>
                    <a:cubicBezTo>
                      <a:pt x="1359" y="1927"/>
                      <a:pt x="1359" y="1927"/>
                      <a:pt x="1359" y="1927"/>
                    </a:cubicBezTo>
                    <a:cubicBezTo>
                      <a:pt x="1358" y="1925"/>
                      <a:pt x="1358" y="1925"/>
                      <a:pt x="1358" y="1925"/>
                    </a:cubicBezTo>
                    <a:cubicBezTo>
                      <a:pt x="1357" y="1923"/>
                      <a:pt x="1357" y="1921"/>
                      <a:pt x="1358" y="1919"/>
                    </a:cubicBezTo>
                    <a:cubicBezTo>
                      <a:pt x="1358" y="1918"/>
                      <a:pt x="1359" y="1917"/>
                      <a:pt x="1360" y="1916"/>
                    </a:cubicBezTo>
                    <a:cubicBezTo>
                      <a:pt x="1360" y="1916"/>
                      <a:pt x="1361" y="1916"/>
                      <a:pt x="1361" y="1915"/>
                    </a:cubicBezTo>
                    <a:cubicBezTo>
                      <a:pt x="1361" y="1915"/>
                      <a:pt x="1361" y="1915"/>
                      <a:pt x="1362" y="1915"/>
                    </a:cubicBezTo>
                    <a:cubicBezTo>
                      <a:pt x="1364" y="1913"/>
                      <a:pt x="1366" y="1912"/>
                      <a:pt x="1369" y="1911"/>
                    </a:cubicBezTo>
                    <a:cubicBezTo>
                      <a:pt x="1371" y="1911"/>
                      <a:pt x="1374" y="1910"/>
                      <a:pt x="1376" y="1910"/>
                    </a:cubicBezTo>
                    <a:cubicBezTo>
                      <a:pt x="1386" y="1909"/>
                      <a:pt x="1397" y="1910"/>
                      <a:pt x="1402" y="1910"/>
                    </a:cubicBezTo>
                    <a:cubicBezTo>
                      <a:pt x="1420" y="1910"/>
                      <a:pt x="1451" y="1906"/>
                      <a:pt x="1461" y="1925"/>
                    </a:cubicBezTo>
                    <a:cubicBezTo>
                      <a:pt x="1461" y="1925"/>
                      <a:pt x="1461" y="1925"/>
                      <a:pt x="1461" y="1925"/>
                    </a:cubicBezTo>
                    <a:cubicBezTo>
                      <a:pt x="1461" y="1925"/>
                      <a:pt x="1461" y="1925"/>
                      <a:pt x="1461" y="1925"/>
                    </a:cubicBezTo>
                    <a:cubicBezTo>
                      <a:pt x="1461" y="1925"/>
                      <a:pt x="1461" y="1925"/>
                      <a:pt x="1461" y="1925"/>
                    </a:cubicBezTo>
                    <a:cubicBezTo>
                      <a:pt x="1465" y="1933"/>
                      <a:pt x="1469" y="1940"/>
                      <a:pt x="1473" y="1948"/>
                    </a:cubicBezTo>
                    <a:cubicBezTo>
                      <a:pt x="1474" y="1951"/>
                      <a:pt x="1476" y="1953"/>
                      <a:pt x="1476" y="1956"/>
                    </a:cubicBezTo>
                    <a:cubicBezTo>
                      <a:pt x="1476" y="1956"/>
                      <a:pt x="1476" y="1956"/>
                      <a:pt x="1476" y="1957"/>
                    </a:cubicBezTo>
                    <a:cubicBezTo>
                      <a:pt x="1477" y="1957"/>
                      <a:pt x="1477" y="1958"/>
                      <a:pt x="1477" y="1958"/>
                    </a:cubicBezTo>
                    <a:cubicBezTo>
                      <a:pt x="1477" y="1959"/>
                      <a:pt x="1477" y="1959"/>
                      <a:pt x="1477" y="1960"/>
                    </a:cubicBezTo>
                    <a:cubicBezTo>
                      <a:pt x="1477" y="1960"/>
                      <a:pt x="1477" y="1960"/>
                      <a:pt x="1477" y="1960"/>
                    </a:cubicBezTo>
                    <a:cubicBezTo>
                      <a:pt x="1477" y="1960"/>
                      <a:pt x="1476" y="1961"/>
                      <a:pt x="1476" y="1961"/>
                    </a:cubicBezTo>
                    <a:cubicBezTo>
                      <a:pt x="1476" y="1962"/>
                      <a:pt x="1476" y="1962"/>
                      <a:pt x="1475" y="1963"/>
                    </a:cubicBezTo>
                    <a:cubicBezTo>
                      <a:pt x="1475" y="1963"/>
                      <a:pt x="1475" y="1963"/>
                      <a:pt x="1475" y="1963"/>
                    </a:cubicBezTo>
                    <a:cubicBezTo>
                      <a:pt x="1475" y="1964"/>
                      <a:pt x="1474" y="1965"/>
                      <a:pt x="1474" y="1965"/>
                    </a:cubicBezTo>
                    <a:cubicBezTo>
                      <a:pt x="1473" y="1965"/>
                      <a:pt x="1473" y="1965"/>
                      <a:pt x="1473" y="1966"/>
                    </a:cubicBezTo>
                    <a:cubicBezTo>
                      <a:pt x="1473" y="1966"/>
                      <a:pt x="1473" y="1966"/>
                      <a:pt x="1472" y="1966"/>
                    </a:cubicBezTo>
                    <a:cubicBezTo>
                      <a:pt x="1472" y="1966"/>
                      <a:pt x="1472" y="1967"/>
                      <a:pt x="1471" y="1967"/>
                    </a:cubicBezTo>
                    <a:cubicBezTo>
                      <a:pt x="1470" y="1968"/>
                      <a:pt x="1468" y="1969"/>
                      <a:pt x="1466" y="1969"/>
                    </a:cubicBezTo>
                    <a:cubicBezTo>
                      <a:pt x="1465" y="1969"/>
                      <a:pt x="1465" y="1969"/>
                      <a:pt x="1464" y="1970"/>
                    </a:cubicBezTo>
                    <a:cubicBezTo>
                      <a:pt x="1463" y="1970"/>
                      <a:pt x="1462" y="1970"/>
                      <a:pt x="1462" y="1970"/>
                    </a:cubicBezTo>
                    <a:cubicBezTo>
                      <a:pt x="1461" y="1970"/>
                      <a:pt x="1461" y="1970"/>
                      <a:pt x="1461" y="1970"/>
                    </a:cubicBezTo>
                    <a:cubicBezTo>
                      <a:pt x="1460" y="1970"/>
                      <a:pt x="1460" y="1970"/>
                      <a:pt x="1460" y="1970"/>
                    </a:cubicBezTo>
                    <a:cubicBezTo>
                      <a:pt x="1441" y="1972"/>
                      <a:pt x="1422" y="1971"/>
                      <a:pt x="1403" y="1971"/>
                    </a:cubicBezTo>
                    <a:cubicBezTo>
                      <a:pt x="1401" y="1971"/>
                      <a:pt x="1399" y="1971"/>
                      <a:pt x="1397" y="1970"/>
                    </a:cubicBezTo>
                    <a:cubicBezTo>
                      <a:pt x="1397" y="1970"/>
                      <a:pt x="1397" y="1970"/>
                      <a:pt x="1397" y="1970"/>
                    </a:cubicBezTo>
                    <a:cubicBezTo>
                      <a:pt x="1390" y="1970"/>
                      <a:pt x="1383" y="1967"/>
                      <a:pt x="1377" y="1964"/>
                    </a:cubicBezTo>
                    <a:cubicBezTo>
                      <a:pt x="1376" y="1963"/>
                      <a:pt x="1374" y="1962"/>
                      <a:pt x="1373" y="1961"/>
                    </a:cubicBezTo>
                    <a:close/>
                    <a:moveTo>
                      <a:pt x="1527" y="2063"/>
                    </a:moveTo>
                    <a:cubicBezTo>
                      <a:pt x="1527" y="2063"/>
                      <a:pt x="1527" y="2064"/>
                      <a:pt x="1527" y="2064"/>
                    </a:cubicBezTo>
                    <a:cubicBezTo>
                      <a:pt x="1527" y="2065"/>
                      <a:pt x="1526" y="2065"/>
                      <a:pt x="1526" y="2065"/>
                    </a:cubicBezTo>
                    <a:cubicBezTo>
                      <a:pt x="1526" y="2066"/>
                      <a:pt x="1526" y="2066"/>
                      <a:pt x="1525" y="2067"/>
                    </a:cubicBezTo>
                    <a:cubicBezTo>
                      <a:pt x="1525" y="2067"/>
                      <a:pt x="1525" y="2068"/>
                      <a:pt x="1525" y="2068"/>
                    </a:cubicBezTo>
                    <a:cubicBezTo>
                      <a:pt x="1525" y="2068"/>
                      <a:pt x="1524" y="2068"/>
                      <a:pt x="1524" y="2069"/>
                    </a:cubicBezTo>
                    <a:cubicBezTo>
                      <a:pt x="1524" y="2069"/>
                      <a:pt x="1524" y="2069"/>
                      <a:pt x="1524" y="2069"/>
                    </a:cubicBezTo>
                    <a:cubicBezTo>
                      <a:pt x="1524" y="2069"/>
                      <a:pt x="1523" y="2070"/>
                      <a:pt x="1523" y="2070"/>
                    </a:cubicBezTo>
                    <a:cubicBezTo>
                      <a:pt x="1520" y="2073"/>
                      <a:pt x="1515" y="2074"/>
                      <a:pt x="1511" y="2075"/>
                    </a:cubicBezTo>
                    <a:cubicBezTo>
                      <a:pt x="1510" y="2075"/>
                      <a:pt x="1510" y="2075"/>
                      <a:pt x="1510" y="2075"/>
                    </a:cubicBezTo>
                    <a:cubicBezTo>
                      <a:pt x="1508" y="2075"/>
                      <a:pt x="1506" y="2076"/>
                      <a:pt x="1504" y="2076"/>
                    </a:cubicBezTo>
                    <a:cubicBezTo>
                      <a:pt x="1504" y="2076"/>
                      <a:pt x="1504" y="2076"/>
                      <a:pt x="1504" y="2076"/>
                    </a:cubicBezTo>
                    <a:cubicBezTo>
                      <a:pt x="1503" y="2076"/>
                      <a:pt x="1503" y="2076"/>
                      <a:pt x="1503" y="2076"/>
                    </a:cubicBezTo>
                    <a:cubicBezTo>
                      <a:pt x="1501" y="2076"/>
                      <a:pt x="1499" y="2076"/>
                      <a:pt x="1497" y="2076"/>
                    </a:cubicBezTo>
                    <a:cubicBezTo>
                      <a:pt x="1446" y="2076"/>
                      <a:pt x="1446" y="2076"/>
                      <a:pt x="1446" y="2076"/>
                    </a:cubicBezTo>
                    <a:cubicBezTo>
                      <a:pt x="1444" y="2076"/>
                      <a:pt x="1441" y="2076"/>
                      <a:pt x="1439" y="2075"/>
                    </a:cubicBezTo>
                    <a:cubicBezTo>
                      <a:pt x="1439" y="2075"/>
                      <a:pt x="1438" y="2075"/>
                      <a:pt x="1438" y="2075"/>
                    </a:cubicBezTo>
                    <a:cubicBezTo>
                      <a:pt x="1427" y="2074"/>
                      <a:pt x="1414" y="2069"/>
                      <a:pt x="1408" y="2059"/>
                    </a:cubicBezTo>
                    <a:cubicBezTo>
                      <a:pt x="1407" y="2058"/>
                      <a:pt x="1407" y="2056"/>
                      <a:pt x="1406" y="2055"/>
                    </a:cubicBezTo>
                    <a:cubicBezTo>
                      <a:pt x="1406" y="2055"/>
                      <a:pt x="1406" y="2055"/>
                      <a:pt x="1406" y="2055"/>
                    </a:cubicBezTo>
                    <a:cubicBezTo>
                      <a:pt x="1406" y="2055"/>
                      <a:pt x="1406" y="2055"/>
                      <a:pt x="1406" y="2055"/>
                    </a:cubicBezTo>
                    <a:cubicBezTo>
                      <a:pt x="1403" y="2047"/>
                      <a:pt x="1400" y="2040"/>
                      <a:pt x="1398" y="2032"/>
                    </a:cubicBezTo>
                    <a:cubicBezTo>
                      <a:pt x="1396" y="2029"/>
                      <a:pt x="1394" y="2024"/>
                      <a:pt x="1393" y="2019"/>
                    </a:cubicBezTo>
                    <a:cubicBezTo>
                      <a:pt x="1393" y="2019"/>
                      <a:pt x="1393" y="2019"/>
                      <a:pt x="1393" y="2019"/>
                    </a:cubicBezTo>
                    <a:cubicBezTo>
                      <a:pt x="1393" y="2019"/>
                      <a:pt x="1393" y="2019"/>
                      <a:pt x="1393" y="2019"/>
                    </a:cubicBezTo>
                    <a:cubicBezTo>
                      <a:pt x="1392" y="2018"/>
                      <a:pt x="1392" y="2018"/>
                      <a:pt x="1392" y="2017"/>
                    </a:cubicBezTo>
                    <a:cubicBezTo>
                      <a:pt x="1392" y="2015"/>
                      <a:pt x="1392" y="2013"/>
                      <a:pt x="1392" y="2012"/>
                    </a:cubicBezTo>
                    <a:cubicBezTo>
                      <a:pt x="1393" y="2011"/>
                      <a:pt x="1393" y="2010"/>
                      <a:pt x="1394" y="2009"/>
                    </a:cubicBezTo>
                    <a:cubicBezTo>
                      <a:pt x="1394" y="2009"/>
                      <a:pt x="1394" y="2009"/>
                      <a:pt x="1394" y="2009"/>
                    </a:cubicBezTo>
                    <a:cubicBezTo>
                      <a:pt x="1397" y="2004"/>
                      <a:pt x="1403" y="2002"/>
                      <a:pt x="1409" y="2001"/>
                    </a:cubicBezTo>
                    <a:cubicBezTo>
                      <a:pt x="1409" y="2001"/>
                      <a:pt x="1409" y="2001"/>
                      <a:pt x="1410" y="2001"/>
                    </a:cubicBezTo>
                    <a:cubicBezTo>
                      <a:pt x="1411" y="2001"/>
                      <a:pt x="1413" y="2001"/>
                      <a:pt x="1414" y="2000"/>
                    </a:cubicBezTo>
                    <a:cubicBezTo>
                      <a:pt x="1414" y="2000"/>
                      <a:pt x="1415" y="2000"/>
                      <a:pt x="1415" y="2000"/>
                    </a:cubicBezTo>
                    <a:cubicBezTo>
                      <a:pt x="1418" y="2000"/>
                      <a:pt x="1418" y="2000"/>
                      <a:pt x="1418" y="2000"/>
                    </a:cubicBezTo>
                    <a:cubicBezTo>
                      <a:pt x="1419" y="2000"/>
                      <a:pt x="1420" y="2000"/>
                      <a:pt x="1421" y="2000"/>
                    </a:cubicBezTo>
                    <a:cubicBezTo>
                      <a:pt x="1437" y="2000"/>
                      <a:pt x="1453" y="2000"/>
                      <a:pt x="1469" y="2000"/>
                    </a:cubicBezTo>
                    <a:cubicBezTo>
                      <a:pt x="1469" y="2000"/>
                      <a:pt x="1469" y="2000"/>
                      <a:pt x="1469" y="2000"/>
                    </a:cubicBezTo>
                    <a:cubicBezTo>
                      <a:pt x="1469" y="2000"/>
                      <a:pt x="1469" y="2000"/>
                      <a:pt x="1469" y="2000"/>
                    </a:cubicBezTo>
                    <a:cubicBezTo>
                      <a:pt x="1471" y="2000"/>
                      <a:pt x="1473" y="2000"/>
                      <a:pt x="1475" y="2001"/>
                    </a:cubicBezTo>
                    <a:cubicBezTo>
                      <a:pt x="1475" y="2001"/>
                      <a:pt x="1476" y="2001"/>
                      <a:pt x="1476" y="2001"/>
                    </a:cubicBezTo>
                    <a:cubicBezTo>
                      <a:pt x="1487" y="2002"/>
                      <a:pt x="1499" y="2006"/>
                      <a:pt x="1505" y="2015"/>
                    </a:cubicBezTo>
                    <a:cubicBezTo>
                      <a:pt x="1506" y="2016"/>
                      <a:pt x="1507" y="2017"/>
                      <a:pt x="1508" y="2019"/>
                    </a:cubicBezTo>
                    <a:cubicBezTo>
                      <a:pt x="1509" y="2022"/>
                      <a:pt x="1509" y="2022"/>
                      <a:pt x="1509" y="2022"/>
                    </a:cubicBezTo>
                    <a:cubicBezTo>
                      <a:pt x="1512" y="2028"/>
                      <a:pt x="1516" y="2035"/>
                      <a:pt x="1519" y="2041"/>
                    </a:cubicBezTo>
                    <a:cubicBezTo>
                      <a:pt x="1521" y="2045"/>
                      <a:pt x="1524" y="2051"/>
                      <a:pt x="1526" y="2056"/>
                    </a:cubicBezTo>
                    <a:cubicBezTo>
                      <a:pt x="1527" y="2058"/>
                      <a:pt x="1527" y="2061"/>
                      <a:pt x="1527" y="2063"/>
                    </a:cubicBezTo>
                    <a:close/>
                    <a:moveTo>
                      <a:pt x="1640" y="2000"/>
                    </a:moveTo>
                    <a:cubicBezTo>
                      <a:pt x="1642" y="2000"/>
                      <a:pt x="1643" y="2000"/>
                      <a:pt x="1645" y="2000"/>
                    </a:cubicBezTo>
                    <a:cubicBezTo>
                      <a:pt x="1645" y="2000"/>
                      <a:pt x="1645" y="2000"/>
                      <a:pt x="1646" y="2000"/>
                    </a:cubicBezTo>
                    <a:cubicBezTo>
                      <a:pt x="1657" y="2002"/>
                      <a:pt x="1669" y="2006"/>
                      <a:pt x="1677" y="2014"/>
                    </a:cubicBezTo>
                    <a:cubicBezTo>
                      <a:pt x="1678" y="2014"/>
                      <a:pt x="1678" y="2015"/>
                      <a:pt x="1678" y="2015"/>
                    </a:cubicBezTo>
                    <a:cubicBezTo>
                      <a:pt x="1679" y="2016"/>
                      <a:pt x="1679" y="2016"/>
                      <a:pt x="1680" y="2017"/>
                    </a:cubicBezTo>
                    <a:cubicBezTo>
                      <a:pt x="1680" y="2017"/>
                      <a:pt x="1680" y="2017"/>
                      <a:pt x="1680" y="2018"/>
                    </a:cubicBezTo>
                    <a:cubicBezTo>
                      <a:pt x="1681" y="2018"/>
                      <a:pt x="1681" y="2018"/>
                      <a:pt x="1681" y="2018"/>
                    </a:cubicBezTo>
                    <a:cubicBezTo>
                      <a:pt x="1682" y="2019"/>
                      <a:pt x="1682" y="2019"/>
                      <a:pt x="1682" y="2019"/>
                    </a:cubicBezTo>
                    <a:cubicBezTo>
                      <a:pt x="1685" y="2024"/>
                      <a:pt x="1688" y="2029"/>
                      <a:pt x="1692" y="2034"/>
                    </a:cubicBezTo>
                    <a:cubicBezTo>
                      <a:pt x="1692" y="2034"/>
                      <a:pt x="1692" y="2034"/>
                      <a:pt x="1692" y="2034"/>
                    </a:cubicBezTo>
                    <a:cubicBezTo>
                      <a:pt x="1697" y="2041"/>
                      <a:pt x="1703" y="2049"/>
                      <a:pt x="1707" y="2056"/>
                    </a:cubicBezTo>
                    <a:cubicBezTo>
                      <a:pt x="1707" y="2057"/>
                      <a:pt x="1707" y="2057"/>
                      <a:pt x="1708" y="2058"/>
                    </a:cubicBezTo>
                    <a:cubicBezTo>
                      <a:pt x="1708" y="2058"/>
                      <a:pt x="1708" y="2058"/>
                      <a:pt x="1708" y="2058"/>
                    </a:cubicBezTo>
                    <a:cubicBezTo>
                      <a:pt x="1709" y="2063"/>
                      <a:pt x="1709" y="2066"/>
                      <a:pt x="1707" y="2068"/>
                    </a:cubicBezTo>
                    <a:cubicBezTo>
                      <a:pt x="1706" y="2069"/>
                      <a:pt x="1706" y="2069"/>
                      <a:pt x="1706" y="2069"/>
                    </a:cubicBezTo>
                    <a:cubicBezTo>
                      <a:pt x="1705" y="2071"/>
                      <a:pt x="1702" y="2072"/>
                      <a:pt x="1699" y="2073"/>
                    </a:cubicBezTo>
                    <a:cubicBezTo>
                      <a:pt x="1696" y="2074"/>
                      <a:pt x="1692" y="2075"/>
                      <a:pt x="1688" y="2075"/>
                    </a:cubicBezTo>
                    <a:cubicBezTo>
                      <a:pt x="1684" y="2075"/>
                      <a:pt x="1684" y="2075"/>
                      <a:pt x="1684" y="2075"/>
                    </a:cubicBezTo>
                    <a:cubicBezTo>
                      <a:pt x="1684" y="2075"/>
                      <a:pt x="1684" y="2075"/>
                      <a:pt x="1684" y="2075"/>
                    </a:cubicBezTo>
                    <a:cubicBezTo>
                      <a:pt x="1666" y="2075"/>
                      <a:pt x="1648" y="2075"/>
                      <a:pt x="1629" y="2075"/>
                    </a:cubicBezTo>
                    <a:cubicBezTo>
                      <a:pt x="1627" y="2075"/>
                      <a:pt x="1625" y="2075"/>
                      <a:pt x="1623" y="2075"/>
                    </a:cubicBezTo>
                    <a:cubicBezTo>
                      <a:pt x="1623" y="2075"/>
                      <a:pt x="1623" y="2075"/>
                      <a:pt x="1623" y="2075"/>
                    </a:cubicBezTo>
                    <a:cubicBezTo>
                      <a:pt x="1610" y="2073"/>
                      <a:pt x="1597" y="2068"/>
                      <a:pt x="1589" y="2059"/>
                    </a:cubicBezTo>
                    <a:cubicBezTo>
                      <a:pt x="1588" y="2057"/>
                      <a:pt x="1587" y="2056"/>
                      <a:pt x="1586" y="2055"/>
                    </a:cubicBezTo>
                    <a:cubicBezTo>
                      <a:pt x="1586" y="2054"/>
                      <a:pt x="1586" y="2054"/>
                      <a:pt x="1586" y="2054"/>
                    </a:cubicBezTo>
                    <a:cubicBezTo>
                      <a:pt x="1586" y="2054"/>
                      <a:pt x="1586" y="2054"/>
                      <a:pt x="1586" y="2054"/>
                    </a:cubicBezTo>
                    <a:cubicBezTo>
                      <a:pt x="1582" y="2047"/>
                      <a:pt x="1578" y="2041"/>
                      <a:pt x="1574" y="2034"/>
                    </a:cubicBezTo>
                    <a:cubicBezTo>
                      <a:pt x="1571" y="2029"/>
                      <a:pt x="1566" y="2021"/>
                      <a:pt x="1564" y="2015"/>
                    </a:cubicBezTo>
                    <a:cubicBezTo>
                      <a:pt x="1564" y="2015"/>
                      <a:pt x="1564" y="2015"/>
                      <a:pt x="1564" y="2014"/>
                    </a:cubicBezTo>
                    <a:cubicBezTo>
                      <a:pt x="1564" y="2014"/>
                      <a:pt x="1564" y="2013"/>
                      <a:pt x="1564" y="2013"/>
                    </a:cubicBezTo>
                    <a:cubicBezTo>
                      <a:pt x="1564" y="2006"/>
                      <a:pt x="1568" y="2003"/>
                      <a:pt x="1574" y="2002"/>
                    </a:cubicBezTo>
                    <a:cubicBezTo>
                      <a:pt x="1574" y="2001"/>
                      <a:pt x="1574" y="2001"/>
                      <a:pt x="1574" y="2001"/>
                    </a:cubicBezTo>
                    <a:cubicBezTo>
                      <a:pt x="1574" y="2001"/>
                      <a:pt x="1575" y="2001"/>
                      <a:pt x="1575" y="2001"/>
                    </a:cubicBezTo>
                    <a:cubicBezTo>
                      <a:pt x="1575" y="2001"/>
                      <a:pt x="1576" y="2001"/>
                      <a:pt x="1576" y="2001"/>
                    </a:cubicBezTo>
                    <a:cubicBezTo>
                      <a:pt x="1579" y="2000"/>
                      <a:pt x="1581" y="2000"/>
                      <a:pt x="1585" y="2000"/>
                    </a:cubicBezTo>
                    <a:cubicBezTo>
                      <a:pt x="1621" y="2000"/>
                      <a:pt x="1621" y="2000"/>
                      <a:pt x="1621" y="2000"/>
                    </a:cubicBezTo>
                    <a:cubicBezTo>
                      <a:pt x="1627" y="2000"/>
                      <a:pt x="1633" y="2000"/>
                      <a:pt x="1639" y="2000"/>
                    </a:cubicBezTo>
                    <a:cubicBezTo>
                      <a:pt x="1639" y="2000"/>
                      <a:pt x="1639" y="2000"/>
                      <a:pt x="1639" y="2000"/>
                    </a:cubicBezTo>
                    <a:cubicBezTo>
                      <a:pt x="1639" y="2000"/>
                      <a:pt x="1640" y="2000"/>
                      <a:pt x="1640" y="2000"/>
                    </a:cubicBezTo>
                    <a:close/>
                    <a:moveTo>
                      <a:pt x="1617" y="1924"/>
                    </a:moveTo>
                    <a:cubicBezTo>
                      <a:pt x="1621" y="1930"/>
                      <a:pt x="1625" y="1937"/>
                      <a:pt x="1629" y="1943"/>
                    </a:cubicBezTo>
                    <a:cubicBezTo>
                      <a:pt x="1631" y="1946"/>
                      <a:pt x="1635" y="1950"/>
                      <a:pt x="1637" y="1955"/>
                    </a:cubicBezTo>
                    <a:cubicBezTo>
                      <a:pt x="1638" y="1956"/>
                      <a:pt x="1639" y="1958"/>
                      <a:pt x="1639" y="1960"/>
                    </a:cubicBezTo>
                    <a:cubicBezTo>
                      <a:pt x="1639" y="1961"/>
                      <a:pt x="1638" y="1962"/>
                      <a:pt x="1638" y="1963"/>
                    </a:cubicBezTo>
                    <a:cubicBezTo>
                      <a:pt x="1637" y="1964"/>
                      <a:pt x="1637" y="1964"/>
                      <a:pt x="1636" y="1965"/>
                    </a:cubicBezTo>
                    <a:cubicBezTo>
                      <a:pt x="1636" y="1965"/>
                      <a:pt x="1636" y="1965"/>
                      <a:pt x="1636" y="1965"/>
                    </a:cubicBezTo>
                    <a:cubicBezTo>
                      <a:pt x="1636" y="1965"/>
                      <a:pt x="1636" y="1965"/>
                      <a:pt x="1636" y="1965"/>
                    </a:cubicBezTo>
                    <a:cubicBezTo>
                      <a:pt x="1636" y="1966"/>
                      <a:pt x="1635" y="1966"/>
                      <a:pt x="1635" y="1966"/>
                    </a:cubicBezTo>
                    <a:cubicBezTo>
                      <a:pt x="1635" y="1966"/>
                      <a:pt x="1634" y="1967"/>
                      <a:pt x="1634" y="1967"/>
                    </a:cubicBezTo>
                    <a:cubicBezTo>
                      <a:pt x="1634" y="1967"/>
                      <a:pt x="1633" y="1967"/>
                      <a:pt x="1632" y="1968"/>
                    </a:cubicBezTo>
                    <a:cubicBezTo>
                      <a:pt x="1632" y="1968"/>
                      <a:pt x="1631" y="1968"/>
                      <a:pt x="1630" y="1969"/>
                    </a:cubicBezTo>
                    <a:cubicBezTo>
                      <a:pt x="1630" y="1969"/>
                      <a:pt x="1630" y="1969"/>
                      <a:pt x="1630" y="1969"/>
                    </a:cubicBezTo>
                    <a:cubicBezTo>
                      <a:pt x="1630" y="1969"/>
                      <a:pt x="1630" y="1969"/>
                      <a:pt x="1629" y="1969"/>
                    </a:cubicBezTo>
                    <a:cubicBezTo>
                      <a:pt x="1620" y="1972"/>
                      <a:pt x="1607" y="1970"/>
                      <a:pt x="1598" y="1970"/>
                    </a:cubicBezTo>
                    <a:cubicBezTo>
                      <a:pt x="1588" y="1970"/>
                      <a:pt x="1578" y="1970"/>
                      <a:pt x="1567" y="1970"/>
                    </a:cubicBezTo>
                    <a:cubicBezTo>
                      <a:pt x="1558" y="1970"/>
                      <a:pt x="1547" y="1968"/>
                      <a:pt x="1539" y="1962"/>
                    </a:cubicBezTo>
                    <a:cubicBezTo>
                      <a:pt x="1538" y="1962"/>
                      <a:pt x="1536" y="1961"/>
                      <a:pt x="1535" y="1960"/>
                    </a:cubicBezTo>
                    <a:cubicBezTo>
                      <a:pt x="1533" y="1958"/>
                      <a:pt x="1531" y="1956"/>
                      <a:pt x="1530" y="1954"/>
                    </a:cubicBezTo>
                    <a:cubicBezTo>
                      <a:pt x="1529" y="1952"/>
                      <a:pt x="1529" y="1952"/>
                      <a:pt x="1529" y="1952"/>
                    </a:cubicBezTo>
                    <a:cubicBezTo>
                      <a:pt x="1529" y="1952"/>
                      <a:pt x="1529" y="1952"/>
                      <a:pt x="1529" y="1952"/>
                    </a:cubicBezTo>
                    <a:cubicBezTo>
                      <a:pt x="1524" y="1944"/>
                      <a:pt x="1520" y="1936"/>
                      <a:pt x="1515" y="1928"/>
                    </a:cubicBezTo>
                    <a:cubicBezTo>
                      <a:pt x="1513" y="1925"/>
                      <a:pt x="1513" y="1925"/>
                      <a:pt x="1513" y="1925"/>
                    </a:cubicBezTo>
                    <a:cubicBezTo>
                      <a:pt x="1512" y="1923"/>
                      <a:pt x="1512" y="1921"/>
                      <a:pt x="1512" y="1919"/>
                    </a:cubicBezTo>
                    <a:cubicBezTo>
                      <a:pt x="1512" y="1917"/>
                      <a:pt x="1513" y="1915"/>
                      <a:pt x="1515" y="1914"/>
                    </a:cubicBezTo>
                    <a:cubicBezTo>
                      <a:pt x="1517" y="1913"/>
                      <a:pt x="1519" y="1912"/>
                      <a:pt x="1522" y="1911"/>
                    </a:cubicBezTo>
                    <a:cubicBezTo>
                      <a:pt x="1524" y="1910"/>
                      <a:pt x="1528" y="1910"/>
                      <a:pt x="1531" y="1910"/>
                    </a:cubicBezTo>
                    <a:cubicBezTo>
                      <a:pt x="1532" y="1910"/>
                      <a:pt x="1532" y="1910"/>
                      <a:pt x="1532" y="1910"/>
                    </a:cubicBezTo>
                    <a:cubicBezTo>
                      <a:pt x="1540" y="1909"/>
                      <a:pt x="1548" y="1910"/>
                      <a:pt x="1553" y="1910"/>
                    </a:cubicBezTo>
                    <a:cubicBezTo>
                      <a:pt x="1573" y="1910"/>
                      <a:pt x="1604" y="1906"/>
                      <a:pt x="1617" y="1924"/>
                    </a:cubicBezTo>
                    <a:close/>
                    <a:moveTo>
                      <a:pt x="366" y="1441"/>
                    </a:moveTo>
                    <a:cubicBezTo>
                      <a:pt x="372" y="1443"/>
                      <a:pt x="377" y="1446"/>
                      <a:pt x="382" y="1448"/>
                    </a:cubicBezTo>
                    <a:cubicBezTo>
                      <a:pt x="392" y="1453"/>
                      <a:pt x="403" y="1458"/>
                      <a:pt x="413" y="1462"/>
                    </a:cubicBezTo>
                    <a:cubicBezTo>
                      <a:pt x="418" y="1464"/>
                      <a:pt x="422" y="1466"/>
                      <a:pt x="426" y="1468"/>
                    </a:cubicBezTo>
                    <a:cubicBezTo>
                      <a:pt x="430" y="1469"/>
                      <a:pt x="433" y="1470"/>
                      <a:pt x="437" y="1472"/>
                    </a:cubicBezTo>
                    <a:cubicBezTo>
                      <a:pt x="458" y="1479"/>
                      <a:pt x="479" y="1486"/>
                      <a:pt x="502" y="1492"/>
                    </a:cubicBezTo>
                    <a:cubicBezTo>
                      <a:pt x="527" y="1499"/>
                      <a:pt x="552" y="1505"/>
                      <a:pt x="578" y="1510"/>
                    </a:cubicBezTo>
                    <a:cubicBezTo>
                      <a:pt x="683" y="1532"/>
                      <a:pt x="786" y="1541"/>
                      <a:pt x="819" y="1542"/>
                    </a:cubicBezTo>
                    <a:cubicBezTo>
                      <a:pt x="819" y="1610"/>
                      <a:pt x="819" y="1610"/>
                      <a:pt x="819" y="1610"/>
                    </a:cubicBezTo>
                    <a:cubicBezTo>
                      <a:pt x="857" y="1570"/>
                      <a:pt x="857" y="1570"/>
                      <a:pt x="857" y="1570"/>
                    </a:cubicBezTo>
                    <a:cubicBezTo>
                      <a:pt x="906" y="1518"/>
                      <a:pt x="906" y="1518"/>
                      <a:pt x="906" y="1518"/>
                    </a:cubicBezTo>
                    <a:cubicBezTo>
                      <a:pt x="1019" y="1399"/>
                      <a:pt x="1019" y="1399"/>
                      <a:pt x="1019" y="1399"/>
                    </a:cubicBezTo>
                    <a:cubicBezTo>
                      <a:pt x="933" y="1308"/>
                      <a:pt x="933" y="1308"/>
                      <a:pt x="933" y="1308"/>
                    </a:cubicBezTo>
                    <a:cubicBezTo>
                      <a:pt x="819" y="1188"/>
                      <a:pt x="819" y="1188"/>
                      <a:pt x="819" y="1188"/>
                    </a:cubicBezTo>
                    <a:cubicBezTo>
                      <a:pt x="819" y="1271"/>
                      <a:pt x="819" y="1271"/>
                      <a:pt x="819" y="1271"/>
                    </a:cubicBezTo>
                    <a:cubicBezTo>
                      <a:pt x="740" y="1279"/>
                      <a:pt x="653" y="1266"/>
                      <a:pt x="578" y="1249"/>
                    </a:cubicBezTo>
                    <a:cubicBezTo>
                      <a:pt x="550" y="1242"/>
                      <a:pt x="525" y="1235"/>
                      <a:pt x="502" y="1229"/>
                    </a:cubicBezTo>
                    <a:cubicBezTo>
                      <a:pt x="471" y="1219"/>
                      <a:pt x="445" y="1211"/>
                      <a:pt x="426" y="1204"/>
                    </a:cubicBezTo>
                    <a:cubicBezTo>
                      <a:pt x="422" y="1202"/>
                      <a:pt x="418" y="1201"/>
                      <a:pt x="415" y="1199"/>
                    </a:cubicBezTo>
                    <a:cubicBezTo>
                      <a:pt x="414" y="1199"/>
                      <a:pt x="414" y="1199"/>
                      <a:pt x="413" y="1199"/>
                    </a:cubicBezTo>
                    <a:cubicBezTo>
                      <a:pt x="413" y="1199"/>
                      <a:pt x="413" y="1199"/>
                      <a:pt x="413" y="1199"/>
                    </a:cubicBezTo>
                    <a:cubicBezTo>
                      <a:pt x="354" y="1175"/>
                      <a:pt x="300" y="1147"/>
                      <a:pt x="253" y="1115"/>
                    </a:cubicBezTo>
                    <a:cubicBezTo>
                      <a:pt x="189" y="1073"/>
                      <a:pt x="142" y="1028"/>
                      <a:pt x="110" y="981"/>
                    </a:cubicBezTo>
                    <a:cubicBezTo>
                      <a:pt x="94" y="963"/>
                      <a:pt x="80" y="944"/>
                      <a:pt x="68" y="925"/>
                    </a:cubicBezTo>
                    <a:cubicBezTo>
                      <a:pt x="33" y="870"/>
                      <a:pt x="13" y="811"/>
                      <a:pt x="11" y="751"/>
                    </a:cubicBezTo>
                    <a:cubicBezTo>
                      <a:pt x="7" y="768"/>
                      <a:pt x="4" y="785"/>
                      <a:pt x="3" y="802"/>
                    </a:cubicBezTo>
                    <a:cubicBezTo>
                      <a:pt x="0" y="834"/>
                      <a:pt x="4" y="864"/>
                      <a:pt x="7" y="893"/>
                    </a:cubicBezTo>
                    <a:cubicBezTo>
                      <a:pt x="8" y="898"/>
                      <a:pt x="9" y="904"/>
                      <a:pt x="9" y="909"/>
                    </a:cubicBezTo>
                    <a:cubicBezTo>
                      <a:pt x="22" y="1021"/>
                      <a:pt x="22" y="1021"/>
                      <a:pt x="22" y="1021"/>
                    </a:cubicBezTo>
                    <a:cubicBezTo>
                      <a:pt x="23" y="1025"/>
                      <a:pt x="23" y="1029"/>
                      <a:pt x="24" y="1033"/>
                    </a:cubicBezTo>
                    <a:cubicBezTo>
                      <a:pt x="25" y="1048"/>
                      <a:pt x="27" y="1064"/>
                      <a:pt x="30" y="1080"/>
                    </a:cubicBezTo>
                    <a:cubicBezTo>
                      <a:pt x="34" y="1101"/>
                      <a:pt x="40" y="1121"/>
                      <a:pt x="47" y="1140"/>
                    </a:cubicBezTo>
                    <a:cubicBezTo>
                      <a:pt x="61" y="1175"/>
                      <a:pt x="80" y="1208"/>
                      <a:pt x="103" y="1239"/>
                    </a:cubicBezTo>
                    <a:cubicBezTo>
                      <a:pt x="146" y="1295"/>
                      <a:pt x="202" y="1344"/>
                      <a:pt x="275" y="1390"/>
                    </a:cubicBezTo>
                    <a:cubicBezTo>
                      <a:pt x="304" y="1409"/>
                      <a:pt x="335" y="1426"/>
                      <a:pt x="366" y="1441"/>
                    </a:cubicBezTo>
                    <a:close/>
                    <a:moveTo>
                      <a:pt x="64" y="773"/>
                    </a:moveTo>
                    <a:cubicBezTo>
                      <a:pt x="67" y="798"/>
                      <a:pt x="74" y="823"/>
                      <a:pt x="84" y="848"/>
                    </a:cubicBezTo>
                    <a:cubicBezTo>
                      <a:pt x="107" y="785"/>
                      <a:pt x="165" y="713"/>
                      <a:pt x="209" y="677"/>
                    </a:cubicBezTo>
                    <a:cubicBezTo>
                      <a:pt x="272" y="628"/>
                      <a:pt x="353" y="583"/>
                      <a:pt x="451" y="545"/>
                    </a:cubicBezTo>
                    <a:cubicBezTo>
                      <a:pt x="515" y="521"/>
                      <a:pt x="582" y="501"/>
                      <a:pt x="652" y="486"/>
                    </a:cubicBezTo>
                    <a:cubicBezTo>
                      <a:pt x="652" y="314"/>
                      <a:pt x="652" y="314"/>
                      <a:pt x="652" y="314"/>
                    </a:cubicBezTo>
                    <a:cubicBezTo>
                      <a:pt x="640" y="317"/>
                      <a:pt x="627" y="320"/>
                      <a:pt x="615" y="323"/>
                    </a:cubicBezTo>
                    <a:cubicBezTo>
                      <a:pt x="544" y="340"/>
                      <a:pt x="476" y="361"/>
                      <a:pt x="413" y="386"/>
                    </a:cubicBezTo>
                    <a:cubicBezTo>
                      <a:pt x="345" y="413"/>
                      <a:pt x="288" y="442"/>
                      <a:pt x="238" y="474"/>
                    </a:cubicBezTo>
                    <a:cubicBezTo>
                      <a:pt x="204" y="496"/>
                      <a:pt x="178" y="516"/>
                      <a:pt x="153" y="537"/>
                    </a:cubicBezTo>
                    <a:cubicBezTo>
                      <a:pt x="142" y="547"/>
                      <a:pt x="131" y="556"/>
                      <a:pt x="122" y="566"/>
                    </a:cubicBezTo>
                    <a:cubicBezTo>
                      <a:pt x="81" y="622"/>
                      <a:pt x="60" y="684"/>
                      <a:pt x="62" y="747"/>
                    </a:cubicBezTo>
                    <a:cubicBezTo>
                      <a:pt x="62" y="756"/>
                      <a:pt x="63" y="764"/>
                      <a:pt x="64" y="773"/>
                    </a:cubicBezTo>
                    <a:close/>
                    <a:moveTo>
                      <a:pt x="1928" y="693"/>
                    </a:moveTo>
                    <a:cubicBezTo>
                      <a:pt x="1966" y="727"/>
                      <a:pt x="2007" y="795"/>
                      <a:pt x="2021" y="856"/>
                    </a:cubicBezTo>
                    <a:cubicBezTo>
                      <a:pt x="2034" y="828"/>
                      <a:pt x="2042" y="798"/>
                      <a:pt x="2045" y="768"/>
                    </a:cubicBezTo>
                    <a:cubicBezTo>
                      <a:pt x="2046" y="761"/>
                      <a:pt x="2047" y="754"/>
                      <a:pt x="2047" y="747"/>
                    </a:cubicBezTo>
                    <a:cubicBezTo>
                      <a:pt x="2049" y="670"/>
                      <a:pt x="2018" y="595"/>
                      <a:pt x="1958" y="530"/>
                    </a:cubicBezTo>
                    <a:cubicBezTo>
                      <a:pt x="1924" y="501"/>
                      <a:pt x="1884" y="473"/>
                      <a:pt x="1839" y="447"/>
                    </a:cubicBezTo>
                    <a:cubicBezTo>
                      <a:pt x="1782" y="415"/>
                      <a:pt x="1718" y="387"/>
                      <a:pt x="1639" y="359"/>
                    </a:cubicBezTo>
                    <a:cubicBezTo>
                      <a:pt x="1584" y="340"/>
                      <a:pt x="1524" y="324"/>
                      <a:pt x="1457" y="310"/>
                    </a:cubicBezTo>
                    <a:cubicBezTo>
                      <a:pt x="1457" y="482"/>
                      <a:pt x="1457" y="482"/>
                      <a:pt x="1457" y="482"/>
                    </a:cubicBezTo>
                    <a:cubicBezTo>
                      <a:pt x="1542" y="500"/>
                      <a:pt x="1625" y="525"/>
                      <a:pt x="1700" y="556"/>
                    </a:cubicBezTo>
                    <a:cubicBezTo>
                      <a:pt x="1795" y="595"/>
                      <a:pt x="1871" y="642"/>
                      <a:pt x="1928" y="693"/>
                    </a:cubicBezTo>
                    <a:close/>
                    <a:moveTo>
                      <a:pt x="1054" y="814"/>
                    </a:moveTo>
                    <a:cubicBezTo>
                      <a:pt x="1186" y="814"/>
                      <a:pt x="1408" y="789"/>
                      <a:pt x="1408" y="696"/>
                    </a:cubicBezTo>
                    <a:cubicBezTo>
                      <a:pt x="1408" y="118"/>
                      <a:pt x="1408" y="118"/>
                      <a:pt x="1408" y="118"/>
                    </a:cubicBezTo>
                    <a:cubicBezTo>
                      <a:pt x="1408" y="25"/>
                      <a:pt x="1186" y="0"/>
                      <a:pt x="1054" y="0"/>
                    </a:cubicBezTo>
                    <a:cubicBezTo>
                      <a:pt x="923" y="0"/>
                      <a:pt x="701" y="25"/>
                      <a:pt x="701" y="118"/>
                    </a:cubicBezTo>
                    <a:cubicBezTo>
                      <a:pt x="701" y="696"/>
                      <a:pt x="701" y="696"/>
                      <a:pt x="701" y="696"/>
                    </a:cubicBezTo>
                    <a:cubicBezTo>
                      <a:pt x="701" y="789"/>
                      <a:pt x="923" y="814"/>
                      <a:pt x="1054" y="814"/>
                    </a:cubicBezTo>
                    <a:close/>
                    <a:moveTo>
                      <a:pt x="1054" y="35"/>
                    </a:moveTo>
                    <a:cubicBezTo>
                      <a:pt x="1219" y="35"/>
                      <a:pt x="1352" y="71"/>
                      <a:pt x="1352" y="116"/>
                    </a:cubicBezTo>
                    <a:cubicBezTo>
                      <a:pt x="1352" y="161"/>
                      <a:pt x="1219" y="197"/>
                      <a:pt x="1054" y="197"/>
                    </a:cubicBezTo>
                    <a:cubicBezTo>
                      <a:pt x="890" y="197"/>
                      <a:pt x="757" y="161"/>
                      <a:pt x="757" y="116"/>
                    </a:cubicBezTo>
                    <a:cubicBezTo>
                      <a:pt x="757" y="71"/>
                      <a:pt x="890" y="35"/>
                      <a:pt x="1054" y="35"/>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grpSp>
      </p:grpSp>
      <p:sp>
        <p:nvSpPr>
          <p:cNvPr id="11" name="Title 3"/>
          <p:cNvSpPr txBox="1">
            <a:spLocks/>
          </p:cNvSpPr>
          <p:nvPr/>
        </p:nvSpPr>
        <p:spPr>
          <a:xfrm>
            <a:off x="0" y="0"/>
            <a:ext cx="12192000" cy="812800"/>
          </a:xfrm>
          <a:prstGeom prst="rect">
            <a:avLst/>
          </a:prstGeom>
        </p:spPr>
        <p:txBody>
          <a:bodyPr vert="horz" lIns="91440" tIns="45720" rIns="91440" bIns="45720" rtlCol="0" anchor="ctr">
            <a:no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dirty="0"/>
              <a:t>There </a:t>
            </a:r>
            <a:r>
              <a:rPr lang="en-US" dirty="0" smtClean="0"/>
              <a:t>are two ways to </a:t>
            </a:r>
            <a:r>
              <a:rPr lang="en-US" dirty="0"/>
              <a:t>Secure </a:t>
            </a:r>
            <a:r>
              <a:rPr lang="en-US" dirty="0" smtClean="0"/>
              <a:t>a database</a:t>
            </a:r>
            <a:endParaRPr lang="en-US" dirty="0"/>
          </a:p>
        </p:txBody>
      </p:sp>
      <p:pic>
        <p:nvPicPr>
          <p:cNvPr id="14" name="Picture 13"/>
          <p:cNvPicPr>
            <a:picLocks noChangeAspect="1"/>
          </p:cNvPicPr>
          <p:nvPr/>
        </p:nvPicPr>
        <p:blipFill>
          <a:blip r:embed="rId3">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29640512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0" y="0"/>
            <a:ext cx="12192000" cy="6857999"/>
          </a:xfrm>
          <a:prstGeom prst="rect">
            <a:avLst/>
          </a:prstGeom>
        </p:spPr>
        <p:txBody>
          <a:bodyPr lIns="0" tIns="0" rIns="0" bIns="0" anchor="ct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52000" lvl="1" indent="0" defTabSz="914325">
              <a:spcBef>
                <a:spcPts val="1200"/>
              </a:spcBef>
              <a:buNone/>
            </a:pPr>
            <a:r>
              <a:rPr lang="en-US" sz="4400" dirty="0" smtClean="0">
                <a:solidFill>
                  <a:schemeClr val="bg1"/>
                </a:solidFill>
                <a:latin typeface="+mj-lt"/>
              </a:rPr>
              <a:t>SQL </a:t>
            </a:r>
            <a:r>
              <a:rPr lang="en-US" sz="4400" dirty="0">
                <a:solidFill>
                  <a:schemeClr val="bg1"/>
                </a:solidFill>
                <a:latin typeface="+mj-lt"/>
              </a:rPr>
              <a:t>authentication </a:t>
            </a:r>
            <a:r>
              <a:rPr lang="en-US" sz="4400" dirty="0" smtClean="0">
                <a:solidFill>
                  <a:schemeClr val="bg1"/>
                </a:solidFill>
                <a:latin typeface="+mj-lt"/>
              </a:rPr>
              <a:t>supported</a:t>
            </a:r>
          </a:p>
          <a:p>
            <a:pPr marL="252000" lvl="1" indent="0" defTabSz="914325">
              <a:spcBef>
                <a:spcPts val="1200"/>
              </a:spcBef>
              <a:buNone/>
            </a:pPr>
            <a:r>
              <a:rPr lang="en-US" sz="4400" dirty="0" smtClean="0">
                <a:solidFill>
                  <a:schemeClr val="bg1"/>
                </a:solidFill>
                <a:latin typeface="+mj-lt"/>
              </a:rPr>
              <a:t>No </a:t>
            </a:r>
            <a:r>
              <a:rPr lang="en-US" sz="4400" dirty="0">
                <a:solidFill>
                  <a:schemeClr val="bg1"/>
                </a:solidFill>
                <a:latin typeface="+mj-lt"/>
              </a:rPr>
              <a:t>Integrated </a:t>
            </a:r>
            <a:r>
              <a:rPr lang="en-US" sz="4400" dirty="0" smtClean="0">
                <a:solidFill>
                  <a:schemeClr val="bg1"/>
                </a:solidFill>
                <a:latin typeface="+mj-lt"/>
              </a:rPr>
              <a:t>authentication</a:t>
            </a:r>
          </a:p>
          <a:p>
            <a:pPr marL="252000" lvl="1" indent="0" defTabSz="914325">
              <a:spcBef>
                <a:spcPts val="1200"/>
              </a:spcBef>
              <a:buNone/>
            </a:pPr>
            <a:r>
              <a:rPr lang="en-US" sz="4400" dirty="0" smtClean="0">
                <a:solidFill>
                  <a:schemeClr val="bg1"/>
                </a:solidFill>
                <a:latin typeface="+mj-lt"/>
              </a:rPr>
              <a:t>The </a:t>
            </a:r>
            <a:r>
              <a:rPr lang="en-US" sz="4400" dirty="0">
                <a:solidFill>
                  <a:schemeClr val="bg1"/>
                </a:solidFill>
                <a:latin typeface="+mj-lt"/>
              </a:rPr>
              <a:t>Admin login is similar to </a:t>
            </a:r>
            <a:r>
              <a:rPr lang="en-US" sz="4400" dirty="0" err="1" smtClean="0">
                <a:solidFill>
                  <a:schemeClr val="bg1"/>
                </a:solidFill>
                <a:latin typeface="+mj-lt"/>
              </a:rPr>
              <a:t>sa</a:t>
            </a:r>
            <a:endParaRPr lang="en-US" sz="4400" dirty="0" smtClean="0">
              <a:solidFill>
                <a:schemeClr val="bg1"/>
              </a:solidFill>
              <a:latin typeface="+mj-lt"/>
            </a:endParaRPr>
          </a:p>
          <a:p>
            <a:pPr marL="252000" lvl="1" indent="0" defTabSz="914325">
              <a:spcBef>
                <a:spcPts val="1200"/>
              </a:spcBef>
              <a:buNone/>
            </a:pPr>
            <a:r>
              <a:rPr lang="en-US" sz="4400" dirty="0">
                <a:solidFill>
                  <a:schemeClr val="bg1"/>
                </a:solidFill>
                <a:latin typeface="+mj-lt"/>
              </a:rPr>
              <a:t>Connect to master to administer </a:t>
            </a:r>
            <a:r>
              <a:rPr lang="en-US" sz="4400" dirty="0" smtClean="0">
                <a:solidFill>
                  <a:schemeClr val="bg1"/>
                </a:solidFill>
                <a:latin typeface="+mj-lt"/>
              </a:rPr>
              <a:t>logins</a:t>
            </a:r>
            <a:endParaRPr lang="en-US" sz="4400" dirty="0">
              <a:solidFill>
                <a:schemeClr val="bg1"/>
              </a:solidFill>
              <a:latin typeface="+mj-lt"/>
            </a:endParaRPr>
          </a:p>
        </p:txBody>
      </p:sp>
      <p:sp>
        <p:nvSpPr>
          <p:cNvPr id="7" name="Title 3"/>
          <p:cNvSpPr txBox="1">
            <a:spLocks/>
          </p:cNvSpPr>
          <p:nvPr/>
        </p:nvSpPr>
        <p:spPr>
          <a:xfrm>
            <a:off x="0" y="0"/>
            <a:ext cx="12192000" cy="812800"/>
          </a:xfrm>
          <a:prstGeom prst="rect">
            <a:avLst/>
          </a:prstGeom>
        </p:spPr>
        <p:txBody>
          <a:bodyPr vert="horz" lIns="91440" tIns="45720" rIns="91440" bIns="45720" rtlCol="0" anchor="ctr">
            <a:no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altLang="zh-CN" dirty="0" smtClean="0"/>
              <a:t>On </a:t>
            </a:r>
            <a:r>
              <a:rPr lang="en-US" altLang="zh-CN" dirty="0"/>
              <a:t>The </a:t>
            </a:r>
            <a:r>
              <a:rPr lang="en-US" altLang="zh-CN" dirty="0" smtClean="0"/>
              <a:t>Server</a:t>
            </a:r>
            <a:endParaRPr lang="en-US" altLang="zh-CN" dirty="0"/>
          </a:p>
        </p:txBody>
      </p:sp>
      <p:sp>
        <p:nvSpPr>
          <p:cNvPr id="8" name="Freeform 58"/>
          <p:cNvSpPr>
            <a:spLocks noEditPoints="1"/>
          </p:cNvSpPr>
          <p:nvPr/>
        </p:nvSpPr>
        <p:spPr bwMode="black">
          <a:xfrm>
            <a:off x="11426854" y="50800"/>
            <a:ext cx="663545" cy="711200"/>
          </a:xfrm>
          <a:custGeom>
            <a:avLst/>
            <a:gdLst>
              <a:gd name="T0" fmla="*/ 181 w 182"/>
              <a:gd name="T1" fmla="*/ 65 h 195"/>
              <a:gd name="T2" fmla="*/ 88 w 182"/>
              <a:gd name="T3" fmla="*/ 0 h 195"/>
              <a:gd name="T4" fmla="*/ 88 w 182"/>
              <a:gd name="T5" fmla="*/ 40 h 195"/>
              <a:gd name="T6" fmla="*/ 1 w 182"/>
              <a:gd name="T7" fmla="*/ 40 h 195"/>
              <a:gd name="T8" fmla="*/ 1 w 182"/>
              <a:gd name="T9" fmla="*/ 89 h 195"/>
              <a:gd name="T10" fmla="*/ 57 w 182"/>
              <a:gd name="T11" fmla="*/ 89 h 195"/>
              <a:gd name="T12" fmla="*/ 88 w 182"/>
              <a:gd name="T13" fmla="*/ 68 h 195"/>
              <a:gd name="T14" fmla="*/ 88 w 182"/>
              <a:gd name="T15" fmla="*/ 130 h 195"/>
              <a:gd name="T16" fmla="*/ 181 w 182"/>
              <a:gd name="T17" fmla="*/ 65 h 195"/>
              <a:gd name="T18" fmla="*/ 19 w 182"/>
              <a:gd name="T19" fmla="*/ 127 h 195"/>
              <a:gd name="T20" fmla="*/ 88 w 182"/>
              <a:gd name="T21" fmla="*/ 172 h 195"/>
              <a:gd name="T22" fmla="*/ 88 w 182"/>
              <a:gd name="T23" fmla="*/ 142 h 195"/>
              <a:gd name="T24" fmla="*/ 178 w 182"/>
              <a:gd name="T25" fmla="*/ 142 h 195"/>
              <a:gd name="T26" fmla="*/ 178 w 182"/>
              <a:gd name="T27" fmla="*/ 153 h 195"/>
              <a:gd name="T28" fmla="*/ 100 w 182"/>
              <a:gd name="T29" fmla="*/ 153 h 195"/>
              <a:gd name="T30" fmla="*/ 100 w 182"/>
              <a:gd name="T31" fmla="*/ 195 h 195"/>
              <a:gd name="T32" fmla="*/ 0 w 182"/>
              <a:gd name="T33" fmla="*/ 127 h 195"/>
              <a:gd name="T34" fmla="*/ 19 w 182"/>
              <a:gd name="T35" fmla="*/ 12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95">
                <a:moveTo>
                  <a:pt x="181" y="65"/>
                </a:moveTo>
                <a:cubicBezTo>
                  <a:pt x="88" y="0"/>
                  <a:pt x="88" y="0"/>
                  <a:pt x="88" y="0"/>
                </a:cubicBezTo>
                <a:cubicBezTo>
                  <a:pt x="88" y="40"/>
                  <a:pt x="88" y="40"/>
                  <a:pt x="88" y="40"/>
                </a:cubicBezTo>
                <a:cubicBezTo>
                  <a:pt x="1" y="40"/>
                  <a:pt x="1" y="40"/>
                  <a:pt x="1" y="40"/>
                </a:cubicBezTo>
                <a:cubicBezTo>
                  <a:pt x="1" y="89"/>
                  <a:pt x="1" y="89"/>
                  <a:pt x="1" y="89"/>
                </a:cubicBezTo>
                <a:cubicBezTo>
                  <a:pt x="57" y="89"/>
                  <a:pt x="57" y="89"/>
                  <a:pt x="57" y="89"/>
                </a:cubicBezTo>
                <a:cubicBezTo>
                  <a:pt x="88" y="68"/>
                  <a:pt x="88" y="68"/>
                  <a:pt x="88" y="68"/>
                </a:cubicBezTo>
                <a:cubicBezTo>
                  <a:pt x="88" y="130"/>
                  <a:pt x="88" y="130"/>
                  <a:pt x="88" y="130"/>
                </a:cubicBezTo>
                <a:cubicBezTo>
                  <a:pt x="181" y="65"/>
                  <a:pt x="181" y="65"/>
                  <a:pt x="181" y="65"/>
                </a:cubicBezTo>
                <a:close/>
                <a:moveTo>
                  <a:pt x="19" y="127"/>
                </a:moveTo>
                <a:cubicBezTo>
                  <a:pt x="88" y="172"/>
                  <a:pt x="88" y="172"/>
                  <a:pt x="88" y="172"/>
                </a:cubicBezTo>
                <a:cubicBezTo>
                  <a:pt x="88" y="142"/>
                  <a:pt x="88" y="142"/>
                  <a:pt x="88" y="142"/>
                </a:cubicBezTo>
                <a:cubicBezTo>
                  <a:pt x="178" y="142"/>
                  <a:pt x="178" y="142"/>
                  <a:pt x="178" y="142"/>
                </a:cubicBezTo>
                <a:cubicBezTo>
                  <a:pt x="182" y="142"/>
                  <a:pt x="182" y="153"/>
                  <a:pt x="178" y="153"/>
                </a:cubicBezTo>
                <a:cubicBezTo>
                  <a:pt x="100" y="153"/>
                  <a:pt x="100" y="153"/>
                  <a:pt x="100" y="153"/>
                </a:cubicBezTo>
                <a:cubicBezTo>
                  <a:pt x="100" y="195"/>
                  <a:pt x="100" y="195"/>
                  <a:pt x="100" y="195"/>
                </a:cubicBezTo>
                <a:cubicBezTo>
                  <a:pt x="0" y="127"/>
                  <a:pt x="0" y="127"/>
                  <a:pt x="0" y="127"/>
                </a:cubicBezTo>
                <a:cubicBezTo>
                  <a:pt x="19" y="127"/>
                  <a:pt x="19" y="127"/>
                  <a:pt x="19" y="127"/>
                </a:cubicBezTo>
                <a:close/>
              </a:path>
            </a:pathLst>
          </a:custGeom>
          <a:solidFill>
            <a:schemeClr val="bg1"/>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38237643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0" y="0"/>
            <a:ext cx="12192000" cy="6857999"/>
          </a:xfrm>
          <a:prstGeom prst="rect">
            <a:avLst/>
          </a:prstGeom>
        </p:spPr>
        <p:txBody>
          <a:bodyPr lIns="0" tIns="0" rIns="0" bIns="0" anchor="ct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52000" lvl="1" indent="0" defTabSz="914325">
              <a:spcBef>
                <a:spcPts val="1200"/>
              </a:spcBef>
              <a:buNone/>
            </a:pPr>
            <a:r>
              <a:rPr lang="en-US" sz="4400" dirty="0">
                <a:solidFill>
                  <a:schemeClr val="bg1"/>
                </a:solidFill>
                <a:latin typeface="+mj-lt"/>
              </a:rPr>
              <a:t>Logins require an associated user </a:t>
            </a:r>
            <a:r>
              <a:rPr lang="en-US" sz="4400" dirty="0" smtClean="0">
                <a:solidFill>
                  <a:schemeClr val="bg1"/>
                </a:solidFill>
                <a:latin typeface="+mj-lt"/>
              </a:rPr>
              <a:t>account</a:t>
            </a:r>
          </a:p>
          <a:p>
            <a:pPr marL="252000" lvl="1" indent="0" defTabSz="914325">
              <a:spcBef>
                <a:spcPts val="1200"/>
              </a:spcBef>
              <a:buNone/>
            </a:pPr>
            <a:r>
              <a:rPr lang="en-US" sz="4400" dirty="0" smtClean="0">
                <a:solidFill>
                  <a:schemeClr val="bg1"/>
                </a:solidFill>
                <a:latin typeface="+mj-lt"/>
              </a:rPr>
              <a:t>Admin </a:t>
            </a:r>
            <a:r>
              <a:rPr lang="en-US" sz="4400" dirty="0">
                <a:solidFill>
                  <a:schemeClr val="bg1"/>
                </a:solidFill>
                <a:latin typeface="+mj-lt"/>
              </a:rPr>
              <a:t>login is automatically associated with </a:t>
            </a:r>
            <a:r>
              <a:rPr lang="en-US" sz="4400" dirty="0" err="1" smtClean="0">
                <a:solidFill>
                  <a:schemeClr val="bg1"/>
                </a:solidFill>
                <a:latin typeface="+mj-lt"/>
              </a:rPr>
              <a:t>dbo</a:t>
            </a:r>
            <a:endParaRPr lang="en-US" sz="4400" dirty="0">
              <a:solidFill>
                <a:schemeClr val="bg1"/>
              </a:solidFill>
              <a:latin typeface="+mj-lt"/>
            </a:endParaRPr>
          </a:p>
          <a:p>
            <a:pPr marL="252000" lvl="1" indent="0" defTabSz="914325">
              <a:spcBef>
                <a:spcPts val="1200"/>
              </a:spcBef>
              <a:buNone/>
            </a:pPr>
            <a:r>
              <a:rPr lang="en-US" sz="4400" dirty="0">
                <a:solidFill>
                  <a:schemeClr val="bg1"/>
                </a:solidFill>
                <a:latin typeface="+mj-lt"/>
              </a:rPr>
              <a:t>The </a:t>
            </a:r>
            <a:r>
              <a:rPr lang="en-US" sz="4400" dirty="0" err="1">
                <a:solidFill>
                  <a:schemeClr val="bg1"/>
                </a:solidFill>
                <a:latin typeface="+mj-lt"/>
              </a:rPr>
              <a:t>dbo</a:t>
            </a:r>
            <a:r>
              <a:rPr lang="en-US" sz="4400" dirty="0">
                <a:solidFill>
                  <a:schemeClr val="bg1"/>
                </a:solidFill>
                <a:latin typeface="+mj-lt"/>
              </a:rPr>
              <a:t> has full rights in the </a:t>
            </a:r>
            <a:r>
              <a:rPr lang="en-US" sz="4400" dirty="0" smtClean="0">
                <a:solidFill>
                  <a:schemeClr val="bg1"/>
                </a:solidFill>
                <a:latin typeface="+mj-lt"/>
              </a:rPr>
              <a:t>database</a:t>
            </a:r>
            <a:endParaRPr lang="en-US" sz="4400" dirty="0">
              <a:solidFill>
                <a:schemeClr val="bg1"/>
              </a:solidFill>
              <a:latin typeface="+mj-lt"/>
            </a:endParaRPr>
          </a:p>
        </p:txBody>
      </p:sp>
      <p:sp>
        <p:nvSpPr>
          <p:cNvPr id="7" name="Title 3"/>
          <p:cNvSpPr txBox="1">
            <a:spLocks/>
          </p:cNvSpPr>
          <p:nvPr/>
        </p:nvSpPr>
        <p:spPr>
          <a:xfrm>
            <a:off x="0" y="0"/>
            <a:ext cx="12192000" cy="812800"/>
          </a:xfrm>
          <a:prstGeom prst="rect">
            <a:avLst/>
          </a:prstGeom>
        </p:spPr>
        <p:txBody>
          <a:bodyPr vert="horz" lIns="91440" tIns="45720" rIns="91440" bIns="45720" rtlCol="0" anchor="ctr">
            <a:no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altLang="zh-CN" dirty="0" smtClean="0"/>
              <a:t>Within </a:t>
            </a:r>
            <a:r>
              <a:rPr lang="en-US" altLang="zh-CN" dirty="0"/>
              <a:t>The </a:t>
            </a:r>
            <a:r>
              <a:rPr lang="en-US" altLang="zh-CN" dirty="0" smtClean="0"/>
              <a:t>Database</a:t>
            </a:r>
            <a:endParaRPr lang="en-US" altLang="zh-CN" dirty="0"/>
          </a:p>
        </p:txBody>
      </p:sp>
      <p:sp>
        <p:nvSpPr>
          <p:cNvPr id="10" name="Freeform 83"/>
          <p:cNvSpPr>
            <a:spLocks noEditPoints="1"/>
          </p:cNvSpPr>
          <p:nvPr/>
        </p:nvSpPr>
        <p:spPr bwMode="black">
          <a:xfrm>
            <a:off x="11426854" y="50800"/>
            <a:ext cx="663545" cy="711200"/>
          </a:xfrm>
          <a:custGeom>
            <a:avLst/>
            <a:gdLst>
              <a:gd name="T0" fmla="*/ 502 w 2107"/>
              <a:gd name="T1" fmla="*/ 1162 h 2221"/>
              <a:gd name="T2" fmla="*/ 239 w 2107"/>
              <a:gd name="T3" fmla="*/ 2072 h 2221"/>
              <a:gd name="T4" fmla="*/ 1587 w 2107"/>
              <a:gd name="T5" fmla="*/ 1800 h 2221"/>
              <a:gd name="T6" fmla="*/ 1487 w 2107"/>
              <a:gd name="T7" fmla="*/ 1835 h 2221"/>
              <a:gd name="T8" fmla="*/ 1579 w 2107"/>
              <a:gd name="T9" fmla="*/ 1870 h 2221"/>
              <a:gd name="T10" fmla="*/ 1470 w 2107"/>
              <a:gd name="T11" fmla="*/ 1847 h 2221"/>
              <a:gd name="T12" fmla="*/ 983 w 2107"/>
              <a:gd name="T13" fmla="*/ 1837 h 2221"/>
              <a:gd name="T14" fmla="*/ 1062 w 2107"/>
              <a:gd name="T15" fmla="*/ 1872 h 2221"/>
              <a:gd name="T16" fmla="*/ 956 w 2107"/>
              <a:gd name="T17" fmla="*/ 1951 h 2221"/>
              <a:gd name="T18" fmla="*/ 1046 w 2107"/>
              <a:gd name="T19" fmla="*/ 1970 h 2221"/>
              <a:gd name="T20" fmla="*/ 820 w 2107"/>
              <a:gd name="T21" fmla="*/ 1872 h 2221"/>
              <a:gd name="T22" fmla="*/ 899 w 2107"/>
              <a:gd name="T23" fmla="*/ 1836 h 2221"/>
              <a:gd name="T24" fmla="*/ 841 w 2107"/>
              <a:gd name="T25" fmla="*/ 1886 h 2221"/>
              <a:gd name="T26" fmla="*/ 905 w 2107"/>
              <a:gd name="T27" fmla="*/ 1920 h 2221"/>
              <a:gd name="T28" fmla="*/ 882 w 2107"/>
              <a:gd name="T29" fmla="*/ 1971 h 2221"/>
              <a:gd name="T30" fmla="*/ 687 w 2107"/>
              <a:gd name="T31" fmla="*/ 1847 h 2221"/>
              <a:gd name="T32" fmla="*/ 780 w 2107"/>
              <a:gd name="T33" fmla="*/ 1844 h 2221"/>
              <a:gd name="T34" fmla="*/ 760 w 2107"/>
              <a:gd name="T35" fmla="*/ 1882 h 2221"/>
              <a:gd name="T36" fmla="*/ 703 w 2107"/>
              <a:gd name="T37" fmla="*/ 1912 h 2221"/>
              <a:gd name="T38" fmla="*/ 682 w 2107"/>
              <a:gd name="T39" fmla="*/ 1972 h 2221"/>
              <a:gd name="T40" fmla="*/ 647 w 2107"/>
              <a:gd name="T41" fmla="*/ 1928 h 2221"/>
              <a:gd name="T42" fmla="*/ 631 w 2107"/>
              <a:gd name="T43" fmla="*/ 1862 h 2221"/>
              <a:gd name="T44" fmla="*/ 545 w 2107"/>
              <a:gd name="T45" fmla="*/ 2017 h 2221"/>
              <a:gd name="T46" fmla="*/ 416 w 2107"/>
              <a:gd name="T47" fmla="*/ 2078 h 2221"/>
              <a:gd name="T48" fmla="*/ 435 w 2107"/>
              <a:gd name="T49" fmla="*/ 2014 h 2221"/>
              <a:gd name="T50" fmla="*/ 538 w 2107"/>
              <a:gd name="T51" fmla="*/ 2006 h 2221"/>
              <a:gd name="T52" fmla="*/ 520 w 2107"/>
              <a:gd name="T53" fmla="*/ 1973 h 2221"/>
              <a:gd name="T54" fmla="*/ 490 w 2107"/>
              <a:gd name="T55" fmla="*/ 1930 h 2221"/>
              <a:gd name="T56" fmla="*/ 587 w 2107"/>
              <a:gd name="T57" fmla="*/ 1913 h 2221"/>
              <a:gd name="T58" fmla="*/ 1055 w 2107"/>
              <a:gd name="T59" fmla="*/ 2071 h 2221"/>
              <a:gd name="T60" fmla="*/ 605 w 2107"/>
              <a:gd name="T61" fmla="*/ 2078 h 2221"/>
              <a:gd name="T62" fmla="*/ 613 w 2107"/>
              <a:gd name="T63" fmla="*/ 2010 h 2221"/>
              <a:gd name="T64" fmla="*/ 1046 w 2107"/>
              <a:gd name="T65" fmla="*/ 2003 h 2221"/>
              <a:gd name="T66" fmla="*/ 1113 w 2107"/>
              <a:gd name="T67" fmla="*/ 1877 h 2221"/>
              <a:gd name="T68" fmla="*/ 1176 w 2107"/>
              <a:gd name="T69" fmla="*/ 1835 h 2221"/>
              <a:gd name="T70" fmla="*/ 1137 w 2107"/>
              <a:gd name="T71" fmla="*/ 1885 h 2221"/>
              <a:gd name="T72" fmla="*/ 1115 w 2107"/>
              <a:gd name="T73" fmla="*/ 1926 h 2221"/>
              <a:gd name="T74" fmla="*/ 1215 w 2107"/>
              <a:gd name="T75" fmla="*/ 1968 h 2221"/>
              <a:gd name="T76" fmla="*/ 1135 w 2107"/>
              <a:gd name="T77" fmla="*/ 1970 h 2221"/>
              <a:gd name="T78" fmla="*/ 1146 w 2107"/>
              <a:gd name="T79" fmla="*/ 2075 h 2221"/>
              <a:gd name="T80" fmla="*/ 1122 w 2107"/>
              <a:gd name="T81" fmla="*/ 2019 h 2221"/>
              <a:gd name="T82" fmla="*/ 1139 w 2107"/>
              <a:gd name="T83" fmla="*/ 2003 h 2221"/>
              <a:gd name="T84" fmla="*/ 1217 w 2107"/>
              <a:gd name="T85" fmla="*/ 2003 h 2221"/>
              <a:gd name="T86" fmla="*/ 1337 w 2107"/>
              <a:gd name="T87" fmla="*/ 1868 h 2221"/>
              <a:gd name="T88" fmla="*/ 1411 w 2107"/>
              <a:gd name="T89" fmla="*/ 1838 h 2221"/>
              <a:gd name="T90" fmla="*/ 1425 w 2107"/>
              <a:gd name="T91" fmla="*/ 1883 h 2221"/>
              <a:gd name="T92" fmla="*/ 1359 w 2107"/>
              <a:gd name="T93" fmla="*/ 1927 h 2221"/>
              <a:gd name="T94" fmla="*/ 1476 w 2107"/>
              <a:gd name="T95" fmla="*/ 1956 h 2221"/>
              <a:gd name="T96" fmla="*/ 1461 w 2107"/>
              <a:gd name="T97" fmla="*/ 1970 h 2221"/>
              <a:gd name="T98" fmla="*/ 1511 w 2107"/>
              <a:gd name="T99" fmla="*/ 2075 h 2221"/>
              <a:gd name="T100" fmla="*/ 1393 w 2107"/>
              <a:gd name="T101" fmla="*/ 2019 h 2221"/>
              <a:gd name="T102" fmla="*/ 1475 w 2107"/>
              <a:gd name="T103" fmla="*/ 2001 h 2221"/>
              <a:gd name="T104" fmla="*/ 1681 w 2107"/>
              <a:gd name="T105" fmla="*/ 2018 h 2221"/>
              <a:gd name="T106" fmla="*/ 1623 w 2107"/>
              <a:gd name="T107" fmla="*/ 2075 h 2221"/>
              <a:gd name="T108" fmla="*/ 1639 w 2107"/>
              <a:gd name="T109" fmla="*/ 2000 h 2221"/>
              <a:gd name="T110" fmla="*/ 1630 w 2107"/>
              <a:gd name="T111" fmla="*/ 1969 h 2221"/>
              <a:gd name="T112" fmla="*/ 1532 w 2107"/>
              <a:gd name="T113" fmla="*/ 1910 h 2221"/>
              <a:gd name="T114" fmla="*/ 933 w 2107"/>
              <a:gd name="T115" fmla="*/ 1308 h 2221"/>
              <a:gd name="T116" fmla="*/ 9 w 2107"/>
              <a:gd name="T117" fmla="*/ 909 h 2221"/>
              <a:gd name="T118" fmla="*/ 413 w 2107"/>
              <a:gd name="T119" fmla="*/ 386 h 2221"/>
              <a:gd name="T120" fmla="*/ 1700 w 2107"/>
              <a:gd name="T121" fmla="*/ 556 h 2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07" h="2221">
                <a:moveTo>
                  <a:pt x="2107" y="809"/>
                </a:moveTo>
                <a:cubicBezTo>
                  <a:pt x="2106" y="786"/>
                  <a:pt x="2103" y="764"/>
                  <a:pt x="2098" y="742"/>
                </a:cubicBezTo>
                <a:cubicBezTo>
                  <a:pt x="2098" y="745"/>
                  <a:pt x="2098" y="747"/>
                  <a:pt x="2098" y="749"/>
                </a:cubicBezTo>
                <a:cubicBezTo>
                  <a:pt x="2096" y="810"/>
                  <a:pt x="2076" y="869"/>
                  <a:pt x="2040" y="926"/>
                </a:cubicBezTo>
                <a:cubicBezTo>
                  <a:pt x="2018" y="961"/>
                  <a:pt x="1988" y="995"/>
                  <a:pt x="1953" y="1027"/>
                </a:cubicBezTo>
                <a:cubicBezTo>
                  <a:pt x="1918" y="1064"/>
                  <a:pt x="1873" y="1098"/>
                  <a:pt x="1819" y="1131"/>
                </a:cubicBezTo>
                <a:cubicBezTo>
                  <a:pt x="1777" y="1156"/>
                  <a:pt x="1731" y="1178"/>
                  <a:pt x="1682" y="1198"/>
                </a:cubicBezTo>
                <a:cubicBezTo>
                  <a:pt x="1682" y="1061"/>
                  <a:pt x="1682" y="1061"/>
                  <a:pt x="1682" y="1061"/>
                </a:cubicBezTo>
                <a:cubicBezTo>
                  <a:pt x="1682" y="1059"/>
                  <a:pt x="1682" y="1058"/>
                  <a:pt x="1682" y="1056"/>
                </a:cubicBezTo>
                <a:cubicBezTo>
                  <a:pt x="1680" y="988"/>
                  <a:pt x="1624" y="933"/>
                  <a:pt x="1554" y="933"/>
                </a:cubicBezTo>
                <a:cubicBezTo>
                  <a:pt x="555" y="933"/>
                  <a:pt x="555" y="933"/>
                  <a:pt x="555" y="933"/>
                </a:cubicBezTo>
                <a:cubicBezTo>
                  <a:pt x="484" y="933"/>
                  <a:pt x="426" y="990"/>
                  <a:pt x="426" y="1061"/>
                </a:cubicBezTo>
                <a:cubicBezTo>
                  <a:pt x="426" y="1141"/>
                  <a:pt x="426" y="1141"/>
                  <a:pt x="426" y="1141"/>
                </a:cubicBezTo>
                <a:cubicBezTo>
                  <a:pt x="430" y="1142"/>
                  <a:pt x="430" y="1142"/>
                  <a:pt x="430" y="1142"/>
                </a:cubicBezTo>
                <a:cubicBezTo>
                  <a:pt x="430" y="1143"/>
                  <a:pt x="459" y="1152"/>
                  <a:pt x="502" y="1162"/>
                </a:cubicBezTo>
                <a:cubicBezTo>
                  <a:pt x="502" y="1069"/>
                  <a:pt x="502" y="1069"/>
                  <a:pt x="502" y="1069"/>
                </a:cubicBezTo>
                <a:cubicBezTo>
                  <a:pt x="502" y="1032"/>
                  <a:pt x="531" y="1003"/>
                  <a:pt x="568" y="1003"/>
                </a:cubicBezTo>
                <a:cubicBezTo>
                  <a:pt x="1541" y="1003"/>
                  <a:pt x="1541" y="1003"/>
                  <a:pt x="1541" y="1003"/>
                </a:cubicBezTo>
                <a:cubicBezTo>
                  <a:pt x="1577" y="1003"/>
                  <a:pt x="1607" y="1032"/>
                  <a:pt x="1607" y="1069"/>
                </a:cubicBezTo>
                <a:cubicBezTo>
                  <a:pt x="1607" y="1668"/>
                  <a:pt x="1607" y="1668"/>
                  <a:pt x="1607" y="1668"/>
                </a:cubicBezTo>
                <a:cubicBezTo>
                  <a:pt x="1607" y="1704"/>
                  <a:pt x="1577" y="1734"/>
                  <a:pt x="1541" y="1734"/>
                </a:cubicBezTo>
                <a:cubicBezTo>
                  <a:pt x="568" y="1734"/>
                  <a:pt x="568" y="1734"/>
                  <a:pt x="568" y="1734"/>
                </a:cubicBezTo>
                <a:cubicBezTo>
                  <a:pt x="531" y="1734"/>
                  <a:pt x="502" y="1704"/>
                  <a:pt x="502" y="1668"/>
                </a:cubicBezTo>
                <a:cubicBezTo>
                  <a:pt x="502" y="1541"/>
                  <a:pt x="502" y="1541"/>
                  <a:pt x="502" y="1541"/>
                </a:cubicBezTo>
                <a:cubicBezTo>
                  <a:pt x="476" y="1535"/>
                  <a:pt x="451" y="1528"/>
                  <a:pt x="426" y="1520"/>
                </a:cubicBezTo>
                <a:cubicBezTo>
                  <a:pt x="426" y="1676"/>
                  <a:pt x="426" y="1676"/>
                  <a:pt x="426" y="1676"/>
                </a:cubicBezTo>
                <a:cubicBezTo>
                  <a:pt x="426" y="1736"/>
                  <a:pt x="467" y="1786"/>
                  <a:pt x="523" y="1800"/>
                </a:cubicBezTo>
                <a:cubicBezTo>
                  <a:pt x="491" y="1802"/>
                  <a:pt x="456" y="1813"/>
                  <a:pt x="435" y="1837"/>
                </a:cubicBezTo>
                <a:cubicBezTo>
                  <a:pt x="419" y="1857"/>
                  <a:pt x="403" y="1876"/>
                  <a:pt x="387" y="1895"/>
                </a:cubicBezTo>
                <a:cubicBezTo>
                  <a:pt x="337" y="1954"/>
                  <a:pt x="288" y="2013"/>
                  <a:pt x="239" y="2072"/>
                </a:cubicBezTo>
                <a:cubicBezTo>
                  <a:pt x="227" y="2086"/>
                  <a:pt x="203" y="2107"/>
                  <a:pt x="203" y="2127"/>
                </a:cubicBezTo>
                <a:cubicBezTo>
                  <a:pt x="203" y="2183"/>
                  <a:pt x="203" y="2183"/>
                  <a:pt x="203" y="2183"/>
                </a:cubicBezTo>
                <a:cubicBezTo>
                  <a:pt x="204" y="2190"/>
                  <a:pt x="206" y="2197"/>
                  <a:pt x="209" y="2202"/>
                </a:cubicBezTo>
                <a:cubicBezTo>
                  <a:pt x="222" y="2220"/>
                  <a:pt x="247" y="2221"/>
                  <a:pt x="267" y="2221"/>
                </a:cubicBezTo>
                <a:cubicBezTo>
                  <a:pt x="295" y="2221"/>
                  <a:pt x="1759" y="2221"/>
                  <a:pt x="1804" y="2221"/>
                </a:cubicBezTo>
                <a:cubicBezTo>
                  <a:pt x="1826" y="2221"/>
                  <a:pt x="1850" y="2219"/>
                  <a:pt x="1871" y="2214"/>
                </a:cubicBezTo>
                <a:cubicBezTo>
                  <a:pt x="1886" y="2211"/>
                  <a:pt x="1903" y="2203"/>
                  <a:pt x="1905" y="2186"/>
                </a:cubicBezTo>
                <a:cubicBezTo>
                  <a:pt x="1905" y="2126"/>
                  <a:pt x="1905" y="2126"/>
                  <a:pt x="1905" y="2126"/>
                </a:cubicBezTo>
                <a:cubicBezTo>
                  <a:pt x="1907" y="2113"/>
                  <a:pt x="1899" y="2100"/>
                  <a:pt x="1891" y="2091"/>
                </a:cubicBezTo>
                <a:cubicBezTo>
                  <a:pt x="1887" y="2086"/>
                  <a:pt x="1883" y="2081"/>
                  <a:pt x="1879" y="2077"/>
                </a:cubicBezTo>
                <a:cubicBezTo>
                  <a:pt x="1858" y="2052"/>
                  <a:pt x="1837" y="2027"/>
                  <a:pt x="1816" y="2003"/>
                </a:cubicBezTo>
                <a:cubicBezTo>
                  <a:pt x="1770" y="1948"/>
                  <a:pt x="1724" y="1894"/>
                  <a:pt x="1678" y="1840"/>
                </a:cubicBezTo>
                <a:cubicBezTo>
                  <a:pt x="1676" y="1837"/>
                  <a:pt x="1674" y="1834"/>
                  <a:pt x="1671" y="1832"/>
                </a:cubicBezTo>
                <a:cubicBezTo>
                  <a:pt x="1662" y="1820"/>
                  <a:pt x="1647" y="1813"/>
                  <a:pt x="1633" y="1809"/>
                </a:cubicBezTo>
                <a:cubicBezTo>
                  <a:pt x="1618" y="1804"/>
                  <a:pt x="1603" y="1801"/>
                  <a:pt x="1587" y="1800"/>
                </a:cubicBezTo>
                <a:cubicBezTo>
                  <a:pt x="1642" y="1785"/>
                  <a:pt x="1682" y="1735"/>
                  <a:pt x="1682" y="1676"/>
                </a:cubicBezTo>
                <a:cubicBezTo>
                  <a:pt x="1682" y="1462"/>
                  <a:pt x="1682" y="1462"/>
                  <a:pt x="1682" y="1462"/>
                </a:cubicBezTo>
                <a:cubicBezTo>
                  <a:pt x="1698" y="1455"/>
                  <a:pt x="1714" y="1448"/>
                  <a:pt x="1730" y="1441"/>
                </a:cubicBezTo>
                <a:cubicBezTo>
                  <a:pt x="1801" y="1408"/>
                  <a:pt x="1863" y="1368"/>
                  <a:pt x="1916" y="1325"/>
                </a:cubicBezTo>
                <a:cubicBezTo>
                  <a:pt x="1946" y="1300"/>
                  <a:pt x="1972" y="1273"/>
                  <a:pt x="1995" y="1246"/>
                </a:cubicBezTo>
                <a:cubicBezTo>
                  <a:pt x="2018" y="1218"/>
                  <a:pt x="2037" y="1187"/>
                  <a:pt x="2054" y="1154"/>
                </a:cubicBezTo>
                <a:cubicBezTo>
                  <a:pt x="2068" y="1124"/>
                  <a:pt x="2079" y="1090"/>
                  <a:pt x="2084" y="1054"/>
                </a:cubicBezTo>
                <a:cubicBezTo>
                  <a:pt x="2086" y="1040"/>
                  <a:pt x="2087" y="1026"/>
                  <a:pt x="2089" y="1013"/>
                </a:cubicBezTo>
                <a:cubicBezTo>
                  <a:pt x="2089" y="1008"/>
                  <a:pt x="2090" y="1003"/>
                  <a:pt x="2090" y="998"/>
                </a:cubicBezTo>
                <a:cubicBezTo>
                  <a:pt x="2102" y="877"/>
                  <a:pt x="2102" y="877"/>
                  <a:pt x="2102" y="877"/>
                </a:cubicBezTo>
                <a:cubicBezTo>
                  <a:pt x="2103" y="874"/>
                  <a:pt x="2103" y="870"/>
                  <a:pt x="2103" y="867"/>
                </a:cubicBezTo>
                <a:cubicBezTo>
                  <a:pt x="2105" y="848"/>
                  <a:pt x="2107" y="829"/>
                  <a:pt x="2107" y="809"/>
                </a:cubicBezTo>
                <a:close/>
                <a:moveTo>
                  <a:pt x="1474" y="1837"/>
                </a:moveTo>
                <a:cubicBezTo>
                  <a:pt x="1475" y="1836"/>
                  <a:pt x="1476" y="1836"/>
                  <a:pt x="1478" y="1836"/>
                </a:cubicBezTo>
                <a:cubicBezTo>
                  <a:pt x="1481" y="1835"/>
                  <a:pt x="1483" y="1835"/>
                  <a:pt x="1487" y="1835"/>
                </a:cubicBezTo>
                <a:cubicBezTo>
                  <a:pt x="1492" y="1835"/>
                  <a:pt x="1492" y="1835"/>
                  <a:pt x="1492" y="1835"/>
                </a:cubicBezTo>
                <a:cubicBezTo>
                  <a:pt x="1492" y="1835"/>
                  <a:pt x="1492" y="1835"/>
                  <a:pt x="1492" y="1835"/>
                </a:cubicBezTo>
                <a:cubicBezTo>
                  <a:pt x="1502" y="1835"/>
                  <a:pt x="1511" y="1835"/>
                  <a:pt x="1521" y="1835"/>
                </a:cubicBezTo>
                <a:cubicBezTo>
                  <a:pt x="1521" y="1835"/>
                  <a:pt x="1521" y="1835"/>
                  <a:pt x="1521" y="1835"/>
                </a:cubicBezTo>
                <a:cubicBezTo>
                  <a:pt x="1531" y="1835"/>
                  <a:pt x="1531" y="1835"/>
                  <a:pt x="1531" y="1835"/>
                </a:cubicBezTo>
                <a:cubicBezTo>
                  <a:pt x="1534" y="1834"/>
                  <a:pt x="1538" y="1835"/>
                  <a:pt x="1541" y="1835"/>
                </a:cubicBezTo>
                <a:cubicBezTo>
                  <a:pt x="1543" y="1836"/>
                  <a:pt x="1546" y="1836"/>
                  <a:pt x="1548" y="1837"/>
                </a:cubicBezTo>
                <a:cubicBezTo>
                  <a:pt x="1548" y="1837"/>
                  <a:pt x="1548" y="1837"/>
                  <a:pt x="1548" y="1837"/>
                </a:cubicBezTo>
                <a:cubicBezTo>
                  <a:pt x="1549" y="1837"/>
                  <a:pt x="1549" y="1838"/>
                  <a:pt x="1549" y="1838"/>
                </a:cubicBezTo>
                <a:cubicBezTo>
                  <a:pt x="1550" y="1838"/>
                  <a:pt x="1550" y="1838"/>
                  <a:pt x="1550" y="1838"/>
                </a:cubicBezTo>
                <a:cubicBezTo>
                  <a:pt x="1553" y="1839"/>
                  <a:pt x="1556" y="1840"/>
                  <a:pt x="1558" y="1842"/>
                </a:cubicBezTo>
                <a:cubicBezTo>
                  <a:pt x="1560" y="1843"/>
                  <a:pt x="1562" y="1845"/>
                  <a:pt x="1563" y="1847"/>
                </a:cubicBezTo>
                <a:cubicBezTo>
                  <a:pt x="1571" y="1858"/>
                  <a:pt x="1571" y="1858"/>
                  <a:pt x="1571" y="1858"/>
                </a:cubicBezTo>
                <a:cubicBezTo>
                  <a:pt x="1573" y="1861"/>
                  <a:pt x="1577" y="1865"/>
                  <a:pt x="1579" y="1870"/>
                </a:cubicBezTo>
                <a:cubicBezTo>
                  <a:pt x="1579" y="1870"/>
                  <a:pt x="1579" y="1870"/>
                  <a:pt x="1579" y="1870"/>
                </a:cubicBezTo>
                <a:cubicBezTo>
                  <a:pt x="1581" y="1872"/>
                  <a:pt x="1581" y="1874"/>
                  <a:pt x="1581" y="1876"/>
                </a:cubicBezTo>
                <a:cubicBezTo>
                  <a:pt x="1581" y="1877"/>
                  <a:pt x="1580" y="1878"/>
                  <a:pt x="1579" y="1879"/>
                </a:cubicBezTo>
                <a:cubicBezTo>
                  <a:pt x="1579" y="1879"/>
                  <a:pt x="1579" y="1880"/>
                  <a:pt x="1579" y="1880"/>
                </a:cubicBezTo>
                <a:cubicBezTo>
                  <a:pt x="1579" y="1880"/>
                  <a:pt x="1579" y="1880"/>
                  <a:pt x="1579" y="1880"/>
                </a:cubicBezTo>
                <a:cubicBezTo>
                  <a:pt x="1578" y="1880"/>
                  <a:pt x="1578" y="1880"/>
                  <a:pt x="1578" y="1880"/>
                </a:cubicBezTo>
                <a:cubicBezTo>
                  <a:pt x="1578" y="1880"/>
                  <a:pt x="1578" y="1881"/>
                  <a:pt x="1577" y="1881"/>
                </a:cubicBezTo>
                <a:cubicBezTo>
                  <a:pt x="1577" y="1881"/>
                  <a:pt x="1577" y="1881"/>
                  <a:pt x="1576" y="1881"/>
                </a:cubicBezTo>
                <a:cubicBezTo>
                  <a:pt x="1576" y="1881"/>
                  <a:pt x="1576" y="1882"/>
                  <a:pt x="1575" y="1882"/>
                </a:cubicBezTo>
                <a:cubicBezTo>
                  <a:pt x="1569" y="1885"/>
                  <a:pt x="1560" y="1884"/>
                  <a:pt x="1553" y="1884"/>
                </a:cubicBezTo>
                <a:cubicBezTo>
                  <a:pt x="1516" y="1884"/>
                  <a:pt x="1516" y="1884"/>
                  <a:pt x="1516" y="1884"/>
                </a:cubicBezTo>
                <a:cubicBezTo>
                  <a:pt x="1509" y="1884"/>
                  <a:pt x="1501" y="1883"/>
                  <a:pt x="1494" y="1879"/>
                </a:cubicBezTo>
                <a:cubicBezTo>
                  <a:pt x="1492" y="1878"/>
                  <a:pt x="1490" y="1877"/>
                  <a:pt x="1488" y="1876"/>
                </a:cubicBezTo>
                <a:cubicBezTo>
                  <a:pt x="1486" y="1874"/>
                  <a:pt x="1484" y="1872"/>
                  <a:pt x="1483" y="1871"/>
                </a:cubicBezTo>
                <a:cubicBezTo>
                  <a:pt x="1481" y="1868"/>
                  <a:pt x="1481" y="1868"/>
                  <a:pt x="1481" y="1868"/>
                </a:cubicBezTo>
                <a:cubicBezTo>
                  <a:pt x="1478" y="1861"/>
                  <a:pt x="1473" y="1854"/>
                  <a:pt x="1470" y="1847"/>
                </a:cubicBezTo>
                <a:cubicBezTo>
                  <a:pt x="1467" y="1842"/>
                  <a:pt x="1469" y="1839"/>
                  <a:pt x="1474" y="1837"/>
                </a:cubicBezTo>
                <a:close/>
                <a:moveTo>
                  <a:pt x="965" y="1871"/>
                </a:moveTo>
                <a:cubicBezTo>
                  <a:pt x="966" y="1869"/>
                  <a:pt x="966" y="1868"/>
                  <a:pt x="966" y="1866"/>
                </a:cubicBezTo>
                <a:cubicBezTo>
                  <a:pt x="966" y="1866"/>
                  <a:pt x="966" y="1866"/>
                  <a:pt x="966" y="1866"/>
                </a:cubicBezTo>
                <a:cubicBezTo>
                  <a:pt x="967" y="1861"/>
                  <a:pt x="966" y="1855"/>
                  <a:pt x="968" y="1850"/>
                </a:cubicBezTo>
                <a:cubicBezTo>
                  <a:pt x="968" y="1848"/>
                  <a:pt x="968" y="1848"/>
                  <a:pt x="968" y="1848"/>
                </a:cubicBezTo>
                <a:cubicBezTo>
                  <a:pt x="968" y="1846"/>
                  <a:pt x="969" y="1845"/>
                  <a:pt x="970" y="1843"/>
                </a:cubicBezTo>
                <a:cubicBezTo>
                  <a:pt x="971" y="1842"/>
                  <a:pt x="973" y="1841"/>
                  <a:pt x="974" y="1841"/>
                </a:cubicBezTo>
                <a:cubicBezTo>
                  <a:pt x="974" y="1840"/>
                  <a:pt x="974" y="1840"/>
                  <a:pt x="974" y="1840"/>
                </a:cubicBezTo>
                <a:cubicBezTo>
                  <a:pt x="975" y="1840"/>
                  <a:pt x="975" y="1840"/>
                  <a:pt x="975" y="1840"/>
                </a:cubicBezTo>
                <a:cubicBezTo>
                  <a:pt x="976" y="1840"/>
                  <a:pt x="976" y="1839"/>
                  <a:pt x="976" y="1839"/>
                </a:cubicBezTo>
                <a:cubicBezTo>
                  <a:pt x="976" y="1839"/>
                  <a:pt x="977" y="1839"/>
                  <a:pt x="977" y="1839"/>
                </a:cubicBezTo>
                <a:cubicBezTo>
                  <a:pt x="978" y="1839"/>
                  <a:pt x="978" y="1838"/>
                  <a:pt x="979" y="1838"/>
                </a:cubicBezTo>
                <a:cubicBezTo>
                  <a:pt x="980" y="1838"/>
                  <a:pt x="980" y="1838"/>
                  <a:pt x="980" y="1838"/>
                </a:cubicBezTo>
                <a:cubicBezTo>
                  <a:pt x="981" y="1837"/>
                  <a:pt x="982" y="1837"/>
                  <a:pt x="983" y="1837"/>
                </a:cubicBezTo>
                <a:cubicBezTo>
                  <a:pt x="983" y="1837"/>
                  <a:pt x="984" y="1837"/>
                  <a:pt x="984" y="1837"/>
                </a:cubicBezTo>
                <a:cubicBezTo>
                  <a:pt x="984" y="1837"/>
                  <a:pt x="984" y="1837"/>
                  <a:pt x="985" y="1837"/>
                </a:cubicBezTo>
                <a:cubicBezTo>
                  <a:pt x="985" y="1837"/>
                  <a:pt x="985" y="1837"/>
                  <a:pt x="986" y="1836"/>
                </a:cubicBezTo>
                <a:cubicBezTo>
                  <a:pt x="988" y="1836"/>
                  <a:pt x="991" y="1836"/>
                  <a:pt x="993" y="1836"/>
                </a:cubicBezTo>
                <a:cubicBezTo>
                  <a:pt x="995" y="1836"/>
                  <a:pt x="995" y="1836"/>
                  <a:pt x="995" y="1836"/>
                </a:cubicBezTo>
                <a:cubicBezTo>
                  <a:pt x="998" y="1836"/>
                  <a:pt x="1000" y="1836"/>
                  <a:pt x="1003" y="1836"/>
                </a:cubicBezTo>
                <a:cubicBezTo>
                  <a:pt x="1038" y="1836"/>
                  <a:pt x="1038" y="1836"/>
                  <a:pt x="1038" y="1836"/>
                </a:cubicBezTo>
                <a:cubicBezTo>
                  <a:pt x="1038" y="1836"/>
                  <a:pt x="1039" y="1836"/>
                  <a:pt x="1040" y="1836"/>
                </a:cubicBezTo>
                <a:cubicBezTo>
                  <a:pt x="1040" y="1836"/>
                  <a:pt x="1040" y="1836"/>
                  <a:pt x="1041" y="1836"/>
                </a:cubicBezTo>
                <a:cubicBezTo>
                  <a:pt x="1042" y="1836"/>
                  <a:pt x="1042" y="1836"/>
                  <a:pt x="1043" y="1836"/>
                </a:cubicBezTo>
                <a:cubicBezTo>
                  <a:pt x="1050" y="1837"/>
                  <a:pt x="1058" y="1839"/>
                  <a:pt x="1061" y="1844"/>
                </a:cubicBezTo>
                <a:cubicBezTo>
                  <a:pt x="1061" y="1845"/>
                  <a:pt x="1061" y="1845"/>
                  <a:pt x="1061" y="1846"/>
                </a:cubicBezTo>
                <a:cubicBezTo>
                  <a:pt x="1061" y="1846"/>
                  <a:pt x="1061" y="1846"/>
                  <a:pt x="1061" y="1846"/>
                </a:cubicBezTo>
                <a:cubicBezTo>
                  <a:pt x="1063" y="1853"/>
                  <a:pt x="1062" y="1863"/>
                  <a:pt x="1062" y="1870"/>
                </a:cubicBezTo>
                <a:cubicBezTo>
                  <a:pt x="1062" y="1872"/>
                  <a:pt x="1062" y="1872"/>
                  <a:pt x="1062" y="1872"/>
                </a:cubicBezTo>
                <a:cubicBezTo>
                  <a:pt x="1062" y="1873"/>
                  <a:pt x="1062" y="1874"/>
                  <a:pt x="1061" y="1876"/>
                </a:cubicBezTo>
                <a:cubicBezTo>
                  <a:pt x="1054" y="1889"/>
                  <a:pt x="1022" y="1885"/>
                  <a:pt x="1010" y="1885"/>
                </a:cubicBezTo>
                <a:cubicBezTo>
                  <a:pt x="1003" y="1885"/>
                  <a:pt x="996" y="1885"/>
                  <a:pt x="989" y="1885"/>
                </a:cubicBezTo>
                <a:cubicBezTo>
                  <a:pt x="983" y="1885"/>
                  <a:pt x="974" y="1884"/>
                  <a:pt x="969" y="1879"/>
                </a:cubicBezTo>
                <a:cubicBezTo>
                  <a:pt x="969" y="1879"/>
                  <a:pt x="969" y="1879"/>
                  <a:pt x="968" y="1879"/>
                </a:cubicBezTo>
                <a:cubicBezTo>
                  <a:pt x="968" y="1879"/>
                  <a:pt x="968" y="1878"/>
                  <a:pt x="968" y="1878"/>
                </a:cubicBezTo>
                <a:cubicBezTo>
                  <a:pt x="967" y="1878"/>
                  <a:pt x="967" y="1878"/>
                  <a:pt x="967" y="1877"/>
                </a:cubicBezTo>
                <a:cubicBezTo>
                  <a:pt x="967" y="1877"/>
                  <a:pt x="967" y="1877"/>
                  <a:pt x="967" y="1877"/>
                </a:cubicBezTo>
                <a:cubicBezTo>
                  <a:pt x="967" y="1877"/>
                  <a:pt x="967" y="1877"/>
                  <a:pt x="967" y="1877"/>
                </a:cubicBezTo>
                <a:cubicBezTo>
                  <a:pt x="966" y="1876"/>
                  <a:pt x="966" y="1876"/>
                  <a:pt x="966" y="1875"/>
                </a:cubicBezTo>
                <a:cubicBezTo>
                  <a:pt x="965" y="1874"/>
                  <a:pt x="965" y="1873"/>
                  <a:pt x="965" y="1872"/>
                </a:cubicBezTo>
                <a:lnTo>
                  <a:pt x="965" y="1871"/>
                </a:lnTo>
                <a:close/>
                <a:moveTo>
                  <a:pt x="956" y="1955"/>
                </a:moveTo>
                <a:cubicBezTo>
                  <a:pt x="956" y="1952"/>
                  <a:pt x="956" y="1952"/>
                  <a:pt x="956" y="1952"/>
                </a:cubicBezTo>
                <a:cubicBezTo>
                  <a:pt x="956" y="1952"/>
                  <a:pt x="956" y="1951"/>
                  <a:pt x="956" y="1951"/>
                </a:cubicBezTo>
                <a:cubicBezTo>
                  <a:pt x="957" y="1943"/>
                  <a:pt x="958" y="1935"/>
                  <a:pt x="959" y="1926"/>
                </a:cubicBezTo>
                <a:cubicBezTo>
                  <a:pt x="959" y="1926"/>
                  <a:pt x="959" y="1926"/>
                  <a:pt x="959" y="1926"/>
                </a:cubicBezTo>
                <a:cubicBezTo>
                  <a:pt x="959" y="1926"/>
                  <a:pt x="959" y="1926"/>
                  <a:pt x="959" y="1925"/>
                </a:cubicBezTo>
                <a:cubicBezTo>
                  <a:pt x="963" y="1907"/>
                  <a:pt x="999" y="1911"/>
                  <a:pt x="1013" y="1911"/>
                </a:cubicBezTo>
                <a:cubicBezTo>
                  <a:pt x="1025" y="1911"/>
                  <a:pt x="1055" y="1908"/>
                  <a:pt x="1061" y="1921"/>
                </a:cubicBezTo>
                <a:cubicBezTo>
                  <a:pt x="1062" y="1923"/>
                  <a:pt x="1063" y="1924"/>
                  <a:pt x="1063" y="1926"/>
                </a:cubicBezTo>
                <a:cubicBezTo>
                  <a:pt x="1063" y="1940"/>
                  <a:pt x="1063" y="1940"/>
                  <a:pt x="1063" y="1940"/>
                </a:cubicBezTo>
                <a:cubicBezTo>
                  <a:pt x="1063" y="1945"/>
                  <a:pt x="1063" y="1949"/>
                  <a:pt x="1063" y="1953"/>
                </a:cubicBezTo>
                <a:cubicBezTo>
                  <a:pt x="1063" y="1953"/>
                  <a:pt x="1063" y="1953"/>
                  <a:pt x="1063" y="1953"/>
                </a:cubicBezTo>
                <a:cubicBezTo>
                  <a:pt x="1063" y="1955"/>
                  <a:pt x="1063" y="1955"/>
                  <a:pt x="1063" y="1955"/>
                </a:cubicBezTo>
                <a:cubicBezTo>
                  <a:pt x="1063" y="1957"/>
                  <a:pt x="1062" y="1959"/>
                  <a:pt x="1061" y="1961"/>
                </a:cubicBezTo>
                <a:cubicBezTo>
                  <a:pt x="1061" y="1962"/>
                  <a:pt x="1060" y="1962"/>
                  <a:pt x="1060" y="1962"/>
                </a:cubicBezTo>
                <a:cubicBezTo>
                  <a:pt x="1060" y="1963"/>
                  <a:pt x="1059" y="1963"/>
                  <a:pt x="1059" y="1964"/>
                </a:cubicBezTo>
                <a:cubicBezTo>
                  <a:pt x="1058" y="1964"/>
                  <a:pt x="1058" y="1964"/>
                  <a:pt x="1058" y="1964"/>
                </a:cubicBezTo>
                <a:cubicBezTo>
                  <a:pt x="1055" y="1967"/>
                  <a:pt x="1051" y="1969"/>
                  <a:pt x="1046" y="1970"/>
                </a:cubicBezTo>
                <a:cubicBezTo>
                  <a:pt x="1046" y="1970"/>
                  <a:pt x="1046" y="1970"/>
                  <a:pt x="1046" y="1970"/>
                </a:cubicBezTo>
                <a:cubicBezTo>
                  <a:pt x="1046" y="1970"/>
                  <a:pt x="1046" y="1970"/>
                  <a:pt x="1046" y="1970"/>
                </a:cubicBezTo>
                <a:cubicBezTo>
                  <a:pt x="1044" y="1971"/>
                  <a:pt x="1043" y="1971"/>
                  <a:pt x="1041" y="1971"/>
                </a:cubicBezTo>
                <a:cubicBezTo>
                  <a:pt x="1041" y="1971"/>
                  <a:pt x="1040" y="1971"/>
                  <a:pt x="1040" y="1971"/>
                </a:cubicBezTo>
                <a:cubicBezTo>
                  <a:pt x="1038" y="1971"/>
                  <a:pt x="1037" y="1972"/>
                  <a:pt x="1035" y="1972"/>
                </a:cubicBezTo>
                <a:cubicBezTo>
                  <a:pt x="1035" y="1972"/>
                  <a:pt x="1035" y="1972"/>
                  <a:pt x="1035" y="1972"/>
                </a:cubicBezTo>
                <a:cubicBezTo>
                  <a:pt x="982" y="1972"/>
                  <a:pt x="982" y="1972"/>
                  <a:pt x="982" y="1972"/>
                </a:cubicBezTo>
                <a:cubicBezTo>
                  <a:pt x="976" y="1972"/>
                  <a:pt x="969" y="1971"/>
                  <a:pt x="963" y="1967"/>
                </a:cubicBezTo>
                <a:cubicBezTo>
                  <a:pt x="963" y="1967"/>
                  <a:pt x="963" y="1967"/>
                  <a:pt x="963" y="1967"/>
                </a:cubicBezTo>
                <a:cubicBezTo>
                  <a:pt x="963" y="1967"/>
                  <a:pt x="963" y="1967"/>
                  <a:pt x="963" y="1967"/>
                </a:cubicBezTo>
                <a:cubicBezTo>
                  <a:pt x="962" y="1966"/>
                  <a:pt x="961" y="1965"/>
                  <a:pt x="960" y="1964"/>
                </a:cubicBezTo>
                <a:cubicBezTo>
                  <a:pt x="959" y="1964"/>
                  <a:pt x="958" y="1963"/>
                  <a:pt x="958" y="1962"/>
                </a:cubicBezTo>
                <a:cubicBezTo>
                  <a:pt x="958" y="1962"/>
                  <a:pt x="958" y="1962"/>
                  <a:pt x="957" y="1962"/>
                </a:cubicBezTo>
                <a:cubicBezTo>
                  <a:pt x="956" y="1960"/>
                  <a:pt x="956" y="1957"/>
                  <a:pt x="956" y="1955"/>
                </a:cubicBezTo>
                <a:close/>
                <a:moveTo>
                  <a:pt x="820" y="1872"/>
                </a:moveTo>
                <a:cubicBezTo>
                  <a:pt x="820" y="1872"/>
                  <a:pt x="820" y="1872"/>
                  <a:pt x="820" y="1872"/>
                </a:cubicBezTo>
                <a:cubicBezTo>
                  <a:pt x="820" y="1872"/>
                  <a:pt x="820" y="1872"/>
                  <a:pt x="820" y="1872"/>
                </a:cubicBezTo>
                <a:cubicBezTo>
                  <a:pt x="820" y="1870"/>
                  <a:pt x="821" y="1868"/>
                  <a:pt x="822" y="1866"/>
                </a:cubicBezTo>
                <a:cubicBezTo>
                  <a:pt x="823" y="1861"/>
                  <a:pt x="824" y="1854"/>
                  <a:pt x="827" y="1849"/>
                </a:cubicBezTo>
                <a:cubicBezTo>
                  <a:pt x="827" y="1848"/>
                  <a:pt x="827" y="1848"/>
                  <a:pt x="827" y="1848"/>
                </a:cubicBezTo>
                <a:cubicBezTo>
                  <a:pt x="827" y="1847"/>
                  <a:pt x="829" y="1845"/>
                  <a:pt x="830" y="1844"/>
                </a:cubicBezTo>
                <a:cubicBezTo>
                  <a:pt x="831" y="1843"/>
                  <a:pt x="832" y="1842"/>
                  <a:pt x="833" y="1841"/>
                </a:cubicBezTo>
                <a:cubicBezTo>
                  <a:pt x="837" y="1839"/>
                  <a:pt x="840" y="1838"/>
                  <a:pt x="844" y="1837"/>
                </a:cubicBezTo>
                <a:cubicBezTo>
                  <a:pt x="845" y="1837"/>
                  <a:pt x="845" y="1837"/>
                  <a:pt x="845" y="1837"/>
                </a:cubicBezTo>
                <a:cubicBezTo>
                  <a:pt x="848" y="1836"/>
                  <a:pt x="851" y="1836"/>
                  <a:pt x="855" y="1836"/>
                </a:cubicBezTo>
                <a:cubicBezTo>
                  <a:pt x="859" y="1836"/>
                  <a:pt x="859" y="1836"/>
                  <a:pt x="859" y="1836"/>
                </a:cubicBezTo>
                <a:cubicBezTo>
                  <a:pt x="861" y="1836"/>
                  <a:pt x="862" y="1836"/>
                  <a:pt x="864" y="1836"/>
                </a:cubicBezTo>
                <a:cubicBezTo>
                  <a:pt x="873" y="1836"/>
                  <a:pt x="883" y="1836"/>
                  <a:pt x="893" y="1836"/>
                </a:cubicBezTo>
                <a:cubicBezTo>
                  <a:pt x="894" y="1836"/>
                  <a:pt x="896" y="1836"/>
                  <a:pt x="897" y="1836"/>
                </a:cubicBezTo>
                <a:cubicBezTo>
                  <a:pt x="899" y="1836"/>
                  <a:pt x="899" y="1836"/>
                  <a:pt x="899" y="1836"/>
                </a:cubicBezTo>
                <a:cubicBezTo>
                  <a:pt x="899" y="1836"/>
                  <a:pt x="899" y="1836"/>
                  <a:pt x="900" y="1836"/>
                </a:cubicBezTo>
                <a:cubicBezTo>
                  <a:pt x="901" y="1836"/>
                  <a:pt x="902" y="1836"/>
                  <a:pt x="904" y="1836"/>
                </a:cubicBezTo>
                <a:cubicBezTo>
                  <a:pt x="904" y="1836"/>
                  <a:pt x="904" y="1836"/>
                  <a:pt x="904" y="1836"/>
                </a:cubicBezTo>
                <a:cubicBezTo>
                  <a:pt x="911" y="1837"/>
                  <a:pt x="919" y="1839"/>
                  <a:pt x="921" y="1846"/>
                </a:cubicBezTo>
                <a:cubicBezTo>
                  <a:pt x="921" y="1846"/>
                  <a:pt x="921" y="1846"/>
                  <a:pt x="921" y="1846"/>
                </a:cubicBezTo>
                <a:cubicBezTo>
                  <a:pt x="921" y="1846"/>
                  <a:pt x="921" y="1846"/>
                  <a:pt x="921" y="1846"/>
                </a:cubicBezTo>
                <a:cubicBezTo>
                  <a:pt x="921" y="1854"/>
                  <a:pt x="918" y="1863"/>
                  <a:pt x="917" y="1870"/>
                </a:cubicBezTo>
                <a:cubicBezTo>
                  <a:pt x="917" y="1870"/>
                  <a:pt x="917" y="1870"/>
                  <a:pt x="917" y="1870"/>
                </a:cubicBezTo>
                <a:cubicBezTo>
                  <a:pt x="917" y="1872"/>
                  <a:pt x="917" y="1872"/>
                  <a:pt x="917" y="1872"/>
                </a:cubicBezTo>
                <a:cubicBezTo>
                  <a:pt x="916" y="1873"/>
                  <a:pt x="916" y="1875"/>
                  <a:pt x="914" y="1876"/>
                </a:cubicBezTo>
                <a:cubicBezTo>
                  <a:pt x="914" y="1876"/>
                  <a:pt x="914" y="1877"/>
                  <a:pt x="914" y="1877"/>
                </a:cubicBezTo>
                <a:cubicBezTo>
                  <a:pt x="914" y="1877"/>
                  <a:pt x="914" y="1877"/>
                  <a:pt x="914" y="1877"/>
                </a:cubicBezTo>
                <a:cubicBezTo>
                  <a:pt x="914" y="1877"/>
                  <a:pt x="914" y="1877"/>
                  <a:pt x="914" y="1877"/>
                </a:cubicBezTo>
                <a:cubicBezTo>
                  <a:pt x="904" y="1889"/>
                  <a:pt x="878" y="1886"/>
                  <a:pt x="865" y="1886"/>
                </a:cubicBezTo>
                <a:cubicBezTo>
                  <a:pt x="857" y="1886"/>
                  <a:pt x="849" y="1886"/>
                  <a:pt x="841" y="1886"/>
                </a:cubicBezTo>
                <a:cubicBezTo>
                  <a:pt x="834" y="1886"/>
                  <a:pt x="824" y="1884"/>
                  <a:pt x="820" y="1877"/>
                </a:cubicBezTo>
                <a:cubicBezTo>
                  <a:pt x="820" y="1877"/>
                  <a:pt x="820" y="1876"/>
                  <a:pt x="820" y="1875"/>
                </a:cubicBezTo>
                <a:cubicBezTo>
                  <a:pt x="820" y="1875"/>
                  <a:pt x="820" y="1875"/>
                  <a:pt x="820" y="1874"/>
                </a:cubicBezTo>
                <a:cubicBezTo>
                  <a:pt x="820" y="1873"/>
                  <a:pt x="820" y="1873"/>
                  <a:pt x="820" y="1872"/>
                </a:cubicBezTo>
                <a:close/>
                <a:moveTo>
                  <a:pt x="795" y="1956"/>
                </a:moveTo>
                <a:cubicBezTo>
                  <a:pt x="796" y="1952"/>
                  <a:pt x="796" y="1952"/>
                  <a:pt x="796" y="1952"/>
                </a:cubicBezTo>
                <a:cubicBezTo>
                  <a:pt x="796" y="1952"/>
                  <a:pt x="796" y="1952"/>
                  <a:pt x="796" y="1952"/>
                </a:cubicBezTo>
                <a:cubicBezTo>
                  <a:pt x="796" y="1951"/>
                  <a:pt x="796" y="1951"/>
                  <a:pt x="796" y="1950"/>
                </a:cubicBezTo>
                <a:cubicBezTo>
                  <a:pt x="803" y="1926"/>
                  <a:pt x="803" y="1926"/>
                  <a:pt x="803" y="1926"/>
                </a:cubicBezTo>
                <a:cubicBezTo>
                  <a:pt x="804" y="1926"/>
                  <a:pt x="804" y="1926"/>
                  <a:pt x="804" y="1925"/>
                </a:cubicBezTo>
                <a:cubicBezTo>
                  <a:pt x="811" y="1908"/>
                  <a:pt x="843" y="1911"/>
                  <a:pt x="859" y="1911"/>
                </a:cubicBezTo>
                <a:cubicBezTo>
                  <a:pt x="865" y="1911"/>
                  <a:pt x="877" y="1910"/>
                  <a:pt x="888" y="1912"/>
                </a:cubicBezTo>
                <a:cubicBezTo>
                  <a:pt x="890" y="1912"/>
                  <a:pt x="891" y="1912"/>
                  <a:pt x="893" y="1913"/>
                </a:cubicBezTo>
                <a:cubicBezTo>
                  <a:pt x="894" y="1913"/>
                  <a:pt x="894" y="1913"/>
                  <a:pt x="894" y="1913"/>
                </a:cubicBezTo>
                <a:cubicBezTo>
                  <a:pt x="899" y="1914"/>
                  <a:pt x="903" y="1916"/>
                  <a:pt x="905" y="1920"/>
                </a:cubicBezTo>
                <a:cubicBezTo>
                  <a:pt x="906" y="1920"/>
                  <a:pt x="906" y="1920"/>
                  <a:pt x="906" y="1920"/>
                </a:cubicBezTo>
                <a:cubicBezTo>
                  <a:pt x="906" y="1921"/>
                  <a:pt x="906" y="1921"/>
                  <a:pt x="906" y="1921"/>
                </a:cubicBezTo>
                <a:cubicBezTo>
                  <a:pt x="906" y="1921"/>
                  <a:pt x="906" y="1921"/>
                  <a:pt x="906" y="1921"/>
                </a:cubicBezTo>
                <a:cubicBezTo>
                  <a:pt x="907" y="1923"/>
                  <a:pt x="907" y="1924"/>
                  <a:pt x="907" y="1926"/>
                </a:cubicBezTo>
                <a:cubicBezTo>
                  <a:pt x="907" y="1928"/>
                  <a:pt x="907" y="1928"/>
                  <a:pt x="907" y="1928"/>
                </a:cubicBezTo>
                <a:cubicBezTo>
                  <a:pt x="907" y="1928"/>
                  <a:pt x="907" y="1928"/>
                  <a:pt x="907" y="1928"/>
                </a:cubicBezTo>
                <a:cubicBezTo>
                  <a:pt x="906" y="1932"/>
                  <a:pt x="905" y="1936"/>
                  <a:pt x="904" y="1941"/>
                </a:cubicBezTo>
                <a:cubicBezTo>
                  <a:pt x="902" y="1955"/>
                  <a:pt x="902" y="1955"/>
                  <a:pt x="902" y="1955"/>
                </a:cubicBezTo>
                <a:cubicBezTo>
                  <a:pt x="901" y="1958"/>
                  <a:pt x="900" y="1960"/>
                  <a:pt x="899" y="1962"/>
                </a:cubicBezTo>
                <a:cubicBezTo>
                  <a:pt x="898" y="1962"/>
                  <a:pt x="898" y="1962"/>
                  <a:pt x="898" y="1962"/>
                </a:cubicBezTo>
                <a:cubicBezTo>
                  <a:pt x="898" y="1963"/>
                  <a:pt x="897" y="1963"/>
                  <a:pt x="897" y="1963"/>
                </a:cubicBezTo>
                <a:cubicBezTo>
                  <a:pt x="897" y="1964"/>
                  <a:pt x="896" y="1964"/>
                  <a:pt x="895" y="1965"/>
                </a:cubicBezTo>
                <a:cubicBezTo>
                  <a:pt x="891" y="1968"/>
                  <a:pt x="887" y="1969"/>
                  <a:pt x="882" y="1971"/>
                </a:cubicBezTo>
                <a:cubicBezTo>
                  <a:pt x="882" y="1971"/>
                  <a:pt x="882" y="1971"/>
                  <a:pt x="882" y="1971"/>
                </a:cubicBezTo>
                <a:cubicBezTo>
                  <a:pt x="882" y="1971"/>
                  <a:pt x="882" y="1971"/>
                  <a:pt x="882" y="1971"/>
                </a:cubicBezTo>
                <a:cubicBezTo>
                  <a:pt x="880" y="1971"/>
                  <a:pt x="879" y="1971"/>
                  <a:pt x="877" y="1971"/>
                </a:cubicBezTo>
                <a:cubicBezTo>
                  <a:pt x="877" y="1972"/>
                  <a:pt x="876" y="1972"/>
                  <a:pt x="876" y="1972"/>
                </a:cubicBezTo>
                <a:cubicBezTo>
                  <a:pt x="874" y="1972"/>
                  <a:pt x="872" y="1972"/>
                  <a:pt x="871" y="1972"/>
                </a:cubicBezTo>
                <a:cubicBezTo>
                  <a:pt x="871" y="1972"/>
                  <a:pt x="871" y="1972"/>
                  <a:pt x="871" y="1972"/>
                </a:cubicBezTo>
                <a:cubicBezTo>
                  <a:pt x="818" y="1972"/>
                  <a:pt x="818" y="1972"/>
                  <a:pt x="818" y="1972"/>
                </a:cubicBezTo>
                <a:cubicBezTo>
                  <a:pt x="812" y="1972"/>
                  <a:pt x="805" y="1971"/>
                  <a:pt x="799" y="1967"/>
                </a:cubicBezTo>
                <a:cubicBezTo>
                  <a:pt x="799" y="1967"/>
                  <a:pt x="799" y="1967"/>
                  <a:pt x="799" y="1967"/>
                </a:cubicBezTo>
                <a:cubicBezTo>
                  <a:pt x="799" y="1967"/>
                  <a:pt x="799" y="1967"/>
                  <a:pt x="799" y="1967"/>
                </a:cubicBezTo>
                <a:cubicBezTo>
                  <a:pt x="798" y="1967"/>
                  <a:pt x="797" y="1966"/>
                  <a:pt x="797" y="1965"/>
                </a:cubicBezTo>
                <a:cubicBezTo>
                  <a:pt x="796" y="1964"/>
                  <a:pt x="796" y="1963"/>
                  <a:pt x="795" y="1963"/>
                </a:cubicBezTo>
                <a:cubicBezTo>
                  <a:pt x="795" y="1962"/>
                  <a:pt x="795" y="1962"/>
                  <a:pt x="795" y="1962"/>
                </a:cubicBezTo>
                <a:cubicBezTo>
                  <a:pt x="794" y="1960"/>
                  <a:pt x="794" y="1958"/>
                  <a:pt x="795" y="1956"/>
                </a:cubicBezTo>
                <a:close/>
                <a:moveTo>
                  <a:pt x="674" y="1875"/>
                </a:moveTo>
                <a:cubicBezTo>
                  <a:pt x="674" y="1872"/>
                  <a:pt x="676" y="1869"/>
                  <a:pt x="677" y="1867"/>
                </a:cubicBezTo>
                <a:cubicBezTo>
                  <a:pt x="680" y="1861"/>
                  <a:pt x="683" y="1852"/>
                  <a:pt x="687" y="1847"/>
                </a:cubicBezTo>
                <a:cubicBezTo>
                  <a:pt x="688" y="1846"/>
                  <a:pt x="688" y="1846"/>
                  <a:pt x="688" y="1846"/>
                </a:cubicBezTo>
                <a:cubicBezTo>
                  <a:pt x="688" y="1846"/>
                  <a:pt x="689" y="1845"/>
                  <a:pt x="689" y="1845"/>
                </a:cubicBezTo>
                <a:cubicBezTo>
                  <a:pt x="689" y="1845"/>
                  <a:pt x="689" y="1845"/>
                  <a:pt x="690" y="1844"/>
                </a:cubicBezTo>
                <a:cubicBezTo>
                  <a:pt x="690" y="1844"/>
                  <a:pt x="690" y="1844"/>
                  <a:pt x="690" y="1844"/>
                </a:cubicBezTo>
                <a:cubicBezTo>
                  <a:pt x="690" y="1844"/>
                  <a:pt x="691" y="1844"/>
                  <a:pt x="691" y="1843"/>
                </a:cubicBezTo>
                <a:cubicBezTo>
                  <a:pt x="695" y="1840"/>
                  <a:pt x="700" y="1838"/>
                  <a:pt x="706" y="1838"/>
                </a:cubicBezTo>
                <a:cubicBezTo>
                  <a:pt x="706" y="1837"/>
                  <a:pt x="706" y="1837"/>
                  <a:pt x="706" y="1837"/>
                </a:cubicBezTo>
                <a:cubicBezTo>
                  <a:pt x="709" y="1837"/>
                  <a:pt x="713" y="1836"/>
                  <a:pt x="716" y="1836"/>
                </a:cubicBezTo>
                <a:cubicBezTo>
                  <a:pt x="734" y="1836"/>
                  <a:pt x="734" y="1836"/>
                  <a:pt x="734" y="1836"/>
                </a:cubicBezTo>
                <a:cubicBezTo>
                  <a:pt x="740" y="1836"/>
                  <a:pt x="746" y="1836"/>
                  <a:pt x="751" y="1836"/>
                </a:cubicBezTo>
                <a:cubicBezTo>
                  <a:pt x="759" y="1836"/>
                  <a:pt x="771" y="1835"/>
                  <a:pt x="777" y="1841"/>
                </a:cubicBezTo>
                <a:cubicBezTo>
                  <a:pt x="778" y="1841"/>
                  <a:pt x="778" y="1842"/>
                  <a:pt x="778" y="1842"/>
                </a:cubicBezTo>
                <a:cubicBezTo>
                  <a:pt x="778" y="1842"/>
                  <a:pt x="779" y="1842"/>
                  <a:pt x="779" y="1842"/>
                </a:cubicBezTo>
                <a:cubicBezTo>
                  <a:pt x="779" y="1842"/>
                  <a:pt x="779" y="1843"/>
                  <a:pt x="779" y="1843"/>
                </a:cubicBezTo>
                <a:cubicBezTo>
                  <a:pt x="779" y="1843"/>
                  <a:pt x="779" y="1843"/>
                  <a:pt x="780" y="1844"/>
                </a:cubicBezTo>
                <a:cubicBezTo>
                  <a:pt x="780" y="1845"/>
                  <a:pt x="780" y="1846"/>
                  <a:pt x="780" y="1847"/>
                </a:cubicBezTo>
                <a:cubicBezTo>
                  <a:pt x="779" y="1854"/>
                  <a:pt x="774" y="1863"/>
                  <a:pt x="773" y="1867"/>
                </a:cubicBezTo>
                <a:cubicBezTo>
                  <a:pt x="773" y="1867"/>
                  <a:pt x="773" y="1867"/>
                  <a:pt x="773" y="1867"/>
                </a:cubicBezTo>
                <a:cubicBezTo>
                  <a:pt x="772" y="1869"/>
                  <a:pt x="772" y="1870"/>
                  <a:pt x="771" y="1871"/>
                </a:cubicBezTo>
                <a:cubicBezTo>
                  <a:pt x="771" y="1872"/>
                  <a:pt x="771" y="1872"/>
                  <a:pt x="771" y="1872"/>
                </a:cubicBezTo>
                <a:cubicBezTo>
                  <a:pt x="771" y="1873"/>
                  <a:pt x="771" y="1873"/>
                  <a:pt x="770" y="1873"/>
                </a:cubicBezTo>
                <a:cubicBezTo>
                  <a:pt x="770" y="1874"/>
                  <a:pt x="770" y="1874"/>
                  <a:pt x="770" y="1874"/>
                </a:cubicBezTo>
                <a:cubicBezTo>
                  <a:pt x="770" y="1875"/>
                  <a:pt x="769" y="1875"/>
                  <a:pt x="769" y="1876"/>
                </a:cubicBezTo>
                <a:cubicBezTo>
                  <a:pt x="769" y="1876"/>
                  <a:pt x="769" y="1876"/>
                  <a:pt x="768" y="1876"/>
                </a:cubicBezTo>
                <a:cubicBezTo>
                  <a:pt x="768" y="1876"/>
                  <a:pt x="768" y="1877"/>
                  <a:pt x="768" y="1877"/>
                </a:cubicBezTo>
                <a:cubicBezTo>
                  <a:pt x="768" y="1877"/>
                  <a:pt x="767" y="1877"/>
                  <a:pt x="767" y="1877"/>
                </a:cubicBezTo>
                <a:cubicBezTo>
                  <a:pt x="766" y="1878"/>
                  <a:pt x="765" y="1879"/>
                  <a:pt x="764" y="1880"/>
                </a:cubicBezTo>
                <a:cubicBezTo>
                  <a:pt x="763" y="1880"/>
                  <a:pt x="762" y="1881"/>
                  <a:pt x="761" y="1881"/>
                </a:cubicBezTo>
                <a:cubicBezTo>
                  <a:pt x="760" y="1882"/>
                  <a:pt x="760" y="1882"/>
                  <a:pt x="760" y="1882"/>
                </a:cubicBezTo>
                <a:cubicBezTo>
                  <a:pt x="760" y="1882"/>
                  <a:pt x="760" y="1882"/>
                  <a:pt x="760" y="1882"/>
                </a:cubicBezTo>
                <a:cubicBezTo>
                  <a:pt x="756" y="1883"/>
                  <a:pt x="752" y="1885"/>
                  <a:pt x="749" y="1885"/>
                </a:cubicBezTo>
                <a:cubicBezTo>
                  <a:pt x="748" y="1885"/>
                  <a:pt x="746" y="1885"/>
                  <a:pt x="745" y="1886"/>
                </a:cubicBezTo>
                <a:cubicBezTo>
                  <a:pt x="745" y="1886"/>
                  <a:pt x="745" y="1886"/>
                  <a:pt x="745" y="1886"/>
                </a:cubicBezTo>
                <a:cubicBezTo>
                  <a:pt x="738" y="1886"/>
                  <a:pt x="730" y="1886"/>
                  <a:pt x="723" y="1886"/>
                </a:cubicBezTo>
                <a:cubicBezTo>
                  <a:pt x="693" y="1886"/>
                  <a:pt x="693" y="1886"/>
                  <a:pt x="693" y="1886"/>
                </a:cubicBezTo>
                <a:cubicBezTo>
                  <a:pt x="687" y="1886"/>
                  <a:pt x="676" y="1885"/>
                  <a:pt x="674" y="1878"/>
                </a:cubicBezTo>
                <a:cubicBezTo>
                  <a:pt x="673" y="1877"/>
                  <a:pt x="673" y="1876"/>
                  <a:pt x="673" y="1876"/>
                </a:cubicBezTo>
                <a:cubicBezTo>
                  <a:pt x="673" y="1875"/>
                  <a:pt x="674" y="1875"/>
                  <a:pt x="674" y="1875"/>
                </a:cubicBezTo>
                <a:close/>
                <a:moveTo>
                  <a:pt x="647" y="1928"/>
                </a:moveTo>
                <a:cubicBezTo>
                  <a:pt x="648" y="1927"/>
                  <a:pt x="648" y="1927"/>
                  <a:pt x="648" y="1927"/>
                </a:cubicBezTo>
                <a:cubicBezTo>
                  <a:pt x="648" y="1926"/>
                  <a:pt x="648" y="1926"/>
                  <a:pt x="648" y="1926"/>
                </a:cubicBezTo>
                <a:cubicBezTo>
                  <a:pt x="649" y="1925"/>
                  <a:pt x="649" y="1924"/>
                  <a:pt x="650" y="1924"/>
                </a:cubicBezTo>
                <a:cubicBezTo>
                  <a:pt x="650" y="1924"/>
                  <a:pt x="650" y="1924"/>
                  <a:pt x="650" y="1924"/>
                </a:cubicBezTo>
                <a:cubicBezTo>
                  <a:pt x="661" y="1909"/>
                  <a:pt x="687" y="1912"/>
                  <a:pt x="703" y="1912"/>
                </a:cubicBezTo>
                <a:cubicBezTo>
                  <a:pt x="703" y="1912"/>
                  <a:pt x="703" y="1912"/>
                  <a:pt x="703" y="1912"/>
                </a:cubicBezTo>
                <a:cubicBezTo>
                  <a:pt x="708" y="1912"/>
                  <a:pt x="720" y="1911"/>
                  <a:pt x="730" y="1912"/>
                </a:cubicBezTo>
                <a:cubicBezTo>
                  <a:pt x="734" y="1912"/>
                  <a:pt x="737" y="1912"/>
                  <a:pt x="740" y="1913"/>
                </a:cubicBezTo>
                <a:cubicBezTo>
                  <a:pt x="742" y="1913"/>
                  <a:pt x="744" y="1914"/>
                  <a:pt x="745" y="1915"/>
                </a:cubicBezTo>
                <a:cubicBezTo>
                  <a:pt x="749" y="1917"/>
                  <a:pt x="752" y="1919"/>
                  <a:pt x="752" y="1923"/>
                </a:cubicBezTo>
                <a:cubicBezTo>
                  <a:pt x="752" y="1923"/>
                  <a:pt x="752" y="1924"/>
                  <a:pt x="752" y="1924"/>
                </a:cubicBezTo>
                <a:cubicBezTo>
                  <a:pt x="752" y="1924"/>
                  <a:pt x="752" y="1924"/>
                  <a:pt x="752" y="1924"/>
                </a:cubicBezTo>
                <a:cubicBezTo>
                  <a:pt x="752" y="1925"/>
                  <a:pt x="751" y="1926"/>
                  <a:pt x="751" y="1927"/>
                </a:cubicBezTo>
                <a:cubicBezTo>
                  <a:pt x="741" y="1956"/>
                  <a:pt x="741" y="1956"/>
                  <a:pt x="741" y="1956"/>
                </a:cubicBezTo>
                <a:cubicBezTo>
                  <a:pt x="740" y="1958"/>
                  <a:pt x="738" y="1960"/>
                  <a:pt x="736" y="1962"/>
                </a:cubicBezTo>
                <a:cubicBezTo>
                  <a:pt x="734" y="1964"/>
                  <a:pt x="731" y="1966"/>
                  <a:pt x="728" y="1967"/>
                </a:cubicBezTo>
                <a:cubicBezTo>
                  <a:pt x="728" y="1968"/>
                  <a:pt x="727" y="1968"/>
                  <a:pt x="727" y="1968"/>
                </a:cubicBezTo>
                <a:cubicBezTo>
                  <a:pt x="723" y="1970"/>
                  <a:pt x="718" y="1971"/>
                  <a:pt x="713" y="1972"/>
                </a:cubicBezTo>
                <a:cubicBezTo>
                  <a:pt x="713" y="1972"/>
                  <a:pt x="713" y="1972"/>
                  <a:pt x="713" y="1972"/>
                </a:cubicBezTo>
                <a:cubicBezTo>
                  <a:pt x="712" y="1972"/>
                  <a:pt x="711" y="1972"/>
                  <a:pt x="710" y="1972"/>
                </a:cubicBezTo>
                <a:cubicBezTo>
                  <a:pt x="701" y="1973"/>
                  <a:pt x="692" y="1972"/>
                  <a:pt x="682" y="1972"/>
                </a:cubicBezTo>
                <a:cubicBezTo>
                  <a:pt x="673" y="1973"/>
                  <a:pt x="663" y="1973"/>
                  <a:pt x="654" y="1973"/>
                </a:cubicBezTo>
                <a:cubicBezTo>
                  <a:pt x="647" y="1973"/>
                  <a:pt x="638" y="1971"/>
                  <a:pt x="634" y="1966"/>
                </a:cubicBezTo>
                <a:cubicBezTo>
                  <a:pt x="634" y="1965"/>
                  <a:pt x="634" y="1965"/>
                  <a:pt x="633" y="1965"/>
                </a:cubicBezTo>
                <a:cubicBezTo>
                  <a:pt x="633" y="1964"/>
                  <a:pt x="633" y="1964"/>
                  <a:pt x="633" y="1964"/>
                </a:cubicBezTo>
                <a:cubicBezTo>
                  <a:pt x="633" y="1963"/>
                  <a:pt x="633" y="1963"/>
                  <a:pt x="632" y="1963"/>
                </a:cubicBezTo>
                <a:cubicBezTo>
                  <a:pt x="632" y="1963"/>
                  <a:pt x="632" y="1962"/>
                  <a:pt x="632" y="1962"/>
                </a:cubicBezTo>
                <a:cubicBezTo>
                  <a:pt x="632" y="1962"/>
                  <a:pt x="632" y="1962"/>
                  <a:pt x="632" y="1962"/>
                </a:cubicBezTo>
                <a:cubicBezTo>
                  <a:pt x="632" y="1962"/>
                  <a:pt x="632" y="1961"/>
                  <a:pt x="632" y="1960"/>
                </a:cubicBezTo>
                <a:cubicBezTo>
                  <a:pt x="632" y="1959"/>
                  <a:pt x="632" y="1959"/>
                  <a:pt x="633" y="1959"/>
                </a:cubicBezTo>
                <a:cubicBezTo>
                  <a:pt x="633" y="1958"/>
                  <a:pt x="633" y="1957"/>
                  <a:pt x="633" y="1956"/>
                </a:cubicBezTo>
                <a:cubicBezTo>
                  <a:pt x="633" y="1956"/>
                  <a:pt x="633" y="1956"/>
                  <a:pt x="633" y="1956"/>
                </a:cubicBezTo>
                <a:cubicBezTo>
                  <a:pt x="634" y="1955"/>
                  <a:pt x="634" y="1955"/>
                  <a:pt x="634" y="1955"/>
                </a:cubicBezTo>
                <a:cubicBezTo>
                  <a:pt x="634" y="1954"/>
                  <a:pt x="635" y="1953"/>
                  <a:pt x="635" y="1952"/>
                </a:cubicBezTo>
                <a:cubicBezTo>
                  <a:pt x="639" y="1944"/>
                  <a:pt x="643" y="1936"/>
                  <a:pt x="647" y="1928"/>
                </a:cubicBezTo>
                <a:cubicBezTo>
                  <a:pt x="647" y="1928"/>
                  <a:pt x="647" y="1928"/>
                  <a:pt x="647" y="1928"/>
                </a:cubicBezTo>
                <a:close/>
                <a:moveTo>
                  <a:pt x="527" y="1875"/>
                </a:moveTo>
                <a:cubicBezTo>
                  <a:pt x="528" y="1873"/>
                  <a:pt x="531" y="1870"/>
                  <a:pt x="532" y="1868"/>
                </a:cubicBezTo>
                <a:cubicBezTo>
                  <a:pt x="536" y="1861"/>
                  <a:pt x="541" y="1854"/>
                  <a:pt x="546" y="1848"/>
                </a:cubicBezTo>
                <a:cubicBezTo>
                  <a:pt x="546" y="1847"/>
                  <a:pt x="546" y="1847"/>
                  <a:pt x="547" y="1847"/>
                </a:cubicBezTo>
                <a:cubicBezTo>
                  <a:pt x="547" y="1847"/>
                  <a:pt x="547" y="1847"/>
                  <a:pt x="547" y="1846"/>
                </a:cubicBezTo>
                <a:cubicBezTo>
                  <a:pt x="561" y="1833"/>
                  <a:pt x="590" y="1837"/>
                  <a:pt x="608" y="1837"/>
                </a:cubicBezTo>
                <a:cubicBezTo>
                  <a:pt x="616" y="1837"/>
                  <a:pt x="626" y="1835"/>
                  <a:pt x="634" y="1839"/>
                </a:cubicBezTo>
                <a:cubicBezTo>
                  <a:pt x="634" y="1839"/>
                  <a:pt x="634" y="1839"/>
                  <a:pt x="634" y="1839"/>
                </a:cubicBezTo>
                <a:cubicBezTo>
                  <a:pt x="634" y="1839"/>
                  <a:pt x="635" y="1839"/>
                  <a:pt x="636" y="1840"/>
                </a:cubicBezTo>
                <a:cubicBezTo>
                  <a:pt x="636" y="1840"/>
                  <a:pt x="636" y="1840"/>
                  <a:pt x="636" y="1840"/>
                </a:cubicBezTo>
                <a:cubicBezTo>
                  <a:pt x="638" y="1841"/>
                  <a:pt x="639" y="1843"/>
                  <a:pt x="639" y="1844"/>
                </a:cubicBezTo>
                <a:cubicBezTo>
                  <a:pt x="640" y="1845"/>
                  <a:pt x="640" y="1847"/>
                  <a:pt x="639" y="1849"/>
                </a:cubicBezTo>
                <a:cubicBezTo>
                  <a:pt x="638" y="1850"/>
                  <a:pt x="638" y="1850"/>
                  <a:pt x="638" y="1850"/>
                </a:cubicBezTo>
                <a:cubicBezTo>
                  <a:pt x="637" y="1854"/>
                  <a:pt x="633" y="1858"/>
                  <a:pt x="631" y="1862"/>
                </a:cubicBezTo>
                <a:cubicBezTo>
                  <a:pt x="631" y="1862"/>
                  <a:pt x="631" y="1862"/>
                  <a:pt x="631" y="1862"/>
                </a:cubicBezTo>
                <a:cubicBezTo>
                  <a:pt x="625" y="1873"/>
                  <a:pt x="625" y="1873"/>
                  <a:pt x="625" y="1873"/>
                </a:cubicBezTo>
                <a:cubicBezTo>
                  <a:pt x="624" y="1874"/>
                  <a:pt x="623" y="1876"/>
                  <a:pt x="621" y="1878"/>
                </a:cubicBezTo>
                <a:cubicBezTo>
                  <a:pt x="618" y="1879"/>
                  <a:pt x="616" y="1881"/>
                  <a:pt x="613" y="1882"/>
                </a:cubicBezTo>
                <a:cubicBezTo>
                  <a:pt x="612" y="1882"/>
                  <a:pt x="611" y="1883"/>
                  <a:pt x="610" y="1883"/>
                </a:cubicBezTo>
                <a:cubicBezTo>
                  <a:pt x="610" y="1883"/>
                  <a:pt x="609" y="1883"/>
                  <a:pt x="609" y="1884"/>
                </a:cubicBezTo>
                <a:cubicBezTo>
                  <a:pt x="609" y="1884"/>
                  <a:pt x="609" y="1884"/>
                  <a:pt x="609" y="1884"/>
                </a:cubicBezTo>
                <a:cubicBezTo>
                  <a:pt x="607" y="1884"/>
                  <a:pt x="605" y="1885"/>
                  <a:pt x="603" y="1885"/>
                </a:cubicBezTo>
                <a:cubicBezTo>
                  <a:pt x="599" y="1886"/>
                  <a:pt x="596" y="1886"/>
                  <a:pt x="592" y="1886"/>
                </a:cubicBezTo>
                <a:cubicBezTo>
                  <a:pt x="582" y="1886"/>
                  <a:pt x="582" y="1886"/>
                  <a:pt x="582" y="1886"/>
                </a:cubicBezTo>
                <a:cubicBezTo>
                  <a:pt x="582" y="1886"/>
                  <a:pt x="582" y="1886"/>
                  <a:pt x="582" y="1886"/>
                </a:cubicBezTo>
                <a:cubicBezTo>
                  <a:pt x="570" y="1886"/>
                  <a:pt x="557" y="1886"/>
                  <a:pt x="545" y="1886"/>
                </a:cubicBezTo>
                <a:cubicBezTo>
                  <a:pt x="540" y="1886"/>
                  <a:pt x="528" y="1885"/>
                  <a:pt x="527" y="1878"/>
                </a:cubicBezTo>
                <a:cubicBezTo>
                  <a:pt x="527" y="1877"/>
                  <a:pt x="527" y="1876"/>
                  <a:pt x="527" y="1875"/>
                </a:cubicBezTo>
                <a:close/>
                <a:moveTo>
                  <a:pt x="545" y="2017"/>
                </a:moveTo>
                <a:cubicBezTo>
                  <a:pt x="545" y="2017"/>
                  <a:pt x="545" y="2017"/>
                  <a:pt x="545" y="2017"/>
                </a:cubicBezTo>
                <a:cubicBezTo>
                  <a:pt x="543" y="2024"/>
                  <a:pt x="538" y="2031"/>
                  <a:pt x="534" y="2038"/>
                </a:cubicBezTo>
                <a:cubicBezTo>
                  <a:pt x="534" y="2038"/>
                  <a:pt x="534" y="2038"/>
                  <a:pt x="534" y="2038"/>
                </a:cubicBezTo>
                <a:cubicBezTo>
                  <a:pt x="530" y="2045"/>
                  <a:pt x="527" y="2053"/>
                  <a:pt x="521" y="2060"/>
                </a:cubicBezTo>
                <a:cubicBezTo>
                  <a:pt x="521" y="2061"/>
                  <a:pt x="520" y="2061"/>
                  <a:pt x="520" y="2062"/>
                </a:cubicBezTo>
                <a:cubicBezTo>
                  <a:pt x="520" y="2062"/>
                  <a:pt x="520" y="2062"/>
                  <a:pt x="520" y="2062"/>
                </a:cubicBezTo>
                <a:cubicBezTo>
                  <a:pt x="519" y="2063"/>
                  <a:pt x="518" y="2064"/>
                  <a:pt x="517" y="2064"/>
                </a:cubicBezTo>
                <a:cubicBezTo>
                  <a:pt x="517" y="2065"/>
                  <a:pt x="517" y="2065"/>
                  <a:pt x="516" y="2065"/>
                </a:cubicBezTo>
                <a:cubicBezTo>
                  <a:pt x="516" y="2065"/>
                  <a:pt x="516" y="2066"/>
                  <a:pt x="516" y="2066"/>
                </a:cubicBezTo>
                <a:cubicBezTo>
                  <a:pt x="510" y="2071"/>
                  <a:pt x="503" y="2074"/>
                  <a:pt x="496" y="2076"/>
                </a:cubicBezTo>
                <a:cubicBezTo>
                  <a:pt x="495" y="2076"/>
                  <a:pt x="494" y="2076"/>
                  <a:pt x="493" y="2077"/>
                </a:cubicBezTo>
                <a:cubicBezTo>
                  <a:pt x="489" y="2078"/>
                  <a:pt x="484" y="2078"/>
                  <a:pt x="480" y="2078"/>
                </a:cubicBezTo>
                <a:cubicBezTo>
                  <a:pt x="476" y="2078"/>
                  <a:pt x="476" y="2078"/>
                  <a:pt x="476" y="2078"/>
                </a:cubicBezTo>
                <a:cubicBezTo>
                  <a:pt x="476" y="2078"/>
                  <a:pt x="476" y="2078"/>
                  <a:pt x="476" y="2078"/>
                </a:cubicBezTo>
                <a:cubicBezTo>
                  <a:pt x="458" y="2078"/>
                  <a:pt x="439" y="2078"/>
                  <a:pt x="421" y="2079"/>
                </a:cubicBezTo>
                <a:cubicBezTo>
                  <a:pt x="419" y="2079"/>
                  <a:pt x="418" y="2078"/>
                  <a:pt x="416" y="2078"/>
                </a:cubicBezTo>
                <a:cubicBezTo>
                  <a:pt x="414" y="2078"/>
                  <a:pt x="412" y="2078"/>
                  <a:pt x="410" y="2077"/>
                </a:cubicBezTo>
                <a:cubicBezTo>
                  <a:pt x="406" y="2076"/>
                  <a:pt x="404" y="2074"/>
                  <a:pt x="402" y="2072"/>
                </a:cubicBezTo>
                <a:cubicBezTo>
                  <a:pt x="401" y="2070"/>
                  <a:pt x="400" y="2068"/>
                  <a:pt x="400" y="2066"/>
                </a:cubicBezTo>
                <a:cubicBezTo>
                  <a:pt x="400" y="2064"/>
                  <a:pt x="401" y="2062"/>
                  <a:pt x="402" y="2060"/>
                </a:cubicBezTo>
                <a:cubicBezTo>
                  <a:pt x="402" y="2059"/>
                  <a:pt x="402" y="2059"/>
                  <a:pt x="403" y="2059"/>
                </a:cubicBezTo>
                <a:cubicBezTo>
                  <a:pt x="403" y="2058"/>
                  <a:pt x="403" y="2058"/>
                  <a:pt x="403" y="2058"/>
                </a:cubicBezTo>
                <a:cubicBezTo>
                  <a:pt x="404" y="2057"/>
                  <a:pt x="404" y="2057"/>
                  <a:pt x="404" y="2057"/>
                </a:cubicBezTo>
                <a:cubicBezTo>
                  <a:pt x="404" y="2057"/>
                  <a:pt x="404" y="2057"/>
                  <a:pt x="404" y="2057"/>
                </a:cubicBezTo>
                <a:cubicBezTo>
                  <a:pt x="409" y="2050"/>
                  <a:pt x="413" y="2043"/>
                  <a:pt x="418" y="2035"/>
                </a:cubicBezTo>
                <a:cubicBezTo>
                  <a:pt x="422" y="2030"/>
                  <a:pt x="425" y="2024"/>
                  <a:pt x="430" y="2019"/>
                </a:cubicBezTo>
                <a:cubicBezTo>
                  <a:pt x="430" y="2018"/>
                  <a:pt x="431" y="2018"/>
                  <a:pt x="431" y="2017"/>
                </a:cubicBezTo>
                <a:cubicBezTo>
                  <a:pt x="431" y="2017"/>
                  <a:pt x="432" y="2017"/>
                  <a:pt x="432" y="2017"/>
                </a:cubicBezTo>
                <a:cubicBezTo>
                  <a:pt x="433" y="2016"/>
                  <a:pt x="434" y="2015"/>
                  <a:pt x="435" y="2014"/>
                </a:cubicBezTo>
                <a:cubicBezTo>
                  <a:pt x="435" y="2014"/>
                  <a:pt x="435" y="2014"/>
                  <a:pt x="435" y="2014"/>
                </a:cubicBezTo>
                <a:cubicBezTo>
                  <a:pt x="435" y="2014"/>
                  <a:pt x="435" y="2014"/>
                  <a:pt x="435" y="2014"/>
                </a:cubicBezTo>
                <a:cubicBezTo>
                  <a:pt x="441" y="2009"/>
                  <a:pt x="449" y="2006"/>
                  <a:pt x="457" y="2004"/>
                </a:cubicBezTo>
                <a:cubicBezTo>
                  <a:pt x="457" y="2004"/>
                  <a:pt x="457" y="2004"/>
                  <a:pt x="457" y="2004"/>
                </a:cubicBezTo>
                <a:cubicBezTo>
                  <a:pt x="457" y="2004"/>
                  <a:pt x="458" y="2004"/>
                  <a:pt x="458" y="2004"/>
                </a:cubicBezTo>
                <a:cubicBezTo>
                  <a:pt x="459" y="2004"/>
                  <a:pt x="461" y="2004"/>
                  <a:pt x="462" y="2004"/>
                </a:cubicBezTo>
                <a:cubicBezTo>
                  <a:pt x="463" y="2003"/>
                  <a:pt x="464" y="2003"/>
                  <a:pt x="465" y="2003"/>
                </a:cubicBezTo>
                <a:cubicBezTo>
                  <a:pt x="466" y="2003"/>
                  <a:pt x="467" y="2003"/>
                  <a:pt x="468" y="2003"/>
                </a:cubicBezTo>
                <a:cubicBezTo>
                  <a:pt x="468" y="2003"/>
                  <a:pt x="469" y="2003"/>
                  <a:pt x="470" y="2003"/>
                </a:cubicBezTo>
                <a:cubicBezTo>
                  <a:pt x="471" y="2003"/>
                  <a:pt x="471" y="2003"/>
                  <a:pt x="471" y="2003"/>
                </a:cubicBezTo>
                <a:cubicBezTo>
                  <a:pt x="471" y="2003"/>
                  <a:pt x="471" y="2003"/>
                  <a:pt x="471" y="2003"/>
                </a:cubicBezTo>
                <a:cubicBezTo>
                  <a:pt x="488" y="2003"/>
                  <a:pt x="504" y="2003"/>
                  <a:pt x="521" y="2003"/>
                </a:cubicBezTo>
                <a:cubicBezTo>
                  <a:pt x="521" y="2003"/>
                  <a:pt x="521" y="2003"/>
                  <a:pt x="521" y="2003"/>
                </a:cubicBezTo>
                <a:cubicBezTo>
                  <a:pt x="524" y="2003"/>
                  <a:pt x="524" y="2003"/>
                  <a:pt x="524" y="2003"/>
                </a:cubicBezTo>
                <a:cubicBezTo>
                  <a:pt x="528" y="2003"/>
                  <a:pt x="532" y="2003"/>
                  <a:pt x="535" y="2004"/>
                </a:cubicBezTo>
                <a:cubicBezTo>
                  <a:pt x="536" y="2004"/>
                  <a:pt x="536" y="2005"/>
                  <a:pt x="537" y="2005"/>
                </a:cubicBezTo>
                <a:cubicBezTo>
                  <a:pt x="537" y="2005"/>
                  <a:pt x="538" y="2005"/>
                  <a:pt x="538" y="2006"/>
                </a:cubicBezTo>
                <a:cubicBezTo>
                  <a:pt x="538" y="2006"/>
                  <a:pt x="539" y="2006"/>
                  <a:pt x="539" y="2006"/>
                </a:cubicBezTo>
                <a:cubicBezTo>
                  <a:pt x="543" y="2008"/>
                  <a:pt x="546" y="2012"/>
                  <a:pt x="545" y="2017"/>
                </a:cubicBezTo>
                <a:close/>
                <a:moveTo>
                  <a:pt x="579" y="1956"/>
                </a:moveTo>
                <a:cubicBezTo>
                  <a:pt x="579" y="1956"/>
                  <a:pt x="579" y="1956"/>
                  <a:pt x="579" y="1956"/>
                </a:cubicBezTo>
                <a:cubicBezTo>
                  <a:pt x="579" y="1956"/>
                  <a:pt x="579" y="1956"/>
                  <a:pt x="579" y="1956"/>
                </a:cubicBezTo>
                <a:cubicBezTo>
                  <a:pt x="578" y="1957"/>
                  <a:pt x="578" y="1958"/>
                  <a:pt x="577" y="1959"/>
                </a:cubicBezTo>
                <a:cubicBezTo>
                  <a:pt x="577" y="1959"/>
                  <a:pt x="577" y="1960"/>
                  <a:pt x="577" y="1960"/>
                </a:cubicBezTo>
                <a:cubicBezTo>
                  <a:pt x="572" y="1964"/>
                  <a:pt x="566" y="1968"/>
                  <a:pt x="560" y="1970"/>
                </a:cubicBezTo>
                <a:cubicBezTo>
                  <a:pt x="560" y="1970"/>
                  <a:pt x="560" y="1970"/>
                  <a:pt x="560" y="1970"/>
                </a:cubicBezTo>
                <a:cubicBezTo>
                  <a:pt x="559" y="1970"/>
                  <a:pt x="558" y="1970"/>
                  <a:pt x="557" y="1971"/>
                </a:cubicBezTo>
                <a:cubicBezTo>
                  <a:pt x="556" y="1971"/>
                  <a:pt x="556" y="1971"/>
                  <a:pt x="555" y="1971"/>
                </a:cubicBezTo>
                <a:cubicBezTo>
                  <a:pt x="554" y="1971"/>
                  <a:pt x="554" y="1971"/>
                  <a:pt x="553" y="1971"/>
                </a:cubicBezTo>
                <a:cubicBezTo>
                  <a:pt x="550" y="1972"/>
                  <a:pt x="546" y="1973"/>
                  <a:pt x="542" y="1973"/>
                </a:cubicBezTo>
                <a:cubicBezTo>
                  <a:pt x="541" y="1973"/>
                  <a:pt x="541" y="1973"/>
                  <a:pt x="541" y="1973"/>
                </a:cubicBezTo>
                <a:cubicBezTo>
                  <a:pt x="534" y="1973"/>
                  <a:pt x="527" y="1973"/>
                  <a:pt x="520" y="1973"/>
                </a:cubicBezTo>
                <a:cubicBezTo>
                  <a:pt x="510" y="1973"/>
                  <a:pt x="499" y="1973"/>
                  <a:pt x="489" y="1973"/>
                </a:cubicBezTo>
                <a:cubicBezTo>
                  <a:pt x="488" y="1973"/>
                  <a:pt x="486" y="1973"/>
                  <a:pt x="484" y="1973"/>
                </a:cubicBezTo>
                <a:cubicBezTo>
                  <a:pt x="484" y="1973"/>
                  <a:pt x="484" y="1973"/>
                  <a:pt x="483" y="1973"/>
                </a:cubicBezTo>
                <a:cubicBezTo>
                  <a:pt x="482" y="1972"/>
                  <a:pt x="480" y="1972"/>
                  <a:pt x="479" y="1972"/>
                </a:cubicBezTo>
                <a:cubicBezTo>
                  <a:pt x="479" y="1972"/>
                  <a:pt x="479" y="1972"/>
                  <a:pt x="479" y="1972"/>
                </a:cubicBezTo>
                <a:cubicBezTo>
                  <a:pt x="479" y="1972"/>
                  <a:pt x="479" y="1972"/>
                  <a:pt x="479" y="1972"/>
                </a:cubicBezTo>
                <a:cubicBezTo>
                  <a:pt x="474" y="1970"/>
                  <a:pt x="470" y="1968"/>
                  <a:pt x="470" y="1963"/>
                </a:cubicBezTo>
                <a:cubicBezTo>
                  <a:pt x="470" y="1962"/>
                  <a:pt x="470" y="1961"/>
                  <a:pt x="470" y="1960"/>
                </a:cubicBezTo>
                <a:cubicBezTo>
                  <a:pt x="470" y="1960"/>
                  <a:pt x="470" y="1959"/>
                  <a:pt x="471" y="1959"/>
                </a:cubicBezTo>
                <a:cubicBezTo>
                  <a:pt x="471" y="1958"/>
                  <a:pt x="471" y="1957"/>
                  <a:pt x="472" y="1957"/>
                </a:cubicBezTo>
                <a:cubicBezTo>
                  <a:pt x="472" y="1957"/>
                  <a:pt x="472" y="1956"/>
                  <a:pt x="472" y="1956"/>
                </a:cubicBezTo>
                <a:cubicBezTo>
                  <a:pt x="472" y="1956"/>
                  <a:pt x="472" y="1956"/>
                  <a:pt x="472" y="1956"/>
                </a:cubicBezTo>
                <a:cubicBezTo>
                  <a:pt x="473" y="1955"/>
                  <a:pt x="474" y="1954"/>
                  <a:pt x="474" y="1953"/>
                </a:cubicBezTo>
                <a:cubicBezTo>
                  <a:pt x="479" y="1945"/>
                  <a:pt x="485" y="1938"/>
                  <a:pt x="490" y="1930"/>
                </a:cubicBezTo>
                <a:cubicBezTo>
                  <a:pt x="490" y="1930"/>
                  <a:pt x="490" y="1930"/>
                  <a:pt x="490" y="1930"/>
                </a:cubicBezTo>
                <a:cubicBezTo>
                  <a:pt x="492" y="1927"/>
                  <a:pt x="492" y="1927"/>
                  <a:pt x="492" y="1927"/>
                </a:cubicBezTo>
                <a:cubicBezTo>
                  <a:pt x="493" y="1925"/>
                  <a:pt x="495" y="1923"/>
                  <a:pt x="498" y="1921"/>
                </a:cubicBezTo>
                <a:cubicBezTo>
                  <a:pt x="499" y="1920"/>
                  <a:pt x="501" y="1919"/>
                  <a:pt x="503" y="1918"/>
                </a:cubicBezTo>
                <a:cubicBezTo>
                  <a:pt x="504" y="1918"/>
                  <a:pt x="505" y="1917"/>
                  <a:pt x="506" y="1917"/>
                </a:cubicBezTo>
                <a:cubicBezTo>
                  <a:pt x="506" y="1917"/>
                  <a:pt x="506" y="1917"/>
                  <a:pt x="507" y="1917"/>
                </a:cubicBezTo>
                <a:cubicBezTo>
                  <a:pt x="507" y="1917"/>
                  <a:pt x="507" y="1916"/>
                  <a:pt x="507" y="1916"/>
                </a:cubicBezTo>
                <a:cubicBezTo>
                  <a:pt x="508" y="1916"/>
                  <a:pt x="508" y="1916"/>
                  <a:pt x="508" y="1916"/>
                </a:cubicBezTo>
                <a:cubicBezTo>
                  <a:pt x="511" y="1915"/>
                  <a:pt x="514" y="1914"/>
                  <a:pt x="517" y="1913"/>
                </a:cubicBezTo>
                <a:cubicBezTo>
                  <a:pt x="521" y="1913"/>
                  <a:pt x="525" y="1912"/>
                  <a:pt x="528" y="1912"/>
                </a:cubicBezTo>
                <a:cubicBezTo>
                  <a:pt x="538" y="1912"/>
                  <a:pt x="538" y="1912"/>
                  <a:pt x="538" y="1912"/>
                </a:cubicBezTo>
                <a:cubicBezTo>
                  <a:pt x="541" y="1912"/>
                  <a:pt x="543" y="1912"/>
                  <a:pt x="545" y="1912"/>
                </a:cubicBezTo>
                <a:cubicBezTo>
                  <a:pt x="555" y="1912"/>
                  <a:pt x="564" y="1912"/>
                  <a:pt x="573" y="1912"/>
                </a:cubicBezTo>
                <a:cubicBezTo>
                  <a:pt x="573" y="1912"/>
                  <a:pt x="573" y="1912"/>
                  <a:pt x="573" y="1912"/>
                </a:cubicBezTo>
                <a:cubicBezTo>
                  <a:pt x="577" y="1912"/>
                  <a:pt x="577" y="1912"/>
                  <a:pt x="577" y="1912"/>
                </a:cubicBezTo>
                <a:cubicBezTo>
                  <a:pt x="581" y="1912"/>
                  <a:pt x="584" y="1913"/>
                  <a:pt x="587" y="1913"/>
                </a:cubicBezTo>
                <a:cubicBezTo>
                  <a:pt x="589" y="1914"/>
                  <a:pt x="590" y="1915"/>
                  <a:pt x="592" y="1915"/>
                </a:cubicBezTo>
                <a:cubicBezTo>
                  <a:pt x="596" y="1918"/>
                  <a:pt x="599" y="1921"/>
                  <a:pt x="595" y="1927"/>
                </a:cubicBezTo>
                <a:cubicBezTo>
                  <a:pt x="592" y="1934"/>
                  <a:pt x="588" y="1941"/>
                  <a:pt x="584" y="1948"/>
                </a:cubicBezTo>
                <a:cubicBezTo>
                  <a:pt x="579" y="1956"/>
                  <a:pt x="579" y="1956"/>
                  <a:pt x="579" y="1956"/>
                </a:cubicBezTo>
                <a:cubicBezTo>
                  <a:pt x="579" y="1956"/>
                  <a:pt x="579" y="1956"/>
                  <a:pt x="579" y="1956"/>
                </a:cubicBezTo>
                <a:close/>
                <a:moveTo>
                  <a:pt x="1064" y="2056"/>
                </a:moveTo>
                <a:cubicBezTo>
                  <a:pt x="1064" y="2057"/>
                  <a:pt x="1064" y="2059"/>
                  <a:pt x="1064" y="2060"/>
                </a:cubicBezTo>
                <a:cubicBezTo>
                  <a:pt x="1064" y="2060"/>
                  <a:pt x="1064" y="2060"/>
                  <a:pt x="1064" y="2061"/>
                </a:cubicBezTo>
                <a:cubicBezTo>
                  <a:pt x="1063" y="2062"/>
                  <a:pt x="1063" y="2063"/>
                  <a:pt x="1062" y="2064"/>
                </a:cubicBezTo>
                <a:cubicBezTo>
                  <a:pt x="1062" y="2064"/>
                  <a:pt x="1062" y="2064"/>
                  <a:pt x="1062" y="2064"/>
                </a:cubicBezTo>
                <a:cubicBezTo>
                  <a:pt x="1062" y="2064"/>
                  <a:pt x="1062" y="2064"/>
                  <a:pt x="1062" y="2064"/>
                </a:cubicBezTo>
                <a:cubicBezTo>
                  <a:pt x="1061" y="2065"/>
                  <a:pt x="1060" y="2066"/>
                  <a:pt x="1059" y="2067"/>
                </a:cubicBezTo>
                <a:cubicBezTo>
                  <a:pt x="1059" y="2067"/>
                  <a:pt x="1059" y="2067"/>
                  <a:pt x="1059" y="2068"/>
                </a:cubicBezTo>
                <a:cubicBezTo>
                  <a:pt x="1058" y="2069"/>
                  <a:pt x="1057" y="2069"/>
                  <a:pt x="1056" y="2070"/>
                </a:cubicBezTo>
                <a:cubicBezTo>
                  <a:pt x="1056" y="2070"/>
                  <a:pt x="1055" y="2071"/>
                  <a:pt x="1055" y="2071"/>
                </a:cubicBezTo>
                <a:cubicBezTo>
                  <a:pt x="1055" y="2071"/>
                  <a:pt x="1055" y="2071"/>
                  <a:pt x="1055" y="2071"/>
                </a:cubicBezTo>
                <a:cubicBezTo>
                  <a:pt x="1053" y="2072"/>
                  <a:pt x="1052" y="2072"/>
                  <a:pt x="1051" y="2073"/>
                </a:cubicBezTo>
                <a:cubicBezTo>
                  <a:pt x="1051" y="2073"/>
                  <a:pt x="1051" y="2073"/>
                  <a:pt x="1050" y="2073"/>
                </a:cubicBezTo>
                <a:cubicBezTo>
                  <a:pt x="1049" y="2074"/>
                  <a:pt x="1048" y="2074"/>
                  <a:pt x="1047" y="2074"/>
                </a:cubicBezTo>
                <a:cubicBezTo>
                  <a:pt x="1047" y="2075"/>
                  <a:pt x="1046" y="2075"/>
                  <a:pt x="1046" y="2075"/>
                </a:cubicBezTo>
                <a:cubicBezTo>
                  <a:pt x="1046" y="2075"/>
                  <a:pt x="1045" y="2075"/>
                  <a:pt x="1045" y="2075"/>
                </a:cubicBezTo>
                <a:cubicBezTo>
                  <a:pt x="1045" y="2075"/>
                  <a:pt x="1045" y="2075"/>
                  <a:pt x="1044" y="2075"/>
                </a:cubicBezTo>
                <a:cubicBezTo>
                  <a:pt x="1043" y="2076"/>
                  <a:pt x="1042" y="2076"/>
                  <a:pt x="1041" y="2076"/>
                </a:cubicBezTo>
                <a:cubicBezTo>
                  <a:pt x="1039" y="2076"/>
                  <a:pt x="1038" y="2076"/>
                  <a:pt x="1037" y="2077"/>
                </a:cubicBezTo>
                <a:cubicBezTo>
                  <a:pt x="1036" y="2077"/>
                  <a:pt x="1035" y="2077"/>
                  <a:pt x="1034" y="2077"/>
                </a:cubicBezTo>
                <a:cubicBezTo>
                  <a:pt x="1033" y="2077"/>
                  <a:pt x="1033" y="2077"/>
                  <a:pt x="1033" y="2077"/>
                </a:cubicBezTo>
                <a:cubicBezTo>
                  <a:pt x="1031" y="2077"/>
                  <a:pt x="1031" y="2077"/>
                  <a:pt x="1031" y="2077"/>
                </a:cubicBezTo>
                <a:cubicBezTo>
                  <a:pt x="1031" y="2077"/>
                  <a:pt x="1031" y="2077"/>
                  <a:pt x="1031" y="2077"/>
                </a:cubicBezTo>
                <a:cubicBezTo>
                  <a:pt x="1025" y="2077"/>
                  <a:pt x="1018" y="2077"/>
                  <a:pt x="1011" y="2077"/>
                </a:cubicBezTo>
                <a:cubicBezTo>
                  <a:pt x="981" y="2077"/>
                  <a:pt x="630" y="2078"/>
                  <a:pt x="605" y="2078"/>
                </a:cubicBezTo>
                <a:cubicBezTo>
                  <a:pt x="604" y="2078"/>
                  <a:pt x="602" y="2078"/>
                  <a:pt x="600" y="2078"/>
                </a:cubicBezTo>
                <a:cubicBezTo>
                  <a:pt x="598" y="2077"/>
                  <a:pt x="596" y="2077"/>
                  <a:pt x="594" y="2076"/>
                </a:cubicBezTo>
                <a:cubicBezTo>
                  <a:pt x="590" y="2075"/>
                  <a:pt x="588" y="2074"/>
                  <a:pt x="586" y="2072"/>
                </a:cubicBezTo>
                <a:cubicBezTo>
                  <a:pt x="584" y="2070"/>
                  <a:pt x="583" y="2068"/>
                  <a:pt x="582" y="2065"/>
                </a:cubicBezTo>
                <a:cubicBezTo>
                  <a:pt x="582" y="2063"/>
                  <a:pt x="582" y="2060"/>
                  <a:pt x="584" y="2057"/>
                </a:cubicBezTo>
                <a:cubicBezTo>
                  <a:pt x="584" y="2056"/>
                  <a:pt x="584" y="2056"/>
                  <a:pt x="584" y="2056"/>
                </a:cubicBezTo>
                <a:cubicBezTo>
                  <a:pt x="584" y="2056"/>
                  <a:pt x="584" y="2056"/>
                  <a:pt x="584" y="2056"/>
                </a:cubicBezTo>
                <a:cubicBezTo>
                  <a:pt x="588" y="2048"/>
                  <a:pt x="592" y="2040"/>
                  <a:pt x="596" y="2031"/>
                </a:cubicBezTo>
                <a:cubicBezTo>
                  <a:pt x="597" y="2030"/>
                  <a:pt x="598" y="2029"/>
                  <a:pt x="598" y="2027"/>
                </a:cubicBezTo>
                <a:cubicBezTo>
                  <a:pt x="601" y="2021"/>
                  <a:pt x="601" y="2021"/>
                  <a:pt x="601" y="2021"/>
                </a:cubicBezTo>
                <a:cubicBezTo>
                  <a:pt x="603" y="2018"/>
                  <a:pt x="605" y="2016"/>
                  <a:pt x="607" y="2014"/>
                </a:cubicBezTo>
                <a:cubicBezTo>
                  <a:pt x="608" y="2013"/>
                  <a:pt x="609" y="2013"/>
                  <a:pt x="609" y="2012"/>
                </a:cubicBezTo>
                <a:cubicBezTo>
                  <a:pt x="610" y="2012"/>
                  <a:pt x="610" y="2012"/>
                  <a:pt x="610" y="2011"/>
                </a:cubicBezTo>
                <a:cubicBezTo>
                  <a:pt x="611" y="2011"/>
                  <a:pt x="612" y="2011"/>
                  <a:pt x="612" y="2010"/>
                </a:cubicBezTo>
                <a:cubicBezTo>
                  <a:pt x="612" y="2010"/>
                  <a:pt x="612" y="2010"/>
                  <a:pt x="613" y="2010"/>
                </a:cubicBezTo>
                <a:cubicBezTo>
                  <a:pt x="613" y="2010"/>
                  <a:pt x="613" y="2010"/>
                  <a:pt x="614" y="2009"/>
                </a:cubicBezTo>
                <a:cubicBezTo>
                  <a:pt x="615" y="2009"/>
                  <a:pt x="616" y="2008"/>
                  <a:pt x="617" y="2008"/>
                </a:cubicBezTo>
                <a:cubicBezTo>
                  <a:pt x="617" y="2008"/>
                  <a:pt x="618" y="2007"/>
                  <a:pt x="618" y="2007"/>
                </a:cubicBezTo>
                <a:cubicBezTo>
                  <a:pt x="619" y="2007"/>
                  <a:pt x="620" y="2007"/>
                  <a:pt x="621" y="2006"/>
                </a:cubicBezTo>
                <a:cubicBezTo>
                  <a:pt x="622" y="2006"/>
                  <a:pt x="623" y="2005"/>
                  <a:pt x="625" y="2005"/>
                </a:cubicBezTo>
                <a:cubicBezTo>
                  <a:pt x="625" y="2005"/>
                  <a:pt x="626" y="2004"/>
                  <a:pt x="627" y="2004"/>
                </a:cubicBezTo>
                <a:cubicBezTo>
                  <a:pt x="627" y="2004"/>
                  <a:pt x="628" y="2004"/>
                  <a:pt x="628" y="2004"/>
                </a:cubicBezTo>
                <a:cubicBezTo>
                  <a:pt x="632" y="2003"/>
                  <a:pt x="636" y="2002"/>
                  <a:pt x="640" y="2002"/>
                </a:cubicBezTo>
                <a:cubicBezTo>
                  <a:pt x="640" y="2002"/>
                  <a:pt x="1008" y="2001"/>
                  <a:pt x="1021" y="2001"/>
                </a:cubicBezTo>
                <a:cubicBezTo>
                  <a:pt x="1026" y="2001"/>
                  <a:pt x="1030" y="2001"/>
                  <a:pt x="1034" y="2001"/>
                </a:cubicBezTo>
                <a:cubicBezTo>
                  <a:pt x="1036" y="2001"/>
                  <a:pt x="1038" y="2002"/>
                  <a:pt x="1040" y="2002"/>
                </a:cubicBezTo>
                <a:cubicBezTo>
                  <a:pt x="1040" y="2002"/>
                  <a:pt x="1040" y="2002"/>
                  <a:pt x="1041" y="2002"/>
                </a:cubicBezTo>
                <a:cubicBezTo>
                  <a:pt x="1042" y="2002"/>
                  <a:pt x="1044" y="2002"/>
                  <a:pt x="1045" y="2003"/>
                </a:cubicBezTo>
                <a:cubicBezTo>
                  <a:pt x="1045" y="2003"/>
                  <a:pt x="1046" y="2003"/>
                  <a:pt x="1046" y="2003"/>
                </a:cubicBezTo>
                <a:cubicBezTo>
                  <a:pt x="1046" y="2003"/>
                  <a:pt x="1046" y="2003"/>
                  <a:pt x="1046" y="2003"/>
                </a:cubicBezTo>
                <a:cubicBezTo>
                  <a:pt x="1048" y="2003"/>
                  <a:pt x="1049" y="2004"/>
                  <a:pt x="1050" y="2004"/>
                </a:cubicBezTo>
                <a:cubicBezTo>
                  <a:pt x="1050" y="2004"/>
                  <a:pt x="1051" y="2005"/>
                  <a:pt x="1051" y="2005"/>
                </a:cubicBezTo>
                <a:cubicBezTo>
                  <a:pt x="1052" y="2005"/>
                  <a:pt x="1053" y="2006"/>
                  <a:pt x="1054" y="2006"/>
                </a:cubicBezTo>
                <a:cubicBezTo>
                  <a:pt x="1055" y="2006"/>
                  <a:pt x="1055" y="2007"/>
                  <a:pt x="1055" y="2007"/>
                </a:cubicBezTo>
                <a:cubicBezTo>
                  <a:pt x="1055" y="2007"/>
                  <a:pt x="1055" y="2007"/>
                  <a:pt x="1056" y="2007"/>
                </a:cubicBezTo>
                <a:cubicBezTo>
                  <a:pt x="1056" y="2008"/>
                  <a:pt x="1057" y="2008"/>
                  <a:pt x="1058" y="2009"/>
                </a:cubicBezTo>
                <a:cubicBezTo>
                  <a:pt x="1059" y="2010"/>
                  <a:pt x="1061" y="2011"/>
                  <a:pt x="1061" y="2013"/>
                </a:cubicBezTo>
                <a:cubicBezTo>
                  <a:pt x="1063" y="2015"/>
                  <a:pt x="1064" y="2017"/>
                  <a:pt x="1064" y="2020"/>
                </a:cubicBezTo>
                <a:cubicBezTo>
                  <a:pt x="1064" y="2022"/>
                  <a:pt x="1064" y="2022"/>
                  <a:pt x="1064" y="2022"/>
                </a:cubicBezTo>
                <a:cubicBezTo>
                  <a:pt x="1064" y="2022"/>
                  <a:pt x="1064" y="2022"/>
                  <a:pt x="1064" y="2022"/>
                </a:cubicBezTo>
                <a:cubicBezTo>
                  <a:pt x="1064" y="2031"/>
                  <a:pt x="1064" y="2040"/>
                  <a:pt x="1064" y="2049"/>
                </a:cubicBezTo>
                <a:cubicBezTo>
                  <a:pt x="1064" y="2051"/>
                  <a:pt x="1064" y="2054"/>
                  <a:pt x="1064" y="2056"/>
                </a:cubicBezTo>
                <a:close/>
                <a:moveTo>
                  <a:pt x="1114" y="1878"/>
                </a:moveTo>
                <a:cubicBezTo>
                  <a:pt x="1114" y="1878"/>
                  <a:pt x="1114" y="1877"/>
                  <a:pt x="1113" y="1877"/>
                </a:cubicBezTo>
                <a:cubicBezTo>
                  <a:pt x="1113" y="1877"/>
                  <a:pt x="1113" y="1877"/>
                  <a:pt x="1113" y="1877"/>
                </a:cubicBezTo>
                <a:cubicBezTo>
                  <a:pt x="1112" y="1875"/>
                  <a:pt x="1111" y="1873"/>
                  <a:pt x="1111" y="1871"/>
                </a:cubicBezTo>
                <a:cubicBezTo>
                  <a:pt x="1111" y="1870"/>
                  <a:pt x="1111" y="1870"/>
                  <a:pt x="1111" y="1870"/>
                </a:cubicBezTo>
                <a:cubicBezTo>
                  <a:pt x="1110" y="1868"/>
                  <a:pt x="1110" y="1867"/>
                  <a:pt x="1110" y="1866"/>
                </a:cubicBezTo>
                <a:cubicBezTo>
                  <a:pt x="1110" y="1866"/>
                  <a:pt x="1110" y="1866"/>
                  <a:pt x="1110" y="1866"/>
                </a:cubicBezTo>
                <a:cubicBezTo>
                  <a:pt x="1110" y="1861"/>
                  <a:pt x="1109" y="1855"/>
                  <a:pt x="1109" y="1849"/>
                </a:cubicBezTo>
                <a:cubicBezTo>
                  <a:pt x="1109" y="1848"/>
                  <a:pt x="1109" y="1848"/>
                  <a:pt x="1109" y="1848"/>
                </a:cubicBezTo>
                <a:cubicBezTo>
                  <a:pt x="1109" y="1846"/>
                  <a:pt x="1109" y="1844"/>
                  <a:pt x="1110" y="1843"/>
                </a:cubicBezTo>
                <a:cubicBezTo>
                  <a:pt x="1112" y="1841"/>
                  <a:pt x="1113" y="1840"/>
                  <a:pt x="1115" y="1839"/>
                </a:cubicBezTo>
                <a:cubicBezTo>
                  <a:pt x="1118" y="1838"/>
                  <a:pt x="1120" y="1837"/>
                  <a:pt x="1123" y="1836"/>
                </a:cubicBezTo>
                <a:cubicBezTo>
                  <a:pt x="1123" y="1836"/>
                  <a:pt x="1123" y="1836"/>
                  <a:pt x="1123" y="1836"/>
                </a:cubicBezTo>
                <a:cubicBezTo>
                  <a:pt x="1123" y="1836"/>
                  <a:pt x="1123" y="1836"/>
                  <a:pt x="1123" y="1836"/>
                </a:cubicBezTo>
                <a:cubicBezTo>
                  <a:pt x="1124" y="1836"/>
                  <a:pt x="1125" y="1836"/>
                  <a:pt x="1126" y="1836"/>
                </a:cubicBezTo>
                <a:cubicBezTo>
                  <a:pt x="1127" y="1836"/>
                  <a:pt x="1127" y="1836"/>
                  <a:pt x="1128" y="1836"/>
                </a:cubicBezTo>
                <a:cubicBezTo>
                  <a:pt x="1133" y="1835"/>
                  <a:pt x="1138" y="1835"/>
                  <a:pt x="1143" y="1835"/>
                </a:cubicBezTo>
                <a:cubicBezTo>
                  <a:pt x="1176" y="1835"/>
                  <a:pt x="1176" y="1835"/>
                  <a:pt x="1176" y="1835"/>
                </a:cubicBezTo>
                <a:cubicBezTo>
                  <a:pt x="1178" y="1835"/>
                  <a:pt x="1180" y="1835"/>
                  <a:pt x="1182" y="1836"/>
                </a:cubicBezTo>
                <a:cubicBezTo>
                  <a:pt x="1191" y="1837"/>
                  <a:pt x="1201" y="1839"/>
                  <a:pt x="1203" y="1848"/>
                </a:cubicBezTo>
                <a:cubicBezTo>
                  <a:pt x="1205" y="1855"/>
                  <a:pt x="1206" y="1863"/>
                  <a:pt x="1207" y="1870"/>
                </a:cubicBezTo>
                <a:cubicBezTo>
                  <a:pt x="1207" y="1871"/>
                  <a:pt x="1207" y="1871"/>
                  <a:pt x="1207" y="1871"/>
                </a:cubicBezTo>
                <a:cubicBezTo>
                  <a:pt x="1208" y="1873"/>
                  <a:pt x="1207" y="1874"/>
                  <a:pt x="1207" y="1876"/>
                </a:cubicBezTo>
                <a:cubicBezTo>
                  <a:pt x="1207" y="1876"/>
                  <a:pt x="1207" y="1876"/>
                  <a:pt x="1206" y="1876"/>
                </a:cubicBezTo>
                <a:cubicBezTo>
                  <a:pt x="1206" y="1876"/>
                  <a:pt x="1206" y="1876"/>
                  <a:pt x="1206" y="1876"/>
                </a:cubicBezTo>
                <a:cubicBezTo>
                  <a:pt x="1206" y="1877"/>
                  <a:pt x="1206" y="1877"/>
                  <a:pt x="1206" y="1877"/>
                </a:cubicBezTo>
                <a:cubicBezTo>
                  <a:pt x="1204" y="1880"/>
                  <a:pt x="1200" y="1882"/>
                  <a:pt x="1195" y="1883"/>
                </a:cubicBezTo>
                <a:cubicBezTo>
                  <a:pt x="1195" y="1883"/>
                  <a:pt x="1195" y="1884"/>
                  <a:pt x="1194" y="1884"/>
                </a:cubicBezTo>
                <a:cubicBezTo>
                  <a:pt x="1194" y="1884"/>
                  <a:pt x="1193" y="1884"/>
                  <a:pt x="1193" y="1884"/>
                </a:cubicBezTo>
                <a:cubicBezTo>
                  <a:pt x="1192" y="1884"/>
                  <a:pt x="1192" y="1884"/>
                  <a:pt x="1192" y="1884"/>
                </a:cubicBezTo>
                <a:cubicBezTo>
                  <a:pt x="1191" y="1884"/>
                  <a:pt x="1190" y="1884"/>
                  <a:pt x="1189" y="1885"/>
                </a:cubicBezTo>
                <a:cubicBezTo>
                  <a:pt x="1178" y="1886"/>
                  <a:pt x="1164" y="1885"/>
                  <a:pt x="1158" y="1885"/>
                </a:cubicBezTo>
                <a:cubicBezTo>
                  <a:pt x="1137" y="1885"/>
                  <a:pt x="1137" y="1885"/>
                  <a:pt x="1137" y="1885"/>
                </a:cubicBezTo>
                <a:cubicBezTo>
                  <a:pt x="1135" y="1885"/>
                  <a:pt x="1134" y="1885"/>
                  <a:pt x="1132" y="1885"/>
                </a:cubicBezTo>
                <a:cubicBezTo>
                  <a:pt x="1131" y="1884"/>
                  <a:pt x="1130" y="1884"/>
                  <a:pt x="1128" y="1884"/>
                </a:cubicBezTo>
                <a:cubicBezTo>
                  <a:pt x="1128" y="1884"/>
                  <a:pt x="1128" y="1884"/>
                  <a:pt x="1127" y="1884"/>
                </a:cubicBezTo>
                <a:cubicBezTo>
                  <a:pt x="1127" y="1884"/>
                  <a:pt x="1127" y="1884"/>
                  <a:pt x="1127" y="1884"/>
                </a:cubicBezTo>
                <a:cubicBezTo>
                  <a:pt x="1126" y="1883"/>
                  <a:pt x="1125" y="1883"/>
                  <a:pt x="1123" y="1883"/>
                </a:cubicBezTo>
                <a:cubicBezTo>
                  <a:pt x="1123" y="1883"/>
                  <a:pt x="1122" y="1882"/>
                  <a:pt x="1122" y="1882"/>
                </a:cubicBezTo>
                <a:cubicBezTo>
                  <a:pt x="1121" y="1882"/>
                  <a:pt x="1120" y="1881"/>
                  <a:pt x="1119" y="1881"/>
                </a:cubicBezTo>
                <a:cubicBezTo>
                  <a:pt x="1117" y="1880"/>
                  <a:pt x="1116" y="1879"/>
                  <a:pt x="1115" y="1878"/>
                </a:cubicBezTo>
                <a:cubicBezTo>
                  <a:pt x="1115" y="1878"/>
                  <a:pt x="1114" y="1878"/>
                  <a:pt x="1114" y="1878"/>
                </a:cubicBezTo>
                <a:close/>
                <a:moveTo>
                  <a:pt x="1120" y="1961"/>
                </a:moveTo>
                <a:cubicBezTo>
                  <a:pt x="1118" y="1959"/>
                  <a:pt x="1117" y="1957"/>
                  <a:pt x="1117" y="1955"/>
                </a:cubicBezTo>
                <a:cubicBezTo>
                  <a:pt x="1117" y="1952"/>
                  <a:pt x="1117" y="1952"/>
                  <a:pt x="1117" y="1952"/>
                </a:cubicBezTo>
                <a:cubicBezTo>
                  <a:pt x="1117" y="1952"/>
                  <a:pt x="1117" y="1952"/>
                  <a:pt x="1117" y="1952"/>
                </a:cubicBezTo>
                <a:cubicBezTo>
                  <a:pt x="1116" y="1943"/>
                  <a:pt x="1116" y="1935"/>
                  <a:pt x="1115" y="1926"/>
                </a:cubicBezTo>
                <a:cubicBezTo>
                  <a:pt x="1115" y="1926"/>
                  <a:pt x="1115" y="1926"/>
                  <a:pt x="1115" y="1926"/>
                </a:cubicBezTo>
                <a:cubicBezTo>
                  <a:pt x="1115" y="1926"/>
                  <a:pt x="1115" y="1926"/>
                  <a:pt x="1115" y="1926"/>
                </a:cubicBezTo>
                <a:cubicBezTo>
                  <a:pt x="1115" y="1925"/>
                  <a:pt x="1115" y="1925"/>
                  <a:pt x="1115" y="1924"/>
                </a:cubicBezTo>
                <a:cubicBezTo>
                  <a:pt x="1117" y="1906"/>
                  <a:pt x="1155" y="1911"/>
                  <a:pt x="1167" y="1911"/>
                </a:cubicBezTo>
                <a:cubicBezTo>
                  <a:pt x="1181" y="1911"/>
                  <a:pt x="1208" y="1907"/>
                  <a:pt x="1216" y="1921"/>
                </a:cubicBezTo>
                <a:cubicBezTo>
                  <a:pt x="1217" y="1923"/>
                  <a:pt x="1218" y="1924"/>
                  <a:pt x="1218" y="1925"/>
                </a:cubicBezTo>
                <a:cubicBezTo>
                  <a:pt x="1219" y="1927"/>
                  <a:pt x="1219" y="1927"/>
                  <a:pt x="1219" y="1927"/>
                </a:cubicBezTo>
                <a:cubicBezTo>
                  <a:pt x="1219" y="1927"/>
                  <a:pt x="1219" y="1927"/>
                  <a:pt x="1219" y="1927"/>
                </a:cubicBezTo>
                <a:cubicBezTo>
                  <a:pt x="1219" y="1931"/>
                  <a:pt x="1220" y="1936"/>
                  <a:pt x="1221" y="1940"/>
                </a:cubicBezTo>
                <a:cubicBezTo>
                  <a:pt x="1224" y="1955"/>
                  <a:pt x="1224" y="1955"/>
                  <a:pt x="1224" y="1955"/>
                </a:cubicBezTo>
                <a:cubicBezTo>
                  <a:pt x="1225" y="1957"/>
                  <a:pt x="1224" y="1959"/>
                  <a:pt x="1223" y="1961"/>
                </a:cubicBezTo>
                <a:cubicBezTo>
                  <a:pt x="1223" y="1962"/>
                  <a:pt x="1222" y="1963"/>
                  <a:pt x="1220" y="1964"/>
                </a:cubicBezTo>
                <a:cubicBezTo>
                  <a:pt x="1220" y="1965"/>
                  <a:pt x="1219" y="1965"/>
                  <a:pt x="1219" y="1966"/>
                </a:cubicBezTo>
                <a:cubicBezTo>
                  <a:pt x="1219" y="1966"/>
                  <a:pt x="1218" y="1966"/>
                  <a:pt x="1218" y="1966"/>
                </a:cubicBezTo>
                <a:cubicBezTo>
                  <a:pt x="1218" y="1966"/>
                  <a:pt x="1218" y="1966"/>
                  <a:pt x="1218" y="1967"/>
                </a:cubicBezTo>
                <a:cubicBezTo>
                  <a:pt x="1217" y="1967"/>
                  <a:pt x="1216" y="1967"/>
                  <a:pt x="1215" y="1968"/>
                </a:cubicBezTo>
                <a:cubicBezTo>
                  <a:pt x="1215" y="1968"/>
                  <a:pt x="1214" y="1968"/>
                  <a:pt x="1213" y="1969"/>
                </a:cubicBezTo>
                <a:cubicBezTo>
                  <a:pt x="1213" y="1969"/>
                  <a:pt x="1212" y="1969"/>
                  <a:pt x="1212" y="1969"/>
                </a:cubicBezTo>
                <a:cubicBezTo>
                  <a:pt x="1211" y="1969"/>
                  <a:pt x="1211" y="1970"/>
                  <a:pt x="1210" y="1970"/>
                </a:cubicBezTo>
                <a:cubicBezTo>
                  <a:pt x="1209" y="1970"/>
                  <a:pt x="1209" y="1970"/>
                  <a:pt x="1208" y="1970"/>
                </a:cubicBezTo>
                <a:cubicBezTo>
                  <a:pt x="1208" y="1970"/>
                  <a:pt x="1207" y="1970"/>
                  <a:pt x="1207" y="1970"/>
                </a:cubicBezTo>
                <a:cubicBezTo>
                  <a:pt x="1206" y="1971"/>
                  <a:pt x="1205" y="1971"/>
                  <a:pt x="1204" y="1971"/>
                </a:cubicBezTo>
                <a:cubicBezTo>
                  <a:pt x="1202" y="1971"/>
                  <a:pt x="1201" y="1971"/>
                  <a:pt x="1199" y="1971"/>
                </a:cubicBezTo>
                <a:cubicBezTo>
                  <a:pt x="1199" y="1971"/>
                  <a:pt x="1199" y="1971"/>
                  <a:pt x="1199" y="1971"/>
                </a:cubicBezTo>
                <a:cubicBezTo>
                  <a:pt x="1199" y="1971"/>
                  <a:pt x="1199" y="1971"/>
                  <a:pt x="1199" y="1971"/>
                </a:cubicBezTo>
                <a:cubicBezTo>
                  <a:pt x="1181" y="1971"/>
                  <a:pt x="1164" y="1971"/>
                  <a:pt x="1147" y="1971"/>
                </a:cubicBezTo>
                <a:cubicBezTo>
                  <a:pt x="1145" y="1971"/>
                  <a:pt x="1143" y="1971"/>
                  <a:pt x="1141" y="1971"/>
                </a:cubicBezTo>
                <a:cubicBezTo>
                  <a:pt x="1141" y="1971"/>
                  <a:pt x="1140" y="1971"/>
                  <a:pt x="1140" y="1971"/>
                </a:cubicBezTo>
                <a:cubicBezTo>
                  <a:pt x="1139" y="1971"/>
                  <a:pt x="1137" y="1970"/>
                  <a:pt x="1136" y="1970"/>
                </a:cubicBezTo>
                <a:cubicBezTo>
                  <a:pt x="1136" y="1970"/>
                  <a:pt x="1136" y="1970"/>
                  <a:pt x="1136" y="1970"/>
                </a:cubicBezTo>
                <a:cubicBezTo>
                  <a:pt x="1135" y="1970"/>
                  <a:pt x="1135" y="1970"/>
                  <a:pt x="1135" y="1970"/>
                </a:cubicBezTo>
                <a:cubicBezTo>
                  <a:pt x="1134" y="1969"/>
                  <a:pt x="1132" y="1969"/>
                  <a:pt x="1131" y="1969"/>
                </a:cubicBezTo>
                <a:cubicBezTo>
                  <a:pt x="1130" y="1968"/>
                  <a:pt x="1130" y="1968"/>
                  <a:pt x="1129" y="1968"/>
                </a:cubicBezTo>
                <a:cubicBezTo>
                  <a:pt x="1128" y="1967"/>
                  <a:pt x="1128" y="1967"/>
                  <a:pt x="1127" y="1967"/>
                </a:cubicBezTo>
                <a:cubicBezTo>
                  <a:pt x="1127" y="1967"/>
                  <a:pt x="1126" y="1967"/>
                  <a:pt x="1126" y="1966"/>
                </a:cubicBezTo>
                <a:cubicBezTo>
                  <a:pt x="1124" y="1965"/>
                  <a:pt x="1121" y="1963"/>
                  <a:pt x="1120" y="1961"/>
                </a:cubicBezTo>
                <a:close/>
                <a:moveTo>
                  <a:pt x="1244" y="2063"/>
                </a:moveTo>
                <a:cubicBezTo>
                  <a:pt x="1243" y="2066"/>
                  <a:pt x="1241" y="2068"/>
                  <a:pt x="1238" y="2070"/>
                </a:cubicBezTo>
                <a:cubicBezTo>
                  <a:pt x="1236" y="2072"/>
                  <a:pt x="1233" y="2074"/>
                  <a:pt x="1229" y="2075"/>
                </a:cubicBezTo>
                <a:cubicBezTo>
                  <a:pt x="1225" y="2076"/>
                  <a:pt x="1221" y="2076"/>
                  <a:pt x="1217" y="2076"/>
                </a:cubicBezTo>
                <a:cubicBezTo>
                  <a:pt x="1205" y="2076"/>
                  <a:pt x="1205" y="2076"/>
                  <a:pt x="1205" y="2076"/>
                </a:cubicBezTo>
                <a:cubicBezTo>
                  <a:pt x="1205" y="2076"/>
                  <a:pt x="1205" y="2076"/>
                  <a:pt x="1205" y="2076"/>
                </a:cubicBezTo>
                <a:cubicBezTo>
                  <a:pt x="1189" y="2076"/>
                  <a:pt x="1174" y="2076"/>
                  <a:pt x="1158" y="2077"/>
                </a:cubicBezTo>
                <a:cubicBezTo>
                  <a:pt x="1156" y="2077"/>
                  <a:pt x="1154" y="2076"/>
                  <a:pt x="1152" y="2076"/>
                </a:cubicBezTo>
                <a:cubicBezTo>
                  <a:pt x="1152" y="2076"/>
                  <a:pt x="1151" y="2076"/>
                  <a:pt x="1151" y="2076"/>
                </a:cubicBezTo>
                <a:cubicBezTo>
                  <a:pt x="1149" y="2076"/>
                  <a:pt x="1148" y="2075"/>
                  <a:pt x="1146" y="2075"/>
                </a:cubicBezTo>
                <a:cubicBezTo>
                  <a:pt x="1146" y="2075"/>
                  <a:pt x="1146" y="2075"/>
                  <a:pt x="1146" y="2075"/>
                </a:cubicBezTo>
                <a:cubicBezTo>
                  <a:pt x="1145" y="2075"/>
                  <a:pt x="1145" y="2075"/>
                  <a:pt x="1145" y="2075"/>
                </a:cubicBezTo>
                <a:cubicBezTo>
                  <a:pt x="1138" y="2073"/>
                  <a:pt x="1132" y="2069"/>
                  <a:pt x="1128" y="2064"/>
                </a:cubicBezTo>
                <a:cubicBezTo>
                  <a:pt x="1128" y="2064"/>
                  <a:pt x="1128" y="2064"/>
                  <a:pt x="1128" y="2064"/>
                </a:cubicBezTo>
                <a:cubicBezTo>
                  <a:pt x="1128" y="2064"/>
                  <a:pt x="1128" y="2064"/>
                  <a:pt x="1128" y="2064"/>
                </a:cubicBezTo>
                <a:cubicBezTo>
                  <a:pt x="1127" y="2063"/>
                  <a:pt x="1126" y="2062"/>
                  <a:pt x="1126" y="2060"/>
                </a:cubicBezTo>
                <a:cubicBezTo>
                  <a:pt x="1126" y="2060"/>
                  <a:pt x="1126" y="2059"/>
                  <a:pt x="1125" y="2059"/>
                </a:cubicBezTo>
                <a:cubicBezTo>
                  <a:pt x="1125" y="2058"/>
                  <a:pt x="1125" y="2057"/>
                  <a:pt x="1125" y="2057"/>
                </a:cubicBezTo>
                <a:cubicBezTo>
                  <a:pt x="1125" y="2056"/>
                  <a:pt x="1125" y="2056"/>
                  <a:pt x="1125" y="2056"/>
                </a:cubicBezTo>
                <a:cubicBezTo>
                  <a:pt x="1125" y="2055"/>
                  <a:pt x="1125" y="2055"/>
                  <a:pt x="1125" y="2055"/>
                </a:cubicBezTo>
                <a:cubicBezTo>
                  <a:pt x="1125" y="2055"/>
                  <a:pt x="1125" y="2055"/>
                  <a:pt x="1125" y="2055"/>
                </a:cubicBezTo>
                <a:cubicBezTo>
                  <a:pt x="1124" y="2046"/>
                  <a:pt x="1123" y="2037"/>
                  <a:pt x="1123" y="2029"/>
                </a:cubicBezTo>
                <a:cubicBezTo>
                  <a:pt x="1123" y="2027"/>
                  <a:pt x="1122" y="2026"/>
                  <a:pt x="1122" y="2024"/>
                </a:cubicBezTo>
                <a:cubicBezTo>
                  <a:pt x="1122" y="2020"/>
                  <a:pt x="1122" y="2020"/>
                  <a:pt x="1122" y="2020"/>
                </a:cubicBezTo>
                <a:cubicBezTo>
                  <a:pt x="1122" y="2019"/>
                  <a:pt x="1122" y="2019"/>
                  <a:pt x="1122" y="2019"/>
                </a:cubicBezTo>
                <a:cubicBezTo>
                  <a:pt x="1122" y="2018"/>
                  <a:pt x="1122" y="2017"/>
                  <a:pt x="1122" y="2016"/>
                </a:cubicBezTo>
                <a:cubicBezTo>
                  <a:pt x="1122" y="2016"/>
                  <a:pt x="1123" y="2016"/>
                  <a:pt x="1123" y="2015"/>
                </a:cubicBezTo>
                <a:cubicBezTo>
                  <a:pt x="1123" y="2014"/>
                  <a:pt x="1123" y="2014"/>
                  <a:pt x="1123" y="2013"/>
                </a:cubicBezTo>
                <a:cubicBezTo>
                  <a:pt x="1124" y="2013"/>
                  <a:pt x="1124" y="2013"/>
                  <a:pt x="1124" y="2012"/>
                </a:cubicBezTo>
                <a:cubicBezTo>
                  <a:pt x="1124" y="2012"/>
                  <a:pt x="1124" y="2012"/>
                  <a:pt x="1124" y="2012"/>
                </a:cubicBezTo>
                <a:cubicBezTo>
                  <a:pt x="1125" y="2011"/>
                  <a:pt x="1125" y="2010"/>
                  <a:pt x="1126" y="2010"/>
                </a:cubicBezTo>
                <a:cubicBezTo>
                  <a:pt x="1126" y="2009"/>
                  <a:pt x="1127" y="2009"/>
                  <a:pt x="1127" y="2009"/>
                </a:cubicBezTo>
                <a:cubicBezTo>
                  <a:pt x="1128" y="2008"/>
                  <a:pt x="1128" y="2008"/>
                  <a:pt x="1129" y="2007"/>
                </a:cubicBezTo>
                <a:cubicBezTo>
                  <a:pt x="1129" y="2007"/>
                  <a:pt x="1129" y="2007"/>
                  <a:pt x="1130" y="2006"/>
                </a:cubicBezTo>
                <a:cubicBezTo>
                  <a:pt x="1130" y="2006"/>
                  <a:pt x="1130" y="2006"/>
                  <a:pt x="1130" y="2006"/>
                </a:cubicBezTo>
                <a:cubicBezTo>
                  <a:pt x="1131" y="2006"/>
                  <a:pt x="1132" y="2005"/>
                  <a:pt x="1133" y="2004"/>
                </a:cubicBezTo>
                <a:cubicBezTo>
                  <a:pt x="1134" y="2004"/>
                  <a:pt x="1134" y="2004"/>
                  <a:pt x="1134" y="2004"/>
                </a:cubicBezTo>
                <a:cubicBezTo>
                  <a:pt x="1134" y="2004"/>
                  <a:pt x="1135" y="2004"/>
                  <a:pt x="1135" y="2004"/>
                </a:cubicBezTo>
                <a:cubicBezTo>
                  <a:pt x="1135" y="2004"/>
                  <a:pt x="1135" y="2004"/>
                  <a:pt x="1136" y="2004"/>
                </a:cubicBezTo>
                <a:cubicBezTo>
                  <a:pt x="1137" y="2003"/>
                  <a:pt x="1138" y="2003"/>
                  <a:pt x="1139" y="2003"/>
                </a:cubicBezTo>
                <a:cubicBezTo>
                  <a:pt x="1139" y="2002"/>
                  <a:pt x="1140" y="2002"/>
                  <a:pt x="1140" y="2002"/>
                </a:cubicBezTo>
                <a:cubicBezTo>
                  <a:pt x="1141" y="2002"/>
                  <a:pt x="1141" y="2002"/>
                  <a:pt x="1142" y="2002"/>
                </a:cubicBezTo>
                <a:cubicBezTo>
                  <a:pt x="1143" y="2002"/>
                  <a:pt x="1145" y="2001"/>
                  <a:pt x="1147" y="2001"/>
                </a:cubicBezTo>
                <a:cubicBezTo>
                  <a:pt x="1147" y="2001"/>
                  <a:pt x="1148" y="2001"/>
                  <a:pt x="1148" y="2001"/>
                </a:cubicBezTo>
                <a:cubicBezTo>
                  <a:pt x="1149" y="2001"/>
                  <a:pt x="1149" y="2001"/>
                  <a:pt x="1150" y="2001"/>
                </a:cubicBezTo>
                <a:cubicBezTo>
                  <a:pt x="1153" y="2001"/>
                  <a:pt x="1153" y="2001"/>
                  <a:pt x="1153" y="2001"/>
                </a:cubicBezTo>
                <a:cubicBezTo>
                  <a:pt x="1155" y="2001"/>
                  <a:pt x="1158" y="2001"/>
                  <a:pt x="1160" y="2001"/>
                </a:cubicBezTo>
                <a:cubicBezTo>
                  <a:pt x="1163" y="2001"/>
                  <a:pt x="1165" y="2001"/>
                  <a:pt x="1168" y="2001"/>
                </a:cubicBezTo>
                <a:cubicBezTo>
                  <a:pt x="1191" y="2001"/>
                  <a:pt x="1191" y="2001"/>
                  <a:pt x="1191" y="2001"/>
                </a:cubicBezTo>
                <a:cubicBezTo>
                  <a:pt x="1197" y="2001"/>
                  <a:pt x="1203" y="2001"/>
                  <a:pt x="1209" y="2001"/>
                </a:cubicBezTo>
                <a:cubicBezTo>
                  <a:pt x="1210" y="2001"/>
                  <a:pt x="1211" y="2001"/>
                  <a:pt x="1212" y="2002"/>
                </a:cubicBezTo>
                <a:cubicBezTo>
                  <a:pt x="1212" y="2002"/>
                  <a:pt x="1213" y="2002"/>
                  <a:pt x="1214" y="2002"/>
                </a:cubicBezTo>
                <a:cubicBezTo>
                  <a:pt x="1214" y="2002"/>
                  <a:pt x="1214" y="2002"/>
                  <a:pt x="1215" y="2002"/>
                </a:cubicBezTo>
                <a:cubicBezTo>
                  <a:pt x="1215" y="2002"/>
                  <a:pt x="1216" y="2002"/>
                  <a:pt x="1216" y="2002"/>
                </a:cubicBezTo>
                <a:cubicBezTo>
                  <a:pt x="1216" y="2002"/>
                  <a:pt x="1216" y="2003"/>
                  <a:pt x="1217" y="2003"/>
                </a:cubicBezTo>
                <a:cubicBezTo>
                  <a:pt x="1218" y="2003"/>
                  <a:pt x="1219" y="2003"/>
                  <a:pt x="1220" y="2004"/>
                </a:cubicBezTo>
                <a:cubicBezTo>
                  <a:pt x="1221" y="2004"/>
                  <a:pt x="1221" y="2004"/>
                  <a:pt x="1222" y="2004"/>
                </a:cubicBezTo>
                <a:cubicBezTo>
                  <a:pt x="1222" y="2005"/>
                  <a:pt x="1223" y="2005"/>
                  <a:pt x="1223" y="2005"/>
                </a:cubicBezTo>
                <a:cubicBezTo>
                  <a:pt x="1224" y="2005"/>
                  <a:pt x="1225" y="2006"/>
                  <a:pt x="1226" y="2006"/>
                </a:cubicBezTo>
                <a:cubicBezTo>
                  <a:pt x="1229" y="2008"/>
                  <a:pt x="1231" y="2010"/>
                  <a:pt x="1233" y="2012"/>
                </a:cubicBezTo>
                <a:cubicBezTo>
                  <a:pt x="1235" y="2014"/>
                  <a:pt x="1237" y="2017"/>
                  <a:pt x="1237" y="2019"/>
                </a:cubicBezTo>
                <a:cubicBezTo>
                  <a:pt x="1240" y="2034"/>
                  <a:pt x="1240" y="2034"/>
                  <a:pt x="1240" y="2034"/>
                </a:cubicBezTo>
                <a:cubicBezTo>
                  <a:pt x="1241" y="2040"/>
                  <a:pt x="1243" y="2046"/>
                  <a:pt x="1244" y="2052"/>
                </a:cubicBezTo>
                <a:cubicBezTo>
                  <a:pt x="1244" y="2052"/>
                  <a:pt x="1244" y="2052"/>
                  <a:pt x="1244" y="2052"/>
                </a:cubicBezTo>
                <a:cubicBezTo>
                  <a:pt x="1244" y="2055"/>
                  <a:pt x="1244" y="2055"/>
                  <a:pt x="1244" y="2055"/>
                </a:cubicBezTo>
                <a:cubicBezTo>
                  <a:pt x="1245" y="2058"/>
                  <a:pt x="1245" y="2061"/>
                  <a:pt x="1244" y="2063"/>
                </a:cubicBezTo>
                <a:close/>
                <a:moveTo>
                  <a:pt x="1349" y="1880"/>
                </a:moveTo>
                <a:cubicBezTo>
                  <a:pt x="1346" y="1879"/>
                  <a:pt x="1344" y="1878"/>
                  <a:pt x="1342" y="1876"/>
                </a:cubicBezTo>
                <a:cubicBezTo>
                  <a:pt x="1340" y="1875"/>
                  <a:pt x="1338" y="1873"/>
                  <a:pt x="1338" y="1871"/>
                </a:cubicBezTo>
                <a:cubicBezTo>
                  <a:pt x="1337" y="1868"/>
                  <a:pt x="1337" y="1868"/>
                  <a:pt x="1337" y="1868"/>
                </a:cubicBezTo>
                <a:cubicBezTo>
                  <a:pt x="1335" y="1863"/>
                  <a:pt x="1333" y="1859"/>
                  <a:pt x="1332" y="1854"/>
                </a:cubicBezTo>
                <a:cubicBezTo>
                  <a:pt x="1331" y="1852"/>
                  <a:pt x="1329" y="1848"/>
                  <a:pt x="1329" y="1845"/>
                </a:cubicBezTo>
                <a:cubicBezTo>
                  <a:pt x="1329" y="1845"/>
                  <a:pt x="1329" y="1845"/>
                  <a:pt x="1329" y="1844"/>
                </a:cubicBezTo>
                <a:cubicBezTo>
                  <a:pt x="1329" y="1844"/>
                  <a:pt x="1329" y="1844"/>
                  <a:pt x="1329" y="1844"/>
                </a:cubicBezTo>
                <a:cubicBezTo>
                  <a:pt x="1329" y="1844"/>
                  <a:pt x="1329" y="1843"/>
                  <a:pt x="1329" y="1843"/>
                </a:cubicBezTo>
                <a:cubicBezTo>
                  <a:pt x="1329" y="1843"/>
                  <a:pt x="1329" y="1843"/>
                  <a:pt x="1329" y="1842"/>
                </a:cubicBezTo>
                <a:cubicBezTo>
                  <a:pt x="1329" y="1842"/>
                  <a:pt x="1329" y="1842"/>
                  <a:pt x="1329" y="1842"/>
                </a:cubicBezTo>
                <a:cubicBezTo>
                  <a:pt x="1333" y="1834"/>
                  <a:pt x="1348" y="1835"/>
                  <a:pt x="1355" y="1835"/>
                </a:cubicBezTo>
                <a:cubicBezTo>
                  <a:pt x="1392" y="1835"/>
                  <a:pt x="1392" y="1835"/>
                  <a:pt x="1392" y="1835"/>
                </a:cubicBezTo>
                <a:cubicBezTo>
                  <a:pt x="1396" y="1835"/>
                  <a:pt x="1399" y="1835"/>
                  <a:pt x="1402" y="1836"/>
                </a:cubicBezTo>
                <a:cubicBezTo>
                  <a:pt x="1403" y="1836"/>
                  <a:pt x="1404" y="1836"/>
                  <a:pt x="1405" y="1836"/>
                </a:cubicBezTo>
                <a:cubicBezTo>
                  <a:pt x="1405" y="1836"/>
                  <a:pt x="1405" y="1837"/>
                  <a:pt x="1406" y="1837"/>
                </a:cubicBezTo>
                <a:cubicBezTo>
                  <a:pt x="1406" y="1837"/>
                  <a:pt x="1407" y="1837"/>
                  <a:pt x="1408" y="1837"/>
                </a:cubicBezTo>
                <a:cubicBezTo>
                  <a:pt x="1409" y="1837"/>
                  <a:pt x="1410" y="1838"/>
                  <a:pt x="1411" y="1838"/>
                </a:cubicBezTo>
                <a:cubicBezTo>
                  <a:pt x="1411" y="1838"/>
                  <a:pt x="1411" y="1838"/>
                  <a:pt x="1411" y="1838"/>
                </a:cubicBezTo>
                <a:cubicBezTo>
                  <a:pt x="1411" y="1838"/>
                  <a:pt x="1411" y="1838"/>
                  <a:pt x="1411" y="1838"/>
                </a:cubicBezTo>
                <a:cubicBezTo>
                  <a:pt x="1412" y="1839"/>
                  <a:pt x="1413" y="1839"/>
                  <a:pt x="1414" y="1840"/>
                </a:cubicBezTo>
                <a:cubicBezTo>
                  <a:pt x="1415" y="1840"/>
                  <a:pt x="1415" y="1840"/>
                  <a:pt x="1416" y="1841"/>
                </a:cubicBezTo>
                <a:cubicBezTo>
                  <a:pt x="1416" y="1841"/>
                  <a:pt x="1416" y="1841"/>
                  <a:pt x="1417" y="1841"/>
                </a:cubicBezTo>
                <a:cubicBezTo>
                  <a:pt x="1417" y="1841"/>
                  <a:pt x="1417" y="1841"/>
                  <a:pt x="1417" y="1842"/>
                </a:cubicBezTo>
                <a:cubicBezTo>
                  <a:pt x="1418" y="1842"/>
                  <a:pt x="1418" y="1842"/>
                  <a:pt x="1418" y="1842"/>
                </a:cubicBezTo>
                <a:cubicBezTo>
                  <a:pt x="1420" y="1844"/>
                  <a:pt x="1422" y="1845"/>
                  <a:pt x="1423" y="1847"/>
                </a:cubicBezTo>
                <a:cubicBezTo>
                  <a:pt x="1423" y="1847"/>
                  <a:pt x="1423" y="1847"/>
                  <a:pt x="1423" y="1847"/>
                </a:cubicBezTo>
                <a:cubicBezTo>
                  <a:pt x="1426" y="1852"/>
                  <a:pt x="1428" y="1859"/>
                  <a:pt x="1431" y="1864"/>
                </a:cubicBezTo>
                <a:cubicBezTo>
                  <a:pt x="1431" y="1864"/>
                  <a:pt x="1431" y="1864"/>
                  <a:pt x="1431" y="1864"/>
                </a:cubicBezTo>
                <a:cubicBezTo>
                  <a:pt x="1432" y="1867"/>
                  <a:pt x="1434" y="1870"/>
                  <a:pt x="1435" y="1873"/>
                </a:cubicBezTo>
                <a:cubicBezTo>
                  <a:pt x="1435" y="1873"/>
                  <a:pt x="1435" y="1873"/>
                  <a:pt x="1435" y="1873"/>
                </a:cubicBezTo>
                <a:cubicBezTo>
                  <a:pt x="1435" y="1873"/>
                  <a:pt x="1435" y="1873"/>
                  <a:pt x="1435" y="1874"/>
                </a:cubicBezTo>
                <a:cubicBezTo>
                  <a:pt x="1436" y="1879"/>
                  <a:pt x="1431" y="1882"/>
                  <a:pt x="1425" y="1883"/>
                </a:cubicBezTo>
                <a:cubicBezTo>
                  <a:pt x="1425" y="1883"/>
                  <a:pt x="1425" y="1883"/>
                  <a:pt x="1425" y="1883"/>
                </a:cubicBezTo>
                <a:cubicBezTo>
                  <a:pt x="1425" y="1883"/>
                  <a:pt x="1424" y="1883"/>
                  <a:pt x="1424" y="1883"/>
                </a:cubicBezTo>
                <a:cubicBezTo>
                  <a:pt x="1423" y="1884"/>
                  <a:pt x="1422" y="1884"/>
                  <a:pt x="1421" y="1884"/>
                </a:cubicBezTo>
                <a:cubicBezTo>
                  <a:pt x="1421" y="1884"/>
                  <a:pt x="1420" y="1884"/>
                  <a:pt x="1420" y="1884"/>
                </a:cubicBezTo>
                <a:cubicBezTo>
                  <a:pt x="1419" y="1884"/>
                  <a:pt x="1418" y="1884"/>
                  <a:pt x="1417" y="1884"/>
                </a:cubicBezTo>
                <a:cubicBezTo>
                  <a:pt x="1417" y="1884"/>
                  <a:pt x="1416" y="1884"/>
                  <a:pt x="1416" y="1884"/>
                </a:cubicBezTo>
                <a:cubicBezTo>
                  <a:pt x="1416" y="1884"/>
                  <a:pt x="1416" y="1884"/>
                  <a:pt x="1415" y="1884"/>
                </a:cubicBezTo>
                <a:cubicBezTo>
                  <a:pt x="1414" y="1884"/>
                  <a:pt x="1414" y="1884"/>
                  <a:pt x="1414" y="1884"/>
                </a:cubicBezTo>
                <a:cubicBezTo>
                  <a:pt x="1408" y="1884"/>
                  <a:pt x="1403" y="1884"/>
                  <a:pt x="1397" y="1884"/>
                </a:cubicBezTo>
                <a:cubicBezTo>
                  <a:pt x="1387" y="1884"/>
                  <a:pt x="1378" y="1884"/>
                  <a:pt x="1368" y="1884"/>
                </a:cubicBezTo>
                <a:cubicBezTo>
                  <a:pt x="1362" y="1884"/>
                  <a:pt x="1355" y="1883"/>
                  <a:pt x="1349" y="1880"/>
                </a:cubicBezTo>
                <a:cubicBezTo>
                  <a:pt x="1349" y="1880"/>
                  <a:pt x="1349" y="1880"/>
                  <a:pt x="1349" y="1880"/>
                </a:cubicBezTo>
                <a:close/>
                <a:moveTo>
                  <a:pt x="1373" y="1961"/>
                </a:moveTo>
                <a:cubicBezTo>
                  <a:pt x="1371" y="1959"/>
                  <a:pt x="1369" y="1956"/>
                  <a:pt x="1369" y="1954"/>
                </a:cubicBezTo>
                <a:cubicBezTo>
                  <a:pt x="1363" y="1940"/>
                  <a:pt x="1363" y="1940"/>
                  <a:pt x="1363" y="1940"/>
                </a:cubicBezTo>
                <a:cubicBezTo>
                  <a:pt x="1362" y="1935"/>
                  <a:pt x="1360" y="1931"/>
                  <a:pt x="1359" y="1927"/>
                </a:cubicBezTo>
                <a:cubicBezTo>
                  <a:pt x="1359" y="1927"/>
                  <a:pt x="1359" y="1927"/>
                  <a:pt x="1359" y="1927"/>
                </a:cubicBezTo>
                <a:cubicBezTo>
                  <a:pt x="1358" y="1925"/>
                  <a:pt x="1358" y="1925"/>
                  <a:pt x="1358" y="1925"/>
                </a:cubicBezTo>
                <a:cubicBezTo>
                  <a:pt x="1357" y="1923"/>
                  <a:pt x="1357" y="1921"/>
                  <a:pt x="1358" y="1919"/>
                </a:cubicBezTo>
                <a:cubicBezTo>
                  <a:pt x="1358" y="1918"/>
                  <a:pt x="1359" y="1917"/>
                  <a:pt x="1360" y="1916"/>
                </a:cubicBezTo>
                <a:cubicBezTo>
                  <a:pt x="1360" y="1916"/>
                  <a:pt x="1361" y="1916"/>
                  <a:pt x="1361" y="1915"/>
                </a:cubicBezTo>
                <a:cubicBezTo>
                  <a:pt x="1361" y="1915"/>
                  <a:pt x="1361" y="1915"/>
                  <a:pt x="1362" y="1915"/>
                </a:cubicBezTo>
                <a:cubicBezTo>
                  <a:pt x="1364" y="1913"/>
                  <a:pt x="1366" y="1912"/>
                  <a:pt x="1369" y="1911"/>
                </a:cubicBezTo>
                <a:cubicBezTo>
                  <a:pt x="1371" y="1911"/>
                  <a:pt x="1374" y="1910"/>
                  <a:pt x="1376" y="1910"/>
                </a:cubicBezTo>
                <a:cubicBezTo>
                  <a:pt x="1386" y="1909"/>
                  <a:pt x="1397" y="1910"/>
                  <a:pt x="1402" y="1910"/>
                </a:cubicBezTo>
                <a:cubicBezTo>
                  <a:pt x="1420" y="1910"/>
                  <a:pt x="1451" y="1906"/>
                  <a:pt x="1461" y="1925"/>
                </a:cubicBezTo>
                <a:cubicBezTo>
                  <a:pt x="1461" y="1925"/>
                  <a:pt x="1461" y="1925"/>
                  <a:pt x="1461" y="1925"/>
                </a:cubicBezTo>
                <a:cubicBezTo>
                  <a:pt x="1461" y="1925"/>
                  <a:pt x="1461" y="1925"/>
                  <a:pt x="1461" y="1925"/>
                </a:cubicBezTo>
                <a:cubicBezTo>
                  <a:pt x="1461" y="1925"/>
                  <a:pt x="1461" y="1925"/>
                  <a:pt x="1461" y="1925"/>
                </a:cubicBezTo>
                <a:cubicBezTo>
                  <a:pt x="1465" y="1933"/>
                  <a:pt x="1469" y="1940"/>
                  <a:pt x="1473" y="1948"/>
                </a:cubicBezTo>
                <a:cubicBezTo>
                  <a:pt x="1474" y="1951"/>
                  <a:pt x="1476" y="1953"/>
                  <a:pt x="1476" y="1956"/>
                </a:cubicBezTo>
                <a:cubicBezTo>
                  <a:pt x="1476" y="1956"/>
                  <a:pt x="1476" y="1956"/>
                  <a:pt x="1476" y="1957"/>
                </a:cubicBezTo>
                <a:cubicBezTo>
                  <a:pt x="1477" y="1957"/>
                  <a:pt x="1477" y="1958"/>
                  <a:pt x="1477" y="1958"/>
                </a:cubicBezTo>
                <a:cubicBezTo>
                  <a:pt x="1477" y="1959"/>
                  <a:pt x="1477" y="1959"/>
                  <a:pt x="1477" y="1960"/>
                </a:cubicBezTo>
                <a:cubicBezTo>
                  <a:pt x="1477" y="1960"/>
                  <a:pt x="1477" y="1960"/>
                  <a:pt x="1477" y="1960"/>
                </a:cubicBezTo>
                <a:cubicBezTo>
                  <a:pt x="1477" y="1960"/>
                  <a:pt x="1476" y="1961"/>
                  <a:pt x="1476" y="1961"/>
                </a:cubicBezTo>
                <a:cubicBezTo>
                  <a:pt x="1476" y="1962"/>
                  <a:pt x="1476" y="1962"/>
                  <a:pt x="1475" y="1963"/>
                </a:cubicBezTo>
                <a:cubicBezTo>
                  <a:pt x="1475" y="1963"/>
                  <a:pt x="1475" y="1963"/>
                  <a:pt x="1475" y="1963"/>
                </a:cubicBezTo>
                <a:cubicBezTo>
                  <a:pt x="1475" y="1964"/>
                  <a:pt x="1474" y="1965"/>
                  <a:pt x="1474" y="1965"/>
                </a:cubicBezTo>
                <a:cubicBezTo>
                  <a:pt x="1473" y="1965"/>
                  <a:pt x="1473" y="1965"/>
                  <a:pt x="1473" y="1966"/>
                </a:cubicBezTo>
                <a:cubicBezTo>
                  <a:pt x="1473" y="1966"/>
                  <a:pt x="1473" y="1966"/>
                  <a:pt x="1472" y="1966"/>
                </a:cubicBezTo>
                <a:cubicBezTo>
                  <a:pt x="1472" y="1966"/>
                  <a:pt x="1472" y="1967"/>
                  <a:pt x="1471" y="1967"/>
                </a:cubicBezTo>
                <a:cubicBezTo>
                  <a:pt x="1470" y="1968"/>
                  <a:pt x="1468" y="1969"/>
                  <a:pt x="1466" y="1969"/>
                </a:cubicBezTo>
                <a:cubicBezTo>
                  <a:pt x="1465" y="1969"/>
                  <a:pt x="1465" y="1969"/>
                  <a:pt x="1464" y="1970"/>
                </a:cubicBezTo>
                <a:cubicBezTo>
                  <a:pt x="1463" y="1970"/>
                  <a:pt x="1462" y="1970"/>
                  <a:pt x="1462" y="1970"/>
                </a:cubicBezTo>
                <a:cubicBezTo>
                  <a:pt x="1461" y="1970"/>
                  <a:pt x="1461" y="1970"/>
                  <a:pt x="1461" y="1970"/>
                </a:cubicBezTo>
                <a:cubicBezTo>
                  <a:pt x="1460" y="1970"/>
                  <a:pt x="1460" y="1970"/>
                  <a:pt x="1460" y="1970"/>
                </a:cubicBezTo>
                <a:cubicBezTo>
                  <a:pt x="1441" y="1972"/>
                  <a:pt x="1422" y="1971"/>
                  <a:pt x="1403" y="1971"/>
                </a:cubicBezTo>
                <a:cubicBezTo>
                  <a:pt x="1401" y="1971"/>
                  <a:pt x="1399" y="1971"/>
                  <a:pt x="1397" y="1970"/>
                </a:cubicBezTo>
                <a:cubicBezTo>
                  <a:pt x="1397" y="1970"/>
                  <a:pt x="1397" y="1970"/>
                  <a:pt x="1397" y="1970"/>
                </a:cubicBezTo>
                <a:cubicBezTo>
                  <a:pt x="1390" y="1970"/>
                  <a:pt x="1383" y="1967"/>
                  <a:pt x="1377" y="1964"/>
                </a:cubicBezTo>
                <a:cubicBezTo>
                  <a:pt x="1376" y="1963"/>
                  <a:pt x="1374" y="1962"/>
                  <a:pt x="1373" y="1961"/>
                </a:cubicBezTo>
                <a:close/>
                <a:moveTo>
                  <a:pt x="1527" y="2063"/>
                </a:moveTo>
                <a:cubicBezTo>
                  <a:pt x="1527" y="2063"/>
                  <a:pt x="1527" y="2064"/>
                  <a:pt x="1527" y="2064"/>
                </a:cubicBezTo>
                <a:cubicBezTo>
                  <a:pt x="1527" y="2065"/>
                  <a:pt x="1526" y="2065"/>
                  <a:pt x="1526" y="2065"/>
                </a:cubicBezTo>
                <a:cubicBezTo>
                  <a:pt x="1526" y="2066"/>
                  <a:pt x="1526" y="2066"/>
                  <a:pt x="1525" y="2067"/>
                </a:cubicBezTo>
                <a:cubicBezTo>
                  <a:pt x="1525" y="2067"/>
                  <a:pt x="1525" y="2068"/>
                  <a:pt x="1525" y="2068"/>
                </a:cubicBezTo>
                <a:cubicBezTo>
                  <a:pt x="1525" y="2068"/>
                  <a:pt x="1524" y="2068"/>
                  <a:pt x="1524" y="2069"/>
                </a:cubicBezTo>
                <a:cubicBezTo>
                  <a:pt x="1524" y="2069"/>
                  <a:pt x="1524" y="2069"/>
                  <a:pt x="1524" y="2069"/>
                </a:cubicBezTo>
                <a:cubicBezTo>
                  <a:pt x="1524" y="2069"/>
                  <a:pt x="1523" y="2070"/>
                  <a:pt x="1523" y="2070"/>
                </a:cubicBezTo>
                <a:cubicBezTo>
                  <a:pt x="1520" y="2073"/>
                  <a:pt x="1515" y="2074"/>
                  <a:pt x="1511" y="2075"/>
                </a:cubicBezTo>
                <a:cubicBezTo>
                  <a:pt x="1510" y="2075"/>
                  <a:pt x="1510" y="2075"/>
                  <a:pt x="1510" y="2075"/>
                </a:cubicBezTo>
                <a:cubicBezTo>
                  <a:pt x="1508" y="2075"/>
                  <a:pt x="1506" y="2076"/>
                  <a:pt x="1504" y="2076"/>
                </a:cubicBezTo>
                <a:cubicBezTo>
                  <a:pt x="1504" y="2076"/>
                  <a:pt x="1504" y="2076"/>
                  <a:pt x="1504" y="2076"/>
                </a:cubicBezTo>
                <a:cubicBezTo>
                  <a:pt x="1503" y="2076"/>
                  <a:pt x="1503" y="2076"/>
                  <a:pt x="1503" y="2076"/>
                </a:cubicBezTo>
                <a:cubicBezTo>
                  <a:pt x="1501" y="2076"/>
                  <a:pt x="1499" y="2076"/>
                  <a:pt x="1497" y="2076"/>
                </a:cubicBezTo>
                <a:cubicBezTo>
                  <a:pt x="1446" y="2076"/>
                  <a:pt x="1446" y="2076"/>
                  <a:pt x="1446" y="2076"/>
                </a:cubicBezTo>
                <a:cubicBezTo>
                  <a:pt x="1444" y="2076"/>
                  <a:pt x="1441" y="2076"/>
                  <a:pt x="1439" y="2075"/>
                </a:cubicBezTo>
                <a:cubicBezTo>
                  <a:pt x="1439" y="2075"/>
                  <a:pt x="1438" y="2075"/>
                  <a:pt x="1438" y="2075"/>
                </a:cubicBezTo>
                <a:cubicBezTo>
                  <a:pt x="1427" y="2074"/>
                  <a:pt x="1414" y="2069"/>
                  <a:pt x="1408" y="2059"/>
                </a:cubicBezTo>
                <a:cubicBezTo>
                  <a:pt x="1407" y="2058"/>
                  <a:pt x="1407" y="2056"/>
                  <a:pt x="1406" y="2055"/>
                </a:cubicBezTo>
                <a:cubicBezTo>
                  <a:pt x="1406" y="2055"/>
                  <a:pt x="1406" y="2055"/>
                  <a:pt x="1406" y="2055"/>
                </a:cubicBezTo>
                <a:cubicBezTo>
                  <a:pt x="1406" y="2055"/>
                  <a:pt x="1406" y="2055"/>
                  <a:pt x="1406" y="2055"/>
                </a:cubicBezTo>
                <a:cubicBezTo>
                  <a:pt x="1403" y="2047"/>
                  <a:pt x="1400" y="2040"/>
                  <a:pt x="1398" y="2032"/>
                </a:cubicBezTo>
                <a:cubicBezTo>
                  <a:pt x="1396" y="2029"/>
                  <a:pt x="1394" y="2024"/>
                  <a:pt x="1393" y="2019"/>
                </a:cubicBezTo>
                <a:cubicBezTo>
                  <a:pt x="1393" y="2019"/>
                  <a:pt x="1393" y="2019"/>
                  <a:pt x="1393" y="2019"/>
                </a:cubicBezTo>
                <a:cubicBezTo>
                  <a:pt x="1393" y="2019"/>
                  <a:pt x="1393" y="2019"/>
                  <a:pt x="1393" y="2019"/>
                </a:cubicBezTo>
                <a:cubicBezTo>
                  <a:pt x="1392" y="2018"/>
                  <a:pt x="1392" y="2018"/>
                  <a:pt x="1392" y="2017"/>
                </a:cubicBezTo>
                <a:cubicBezTo>
                  <a:pt x="1392" y="2015"/>
                  <a:pt x="1392" y="2013"/>
                  <a:pt x="1392" y="2012"/>
                </a:cubicBezTo>
                <a:cubicBezTo>
                  <a:pt x="1393" y="2011"/>
                  <a:pt x="1393" y="2010"/>
                  <a:pt x="1394" y="2009"/>
                </a:cubicBezTo>
                <a:cubicBezTo>
                  <a:pt x="1394" y="2009"/>
                  <a:pt x="1394" y="2009"/>
                  <a:pt x="1394" y="2009"/>
                </a:cubicBezTo>
                <a:cubicBezTo>
                  <a:pt x="1397" y="2004"/>
                  <a:pt x="1403" y="2002"/>
                  <a:pt x="1409" y="2001"/>
                </a:cubicBezTo>
                <a:cubicBezTo>
                  <a:pt x="1409" y="2001"/>
                  <a:pt x="1409" y="2001"/>
                  <a:pt x="1410" y="2001"/>
                </a:cubicBezTo>
                <a:cubicBezTo>
                  <a:pt x="1411" y="2001"/>
                  <a:pt x="1413" y="2001"/>
                  <a:pt x="1414" y="2000"/>
                </a:cubicBezTo>
                <a:cubicBezTo>
                  <a:pt x="1414" y="2000"/>
                  <a:pt x="1415" y="2000"/>
                  <a:pt x="1415" y="2000"/>
                </a:cubicBezTo>
                <a:cubicBezTo>
                  <a:pt x="1418" y="2000"/>
                  <a:pt x="1418" y="2000"/>
                  <a:pt x="1418" y="2000"/>
                </a:cubicBezTo>
                <a:cubicBezTo>
                  <a:pt x="1419" y="2000"/>
                  <a:pt x="1420" y="2000"/>
                  <a:pt x="1421" y="2000"/>
                </a:cubicBezTo>
                <a:cubicBezTo>
                  <a:pt x="1437" y="2000"/>
                  <a:pt x="1453" y="2000"/>
                  <a:pt x="1469" y="2000"/>
                </a:cubicBezTo>
                <a:cubicBezTo>
                  <a:pt x="1469" y="2000"/>
                  <a:pt x="1469" y="2000"/>
                  <a:pt x="1469" y="2000"/>
                </a:cubicBezTo>
                <a:cubicBezTo>
                  <a:pt x="1469" y="2000"/>
                  <a:pt x="1469" y="2000"/>
                  <a:pt x="1469" y="2000"/>
                </a:cubicBezTo>
                <a:cubicBezTo>
                  <a:pt x="1471" y="2000"/>
                  <a:pt x="1473" y="2000"/>
                  <a:pt x="1475" y="2001"/>
                </a:cubicBezTo>
                <a:cubicBezTo>
                  <a:pt x="1475" y="2001"/>
                  <a:pt x="1476" y="2001"/>
                  <a:pt x="1476" y="2001"/>
                </a:cubicBezTo>
                <a:cubicBezTo>
                  <a:pt x="1487" y="2002"/>
                  <a:pt x="1499" y="2006"/>
                  <a:pt x="1505" y="2015"/>
                </a:cubicBezTo>
                <a:cubicBezTo>
                  <a:pt x="1506" y="2016"/>
                  <a:pt x="1507" y="2017"/>
                  <a:pt x="1508" y="2019"/>
                </a:cubicBezTo>
                <a:cubicBezTo>
                  <a:pt x="1509" y="2022"/>
                  <a:pt x="1509" y="2022"/>
                  <a:pt x="1509" y="2022"/>
                </a:cubicBezTo>
                <a:cubicBezTo>
                  <a:pt x="1512" y="2028"/>
                  <a:pt x="1516" y="2035"/>
                  <a:pt x="1519" y="2041"/>
                </a:cubicBezTo>
                <a:cubicBezTo>
                  <a:pt x="1521" y="2045"/>
                  <a:pt x="1524" y="2051"/>
                  <a:pt x="1526" y="2056"/>
                </a:cubicBezTo>
                <a:cubicBezTo>
                  <a:pt x="1527" y="2058"/>
                  <a:pt x="1527" y="2061"/>
                  <a:pt x="1527" y="2063"/>
                </a:cubicBezTo>
                <a:close/>
                <a:moveTo>
                  <a:pt x="1640" y="2000"/>
                </a:moveTo>
                <a:cubicBezTo>
                  <a:pt x="1642" y="2000"/>
                  <a:pt x="1643" y="2000"/>
                  <a:pt x="1645" y="2000"/>
                </a:cubicBezTo>
                <a:cubicBezTo>
                  <a:pt x="1645" y="2000"/>
                  <a:pt x="1645" y="2000"/>
                  <a:pt x="1646" y="2000"/>
                </a:cubicBezTo>
                <a:cubicBezTo>
                  <a:pt x="1657" y="2002"/>
                  <a:pt x="1669" y="2006"/>
                  <a:pt x="1677" y="2014"/>
                </a:cubicBezTo>
                <a:cubicBezTo>
                  <a:pt x="1678" y="2014"/>
                  <a:pt x="1678" y="2015"/>
                  <a:pt x="1678" y="2015"/>
                </a:cubicBezTo>
                <a:cubicBezTo>
                  <a:pt x="1679" y="2016"/>
                  <a:pt x="1679" y="2016"/>
                  <a:pt x="1680" y="2017"/>
                </a:cubicBezTo>
                <a:cubicBezTo>
                  <a:pt x="1680" y="2017"/>
                  <a:pt x="1680" y="2017"/>
                  <a:pt x="1680" y="2018"/>
                </a:cubicBezTo>
                <a:cubicBezTo>
                  <a:pt x="1681" y="2018"/>
                  <a:pt x="1681" y="2018"/>
                  <a:pt x="1681" y="2018"/>
                </a:cubicBezTo>
                <a:cubicBezTo>
                  <a:pt x="1682" y="2019"/>
                  <a:pt x="1682" y="2019"/>
                  <a:pt x="1682" y="2019"/>
                </a:cubicBezTo>
                <a:cubicBezTo>
                  <a:pt x="1685" y="2024"/>
                  <a:pt x="1688" y="2029"/>
                  <a:pt x="1692" y="2034"/>
                </a:cubicBezTo>
                <a:cubicBezTo>
                  <a:pt x="1692" y="2034"/>
                  <a:pt x="1692" y="2034"/>
                  <a:pt x="1692" y="2034"/>
                </a:cubicBezTo>
                <a:cubicBezTo>
                  <a:pt x="1697" y="2041"/>
                  <a:pt x="1703" y="2049"/>
                  <a:pt x="1707" y="2056"/>
                </a:cubicBezTo>
                <a:cubicBezTo>
                  <a:pt x="1707" y="2057"/>
                  <a:pt x="1707" y="2057"/>
                  <a:pt x="1708" y="2058"/>
                </a:cubicBezTo>
                <a:cubicBezTo>
                  <a:pt x="1708" y="2058"/>
                  <a:pt x="1708" y="2058"/>
                  <a:pt x="1708" y="2058"/>
                </a:cubicBezTo>
                <a:cubicBezTo>
                  <a:pt x="1709" y="2063"/>
                  <a:pt x="1709" y="2066"/>
                  <a:pt x="1707" y="2068"/>
                </a:cubicBezTo>
                <a:cubicBezTo>
                  <a:pt x="1706" y="2069"/>
                  <a:pt x="1706" y="2069"/>
                  <a:pt x="1706" y="2069"/>
                </a:cubicBezTo>
                <a:cubicBezTo>
                  <a:pt x="1705" y="2071"/>
                  <a:pt x="1702" y="2072"/>
                  <a:pt x="1699" y="2073"/>
                </a:cubicBezTo>
                <a:cubicBezTo>
                  <a:pt x="1696" y="2074"/>
                  <a:pt x="1692" y="2075"/>
                  <a:pt x="1688" y="2075"/>
                </a:cubicBezTo>
                <a:cubicBezTo>
                  <a:pt x="1684" y="2075"/>
                  <a:pt x="1684" y="2075"/>
                  <a:pt x="1684" y="2075"/>
                </a:cubicBezTo>
                <a:cubicBezTo>
                  <a:pt x="1684" y="2075"/>
                  <a:pt x="1684" y="2075"/>
                  <a:pt x="1684" y="2075"/>
                </a:cubicBezTo>
                <a:cubicBezTo>
                  <a:pt x="1666" y="2075"/>
                  <a:pt x="1648" y="2075"/>
                  <a:pt x="1629" y="2075"/>
                </a:cubicBezTo>
                <a:cubicBezTo>
                  <a:pt x="1627" y="2075"/>
                  <a:pt x="1625" y="2075"/>
                  <a:pt x="1623" y="2075"/>
                </a:cubicBezTo>
                <a:cubicBezTo>
                  <a:pt x="1623" y="2075"/>
                  <a:pt x="1623" y="2075"/>
                  <a:pt x="1623" y="2075"/>
                </a:cubicBezTo>
                <a:cubicBezTo>
                  <a:pt x="1610" y="2073"/>
                  <a:pt x="1597" y="2068"/>
                  <a:pt x="1589" y="2059"/>
                </a:cubicBezTo>
                <a:cubicBezTo>
                  <a:pt x="1588" y="2057"/>
                  <a:pt x="1587" y="2056"/>
                  <a:pt x="1586" y="2055"/>
                </a:cubicBezTo>
                <a:cubicBezTo>
                  <a:pt x="1586" y="2054"/>
                  <a:pt x="1586" y="2054"/>
                  <a:pt x="1586" y="2054"/>
                </a:cubicBezTo>
                <a:cubicBezTo>
                  <a:pt x="1586" y="2054"/>
                  <a:pt x="1586" y="2054"/>
                  <a:pt x="1586" y="2054"/>
                </a:cubicBezTo>
                <a:cubicBezTo>
                  <a:pt x="1582" y="2047"/>
                  <a:pt x="1578" y="2041"/>
                  <a:pt x="1574" y="2034"/>
                </a:cubicBezTo>
                <a:cubicBezTo>
                  <a:pt x="1571" y="2029"/>
                  <a:pt x="1566" y="2021"/>
                  <a:pt x="1564" y="2015"/>
                </a:cubicBezTo>
                <a:cubicBezTo>
                  <a:pt x="1564" y="2015"/>
                  <a:pt x="1564" y="2015"/>
                  <a:pt x="1564" y="2014"/>
                </a:cubicBezTo>
                <a:cubicBezTo>
                  <a:pt x="1564" y="2014"/>
                  <a:pt x="1564" y="2013"/>
                  <a:pt x="1564" y="2013"/>
                </a:cubicBezTo>
                <a:cubicBezTo>
                  <a:pt x="1564" y="2006"/>
                  <a:pt x="1568" y="2003"/>
                  <a:pt x="1574" y="2002"/>
                </a:cubicBezTo>
                <a:cubicBezTo>
                  <a:pt x="1574" y="2001"/>
                  <a:pt x="1574" y="2001"/>
                  <a:pt x="1574" y="2001"/>
                </a:cubicBezTo>
                <a:cubicBezTo>
                  <a:pt x="1574" y="2001"/>
                  <a:pt x="1575" y="2001"/>
                  <a:pt x="1575" y="2001"/>
                </a:cubicBezTo>
                <a:cubicBezTo>
                  <a:pt x="1575" y="2001"/>
                  <a:pt x="1576" y="2001"/>
                  <a:pt x="1576" y="2001"/>
                </a:cubicBezTo>
                <a:cubicBezTo>
                  <a:pt x="1579" y="2000"/>
                  <a:pt x="1581" y="2000"/>
                  <a:pt x="1585" y="2000"/>
                </a:cubicBezTo>
                <a:cubicBezTo>
                  <a:pt x="1621" y="2000"/>
                  <a:pt x="1621" y="2000"/>
                  <a:pt x="1621" y="2000"/>
                </a:cubicBezTo>
                <a:cubicBezTo>
                  <a:pt x="1627" y="2000"/>
                  <a:pt x="1633" y="2000"/>
                  <a:pt x="1639" y="2000"/>
                </a:cubicBezTo>
                <a:cubicBezTo>
                  <a:pt x="1639" y="2000"/>
                  <a:pt x="1639" y="2000"/>
                  <a:pt x="1639" y="2000"/>
                </a:cubicBezTo>
                <a:cubicBezTo>
                  <a:pt x="1639" y="2000"/>
                  <a:pt x="1640" y="2000"/>
                  <a:pt x="1640" y="2000"/>
                </a:cubicBezTo>
                <a:close/>
                <a:moveTo>
                  <a:pt x="1617" y="1924"/>
                </a:moveTo>
                <a:cubicBezTo>
                  <a:pt x="1621" y="1930"/>
                  <a:pt x="1625" y="1937"/>
                  <a:pt x="1629" y="1943"/>
                </a:cubicBezTo>
                <a:cubicBezTo>
                  <a:pt x="1631" y="1946"/>
                  <a:pt x="1635" y="1950"/>
                  <a:pt x="1637" y="1955"/>
                </a:cubicBezTo>
                <a:cubicBezTo>
                  <a:pt x="1638" y="1956"/>
                  <a:pt x="1639" y="1958"/>
                  <a:pt x="1639" y="1960"/>
                </a:cubicBezTo>
                <a:cubicBezTo>
                  <a:pt x="1639" y="1961"/>
                  <a:pt x="1638" y="1962"/>
                  <a:pt x="1638" y="1963"/>
                </a:cubicBezTo>
                <a:cubicBezTo>
                  <a:pt x="1637" y="1964"/>
                  <a:pt x="1637" y="1964"/>
                  <a:pt x="1636" y="1965"/>
                </a:cubicBezTo>
                <a:cubicBezTo>
                  <a:pt x="1636" y="1965"/>
                  <a:pt x="1636" y="1965"/>
                  <a:pt x="1636" y="1965"/>
                </a:cubicBezTo>
                <a:cubicBezTo>
                  <a:pt x="1636" y="1965"/>
                  <a:pt x="1636" y="1965"/>
                  <a:pt x="1636" y="1965"/>
                </a:cubicBezTo>
                <a:cubicBezTo>
                  <a:pt x="1636" y="1966"/>
                  <a:pt x="1635" y="1966"/>
                  <a:pt x="1635" y="1966"/>
                </a:cubicBezTo>
                <a:cubicBezTo>
                  <a:pt x="1635" y="1966"/>
                  <a:pt x="1634" y="1967"/>
                  <a:pt x="1634" y="1967"/>
                </a:cubicBezTo>
                <a:cubicBezTo>
                  <a:pt x="1634" y="1967"/>
                  <a:pt x="1633" y="1967"/>
                  <a:pt x="1632" y="1968"/>
                </a:cubicBezTo>
                <a:cubicBezTo>
                  <a:pt x="1632" y="1968"/>
                  <a:pt x="1631" y="1968"/>
                  <a:pt x="1630" y="1969"/>
                </a:cubicBezTo>
                <a:cubicBezTo>
                  <a:pt x="1630" y="1969"/>
                  <a:pt x="1630" y="1969"/>
                  <a:pt x="1630" y="1969"/>
                </a:cubicBezTo>
                <a:cubicBezTo>
                  <a:pt x="1630" y="1969"/>
                  <a:pt x="1630" y="1969"/>
                  <a:pt x="1629" y="1969"/>
                </a:cubicBezTo>
                <a:cubicBezTo>
                  <a:pt x="1620" y="1972"/>
                  <a:pt x="1607" y="1970"/>
                  <a:pt x="1598" y="1970"/>
                </a:cubicBezTo>
                <a:cubicBezTo>
                  <a:pt x="1588" y="1970"/>
                  <a:pt x="1578" y="1970"/>
                  <a:pt x="1567" y="1970"/>
                </a:cubicBezTo>
                <a:cubicBezTo>
                  <a:pt x="1558" y="1970"/>
                  <a:pt x="1547" y="1968"/>
                  <a:pt x="1539" y="1962"/>
                </a:cubicBezTo>
                <a:cubicBezTo>
                  <a:pt x="1538" y="1962"/>
                  <a:pt x="1536" y="1961"/>
                  <a:pt x="1535" y="1960"/>
                </a:cubicBezTo>
                <a:cubicBezTo>
                  <a:pt x="1533" y="1958"/>
                  <a:pt x="1531" y="1956"/>
                  <a:pt x="1530" y="1954"/>
                </a:cubicBezTo>
                <a:cubicBezTo>
                  <a:pt x="1529" y="1952"/>
                  <a:pt x="1529" y="1952"/>
                  <a:pt x="1529" y="1952"/>
                </a:cubicBezTo>
                <a:cubicBezTo>
                  <a:pt x="1529" y="1952"/>
                  <a:pt x="1529" y="1952"/>
                  <a:pt x="1529" y="1952"/>
                </a:cubicBezTo>
                <a:cubicBezTo>
                  <a:pt x="1524" y="1944"/>
                  <a:pt x="1520" y="1936"/>
                  <a:pt x="1515" y="1928"/>
                </a:cubicBezTo>
                <a:cubicBezTo>
                  <a:pt x="1513" y="1925"/>
                  <a:pt x="1513" y="1925"/>
                  <a:pt x="1513" y="1925"/>
                </a:cubicBezTo>
                <a:cubicBezTo>
                  <a:pt x="1512" y="1923"/>
                  <a:pt x="1512" y="1921"/>
                  <a:pt x="1512" y="1919"/>
                </a:cubicBezTo>
                <a:cubicBezTo>
                  <a:pt x="1512" y="1917"/>
                  <a:pt x="1513" y="1915"/>
                  <a:pt x="1515" y="1914"/>
                </a:cubicBezTo>
                <a:cubicBezTo>
                  <a:pt x="1517" y="1913"/>
                  <a:pt x="1519" y="1912"/>
                  <a:pt x="1522" y="1911"/>
                </a:cubicBezTo>
                <a:cubicBezTo>
                  <a:pt x="1524" y="1910"/>
                  <a:pt x="1528" y="1910"/>
                  <a:pt x="1531" y="1910"/>
                </a:cubicBezTo>
                <a:cubicBezTo>
                  <a:pt x="1532" y="1910"/>
                  <a:pt x="1532" y="1910"/>
                  <a:pt x="1532" y="1910"/>
                </a:cubicBezTo>
                <a:cubicBezTo>
                  <a:pt x="1540" y="1909"/>
                  <a:pt x="1548" y="1910"/>
                  <a:pt x="1553" y="1910"/>
                </a:cubicBezTo>
                <a:cubicBezTo>
                  <a:pt x="1573" y="1910"/>
                  <a:pt x="1604" y="1906"/>
                  <a:pt x="1617" y="1924"/>
                </a:cubicBezTo>
                <a:close/>
                <a:moveTo>
                  <a:pt x="366" y="1441"/>
                </a:moveTo>
                <a:cubicBezTo>
                  <a:pt x="372" y="1443"/>
                  <a:pt x="377" y="1446"/>
                  <a:pt x="382" y="1448"/>
                </a:cubicBezTo>
                <a:cubicBezTo>
                  <a:pt x="392" y="1453"/>
                  <a:pt x="403" y="1458"/>
                  <a:pt x="413" y="1462"/>
                </a:cubicBezTo>
                <a:cubicBezTo>
                  <a:pt x="418" y="1464"/>
                  <a:pt x="422" y="1466"/>
                  <a:pt x="426" y="1468"/>
                </a:cubicBezTo>
                <a:cubicBezTo>
                  <a:pt x="430" y="1469"/>
                  <a:pt x="433" y="1470"/>
                  <a:pt x="437" y="1472"/>
                </a:cubicBezTo>
                <a:cubicBezTo>
                  <a:pt x="458" y="1479"/>
                  <a:pt x="479" y="1486"/>
                  <a:pt x="502" y="1492"/>
                </a:cubicBezTo>
                <a:cubicBezTo>
                  <a:pt x="527" y="1499"/>
                  <a:pt x="552" y="1505"/>
                  <a:pt x="578" y="1510"/>
                </a:cubicBezTo>
                <a:cubicBezTo>
                  <a:pt x="683" y="1532"/>
                  <a:pt x="786" y="1541"/>
                  <a:pt x="819" y="1542"/>
                </a:cubicBezTo>
                <a:cubicBezTo>
                  <a:pt x="819" y="1610"/>
                  <a:pt x="819" y="1610"/>
                  <a:pt x="819" y="1610"/>
                </a:cubicBezTo>
                <a:cubicBezTo>
                  <a:pt x="857" y="1570"/>
                  <a:pt x="857" y="1570"/>
                  <a:pt x="857" y="1570"/>
                </a:cubicBezTo>
                <a:cubicBezTo>
                  <a:pt x="906" y="1518"/>
                  <a:pt x="906" y="1518"/>
                  <a:pt x="906" y="1518"/>
                </a:cubicBezTo>
                <a:cubicBezTo>
                  <a:pt x="1019" y="1399"/>
                  <a:pt x="1019" y="1399"/>
                  <a:pt x="1019" y="1399"/>
                </a:cubicBezTo>
                <a:cubicBezTo>
                  <a:pt x="933" y="1308"/>
                  <a:pt x="933" y="1308"/>
                  <a:pt x="933" y="1308"/>
                </a:cubicBezTo>
                <a:cubicBezTo>
                  <a:pt x="819" y="1188"/>
                  <a:pt x="819" y="1188"/>
                  <a:pt x="819" y="1188"/>
                </a:cubicBezTo>
                <a:cubicBezTo>
                  <a:pt x="819" y="1271"/>
                  <a:pt x="819" y="1271"/>
                  <a:pt x="819" y="1271"/>
                </a:cubicBezTo>
                <a:cubicBezTo>
                  <a:pt x="740" y="1279"/>
                  <a:pt x="653" y="1266"/>
                  <a:pt x="578" y="1249"/>
                </a:cubicBezTo>
                <a:cubicBezTo>
                  <a:pt x="550" y="1242"/>
                  <a:pt x="525" y="1235"/>
                  <a:pt x="502" y="1229"/>
                </a:cubicBezTo>
                <a:cubicBezTo>
                  <a:pt x="471" y="1219"/>
                  <a:pt x="445" y="1211"/>
                  <a:pt x="426" y="1204"/>
                </a:cubicBezTo>
                <a:cubicBezTo>
                  <a:pt x="422" y="1202"/>
                  <a:pt x="418" y="1201"/>
                  <a:pt x="415" y="1199"/>
                </a:cubicBezTo>
                <a:cubicBezTo>
                  <a:pt x="414" y="1199"/>
                  <a:pt x="414" y="1199"/>
                  <a:pt x="413" y="1199"/>
                </a:cubicBezTo>
                <a:cubicBezTo>
                  <a:pt x="413" y="1199"/>
                  <a:pt x="413" y="1199"/>
                  <a:pt x="413" y="1199"/>
                </a:cubicBezTo>
                <a:cubicBezTo>
                  <a:pt x="354" y="1175"/>
                  <a:pt x="300" y="1147"/>
                  <a:pt x="253" y="1115"/>
                </a:cubicBezTo>
                <a:cubicBezTo>
                  <a:pt x="189" y="1073"/>
                  <a:pt x="142" y="1028"/>
                  <a:pt x="110" y="981"/>
                </a:cubicBezTo>
                <a:cubicBezTo>
                  <a:pt x="94" y="963"/>
                  <a:pt x="80" y="944"/>
                  <a:pt x="68" y="925"/>
                </a:cubicBezTo>
                <a:cubicBezTo>
                  <a:pt x="33" y="870"/>
                  <a:pt x="13" y="811"/>
                  <a:pt x="11" y="751"/>
                </a:cubicBezTo>
                <a:cubicBezTo>
                  <a:pt x="7" y="768"/>
                  <a:pt x="4" y="785"/>
                  <a:pt x="3" y="802"/>
                </a:cubicBezTo>
                <a:cubicBezTo>
                  <a:pt x="0" y="834"/>
                  <a:pt x="4" y="864"/>
                  <a:pt x="7" y="893"/>
                </a:cubicBezTo>
                <a:cubicBezTo>
                  <a:pt x="8" y="898"/>
                  <a:pt x="9" y="904"/>
                  <a:pt x="9" y="909"/>
                </a:cubicBezTo>
                <a:cubicBezTo>
                  <a:pt x="22" y="1021"/>
                  <a:pt x="22" y="1021"/>
                  <a:pt x="22" y="1021"/>
                </a:cubicBezTo>
                <a:cubicBezTo>
                  <a:pt x="23" y="1025"/>
                  <a:pt x="23" y="1029"/>
                  <a:pt x="24" y="1033"/>
                </a:cubicBezTo>
                <a:cubicBezTo>
                  <a:pt x="25" y="1048"/>
                  <a:pt x="27" y="1064"/>
                  <a:pt x="30" y="1080"/>
                </a:cubicBezTo>
                <a:cubicBezTo>
                  <a:pt x="34" y="1101"/>
                  <a:pt x="40" y="1121"/>
                  <a:pt x="47" y="1140"/>
                </a:cubicBezTo>
                <a:cubicBezTo>
                  <a:pt x="61" y="1175"/>
                  <a:pt x="80" y="1208"/>
                  <a:pt x="103" y="1239"/>
                </a:cubicBezTo>
                <a:cubicBezTo>
                  <a:pt x="146" y="1295"/>
                  <a:pt x="202" y="1344"/>
                  <a:pt x="275" y="1390"/>
                </a:cubicBezTo>
                <a:cubicBezTo>
                  <a:pt x="304" y="1409"/>
                  <a:pt x="335" y="1426"/>
                  <a:pt x="366" y="1441"/>
                </a:cubicBezTo>
                <a:close/>
                <a:moveTo>
                  <a:pt x="64" y="773"/>
                </a:moveTo>
                <a:cubicBezTo>
                  <a:pt x="67" y="798"/>
                  <a:pt x="74" y="823"/>
                  <a:pt x="84" y="848"/>
                </a:cubicBezTo>
                <a:cubicBezTo>
                  <a:pt x="107" y="785"/>
                  <a:pt x="165" y="713"/>
                  <a:pt x="209" y="677"/>
                </a:cubicBezTo>
                <a:cubicBezTo>
                  <a:pt x="272" y="628"/>
                  <a:pt x="353" y="583"/>
                  <a:pt x="451" y="545"/>
                </a:cubicBezTo>
                <a:cubicBezTo>
                  <a:pt x="515" y="521"/>
                  <a:pt x="582" y="501"/>
                  <a:pt x="652" y="486"/>
                </a:cubicBezTo>
                <a:cubicBezTo>
                  <a:pt x="652" y="314"/>
                  <a:pt x="652" y="314"/>
                  <a:pt x="652" y="314"/>
                </a:cubicBezTo>
                <a:cubicBezTo>
                  <a:pt x="640" y="317"/>
                  <a:pt x="627" y="320"/>
                  <a:pt x="615" y="323"/>
                </a:cubicBezTo>
                <a:cubicBezTo>
                  <a:pt x="544" y="340"/>
                  <a:pt x="476" y="361"/>
                  <a:pt x="413" y="386"/>
                </a:cubicBezTo>
                <a:cubicBezTo>
                  <a:pt x="345" y="413"/>
                  <a:pt x="288" y="442"/>
                  <a:pt x="238" y="474"/>
                </a:cubicBezTo>
                <a:cubicBezTo>
                  <a:pt x="204" y="496"/>
                  <a:pt x="178" y="516"/>
                  <a:pt x="153" y="537"/>
                </a:cubicBezTo>
                <a:cubicBezTo>
                  <a:pt x="142" y="547"/>
                  <a:pt x="131" y="556"/>
                  <a:pt x="122" y="566"/>
                </a:cubicBezTo>
                <a:cubicBezTo>
                  <a:pt x="81" y="622"/>
                  <a:pt x="60" y="684"/>
                  <a:pt x="62" y="747"/>
                </a:cubicBezTo>
                <a:cubicBezTo>
                  <a:pt x="62" y="756"/>
                  <a:pt x="63" y="764"/>
                  <a:pt x="64" y="773"/>
                </a:cubicBezTo>
                <a:close/>
                <a:moveTo>
                  <a:pt x="1928" y="693"/>
                </a:moveTo>
                <a:cubicBezTo>
                  <a:pt x="1966" y="727"/>
                  <a:pt x="2007" y="795"/>
                  <a:pt x="2021" y="856"/>
                </a:cubicBezTo>
                <a:cubicBezTo>
                  <a:pt x="2034" y="828"/>
                  <a:pt x="2042" y="798"/>
                  <a:pt x="2045" y="768"/>
                </a:cubicBezTo>
                <a:cubicBezTo>
                  <a:pt x="2046" y="761"/>
                  <a:pt x="2047" y="754"/>
                  <a:pt x="2047" y="747"/>
                </a:cubicBezTo>
                <a:cubicBezTo>
                  <a:pt x="2049" y="670"/>
                  <a:pt x="2018" y="595"/>
                  <a:pt x="1958" y="530"/>
                </a:cubicBezTo>
                <a:cubicBezTo>
                  <a:pt x="1924" y="501"/>
                  <a:pt x="1884" y="473"/>
                  <a:pt x="1839" y="447"/>
                </a:cubicBezTo>
                <a:cubicBezTo>
                  <a:pt x="1782" y="415"/>
                  <a:pt x="1718" y="387"/>
                  <a:pt x="1639" y="359"/>
                </a:cubicBezTo>
                <a:cubicBezTo>
                  <a:pt x="1584" y="340"/>
                  <a:pt x="1524" y="324"/>
                  <a:pt x="1457" y="310"/>
                </a:cubicBezTo>
                <a:cubicBezTo>
                  <a:pt x="1457" y="482"/>
                  <a:pt x="1457" y="482"/>
                  <a:pt x="1457" y="482"/>
                </a:cubicBezTo>
                <a:cubicBezTo>
                  <a:pt x="1542" y="500"/>
                  <a:pt x="1625" y="525"/>
                  <a:pt x="1700" y="556"/>
                </a:cubicBezTo>
                <a:cubicBezTo>
                  <a:pt x="1795" y="595"/>
                  <a:pt x="1871" y="642"/>
                  <a:pt x="1928" y="693"/>
                </a:cubicBezTo>
                <a:close/>
                <a:moveTo>
                  <a:pt x="1054" y="814"/>
                </a:moveTo>
                <a:cubicBezTo>
                  <a:pt x="1186" y="814"/>
                  <a:pt x="1408" y="789"/>
                  <a:pt x="1408" y="696"/>
                </a:cubicBezTo>
                <a:cubicBezTo>
                  <a:pt x="1408" y="118"/>
                  <a:pt x="1408" y="118"/>
                  <a:pt x="1408" y="118"/>
                </a:cubicBezTo>
                <a:cubicBezTo>
                  <a:pt x="1408" y="25"/>
                  <a:pt x="1186" y="0"/>
                  <a:pt x="1054" y="0"/>
                </a:cubicBezTo>
                <a:cubicBezTo>
                  <a:pt x="923" y="0"/>
                  <a:pt x="701" y="25"/>
                  <a:pt x="701" y="118"/>
                </a:cubicBezTo>
                <a:cubicBezTo>
                  <a:pt x="701" y="696"/>
                  <a:pt x="701" y="696"/>
                  <a:pt x="701" y="696"/>
                </a:cubicBezTo>
                <a:cubicBezTo>
                  <a:pt x="701" y="789"/>
                  <a:pt x="923" y="814"/>
                  <a:pt x="1054" y="814"/>
                </a:cubicBezTo>
                <a:close/>
                <a:moveTo>
                  <a:pt x="1054" y="35"/>
                </a:moveTo>
                <a:cubicBezTo>
                  <a:pt x="1219" y="35"/>
                  <a:pt x="1352" y="71"/>
                  <a:pt x="1352" y="116"/>
                </a:cubicBezTo>
                <a:cubicBezTo>
                  <a:pt x="1352" y="161"/>
                  <a:pt x="1219" y="197"/>
                  <a:pt x="1054" y="197"/>
                </a:cubicBezTo>
                <a:cubicBezTo>
                  <a:pt x="890" y="197"/>
                  <a:pt x="757" y="161"/>
                  <a:pt x="757" y="116"/>
                </a:cubicBezTo>
                <a:cubicBezTo>
                  <a:pt x="757" y="71"/>
                  <a:pt x="890" y="35"/>
                  <a:pt x="1054" y="35"/>
                </a:cubicBezTo>
                <a:close/>
              </a:path>
            </a:pathLst>
          </a:custGeom>
          <a:solidFill>
            <a:schemeClr val="bg1"/>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271042242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1655425" cy="900113"/>
          </a:xfrm>
          <a:prstGeom prst="rect">
            <a:avLst/>
          </a:prstGeom>
        </p:spPr>
        <p:txBody>
          <a:bodyPr/>
          <a:lstStyle/>
          <a:p>
            <a:r>
              <a:rPr lang="en-US" dirty="0"/>
              <a:t>SQL Database Service</a:t>
            </a:r>
            <a:endParaRPr lang="en-US" dirty="0"/>
          </a:p>
        </p:txBody>
      </p:sp>
      <p:sp>
        <p:nvSpPr>
          <p:cNvPr id="6" name="Rectangle 5"/>
          <p:cNvSpPr/>
          <p:nvPr/>
        </p:nvSpPr>
        <p:spPr bwMode="auto">
          <a:xfrm>
            <a:off x="1154516" y="2462779"/>
            <a:ext cx="3189767" cy="1073216"/>
          </a:xfrm>
          <a:prstGeom prst="rect">
            <a:avLst/>
          </a:prstGeom>
          <a:solidFill>
            <a:schemeClr val="accent2">
              <a:lumMod val="75000"/>
            </a:schemeClr>
          </a:solidFill>
          <a:ln>
            <a:solidFill>
              <a:schemeClr val="accent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smtClean="0">
                <a:gradFill>
                  <a:gsLst>
                    <a:gs pos="0">
                      <a:srgbClr val="FFFFFF"/>
                    </a:gs>
                    <a:gs pos="100000">
                      <a:srgbClr val="FFFFFF"/>
                    </a:gs>
                  </a:gsLst>
                  <a:lin ang="5400000" scaled="0"/>
                </a:gradFill>
                <a:ea typeface="Segoe UI" pitchFamily="34" charset="0"/>
                <a:cs typeface="Segoe UI" pitchFamily="34" charset="0"/>
              </a:rPr>
              <a:t>Elastic scale &amp; performance</a:t>
            </a:r>
          </a:p>
        </p:txBody>
      </p:sp>
      <p:sp>
        <p:nvSpPr>
          <p:cNvPr id="7" name="Rectangle 6"/>
          <p:cNvSpPr/>
          <p:nvPr/>
        </p:nvSpPr>
        <p:spPr bwMode="auto">
          <a:xfrm>
            <a:off x="4444680" y="2462779"/>
            <a:ext cx="3189767" cy="1073216"/>
          </a:xfrm>
          <a:prstGeom prst="rect">
            <a:avLst/>
          </a:prstGeom>
          <a:solidFill>
            <a:schemeClr val="accent2">
              <a:lumMod val="75000"/>
            </a:schemeClr>
          </a:solidFill>
          <a:ln>
            <a:solidFill>
              <a:schemeClr val="accent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smtClean="0">
                <a:gradFill>
                  <a:gsLst>
                    <a:gs pos="0">
                      <a:srgbClr val="FFFFFF"/>
                    </a:gs>
                    <a:gs pos="100000">
                      <a:srgbClr val="FFFFFF"/>
                    </a:gs>
                  </a:gsLst>
                  <a:lin ang="5400000" scaled="0"/>
                </a:gradFill>
                <a:ea typeface="Segoe UI" pitchFamily="34" charset="0"/>
                <a:cs typeface="Segoe UI" pitchFamily="34" charset="0"/>
              </a:rPr>
              <a:t>Business </a:t>
            </a:r>
          </a:p>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a:t>
            </a:r>
            <a:r>
              <a:rPr lang="en-US" sz="2400" dirty="0" smtClean="0">
                <a:gradFill>
                  <a:gsLst>
                    <a:gs pos="0">
                      <a:srgbClr val="FFFFFF"/>
                    </a:gs>
                    <a:gs pos="100000">
                      <a:srgbClr val="FFFFFF"/>
                    </a:gs>
                  </a:gsLst>
                  <a:lin ang="5400000" scaled="0"/>
                </a:gradFill>
                <a:ea typeface="Segoe UI" pitchFamily="34" charset="0"/>
                <a:cs typeface="Segoe UI" pitchFamily="34" charset="0"/>
              </a:rPr>
              <a:t>ontinuity &amp;                    data protection</a:t>
            </a:r>
          </a:p>
        </p:txBody>
      </p:sp>
      <p:sp>
        <p:nvSpPr>
          <p:cNvPr id="8" name="Rectangle 7"/>
          <p:cNvSpPr/>
          <p:nvPr/>
        </p:nvSpPr>
        <p:spPr bwMode="auto">
          <a:xfrm>
            <a:off x="7734844" y="2462778"/>
            <a:ext cx="3189767" cy="1073216"/>
          </a:xfrm>
          <a:prstGeom prst="rect">
            <a:avLst/>
          </a:prstGeom>
          <a:solidFill>
            <a:schemeClr val="accent2">
              <a:lumMod val="75000"/>
            </a:schemeClr>
          </a:solidFill>
          <a:ln>
            <a:solidFill>
              <a:schemeClr val="accent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smtClean="0">
                <a:gradFill>
                  <a:gsLst>
                    <a:gs pos="0">
                      <a:srgbClr val="FFFFFF"/>
                    </a:gs>
                    <a:gs pos="100000">
                      <a:srgbClr val="FFFFFF"/>
                    </a:gs>
                  </a:gsLst>
                  <a:lin ang="5400000" scaled="0"/>
                </a:gradFill>
                <a:ea typeface="Segoe UI" pitchFamily="34" charset="0"/>
                <a:cs typeface="Segoe UI" pitchFamily="34" charset="0"/>
              </a:rPr>
              <a:t>Familiar &amp;                       self-managed</a:t>
            </a:r>
          </a:p>
        </p:txBody>
      </p:sp>
      <p:sp>
        <p:nvSpPr>
          <p:cNvPr id="9" name="TextBox 8"/>
          <p:cNvSpPr txBox="1"/>
          <p:nvPr/>
        </p:nvSpPr>
        <p:spPr>
          <a:xfrm>
            <a:off x="1167164" y="3547994"/>
            <a:ext cx="3415987" cy="1351139"/>
          </a:xfrm>
          <a:prstGeom prst="rect">
            <a:avLst/>
          </a:prstGeom>
          <a:noFill/>
          <a:ln>
            <a:noFill/>
          </a:ln>
        </p:spPr>
        <p:txBody>
          <a:bodyPr wrap="square" lIns="182880" tIns="146304" rIns="182880" bIns="146304" rtlCol="0">
            <a:spAutoFit/>
          </a:bodyPr>
          <a:lstStyle/>
          <a:p>
            <a:pPr>
              <a:lnSpc>
                <a:spcPct val="90000"/>
              </a:lnSpc>
              <a:spcAft>
                <a:spcPts val="1200"/>
              </a:spcAft>
            </a:pPr>
            <a:r>
              <a:rPr lang="en-US" dirty="0" smtClean="0">
                <a:solidFill>
                  <a:schemeClr val="bg2"/>
                </a:solidFill>
                <a:latin typeface="+mj-lt"/>
              </a:rPr>
              <a:t>Predictable performance levels</a:t>
            </a:r>
          </a:p>
          <a:p>
            <a:pPr>
              <a:lnSpc>
                <a:spcPct val="90000"/>
              </a:lnSpc>
              <a:spcAft>
                <a:spcPts val="1200"/>
              </a:spcAft>
            </a:pPr>
            <a:r>
              <a:rPr lang="en-US" dirty="0">
                <a:solidFill>
                  <a:schemeClr val="bg2"/>
                </a:solidFill>
                <a:latin typeface="+mj-lt"/>
              </a:rPr>
              <a:t>Programmatic scale-out</a:t>
            </a:r>
          </a:p>
          <a:p>
            <a:pPr>
              <a:lnSpc>
                <a:spcPct val="90000"/>
              </a:lnSpc>
              <a:spcAft>
                <a:spcPts val="1200"/>
              </a:spcAft>
            </a:pPr>
            <a:r>
              <a:rPr lang="en-US" dirty="0" smtClean="0">
                <a:solidFill>
                  <a:schemeClr val="bg2"/>
                </a:solidFill>
                <a:latin typeface="+mj-lt"/>
              </a:rPr>
              <a:t>Dashboard views of DB metrics</a:t>
            </a:r>
          </a:p>
        </p:txBody>
      </p:sp>
      <p:sp>
        <p:nvSpPr>
          <p:cNvPr id="10" name="TextBox 9"/>
          <p:cNvSpPr txBox="1"/>
          <p:nvPr/>
        </p:nvSpPr>
        <p:spPr>
          <a:xfrm>
            <a:off x="4417606" y="3559408"/>
            <a:ext cx="3317237" cy="1351139"/>
          </a:xfrm>
          <a:prstGeom prst="rect">
            <a:avLst/>
          </a:prstGeom>
          <a:noFill/>
          <a:ln>
            <a:noFill/>
          </a:ln>
        </p:spPr>
        <p:txBody>
          <a:bodyPr wrap="square" lIns="182880" tIns="146304" rIns="182880" bIns="146304" rtlCol="0">
            <a:spAutoFit/>
          </a:bodyPr>
          <a:lstStyle/>
          <a:p>
            <a:pPr>
              <a:lnSpc>
                <a:spcPct val="90000"/>
              </a:lnSpc>
              <a:spcAft>
                <a:spcPts val="1200"/>
              </a:spcAft>
            </a:pPr>
            <a:r>
              <a:rPr lang="en-US" dirty="0" smtClean="0">
                <a:solidFill>
                  <a:schemeClr val="bg2"/>
                </a:solidFill>
                <a:latin typeface="+mj-lt"/>
              </a:rPr>
              <a:t>Self-service restore</a:t>
            </a:r>
          </a:p>
          <a:p>
            <a:pPr>
              <a:lnSpc>
                <a:spcPct val="90000"/>
              </a:lnSpc>
              <a:spcAft>
                <a:spcPts val="1200"/>
              </a:spcAft>
            </a:pPr>
            <a:r>
              <a:rPr lang="en-US" dirty="0" smtClean="0">
                <a:solidFill>
                  <a:schemeClr val="bg2"/>
                </a:solidFill>
                <a:latin typeface="+mj-lt"/>
              </a:rPr>
              <a:t>Disaster recovery</a:t>
            </a:r>
          </a:p>
          <a:p>
            <a:pPr>
              <a:lnSpc>
                <a:spcPct val="90000"/>
              </a:lnSpc>
              <a:spcAft>
                <a:spcPts val="1200"/>
              </a:spcAft>
            </a:pPr>
            <a:r>
              <a:rPr lang="en-US" dirty="0" smtClean="0">
                <a:solidFill>
                  <a:schemeClr val="bg2"/>
                </a:solidFill>
                <a:latin typeface="+mj-lt"/>
              </a:rPr>
              <a:t>Compliance-enabled</a:t>
            </a:r>
          </a:p>
        </p:txBody>
      </p:sp>
      <p:sp>
        <p:nvSpPr>
          <p:cNvPr id="11" name="TextBox 10"/>
          <p:cNvSpPr txBox="1"/>
          <p:nvPr/>
        </p:nvSpPr>
        <p:spPr>
          <a:xfrm>
            <a:off x="7734844" y="3556030"/>
            <a:ext cx="3684005" cy="1351139"/>
          </a:xfrm>
          <a:prstGeom prst="rect">
            <a:avLst/>
          </a:prstGeom>
          <a:noFill/>
          <a:ln>
            <a:noFill/>
          </a:ln>
        </p:spPr>
        <p:txBody>
          <a:bodyPr wrap="square" lIns="182880" tIns="146304" rIns="182880" bIns="146304" rtlCol="0">
            <a:spAutoFit/>
          </a:bodyPr>
          <a:lstStyle/>
          <a:p>
            <a:pPr>
              <a:lnSpc>
                <a:spcPct val="90000"/>
              </a:lnSpc>
              <a:spcAft>
                <a:spcPts val="1200"/>
              </a:spcAft>
            </a:pPr>
            <a:r>
              <a:rPr lang="en-US" dirty="0" smtClean="0">
                <a:solidFill>
                  <a:schemeClr val="bg2"/>
                </a:solidFill>
                <a:latin typeface="+mj-lt"/>
              </a:rPr>
              <a:t>Familiar tools</a:t>
            </a:r>
          </a:p>
          <a:p>
            <a:pPr>
              <a:lnSpc>
                <a:spcPct val="90000"/>
              </a:lnSpc>
              <a:spcAft>
                <a:spcPts val="1200"/>
              </a:spcAft>
            </a:pPr>
            <a:r>
              <a:rPr lang="en-US" dirty="0" smtClean="0">
                <a:solidFill>
                  <a:schemeClr val="bg2"/>
                </a:solidFill>
                <a:latin typeface="+mj-lt"/>
              </a:rPr>
              <a:t>Programmatic</a:t>
            </a:r>
          </a:p>
          <a:p>
            <a:pPr>
              <a:lnSpc>
                <a:spcPct val="90000"/>
              </a:lnSpc>
              <a:spcAft>
                <a:spcPts val="1200"/>
              </a:spcAft>
            </a:pPr>
            <a:r>
              <a:rPr lang="en-US" dirty="0" smtClean="0">
                <a:solidFill>
                  <a:schemeClr val="bg2"/>
                </a:solidFill>
                <a:latin typeface="+mj-lt"/>
              </a:rPr>
              <a:t>Self-managed</a:t>
            </a:r>
          </a:p>
        </p:txBody>
      </p:sp>
      <p:sp>
        <p:nvSpPr>
          <p:cNvPr id="12" name="Rectangle 11"/>
          <p:cNvSpPr/>
          <p:nvPr/>
        </p:nvSpPr>
        <p:spPr>
          <a:xfrm>
            <a:off x="371176" y="993108"/>
            <a:ext cx="10943224" cy="1169551"/>
          </a:xfrm>
          <a:prstGeom prst="rect">
            <a:avLst/>
          </a:prstGeom>
        </p:spPr>
        <p:txBody>
          <a:bodyPr wrap="square">
            <a:spAutoFit/>
          </a:bodyPr>
          <a:lstStyle/>
          <a:p>
            <a:pPr>
              <a:spcAft>
                <a:spcPts val="600"/>
              </a:spcAft>
            </a:pPr>
            <a:r>
              <a:rPr lang="en-US" sz="2000" dirty="0" smtClean="0">
                <a:solidFill>
                  <a:schemeClr val="bg2"/>
                </a:solidFill>
                <a:latin typeface="+mj-lt"/>
                <a:ea typeface="Calibri" panose="020F0502020204030204" pitchFamily="34" charset="0"/>
                <a:cs typeface="Calibri" panose="020F0502020204030204" pitchFamily="34" charset="0"/>
              </a:rPr>
              <a:t>A relational </a:t>
            </a:r>
            <a:r>
              <a:rPr lang="en-US" sz="2000" b="1" dirty="0" smtClean="0">
                <a:solidFill>
                  <a:schemeClr val="bg2"/>
                </a:solidFill>
                <a:latin typeface="+mj-lt"/>
                <a:ea typeface="Calibri" panose="020F0502020204030204" pitchFamily="34" charset="0"/>
                <a:cs typeface="Calibri" panose="020F0502020204030204" pitchFamily="34" charset="0"/>
              </a:rPr>
              <a:t>database-as-a-service</a:t>
            </a:r>
            <a:r>
              <a:rPr lang="en-US" sz="2000" dirty="0" smtClean="0">
                <a:solidFill>
                  <a:schemeClr val="bg2"/>
                </a:solidFill>
                <a:latin typeface="+mj-lt"/>
                <a:ea typeface="Calibri" panose="020F0502020204030204" pitchFamily="34" charset="0"/>
                <a:cs typeface="Calibri" panose="020F0502020204030204" pitchFamily="34" charset="0"/>
              </a:rPr>
              <a:t>, fully managed by Microsoft. </a:t>
            </a:r>
          </a:p>
          <a:p>
            <a:pPr>
              <a:spcAft>
                <a:spcPts val="600"/>
              </a:spcAft>
            </a:pPr>
            <a:r>
              <a:rPr lang="en-US" sz="2000" dirty="0" smtClean="0">
                <a:solidFill>
                  <a:schemeClr val="bg2"/>
                </a:solidFill>
                <a:latin typeface="+mj-lt"/>
                <a:ea typeface="Calibri" panose="020F0502020204030204" pitchFamily="34" charset="0"/>
                <a:cs typeface="Calibri" panose="020F0502020204030204" pitchFamily="34" charset="0"/>
              </a:rPr>
              <a:t>For cloud-designed apps when </a:t>
            </a:r>
            <a:r>
              <a:rPr lang="en-US" sz="2000" b="1" dirty="0" smtClean="0">
                <a:solidFill>
                  <a:schemeClr val="bg2"/>
                </a:solidFill>
                <a:latin typeface="+mj-lt"/>
                <a:ea typeface="Calibri" panose="020F0502020204030204" pitchFamily="34" charset="0"/>
                <a:cs typeface="Calibri" panose="020F0502020204030204" pitchFamily="34" charset="0"/>
              </a:rPr>
              <a:t>near-zero administration </a:t>
            </a:r>
            <a:r>
              <a:rPr lang="en-US" sz="2000" dirty="0" smtClean="0">
                <a:solidFill>
                  <a:schemeClr val="bg2"/>
                </a:solidFill>
                <a:latin typeface="+mj-lt"/>
                <a:ea typeface="Calibri" panose="020F0502020204030204" pitchFamily="34" charset="0"/>
                <a:cs typeface="Calibri" panose="020F0502020204030204" pitchFamily="34" charset="0"/>
              </a:rPr>
              <a:t>and </a:t>
            </a:r>
            <a:r>
              <a:rPr lang="en-US" sz="2000" b="1" dirty="0" smtClean="0">
                <a:solidFill>
                  <a:schemeClr val="bg2"/>
                </a:solidFill>
                <a:latin typeface="+mj-lt"/>
                <a:ea typeface="Calibri" panose="020F0502020204030204" pitchFamily="34" charset="0"/>
                <a:cs typeface="Calibri" panose="020F0502020204030204" pitchFamily="34" charset="0"/>
              </a:rPr>
              <a:t>enterprise-grade </a:t>
            </a:r>
            <a:r>
              <a:rPr lang="en-US" sz="2000" dirty="0" smtClean="0">
                <a:solidFill>
                  <a:schemeClr val="bg2"/>
                </a:solidFill>
                <a:latin typeface="+mj-lt"/>
                <a:ea typeface="Calibri" panose="020F0502020204030204" pitchFamily="34" charset="0"/>
                <a:cs typeface="Calibri" panose="020F0502020204030204" pitchFamily="34" charset="0"/>
              </a:rPr>
              <a:t>capabilities are key.</a:t>
            </a:r>
          </a:p>
          <a:p>
            <a:pPr>
              <a:spcAft>
                <a:spcPts val="600"/>
              </a:spcAft>
            </a:pPr>
            <a:r>
              <a:rPr lang="en-US" sz="2000" dirty="0" smtClean="0">
                <a:solidFill>
                  <a:schemeClr val="bg2"/>
                </a:solidFill>
                <a:latin typeface="+mj-lt"/>
              </a:rPr>
              <a:t>Perfect for cloud </a:t>
            </a:r>
            <a:r>
              <a:rPr lang="en-US" sz="2000" b="1" dirty="0" smtClean="0">
                <a:solidFill>
                  <a:schemeClr val="bg2"/>
                </a:solidFill>
                <a:latin typeface="+mj-lt"/>
              </a:rPr>
              <a:t>architects and developers </a:t>
            </a:r>
            <a:r>
              <a:rPr lang="en-US" sz="2000" dirty="0" smtClean="0">
                <a:solidFill>
                  <a:schemeClr val="bg2"/>
                </a:solidFill>
                <a:latin typeface="+mj-lt"/>
              </a:rPr>
              <a:t>looking for programmatic DBA-like functionality.</a:t>
            </a:r>
            <a:endParaRPr lang="en-US" sz="2000" dirty="0">
              <a:solidFill>
                <a:schemeClr val="bg2"/>
              </a:solidFill>
              <a:latin typeface="+mj-lt"/>
            </a:endParaRPr>
          </a:p>
        </p:txBody>
      </p:sp>
      <p:grpSp>
        <p:nvGrpSpPr>
          <p:cNvPr id="3" name="Group 2"/>
          <p:cNvGrpSpPr/>
          <p:nvPr/>
        </p:nvGrpSpPr>
        <p:grpSpPr>
          <a:xfrm>
            <a:off x="5382650" y="5109031"/>
            <a:ext cx="6809350" cy="1422793"/>
            <a:chOff x="5382650" y="5109031"/>
            <a:chExt cx="6809350" cy="1422793"/>
          </a:xfrm>
        </p:grpSpPr>
        <p:sp>
          <p:nvSpPr>
            <p:cNvPr id="13" name="Freeform 12"/>
            <p:cNvSpPr>
              <a:spLocks/>
            </p:cNvSpPr>
            <p:nvPr/>
          </p:nvSpPr>
          <p:spPr bwMode="auto">
            <a:xfrm>
              <a:off x="7457272" y="5143095"/>
              <a:ext cx="4734728" cy="1388729"/>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14" name="Freeform 29"/>
            <p:cNvSpPr>
              <a:spLocks/>
            </p:cNvSpPr>
            <p:nvPr/>
          </p:nvSpPr>
          <p:spPr bwMode="auto">
            <a:xfrm>
              <a:off x="5382650" y="5790551"/>
              <a:ext cx="5459181" cy="735611"/>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15" name="Group 14"/>
            <p:cNvGrpSpPr/>
            <p:nvPr/>
          </p:nvGrpSpPr>
          <p:grpSpPr>
            <a:xfrm>
              <a:off x="7588138" y="5563543"/>
              <a:ext cx="174773" cy="338749"/>
              <a:chOff x="8003343" y="6072433"/>
              <a:chExt cx="145517" cy="282045"/>
            </a:xfrm>
          </p:grpSpPr>
          <p:sp>
            <p:nvSpPr>
              <p:cNvPr id="16"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17"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18"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sp>
          <p:nvSpPr>
            <p:cNvPr id="19" name="Freeform 29"/>
            <p:cNvSpPr>
              <a:spLocks/>
            </p:cNvSpPr>
            <p:nvPr/>
          </p:nvSpPr>
          <p:spPr bwMode="auto">
            <a:xfrm>
              <a:off x="7563002" y="5914758"/>
              <a:ext cx="3631876" cy="611145"/>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20" name="Group 19"/>
            <p:cNvGrpSpPr/>
            <p:nvPr/>
          </p:nvGrpSpPr>
          <p:grpSpPr>
            <a:xfrm>
              <a:off x="11025746" y="5293431"/>
              <a:ext cx="210318" cy="407646"/>
              <a:chOff x="8003343" y="6072433"/>
              <a:chExt cx="145517" cy="282045"/>
            </a:xfrm>
          </p:grpSpPr>
          <p:sp>
            <p:nvSpPr>
              <p:cNvPr id="21"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2"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3"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sp>
          <p:nvSpPr>
            <p:cNvPr id="24" name="Isosceles Triangle 23"/>
            <p:cNvSpPr/>
            <p:nvPr/>
          </p:nvSpPr>
          <p:spPr bwMode="auto">
            <a:xfrm>
              <a:off x="9334746" y="5381795"/>
              <a:ext cx="149308" cy="522924"/>
            </a:xfrm>
            <a:prstGeom prst="triangle">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 name="Oval 24"/>
            <p:cNvSpPr/>
            <p:nvPr/>
          </p:nvSpPr>
          <p:spPr bwMode="auto">
            <a:xfrm>
              <a:off x="6655122" y="6143482"/>
              <a:ext cx="1002555" cy="153381"/>
            </a:xfrm>
            <a:prstGeom prst="ellipse">
              <a:avLst/>
            </a:prstGeom>
            <a:noFill/>
            <a:ln w="28575" cap="flat" cmpd="sng" algn="ctr">
              <a:solidFill>
                <a:srgbClr val="0072C6"/>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6" name="Freeform 55"/>
            <p:cNvSpPr>
              <a:spLocks/>
            </p:cNvSpPr>
            <p:nvPr/>
          </p:nvSpPr>
          <p:spPr bwMode="auto">
            <a:xfrm>
              <a:off x="6938994" y="6068046"/>
              <a:ext cx="746571" cy="160975"/>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505050">
                <a:lumMod val="50000"/>
                <a:alpha val="19000"/>
              </a:srgbClr>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27" name="Group 26"/>
            <p:cNvGrpSpPr/>
            <p:nvPr/>
          </p:nvGrpSpPr>
          <p:grpSpPr>
            <a:xfrm>
              <a:off x="6832665" y="5403148"/>
              <a:ext cx="595623" cy="824538"/>
              <a:chOff x="13103226" y="2775830"/>
              <a:chExt cx="1039812" cy="1407232"/>
            </a:xfrm>
          </p:grpSpPr>
          <p:sp>
            <p:nvSpPr>
              <p:cNvPr id="28" name="Rectangle 5"/>
              <p:cNvSpPr>
                <a:spLocks noChangeArrowheads="1"/>
              </p:cNvSpPr>
              <p:nvPr/>
            </p:nvSpPr>
            <p:spPr bwMode="auto">
              <a:xfrm>
                <a:off x="13103226" y="2775830"/>
                <a:ext cx="1039812" cy="1407232"/>
              </a:xfrm>
              <a:prstGeom prst="rect">
                <a:avLst/>
              </a:prstGeom>
              <a:solidFill>
                <a:srgbClr val="008272">
                  <a:lumMod val="7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29"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0"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1"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2"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3"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4"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5"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6"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sp>
          <p:nvSpPr>
            <p:cNvPr id="37" name="Oval 36"/>
            <p:cNvSpPr/>
            <p:nvPr/>
          </p:nvSpPr>
          <p:spPr bwMode="auto">
            <a:xfrm>
              <a:off x="8708846" y="6225509"/>
              <a:ext cx="1281314" cy="238306"/>
            </a:xfrm>
            <a:prstGeom prst="ellipse">
              <a:avLst/>
            </a:prstGeom>
            <a:noFill/>
            <a:ln w="38100" cap="flat" cmpd="sng" algn="ctr">
              <a:solidFill>
                <a:srgbClr val="0072C6"/>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8" name="Freeform 55"/>
            <p:cNvSpPr>
              <a:spLocks/>
            </p:cNvSpPr>
            <p:nvPr/>
          </p:nvSpPr>
          <p:spPr bwMode="auto">
            <a:xfrm>
              <a:off x="9088130" y="6212742"/>
              <a:ext cx="1091547" cy="177967"/>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505050">
                <a:lumMod val="50000"/>
                <a:alpha val="19000"/>
              </a:srgbClr>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39" name="Group 38"/>
            <p:cNvGrpSpPr/>
            <p:nvPr/>
          </p:nvGrpSpPr>
          <p:grpSpPr>
            <a:xfrm>
              <a:off x="8886799" y="5109031"/>
              <a:ext cx="925409" cy="1281071"/>
              <a:chOff x="13103226" y="2775830"/>
              <a:chExt cx="1039812" cy="1407232"/>
            </a:xfrm>
          </p:grpSpPr>
          <p:sp>
            <p:nvSpPr>
              <p:cNvPr id="40" name="Rectangle 5"/>
              <p:cNvSpPr>
                <a:spLocks noChangeArrowheads="1"/>
              </p:cNvSpPr>
              <p:nvPr/>
            </p:nvSpPr>
            <p:spPr bwMode="auto">
              <a:xfrm>
                <a:off x="13103226" y="2775830"/>
                <a:ext cx="1039812" cy="1407232"/>
              </a:xfrm>
              <a:prstGeom prst="rect">
                <a:avLst/>
              </a:prstGeom>
              <a:solidFill>
                <a:srgbClr val="68217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1"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2"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3"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4"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5"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6"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7"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8"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sp>
          <p:nvSpPr>
            <p:cNvPr id="49" name="Oval 48"/>
            <p:cNvSpPr/>
            <p:nvPr/>
          </p:nvSpPr>
          <p:spPr bwMode="auto">
            <a:xfrm>
              <a:off x="10078748" y="5837466"/>
              <a:ext cx="872649" cy="133507"/>
            </a:xfrm>
            <a:prstGeom prst="ellipse">
              <a:avLst/>
            </a:prstGeom>
            <a:noFill/>
            <a:ln w="28575" cap="flat" cmpd="sng" algn="ctr">
              <a:solidFill>
                <a:srgbClr val="0072C6"/>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Freeform 49"/>
            <p:cNvSpPr>
              <a:spLocks/>
            </p:cNvSpPr>
            <p:nvPr/>
          </p:nvSpPr>
          <p:spPr bwMode="auto">
            <a:xfrm>
              <a:off x="10325838" y="5771805"/>
              <a:ext cx="649834" cy="140117"/>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505050">
                <a:lumMod val="50000"/>
                <a:alpha val="19000"/>
              </a:srgbClr>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51" name="Group 50"/>
            <p:cNvGrpSpPr/>
            <p:nvPr/>
          </p:nvGrpSpPr>
          <p:grpSpPr>
            <a:xfrm>
              <a:off x="10233286" y="5193060"/>
              <a:ext cx="518446" cy="717700"/>
              <a:chOff x="13103226" y="2775830"/>
              <a:chExt cx="1039812" cy="1407232"/>
            </a:xfrm>
          </p:grpSpPr>
          <p:sp>
            <p:nvSpPr>
              <p:cNvPr id="52" name="Rectangle 5"/>
              <p:cNvSpPr>
                <a:spLocks noChangeArrowheads="1"/>
              </p:cNvSpPr>
              <p:nvPr/>
            </p:nvSpPr>
            <p:spPr bwMode="auto">
              <a:xfrm>
                <a:off x="13103226" y="2775830"/>
                <a:ext cx="1039812" cy="1407232"/>
              </a:xfrm>
              <a:prstGeom prst="rect">
                <a:avLst/>
              </a:prstGeom>
              <a:solidFill>
                <a:srgbClr val="DC3C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3"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4"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5"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6"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7"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8"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9"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0"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grpSp>
          <p:nvGrpSpPr>
            <p:cNvPr id="61" name="Group 60"/>
            <p:cNvGrpSpPr/>
            <p:nvPr/>
          </p:nvGrpSpPr>
          <p:grpSpPr>
            <a:xfrm>
              <a:off x="7861333" y="5555044"/>
              <a:ext cx="174773" cy="338749"/>
              <a:chOff x="8003343" y="6072433"/>
              <a:chExt cx="145517" cy="282045"/>
            </a:xfrm>
          </p:grpSpPr>
          <p:sp>
            <p:nvSpPr>
              <p:cNvPr id="62"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63"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64"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65" name="Group 64"/>
            <p:cNvGrpSpPr/>
            <p:nvPr/>
          </p:nvGrpSpPr>
          <p:grpSpPr>
            <a:xfrm>
              <a:off x="6019716" y="5886760"/>
              <a:ext cx="174773" cy="338749"/>
              <a:chOff x="8003343" y="6072433"/>
              <a:chExt cx="145517" cy="282045"/>
            </a:xfrm>
          </p:grpSpPr>
          <p:sp>
            <p:nvSpPr>
              <p:cNvPr id="66"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67"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68"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69" name="Group 68"/>
            <p:cNvGrpSpPr/>
            <p:nvPr/>
          </p:nvGrpSpPr>
          <p:grpSpPr>
            <a:xfrm>
              <a:off x="11704693" y="5610984"/>
              <a:ext cx="210318" cy="407646"/>
              <a:chOff x="8003343" y="6072433"/>
              <a:chExt cx="145517" cy="282045"/>
            </a:xfrm>
          </p:grpSpPr>
          <p:sp>
            <p:nvSpPr>
              <p:cNvPr id="70"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71"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72"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grpSp>
        <p:nvGrpSpPr>
          <p:cNvPr id="77" name="Group 2"/>
          <p:cNvGrpSpPr/>
          <p:nvPr/>
        </p:nvGrpSpPr>
        <p:grpSpPr>
          <a:xfrm>
            <a:off x="-2044" y="6513076"/>
            <a:ext cx="12194043" cy="354000"/>
            <a:chOff x="2577137" y="4571778"/>
            <a:chExt cx="9101124" cy="1390560"/>
          </a:xfrm>
        </p:grpSpPr>
        <p:sp>
          <p:nvSpPr>
            <p:cNvPr id="78" name="TextBox 4"/>
            <p:cNvSpPr txBox="1"/>
            <p:nvPr/>
          </p:nvSpPr>
          <p:spPr>
            <a:xfrm>
              <a:off x="2577137" y="4571778"/>
              <a:ext cx="3034890" cy="1390458"/>
            </a:xfrm>
            <a:prstGeom prst="rect">
              <a:avLst/>
            </a:prstGeom>
            <a:solidFill>
              <a:schemeClr val="accent2"/>
            </a:solidFill>
          </p:spPr>
          <p:txBody>
            <a:bodyPr wrap="square" lIns="457200" tIns="137160" rIns="365760" rtlCol="0">
              <a:noAutofit/>
            </a:bodyPr>
            <a:lstStyle/>
            <a:p>
              <a:pPr>
                <a:lnSpc>
                  <a:spcPts val="3000"/>
                </a:lnSpc>
              </a:pPr>
              <a:r>
                <a:rPr lang="en-US" sz="2800" dirty="0" smtClean="0">
                  <a:solidFill>
                    <a:srgbClr val="FFFFFF"/>
                  </a:solidFill>
                  <a:latin typeface="Segoe UI Light"/>
                </a:rPr>
                <a:t> </a:t>
              </a:r>
              <a:endParaRPr lang="en-US" sz="2800" dirty="0">
                <a:solidFill>
                  <a:srgbClr val="FFFFFF"/>
                </a:solidFill>
                <a:latin typeface="Segoe UI Light"/>
              </a:endParaRPr>
            </a:p>
          </p:txBody>
        </p:sp>
        <p:sp>
          <p:nvSpPr>
            <p:cNvPr id="79" name="TextBox 6"/>
            <p:cNvSpPr txBox="1"/>
            <p:nvPr/>
          </p:nvSpPr>
          <p:spPr>
            <a:xfrm>
              <a:off x="5612027" y="4572324"/>
              <a:ext cx="6066234" cy="1390014"/>
            </a:xfrm>
            <a:prstGeom prst="rect">
              <a:avLst/>
            </a:prstGeom>
            <a:solidFill>
              <a:schemeClr val="accent2">
                <a:lumMod val="50000"/>
              </a:scheme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2888712333"/>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0"/>
            <a:ext cx="12201525" cy="812800"/>
          </a:xfrm>
          <a:prstGeom prst="rect">
            <a:avLst/>
          </a:prstGeom>
        </p:spPr>
        <p:txBody>
          <a:bodyPr>
            <a:normAutofit fontScale="90000"/>
          </a:bodyPr>
          <a:lstStyle/>
          <a:p>
            <a:r>
              <a:rPr lang="en-US" dirty="0"/>
              <a:t>SQL Database Security </a:t>
            </a:r>
            <a:r>
              <a:rPr lang="en-US" dirty="0" smtClean="0"/>
              <a:t>with the Firewall</a:t>
            </a:r>
            <a:endParaRPr lang="en-US" dirty="0"/>
          </a:p>
        </p:txBody>
      </p:sp>
      <p:sp>
        <p:nvSpPr>
          <p:cNvPr id="5" name="Content Placeholder 4"/>
          <p:cNvSpPr>
            <a:spLocks noGrp="1"/>
          </p:cNvSpPr>
          <p:nvPr>
            <p:ph type="body" sz="quarter" idx="4294967295"/>
          </p:nvPr>
        </p:nvSpPr>
        <p:spPr>
          <a:xfrm>
            <a:off x="0" y="574675"/>
            <a:ext cx="12192000" cy="4073525"/>
          </a:xfrm>
          <a:prstGeom prst="rect">
            <a:avLst/>
          </a:prstGeom>
        </p:spPr>
        <p:txBody>
          <a:bodyPr>
            <a:noAutofit/>
          </a:bodyPr>
          <a:lstStyle/>
          <a:p>
            <a:pPr marL="252000" algn="l"/>
            <a:r>
              <a:rPr lang="en-US" sz="3600" dirty="0"/>
              <a:t>IP Address-based access control for SQL Database</a:t>
            </a:r>
          </a:p>
          <a:p>
            <a:pPr marL="252000" algn="l"/>
            <a:r>
              <a:rPr lang="en-US" sz="3600" dirty="0"/>
              <a:t>Rules can be defined at the server and database</a:t>
            </a:r>
          </a:p>
          <a:p>
            <a:pPr marL="252000" algn="l"/>
            <a:r>
              <a:rPr lang="en-US" sz="3600" dirty="0"/>
              <a:t>No IP authorized by default</a:t>
            </a:r>
          </a:p>
          <a:p>
            <a:pPr marL="252000" algn="l"/>
            <a:r>
              <a:rPr lang="en-US" sz="3600" dirty="0"/>
              <a:t>Configurable using the SQL Database Portal and REST API</a:t>
            </a:r>
          </a:p>
          <a:p>
            <a:pPr marL="252000" algn="l"/>
            <a:r>
              <a:rPr lang="en-US" sz="3600" dirty="0"/>
              <a:t>Option to disable/enable access from applications hosted in Microsoft Azure</a:t>
            </a:r>
          </a:p>
        </p:txBody>
      </p:sp>
      <p:pic>
        <p:nvPicPr>
          <p:cNvPr id="1026" name="Picture 2" descr="C:\Users\Magnus\AppData\Local\Temp\SNAGHTMLd37186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4026" y="4395019"/>
            <a:ext cx="9163948" cy="234131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4">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39683821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0"/>
            <a:ext cx="12201525" cy="812800"/>
          </a:xfrm>
          <a:prstGeom prst="rect">
            <a:avLst/>
          </a:prstGeom>
        </p:spPr>
        <p:txBody>
          <a:bodyPr>
            <a:normAutofit fontScale="90000"/>
          </a:bodyPr>
          <a:lstStyle/>
          <a:p>
            <a:r>
              <a:rPr lang="en-US" dirty="0"/>
              <a:t>Connecting To SQL Database</a:t>
            </a:r>
          </a:p>
        </p:txBody>
      </p:sp>
      <p:sp>
        <p:nvSpPr>
          <p:cNvPr id="5" name="Content Placeholder 4"/>
          <p:cNvSpPr>
            <a:spLocks noGrp="1"/>
          </p:cNvSpPr>
          <p:nvPr>
            <p:ph type="body" sz="quarter" idx="4294967295"/>
          </p:nvPr>
        </p:nvSpPr>
        <p:spPr>
          <a:xfrm>
            <a:off x="0" y="0"/>
            <a:ext cx="12192000" cy="4616450"/>
          </a:xfrm>
          <a:prstGeom prst="rect">
            <a:avLst/>
          </a:prstGeom>
        </p:spPr>
        <p:txBody>
          <a:bodyPr>
            <a:noAutofit/>
          </a:bodyPr>
          <a:lstStyle/>
          <a:p>
            <a:pPr marL="252000">
              <a:spcBef>
                <a:spcPts val="1200"/>
              </a:spcBef>
            </a:pPr>
            <a:r>
              <a:rPr lang="en-US" sz="4400" dirty="0" smtClean="0"/>
              <a:t>The same way you’ve always done it!</a:t>
            </a:r>
            <a:endParaRPr lang="en-US" sz="4400" dirty="0"/>
          </a:p>
        </p:txBody>
      </p:sp>
      <p:sp>
        <p:nvSpPr>
          <p:cNvPr id="6" name="TextBox 5"/>
          <p:cNvSpPr txBox="1"/>
          <p:nvPr/>
        </p:nvSpPr>
        <p:spPr>
          <a:xfrm>
            <a:off x="3519224" y="3198608"/>
            <a:ext cx="5153553" cy="2954655"/>
          </a:xfrm>
          <a:prstGeom prst="rect">
            <a:avLst/>
          </a:prstGeom>
          <a:solidFill>
            <a:schemeClr val="bg1">
              <a:alpha val="50000"/>
            </a:schemeClr>
          </a:solidFill>
          <a:ln>
            <a:solidFill>
              <a:schemeClr val="accent2">
                <a:alpha val="50000"/>
              </a:schemeClr>
            </a:solidFill>
          </a:ln>
        </p:spPr>
        <p:txBody>
          <a:bodyPr wrap="square" lIns="91440" tIns="0" rIns="0" bIns="0" rtlCol="0">
            <a:spAutoFit/>
          </a:bodyPr>
          <a:lstStyle/>
          <a:p>
            <a:r>
              <a:rPr lang="en-US" sz="1600" dirty="0">
                <a:solidFill>
                  <a:srgbClr val="0000FF"/>
                </a:solidFill>
                <a:latin typeface="Consolas"/>
              </a:rPr>
              <a:t>&lt;</a:t>
            </a:r>
            <a:r>
              <a:rPr lang="en-US" sz="1600" dirty="0">
                <a:solidFill>
                  <a:srgbClr val="A31515"/>
                </a:solidFill>
                <a:latin typeface="Consolas"/>
              </a:rPr>
              <a:t>connectionStrings</a:t>
            </a:r>
            <a:r>
              <a:rPr lang="en-US" sz="1600" dirty="0">
                <a:solidFill>
                  <a:srgbClr val="0000FF"/>
                </a:solidFill>
                <a:latin typeface="Consolas"/>
              </a:rPr>
              <a:t>&gt;</a:t>
            </a:r>
            <a:endParaRPr lang="en-US" sz="800" dirty="0">
              <a:latin typeface="Segoe UI" pitchFamily="34" charset="0"/>
              <a:ea typeface="Segoe UI" pitchFamily="34" charset="0"/>
            </a:endParaRPr>
          </a:p>
          <a:p>
            <a:r>
              <a:rPr lang="en-US" sz="1600" dirty="0" smtClean="0">
                <a:solidFill>
                  <a:srgbClr val="0000FF"/>
                </a:solidFill>
                <a:latin typeface="Consolas"/>
              </a:rPr>
              <a:t>  &lt;</a:t>
            </a:r>
            <a:r>
              <a:rPr lang="en-US" sz="1600" dirty="0" smtClean="0">
                <a:solidFill>
                  <a:srgbClr val="A31515"/>
                </a:solidFill>
                <a:latin typeface="Consolas"/>
              </a:rPr>
              <a:t>add </a:t>
            </a:r>
            <a:r>
              <a:rPr lang="en-US" sz="1600" dirty="0" smtClean="0">
                <a:solidFill>
                  <a:srgbClr val="FF0000"/>
                </a:solidFill>
                <a:latin typeface="Consolas"/>
              </a:rPr>
              <a:t>name</a:t>
            </a:r>
            <a:r>
              <a:rPr lang="en-US" sz="1600" dirty="0">
                <a:solidFill>
                  <a:srgbClr val="0000FF"/>
                </a:solidFill>
                <a:latin typeface="Consolas"/>
              </a:rPr>
              <a:t>=</a:t>
            </a:r>
            <a:r>
              <a:rPr lang="en-US" sz="1600" dirty="0">
                <a:solidFill>
                  <a:srgbClr val="000000"/>
                </a:solidFill>
                <a:latin typeface="Consolas"/>
              </a:rPr>
              <a:t>"</a:t>
            </a:r>
            <a:r>
              <a:rPr lang="en-US" sz="1600" dirty="0">
                <a:solidFill>
                  <a:srgbClr val="0000FF"/>
                </a:solidFill>
                <a:latin typeface="Consolas"/>
              </a:rPr>
              <a:t>AdventureWorks</a:t>
            </a:r>
            <a:r>
              <a:rPr lang="en-US" sz="1600" dirty="0">
                <a:solidFill>
                  <a:srgbClr val="000000"/>
                </a:solidFill>
                <a:latin typeface="Consolas"/>
              </a:rPr>
              <a:t>"</a:t>
            </a:r>
            <a:r>
              <a:rPr lang="en-US" sz="1600" dirty="0">
                <a:solidFill>
                  <a:srgbClr val="FF0000"/>
                </a:solidFill>
                <a:latin typeface="Consolas"/>
              </a:rPr>
              <a:t>connectionString</a:t>
            </a:r>
            <a:r>
              <a:rPr lang="en-US" sz="1600" dirty="0">
                <a:solidFill>
                  <a:srgbClr val="0000FF"/>
                </a:solidFill>
                <a:latin typeface="Consolas"/>
              </a:rPr>
              <a:t>=</a:t>
            </a:r>
            <a:endParaRPr lang="en-US" sz="800" dirty="0">
              <a:latin typeface="Segoe UI" pitchFamily="34" charset="0"/>
              <a:ea typeface="Segoe UI" pitchFamily="34" charset="0"/>
            </a:endParaRPr>
          </a:p>
          <a:p>
            <a:pPr marL="457120"/>
            <a:r>
              <a:rPr lang="en-US" sz="1600" dirty="0">
                <a:solidFill>
                  <a:srgbClr val="000000"/>
                </a:solidFill>
                <a:latin typeface="Consolas"/>
              </a:rPr>
              <a:t>"</a:t>
            </a:r>
            <a:r>
              <a:rPr lang="en-US" sz="1600" dirty="0">
                <a:solidFill>
                  <a:srgbClr val="0000FF"/>
                </a:solidFill>
                <a:latin typeface="Consolas"/>
              </a:rPr>
              <a:t>Data </a:t>
            </a:r>
            <a:r>
              <a:rPr lang="en-US" sz="1600" dirty="0" smtClean="0">
                <a:solidFill>
                  <a:srgbClr val="0000FF"/>
                </a:solidFill>
                <a:latin typeface="Consolas"/>
              </a:rPr>
              <a:t>Source= </a:t>
            </a:r>
            <a:r>
              <a:rPr lang="en-US" sz="1600" dirty="0" smtClean="0">
                <a:solidFill>
                  <a:srgbClr val="0000FF"/>
                </a:solidFill>
                <a:highlight>
                  <a:srgbClr val="FFFF00"/>
                </a:highlight>
                <a:latin typeface="Consolas"/>
              </a:rPr>
              <a:t>[</a:t>
            </a:r>
            <a:r>
              <a:rPr lang="en-US" sz="1600" dirty="0">
                <a:solidFill>
                  <a:srgbClr val="0000FF"/>
                </a:solidFill>
                <a:highlight>
                  <a:srgbClr val="FFFF00"/>
                </a:highlight>
                <a:latin typeface="Consolas"/>
              </a:rPr>
              <a:t>server].database.windows.net</a:t>
            </a:r>
            <a:r>
              <a:rPr lang="en-US" sz="1600" dirty="0">
                <a:solidFill>
                  <a:srgbClr val="0000FF"/>
                </a:solidFill>
                <a:latin typeface="Consolas"/>
              </a:rPr>
              <a:t>;</a:t>
            </a:r>
            <a:endParaRPr lang="en-US" sz="800" dirty="0">
              <a:latin typeface="Segoe UI" pitchFamily="34" charset="0"/>
              <a:ea typeface="Segoe UI" pitchFamily="34" charset="0"/>
            </a:endParaRPr>
          </a:p>
          <a:p>
            <a:pPr marL="457120"/>
            <a:r>
              <a:rPr lang="en-US" sz="1600" dirty="0">
                <a:solidFill>
                  <a:srgbClr val="0000FF"/>
                </a:solidFill>
                <a:latin typeface="Consolas"/>
              </a:rPr>
              <a:t>Integrated Security=False;</a:t>
            </a:r>
            <a:endParaRPr lang="en-US" sz="800" dirty="0">
              <a:latin typeface="Segoe UI" pitchFamily="34" charset="0"/>
              <a:ea typeface="Segoe UI" pitchFamily="34" charset="0"/>
            </a:endParaRPr>
          </a:p>
          <a:p>
            <a:pPr marL="457120"/>
            <a:r>
              <a:rPr lang="en-US" sz="1600" dirty="0">
                <a:solidFill>
                  <a:srgbClr val="0000FF"/>
                </a:solidFill>
                <a:latin typeface="Consolas"/>
              </a:rPr>
              <a:t>Initial Catalog=ProductsDb;</a:t>
            </a:r>
            <a:endParaRPr lang="en-US" sz="800" dirty="0">
              <a:latin typeface="Segoe UI" pitchFamily="34" charset="0"/>
              <a:ea typeface="Segoe UI" pitchFamily="34" charset="0"/>
            </a:endParaRPr>
          </a:p>
          <a:p>
            <a:pPr marL="457120"/>
            <a:r>
              <a:rPr lang="en-US" sz="1600" dirty="0">
                <a:solidFill>
                  <a:srgbClr val="0000FF"/>
                </a:solidFill>
                <a:latin typeface="Consolas"/>
              </a:rPr>
              <a:t>User Id=[login]@[server];</a:t>
            </a:r>
            <a:endParaRPr lang="en-US" sz="800" dirty="0">
              <a:latin typeface="Segoe UI" pitchFamily="34" charset="0"/>
              <a:ea typeface="Segoe UI" pitchFamily="34" charset="0"/>
            </a:endParaRPr>
          </a:p>
          <a:p>
            <a:pPr marL="457120"/>
            <a:r>
              <a:rPr lang="en-US" sz="1600" dirty="0">
                <a:solidFill>
                  <a:srgbClr val="0000FF"/>
                </a:solidFill>
                <a:latin typeface="Consolas"/>
              </a:rPr>
              <a:t>Password=[password];</a:t>
            </a:r>
          </a:p>
          <a:p>
            <a:pPr marL="457120"/>
            <a:r>
              <a:rPr lang="en-US" sz="1600" dirty="0" err="1">
                <a:solidFill>
                  <a:srgbClr val="0000FF"/>
                </a:solidFill>
                <a:latin typeface="Consolas"/>
                <a:ea typeface="Segoe UI" pitchFamily="34" charset="0"/>
              </a:rPr>
              <a:t>Trusted_Connection</a:t>
            </a:r>
            <a:r>
              <a:rPr lang="en-US" sz="1600" dirty="0">
                <a:solidFill>
                  <a:srgbClr val="0000FF"/>
                </a:solidFill>
                <a:latin typeface="Consolas"/>
                <a:ea typeface="Segoe UI" pitchFamily="34" charset="0"/>
              </a:rPr>
              <a:t>=False;</a:t>
            </a:r>
            <a:endParaRPr lang="en-US" sz="800" dirty="0">
              <a:latin typeface="Segoe UI" pitchFamily="34" charset="0"/>
              <a:ea typeface="Segoe UI" pitchFamily="34" charset="0"/>
            </a:endParaRPr>
          </a:p>
          <a:p>
            <a:pPr marL="457120"/>
            <a:r>
              <a:rPr lang="en-US" sz="1600" dirty="0">
                <a:solidFill>
                  <a:srgbClr val="0000FF"/>
                </a:solidFill>
                <a:highlight>
                  <a:srgbClr val="FFFF00"/>
                </a:highlight>
                <a:latin typeface="Consolas"/>
              </a:rPr>
              <a:t>Encrypt=true</a:t>
            </a:r>
            <a:r>
              <a:rPr lang="en-US" sz="1600" dirty="0">
                <a:solidFill>
                  <a:srgbClr val="0000FF"/>
                </a:solidFill>
                <a:latin typeface="Consolas"/>
              </a:rPr>
              <a:t>;</a:t>
            </a:r>
            <a:r>
              <a:rPr lang="en-US" sz="1600" dirty="0">
                <a:solidFill>
                  <a:srgbClr val="000000"/>
                </a:solidFill>
                <a:latin typeface="Consolas"/>
              </a:rPr>
              <a:t>"</a:t>
            </a:r>
            <a:endParaRPr lang="en-US" sz="800" dirty="0">
              <a:latin typeface="Segoe UI" pitchFamily="34" charset="0"/>
              <a:ea typeface="Segoe UI" pitchFamily="34" charset="0"/>
            </a:endParaRPr>
          </a:p>
          <a:p>
            <a:r>
              <a:rPr lang="en-US" sz="1600" dirty="0" smtClean="0">
                <a:solidFill>
                  <a:srgbClr val="FF0000"/>
                </a:solidFill>
                <a:latin typeface="Consolas"/>
              </a:rPr>
              <a:t>    </a:t>
            </a:r>
            <a:r>
              <a:rPr lang="en-US" sz="1600" dirty="0" err="1" smtClean="0">
                <a:solidFill>
                  <a:srgbClr val="FF0000"/>
                </a:solidFill>
                <a:latin typeface="Consolas"/>
              </a:rPr>
              <a:t>providerName</a:t>
            </a:r>
            <a:r>
              <a:rPr lang="en-US" sz="1600" dirty="0">
                <a:solidFill>
                  <a:srgbClr val="0000FF"/>
                </a:solidFill>
                <a:latin typeface="Consolas"/>
              </a:rPr>
              <a:t>=</a:t>
            </a:r>
            <a:r>
              <a:rPr lang="en-US" sz="1600" dirty="0">
                <a:solidFill>
                  <a:srgbClr val="000000"/>
                </a:solidFill>
                <a:latin typeface="Consolas"/>
              </a:rPr>
              <a:t>"</a:t>
            </a:r>
            <a:r>
              <a:rPr lang="en-US" sz="1600" dirty="0">
                <a:solidFill>
                  <a:srgbClr val="0000FF"/>
                </a:solidFill>
                <a:latin typeface="Consolas"/>
              </a:rPr>
              <a:t>System.Data.SqlClient</a:t>
            </a:r>
            <a:r>
              <a:rPr lang="en-US" sz="1600" dirty="0">
                <a:solidFill>
                  <a:srgbClr val="000000"/>
                </a:solidFill>
                <a:latin typeface="Consolas"/>
              </a:rPr>
              <a:t>"</a:t>
            </a:r>
            <a:r>
              <a:rPr lang="en-US" sz="1600" dirty="0">
                <a:solidFill>
                  <a:srgbClr val="0000FF"/>
                </a:solidFill>
                <a:latin typeface="Consolas"/>
              </a:rPr>
              <a:t>/&gt;</a:t>
            </a:r>
            <a:endParaRPr lang="en-US" sz="800" dirty="0">
              <a:latin typeface="Segoe UI" pitchFamily="34" charset="0"/>
              <a:ea typeface="Segoe UI" pitchFamily="34" charset="0"/>
            </a:endParaRPr>
          </a:p>
          <a:p>
            <a:r>
              <a:rPr lang="en-US" sz="1600" dirty="0">
                <a:solidFill>
                  <a:srgbClr val="0000FF"/>
                </a:solidFill>
                <a:latin typeface="Consolas"/>
              </a:rPr>
              <a:t>&lt;/</a:t>
            </a:r>
            <a:r>
              <a:rPr lang="en-US" sz="1600" dirty="0">
                <a:solidFill>
                  <a:srgbClr val="A31515"/>
                </a:solidFill>
                <a:latin typeface="Consolas"/>
              </a:rPr>
              <a:t>connectionStrings</a:t>
            </a:r>
            <a:r>
              <a:rPr lang="en-US" sz="1600" dirty="0">
                <a:solidFill>
                  <a:srgbClr val="0000FF"/>
                </a:solidFill>
                <a:latin typeface="Consolas"/>
              </a:rPr>
              <a:t>&gt;</a:t>
            </a:r>
            <a:endParaRPr lang="en-US" sz="1600" dirty="0">
              <a:solidFill>
                <a:prstClr val="black"/>
              </a:solidFill>
              <a:latin typeface="Consolas"/>
            </a:endParaRPr>
          </a:p>
        </p:txBody>
      </p:sp>
      <p:pic>
        <p:nvPicPr>
          <p:cNvPr id="7" name="Picture 6"/>
          <p:cNvPicPr>
            <a:picLocks noChangeAspect="1"/>
          </p:cNvPicPr>
          <p:nvPr/>
        </p:nvPicPr>
        <p:blipFill>
          <a:blip r:embed="rId3">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24598382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0"/>
            <a:ext cx="12201525" cy="812800"/>
          </a:xfrm>
          <a:prstGeom prst="rect">
            <a:avLst/>
          </a:prstGeom>
        </p:spPr>
        <p:txBody>
          <a:bodyPr>
            <a:normAutofit fontScale="90000"/>
          </a:bodyPr>
          <a:lstStyle/>
          <a:p>
            <a:r>
              <a:rPr lang="en-US" dirty="0" smtClean="0"/>
              <a:t>SQL </a:t>
            </a:r>
            <a:r>
              <a:rPr lang="en-US" dirty="0"/>
              <a:t>Database </a:t>
            </a:r>
            <a:r>
              <a:rPr lang="en-US" dirty="0" smtClean="0"/>
              <a:t>Considerations and Best Practices</a:t>
            </a:r>
            <a:endParaRPr lang="en-US" dirty="0"/>
          </a:p>
        </p:txBody>
      </p:sp>
      <p:sp>
        <p:nvSpPr>
          <p:cNvPr id="5" name="Content Placeholder 4"/>
          <p:cNvSpPr>
            <a:spLocks noGrp="1"/>
          </p:cNvSpPr>
          <p:nvPr>
            <p:ph type="body" sz="quarter" idx="4294967295"/>
          </p:nvPr>
        </p:nvSpPr>
        <p:spPr>
          <a:xfrm>
            <a:off x="0" y="530225"/>
            <a:ext cx="6588125" cy="6327775"/>
          </a:xfrm>
          <a:prstGeom prst="rect">
            <a:avLst/>
          </a:prstGeom>
        </p:spPr>
        <p:txBody>
          <a:bodyPr>
            <a:noAutofit/>
          </a:bodyPr>
          <a:lstStyle/>
          <a:p>
            <a:pPr marL="252000" algn="l">
              <a:spcBef>
                <a:spcPts val="2400"/>
              </a:spcBef>
            </a:pPr>
            <a:r>
              <a:rPr lang="en-US" sz="4400" dirty="0"/>
              <a:t>login: [login]@[server]</a:t>
            </a:r>
          </a:p>
          <a:p>
            <a:pPr marL="252000" algn="l">
              <a:spcBef>
                <a:spcPts val="2400"/>
              </a:spcBef>
            </a:pPr>
            <a:r>
              <a:rPr lang="en-US" sz="4400" dirty="0" smtClean="0"/>
              <a:t>Idle </a:t>
            </a:r>
            <a:r>
              <a:rPr lang="en-US" sz="4400" dirty="0"/>
              <a:t>connections</a:t>
            </a:r>
          </a:p>
          <a:p>
            <a:pPr marL="252000" algn="l">
              <a:spcBef>
                <a:spcPts val="2400"/>
              </a:spcBef>
            </a:pPr>
            <a:r>
              <a:rPr lang="en-US" sz="4400" dirty="0" smtClean="0"/>
              <a:t>Long </a:t>
            </a:r>
            <a:r>
              <a:rPr lang="en-US" sz="4400" dirty="0"/>
              <a:t>running transactions</a:t>
            </a:r>
          </a:p>
        </p:txBody>
      </p:sp>
      <p:pic>
        <p:nvPicPr>
          <p:cNvPr id="6" name="Picture 5"/>
          <p:cNvPicPr>
            <a:picLocks noChangeAspect="1"/>
          </p:cNvPicPr>
          <p:nvPr/>
        </p:nvPicPr>
        <p:blipFill>
          <a:blip r:embed="rId3">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7322132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0"/>
            <a:ext cx="12201525" cy="812800"/>
          </a:xfrm>
          <a:prstGeom prst="rect">
            <a:avLst/>
          </a:prstGeom>
        </p:spPr>
        <p:txBody>
          <a:bodyPr>
            <a:normAutofit fontScale="90000"/>
          </a:bodyPr>
          <a:lstStyle/>
          <a:p>
            <a:r>
              <a:rPr lang="en-US" dirty="0"/>
              <a:t>SQL Database Considerations and Best Practices</a:t>
            </a:r>
          </a:p>
        </p:txBody>
      </p:sp>
      <p:sp>
        <p:nvSpPr>
          <p:cNvPr id="5" name="Content Placeholder 4"/>
          <p:cNvSpPr>
            <a:spLocks noGrp="1"/>
          </p:cNvSpPr>
          <p:nvPr>
            <p:ph type="body" sz="quarter" idx="4294967295"/>
          </p:nvPr>
        </p:nvSpPr>
        <p:spPr>
          <a:xfrm>
            <a:off x="0" y="530225"/>
            <a:ext cx="3873500" cy="6327775"/>
          </a:xfrm>
          <a:prstGeom prst="rect">
            <a:avLst/>
          </a:prstGeom>
        </p:spPr>
        <p:txBody>
          <a:bodyPr>
            <a:noAutofit/>
          </a:bodyPr>
          <a:lstStyle/>
          <a:p>
            <a:pPr marL="252000" algn="l">
              <a:spcBef>
                <a:spcPts val="1200"/>
              </a:spcBef>
            </a:pPr>
            <a:r>
              <a:rPr lang="en-US" sz="4400" dirty="0"/>
              <a:t>DoS </a:t>
            </a:r>
            <a:r>
              <a:rPr lang="en-US" sz="4400" dirty="0" smtClean="0"/>
              <a:t>guard</a:t>
            </a:r>
          </a:p>
          <a:p>
            <a:pPr marL="252000" algn="l">
              <a:spcBef>
                <a:spcPts val="1200"/>
              </a:spcBef>
            </a:pPr>
            <a:r>
              <a:rPr lang="en-US" sz="4400" dirty="0" smtClean="0"/>
              <a:t>Failover events</a:t>
            </a:r>
          </a:p>
          <a:p>
            <a:pPr marL="252000" algn="l">
              <a:spcBef>
                <a:spcPts val="1200"/>
              </a:spcBef>
            </a:pPr>
            <a:r>
              <a:rPr lang="en-US" sz="4400" dirty="0" smtClean="0"/>
              <a:t>Throttling</a:t>
            </a:r>
            <a:endParaRPr lang="en-US" sz="4400" dirty="0"/>
          </a:p>
        </p:txBody>
      </p:sp>
      <p:pic>
        <p:nvPicPr>
          <p:cNvPr id="6" name="Picture 5"/>
          <p:cNvPicPr>
            <a:picLocks noChangeAspect="1"/>
          </p:cNvPicPr>
          <p:nvPr/>
        </p:nvPicPr>
        <p:blipFill>
          <a:blip r:embed="rId3">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25679436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0"/>
            <a:ext cx="12201525" cy="812800"/>
          </a:xfrm>
          <a:prstGeom prst="rect">
            <a:avLst/>
          </a:prstGeom>
        </p:spPr>
        <p:txBody>
          <a:bodyPr>
            <a:normAutofit fontScale="90000"/>
          </a:bodyPr>
          <a:lstStyle/>
          <a:p>
            <a:r>
              <a:rPr lang="en-US" dirty="0"/>
              <a:t>SQL Database Considerations and Best Practices</a:t>
            </a:r>
          </a:p>
        </p:txBody>
      </p:sp>
      <p:sp>
        <p:nvSpPr>
          <p:cNvPr id="5" name="Content Placeholder 4"/>
          <p:cNvSpPr>
            <a:spLocks noGrp="1"/>
          </p:cNvSpPr>
          <p:nvPr>
            <p:ph type="body" sz="quarter" idx="4294967295"/>
          </p:nvPr>
        </p:nvSpPr>
        <p:spPr>
          <a:xfrm>
            <a:off x="0" y="530225"/>
            <a:ext cx="8477250" cy="6327775"/>
          </a:xfrm>
          <a:prstGeom prst="rect">
            <a:avLst/>
          </a:prstGeom>
        </p:spPr>
        <p:txBody>
          <a:bodyPr>
            <a:noAutofit/>
          </a:bodyPr>
          <a:lstStyle/>
          <a:p>
            <a:pPr algn="l">
              <a:spcBef>
                <a:spcPts val="1200"/>
              </a:spcBef>
            </a:pPr>
            <a:r>
              <a:rPr lang="en-US" sz="4400" dirty="0"/>
              <a:t>Connection pooling and Retry </a:t>
            </a:r>
            <a:r>
              <a:rPr lang="en-US" sz="4400" dirty="0" smtClean="0"/>
              <a:t>logic</a:t>
            </a:r>
          </a:p>
          <a:p>
            <a:pPr algn="l">
              <a:spcBef>
                <a:spcPts val="1200"/>
              </a:spcBef>
            </a:pPr>
            <a:r>
              <a:rPr lang="en-US" sz="4400" dirty="0" smtClean="0"/>
              <a:t>Latency </a:t>
            </a:r>
            <a:r>
              <a:rPr lang="en-US" sz="4400" dirty="0"/>
              <a:t>introduced for </a:t>
            </a:r>
            <a:r>
              <a:rPr lang="en-US" sz="4400" dirty="0" smtClean="0"/>
              <a:t>updates</a:t>
            </a:r>
          </a:p>
          <a:p>
            <a:pPr algn="l">
              <a:spcBef>
                <a:spcPts val="1200"/>
              </a:spcBef>
            </a:pPr>
            <a:r>
              <a:rPr lang="en-US" sz="4400" dirty="0" smtClean="0"/>
              <a:t>No </a:t>
            </a:r>
            <a:r>
              <a:rPr lang="en-US" sz="4400" dirty="0"/>
              <a:t>cross-database dependencies</a:t>
            </a:r>
          </a:p>
        </p:txBody>
      </p:sp>
      <p:pic>
        <p:nvPicPr>
          <p:cNvPr id="6" name="Picture 5"/>
          <p:cNvPicPr>
            <a:picLocks noChangeAspect="1"/>
          </p:cNvPicPr>
          <p:nvPr/>
        </p:nvPicPr>
        <p:blipFill>
          <a:blip r:embed="rId3">
            <a:biLevel thresh="25000"/>
          </a:blip>
          <a:stretch>
            <a:fillRect/>
          </a:stretch>
        </p:blipFill>
        <p:spPr>
          <a:xfrm>
            <a:off x="11287913" y="72570"/>
            <a:ext cx="817002" cy="859814"/>
          </a:xfrm>
          <a:prstGeom prst="rect">
            <a:avLst/>
          </a:prstGeom>
        </p:spPr>
      </p:pic>
    </p:spTree>
    <p:extLst>
      <p:ext uri="{BB962C8B-B14F-4D97-AF65-F5344CB8AC3E}">
        <p14:creationId xmlns:p14="http://schemas.microsoft.com/office/powerpoint/2010/main" val="18550600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73138"/>
          </a:xfrm>
          <a:prstGeom prst="rect">
            <a:avLst/>
          </a:prstGeom>
        </p:spPr>
        <p:txBody>
          <a:bodyPr>
            <a:normAutofit/>
          </a:bodyPr>
          <a:lstStyle/>
          <a:p>
            <a:pPr marL="0" algn="ctr"/>
            <a:r>
              <a:rPr lang="en-US" sz="6000" dirty="0" smtClean="0"/>
              <a:t>Elastic Scale</a:t>
            </a:r>
            <a:endParaRPr lang="en-US" sz="6000" dirty="0"/>
          </a:p>
        </p:txBody>
      </p:sp>
      <p:pic>
        <p:nvPicPr>
          <p:cNvPr id="3" name="Picture 2"/>
          <p:cNvPicPr>
            <a:picLocks noChangeAspect="1"/>
          </p:cNvPicPr>
          <p:nvPr/>
        </p:nvPicPr>
        <p:blipFill>
          <a:blip r:embed="rId3">
            <a:biLevel thresh="25000"/>
          </a:blip>
          <a:stretch>
            <a:fillRect/>
          </a:stretch>
        </p:blipFill>
        <p:spPr>
          <a:xfrm>
            <a:off x="4788310" y="2052785"/>
            <a:ext cx="2615380" cy="2752430"/>
          </a:xfrm>
          <a:prstGeom prst="rect">
            <a:avLst/>
          </a:prstGeom>
        </p:spPr>
      </p:pic>
    </p:spTree>
    <p:extLst>
      <p:ext uri="{BB962C8B-B14F-4D97-AF65-F5344CB8AC3E}">
        <p14:creationId xmlns:p14="http://schemas.microsoft.com/office/powerpoint/2010/main" val="160446486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06475" y="365125"/>
            <a:ext cx="11185525" cy="1325563"/>
          </a:xfrm>
          <a:prstGeom prst="rect">
            <a:avLst/>
          </a:prstGeom>
        </p:spPr>
        <p:txBody>
          <a:bodyPr/>
          <a:lstStyle/>
          <a:p>
            <a:r>
              <a:rPr lang="en-US" dirty="0" smtClean="0">
                <a:latin typeface="Segoe UI Light" panose="020B0502040204020203" pitchFamily="34" charset="0"/>
                <a:cs typeface="Segoe UI Light" panose="020B0502040204020203" pitchFamily="34" charset="0"/>
              </a:rPr>
              <a:t>When is Elastic Scale the right consideration?</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4294967295"/>
          </p:nvPr>
        </p:nvSpPr>
        <p:spPr>
          <a:xfrm>
            <a:off x="0" y="0"/>
            <a:ext cx="12192000" cy="6858000"/>
          </a:xfrm>
          <a:prstGeom prst="rect">
            <a:avLst/>
          </a:prstGeom>
        </p:spPr>
        <p:txBody>
          <a:bodyPr>
            <a:normAutofit fontScale="92500" lnSpcReduction="10000"/>
          </a:bodyPr>
          <a:lstStyle/>
          <a:p>
            <a:r>
              <a:rPr lang="en-US" dirty="0">
                <a:latin typeface="Segoe UI Light" panose="020B0502040204020203" pitchFamily="34" charset="0"/>
                <a:cs typeface="Segoe UI Light" panose="020B0502040204020203" pitchFamily="34" charset="0"/>
              </a:rPr>
              <a:t>Application workload can be partitioned across a number of scale units, and workload directed to each partition can fit into the biggest scale unit available</a:t>
            </a:r>
          </a:p>
          <a:p>
            <a:r>
              <a:rPr lang="en-US" dirty="0">
                <a:latin typeface="Segoe UI Light" panose="020B0502040204020203" pitchFamily="34" charset="0"/>
                <a:cs typeface="Segoe UI Light" panose="020B0502040204020203" pitchFamily="34" charset="0"/>
              </a:rPr>
              <a:t>Application workload doesn’t contain large scans or aggregations that need to touch the entire data set</a:t>
            </a:r>
          </a:p>
          <a:p>
            <a:r>
              <a:rPr lang="en-US" dirty="0" smtClean="0">
                <a:latin typeface="Segoe UI Light" panose="020B0502040204020203" pitchFamily="34" charset="0"/>
                <a:cs typeface="Segoe UI Light" panose="020B0502040204020203" pitchFamily="34" charset="0"/>
              </a:rPr>
              <a:t>Total capacity demands (CPU, IO, memory, storage) of the application exceed </a:t>
            </a:r>
            <a:r>
              <a:rPr lang="en-US" dirty="0">
                <a:latin typeface="Segoe UI Light" panose="020B0502040204020203" pitchFamily="34" charset="0"/>
                <a:cs typeface="Segoe UI Light" panose="020B0502040204020203" pitchFamily="34" charset="0"/>
              </a:rPr>
              <a:t>the hard limits of a single Azure SQL Database scale unit</a:t>
            </a:r>
          </a:p>
          <a:p>
            <a:r>
              <a:rPr lang="en-US" dirty="0" smtClean="0">
                <a:latin typeface="Segoe UI Light" panose="020B0502040204020203" pitchFamily="34" charset="0"/>
                <a:cs typeface="Segoe UI Light" panose="020B0502040204020203" pitchFamily="34" charset="0"/>
              </a:rPr>
              <a:t>Application </a:t>
            </a:r>
            <a:r>
              <a:rPr lang="en-US" dirty="0">
                <a:latin typeface="Segoe UI Light" panose="020B0502040204020203" pitchFamily="34" charset="0"/>
                <a:cs typeface="Segoe UI Light" panose="020B0502040204020203" pitchFamily="34" charset="0"/>
              </a:rPr>
              <a:t>requires </a:t>
            </a:r>
            <a:r>
              <a:rPr lang="en-US" dirty="0" smtClean="0">
                <a:latin typeface="Segoe UI Light" panose="020B0502040204020203" pitchFamily="34" charset="0"/>
                <a:cs typeface="Segoe UI Light" panose="020B0502040204020203" pitchFamily="34" charset="0"/>
              </a:rPr>
              <a:t>on-demand or automatic policy-driven </a:t>
            </a:r>
            <a:r>
              <a:rPr lang="en-US" dirty="0">
                <a:latin typeface="Segoe UI Light" panose="020B0502040204020203" pitchFamily="34" charset="0"/>
                <a:cs typeface="Segoe UI Light" panose="020B0502040204020203" pitchFamily="34" charset="0"/>
              </a:rPr>
              <a:t>scale </a:t>
            </a:r>
            <a:r>
              <a:rPr lang="en-US" dirty="0" smtClean="0">
                <a:latin typeface="Segoe UI Light" panose="020B0502040204020203" pitchFamily="34" charset="0"/>
                <a:cs typeface="Segoe UI Light" panose="020B0502040204020203" pitchFamily="34" charset="0"/>
              </a:rPr>
              <a:t>out or scale in</a:t>
            </a:r>
          </a:p>
          <a:p>
            <a:endParaRPr lang="en-US" dirty="0">
              <a:latin typeface="Segoe UI Light" panose="020B0502040204020203" pitchFamily="34" charset="0"/>
              <a:cs typeface="Segoe UI Light" panose="020B0502040204020203" pitchFamily="34" charset="0"/>
            </a:endParaRPr>
          </a:p>
          <a:p>
            <a:r>
              <a:rPr lang="en-US" b="1" dirty="0" smtClean="0">
                <a:latin typeface="Segoe UI Light" panose="020B0502040204020203" pitchFamily="34" charset="0"/>
                <a:cs typeface="Segoe UI Light" panose="020B0502040204020203" pitchFamily="34" charset="0"/>
              </a:rPr>
              <a:t>Caveat</a:t>
            </a:r>
            <a:r>
              <a:rPr lang="en-US" dirty="0" smtClean="0">
                <a:latin typeface="Segoe UI Light" panose="020B0502040204020203" pitchFamily="34" charset="0"/>
                <a:cs typeface="Segoe UI Light" panose="020B0502040204020203" pitchFamily="34" charset="0"/>
              </a:rPr>
              <a:t>: Typical data warehousing does not</a:t>
            </a:r>
            <a:br>
              <a:rPr lang="en-US" dirty="0" smtClean="0">
                <a:latin typeface="Segoe UI Light" panose="020B0502040204020203" pitchFamily="34" charset="0"/>
                <a:cs typeface="Segoe UI Light" panose="020B0502040204020203" pitchFamily="34" charset="0"/>
              </a:rPr>
            </a:br>
            <a:r>
              <a:rPr lang="en-US" dirty="0" smtClean="0">
                <a:latin typeface="Segoe UI Light" panose="020B0502040204020203" pitchFamily="34" charset="0"/>
                <a:cs typeface="Segoe UI Light" panose="020B0502040204020203" pitchFamily="34" charset="0"/>
              </a:rPr>
              <a:t>easily fit the patterns for Elastic Scale</a:t>
            </a:r>
          </a:p>
          <a:p>
            <a:pPr marL="0" indent="0">
              <a:buNone/>
            </a:pPr>
            <a:endParaRPr lang="en-US" dirty="0">
              <a:latin typeface="Segoe UI Light" panose="020B0502040204020203" pitchFamily="34" charset="0"/>
              <a:cs typeface="Segoe UI Light" panose="020B0502040204020203" pitchFamily="34" charset="0"/>
            </a:endParaRPr>
          </a:p>
        </p:txBody>
      </p:sp>
      <p:grpSp>
        <p:nvGrpSpPr>
          <p:cNvPr id="4" name="Group 2"/>
          <p:cNvGrpSpPr/>
          <p:nvPr/>
        </p:nvGrpSpPr>
        <p:grpSpPr>
          <a:xfrm>
            <a:off x="-2044" y="6513076"/>
            <a:ext cx="12194043" cy="354000"/>
            <a:chOff x="2577137" y="4571778"/>
            <a:chExt cx="9101124" cy="1390560"/>
          </a:xfrm>
        </p:grpSpPr>
        <p:sp>
          <p:nvSpPr>
            <p:cNvPr id="5"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6"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grpSp>
        <p:nvGrpSpPr>
          <p:cNvPr id="7" name="Group 6"/>
          <p:cNvGrpSpPr/>
          <p:nvPr/>
        </p:nvGrpSpPr>
        <p:grpSpPr>
          <a:xfrm>
            <a:off x="7002683" y="4872942"/>
            <a:ext cx="5189315" cy="1640203"/>
            <a:chOff x="4700587" y="4611688"/>
            <a:chExt cx="7735889" cy="2382837"/>
          </a:xfrm>
        </p:grpSpPr>
        <p:grpSp>
          <p:nvGrpSpPr>
            <p:cNvPr id="8" name="Group 7"/>
            <p:cNvGrpSpPr/>
            <p:nvPr/>
          </p:nvGrpSpPr>
          <p:grpSpPr>
            <a:xfrm>
              <a:off x="9883858" y="5181881"/>
              <a:ext cx="320511" cy="621225"/>
              <a:chOff x="6229350" y="5232400"/>
              <a:chExt cx="539750" cy="1046162"/>
            </a:xfrm>
          </p:grpSpPr>
          <p:sp>
            <p:nvSpPr>
              <p:cNvPr id="65"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66"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67"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sp>
          <p:nvSpPr>
            <p:cNvPr id="9" name="AutoShape 3"/>
            <p:cNvSpPr>
              <a:spLocks noChangeAspect="1" noChangeArrowheads="1" noTextEdit="1"/>
            </p:cNvSpPr>
            <p:nvPr/>
          </p:nvSpPr>
          <p:spPr bwMode="auto">
            <a:xfrm>
              <a:off x="5121275" y="4611688"/>
              <a:ext cx="7315200" cy="238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0" name="Rectangle 5"/>
            <p:cNvSpPr>
              <a:spLocks noChangeArrowheads="1"/>
            </p:cNvSpPr>
            <p:nvPr/>
          </p:nvSpPr>
          <p:spPr bwMode="auto">
            <a:xfrm>
              <a:off x="8015288" y="5427663"/>
              <a:ext cx="936625" cy="75088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1" name="Rectangle 6"/>
            <p:cNvSpPr>
              <a:spLocks noChangeArrowheads="1"/>
            </p:cNvSpPr>
            <p:nvPr/>
          </p:nvSpPr>
          <p:spPr bwMode="auto">
            <a:xfrm>
              <a:off x="8394700" y="5081588"/>
              <a:ext cx="406400" cy="1096962"/>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 name="Rectangle 7"/>
            <p:cNvSpPr>
              <a:spLocks noChangeArrowheads="1"/>
            </p:cNvSpPr>
            <p:nvPr/>
          </p:nvSpPr>
          <p:spPr bwMode="auto">
            <a:xfrm>
              <a:off x="5305425" y="6378575"/>
              <a:ext cx="600075" cy="4826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3" name="Rectangle 8"/>
            <p:cNvSpPr>
              <a:spLocks noChangeArrowheads="1"/>
            </p:cNvSpPr>
            <p:nvPr/>
          </p:nvSpPr>
          <p:spPr bwMode="auto">
            <a:xfrm>
              <a:off x="5549900" y="6156325"/>
              <a:ext cx="595313" cy="7048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4" name="Rectangle 9"/>
            <p:cNvSpPr>
              <a:spLocks noChangeArrowheads="1"/>
            </p:cNvSpPr>
            <p:nvPr/>
          </p:nvSpPr>
          <p:spPr bwMode="auto">
            <a:xfrm>
              <a:off x="11128375" y="5580063"/>
              <a:ext cx="930275" cy="10572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5" name="Rectangle 10"/>
            <p:cNvSpPr>
              <a:spLocks noChangeArrowheads="1"/>
            </p:cNvSpPr>
            <p:nvPr/>
          </p:nvSpPr>
          <p:spPr bwMode="auto">
            <a:xfrm>
              <a:off x="11506200" y="5081588"/>
              <a:ext cx="930275" cy="15557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6" name="Freeform 11"/>
            <p:cNvSpPr>
              <a:spLocks/>
            </p:cNvSpPr>
            <p:nvPr/>
          </p:nvSpPr>
          <p:spPr bwMode="auto">
            <a:xfrm>
              <a:off x="5121275" y="6121400"/>
              <a:ext cx="3679825" cy="868362"/>
            </a:xfrm>
            <a:custGeom>
              <a:avLst/>
              <a:gdLst>
                <a:gd name="T0" fmla="*/ 408 w 661"/>
                <a:gd name="T1" fmla="*/ 25 h 155"/>
                <a:gd name="T2" fmla="*/ 408 w 661"/>
                <a:gd name="T3" fmla="*/ 25 h 155"/>
                <a:gd name="T4" fmla="*/ 0 w 661"/>
                <a:gd name="T5" fmla="*/ 155 h 155"/>
                <a:gd name="T6" fmla="*/ 234 w 661"/>
                <a:gd name="T7" fmla="*/ 155 h 155"/>
                <a:gd name="T8" fmla="*/ 661 w 661"/>
                <a:gd name="T9" fmla="*/ 155 h 155"/>
                <a:gd name="T10" fmla="*/ 408 w 661"/>
                <a:gd name="T11" fmla="*/ 25 h 155"/>
              </a:gdLst>
              <a:ahLst/>
              <a:cxnLst>
                <a:cxn ang="0">
                  <a:pos x="T0" y="T1"/>
                </a:cxn>
                <a:cxn ang="0">
                  <a:pos x="T2" y="T3"/>
                </a:cxn>
                <a:cxn ang="0">
                  <a:pos x="T4" y="T5"/>
                </a:cxn>
                <a:cxn ang="0">
                  <a:pos x="T6" y="T7"/>
                </a:cxn>
                <a:cxn ang="0">
                  <a:pos x="T8" y="T9"/>
                </a:cxn>
                <a:cxn ang="0">
                  <a:pos x="T10" y="T11"/>
                </a:cxn>
              </a:cxnLst>
              <a:rect l="0" t="0" r="r" b="b"/>
              <a:pathLst>
                <a:path w="661" h="155">
                  <a:moveTo>
                    <a:pt x="408" y="25"/>
                  </a:moveTo>
                  <a:cubicBezTo>
                    <a:pt x="408" y="25"/>
                    <a:pt x="408" y="25"/>
                    <a:pt x="408" y="25"/>
                  </a:cubicBezTo>
                  <a:cubicBezTo>
                    <a:pt x="264" y="0"/>
                    <a:pt x="111" y="44"/>
                    <a:pt x="0" y="155"/>
                  </a:cubicBezTo>
                  <a:cubicBezTo>
                    <a:pt x="234" y="155"/>
                    <a:pt x="234" y="155"/>
                    <a:pt x="234" y="155"/>
                  </a:cubicBezTo>
                  <a:cubicBezTo>
                    <a:pt x="661" y="155"/>
                    <a:pt x="661" y="155"/>
                    <a:pt x="661" y="155"/>
                  </a:cubicBezTo>
                  <a:cubicBezTo>
                    <a:pt x="589" y="84"/>
                    <a:pt x="501" y="40"/>
                    <a:pt x="408" y="25"/>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7" name="Freeform 12"/>
            <p:cNvSpPr>
              <a:spLocks/>
            </p:cNvSpPr>
            <p:nvPr/>
          </p:nvSpPr>
          <p:spPr bwMode="auto">
            <a:xfrm>
              <a:off x="4700587" y="5368132"/>
              <a:ext cx="757238" cy="503237"/>
            </a:xfrm>
            <a:custGeom>
              <a:avLst/>
              <a:gdLst>
                <a:gd name="T0" fmla="*/ 22 w 136"/>
                <a:gd name="T1" fmla="*/ 39 h 90"/>
                <a:gd name="T2" fmla="*/ 22 w 136"/>
                <a:gd name="T3" fmla="*/ 38 h 90"/>
                <a:gd name="T4" fmla="*/ 59 w 136"/>
                <a:gd name="T5" fmla="*/ 0 h 90"/>
                <a:gd name="T6" fmla="*/ 91 w 136"/>
                <a:gd name="T7" fmla="*/ 17 h 90"/>
                <a:gd name="T8" fmla="*/ 101 w 136"/>
                <a:gd name="T9" fmla="*/ 14 h 90"/>
                <a:gd name="T10" fmla="*/ 113 w 136"/>
                <a:gd name="T11" fmla="*/ 18 h 90"/>
                <a:gd name="T12" fmla="*/ 123 w 136"/>
                <a:gd name="T13" fmla="*/ 35 h 90"/>
                <a:gd name="T14" fmla="*/ 136 w 136"/>
                <a:gd name="T15" fmla="*/ 60 h 90"/>
                <a:gd name="T16" fmla="*/ 110 w 136"/>
                <a:gd name="T17" fmla="*/ 90 h 90"/>
                <a:gd name="T18" fmla="*/ 107 w 136"/>
                <a:gd name="T19" fmla="*/ 90 h 90"/>
                <a:gd name="T20" fmla="*/ 104 w 136"/>
                <a:gd name="T21" fmla="*/ 90 h 90"/>
                <a:gd name="T22" fmla="*/ 42 w 136"/>
                <a:gd name="T23" fmla="*/ 90 h 90"/>
                <a:gd name="T24" fmla="*/ 41 w 136"/>
                <a:gd name="T25" fmla="*/ 90 h 90"/>
                <a:gd name="T26" fmla="*/ 39 w 136"/>
                <a:gd name="T27" fmla="*/ 90 h 90"/>
                <a:gd name="T28" fmla="*/ 35 w 136"/>
                <a:gd name="T29" fmla="*/ 90 h 90"/>
                <a:gd name="T30" fmla="*/ 25 w 136"/>
                <a:gd name="T31" fmla="*/ 90 h 90"/>
                <a:gd name="T32" fmla="*/ 0 w 136"/>
                <a:gd name="T33" fmla="*/ 64 h 90"/>
                <a:gd name="T34" fmla="*/ 22 w 136"/>
                <a:gd name="T35" fmla="*/ 3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90">
                  <a:moveTo>
                    <a:pt x="22" y="39"/>
                  </a:moveTo>
                  <a:cubicBezTo>
                    <a:pt x="22" y="39"/>
                    <a:pt x="22" y="38"/>
                    <a:pt x="22" y="38"/>
                  </a:cubicBezTo>
                  <a:cubicBezTo>
                    <a:pt x="22" y="17"/>
                    <a:pt x="38" y="0"/>
                    <a:pt x="59" y="0"/>
                  </a:cubicBezTo>
                  <a:cubicBezTo>
                    <a:pt x="72" y="0"/>
                    <a:pt x="84" y="7"/>
                    <a:pt x="91" y="17"/>
                  </a:cubicBezTo>
                  <a:cubicBezTo>
                    <a:pt x="94" y="15"/>
                    <a:pt x="97" y="14"/>
                    <a:pt x="101" y="14"/>
                  </a:cubicBezTo>
                  <a:cubicBezTo>
                    <a:pt x="106" y="14"/>
                    <a:pt x="110" y="16"/>
                    <a:pt x="113" y="18"/>
                  </a:cubicBezTo>
                  <a:cubicBezTo>
                    <a:pt x="119" y="22"/>
                    <a:pt x="123" y="28"/>
                    <a:pt x="123" y="35"/>
                  </a:cubicBezTo>
                  <a:cubicBezTo>
                    <a:pt x="131" y="41"/>
                    <a:pt x="136" y="50"/>
                    <a:pt x="136" y="60"/>
                  </a:cubicBezTo>
                  <a:cubicBezTo>
                    <a:pt x="136" y="75"/>
                    <a:pt x="125" y="88"/>
                    <a:pt x="110" y="90"/>
                  </a:cubicBezTo>
                  <a:cubicBezTo>
                    <a:pt x="109" y="90"/>
                    <a:pt x="108" y="90"/>
                    <a:pt x="107" y="90"/>
                  </a:cubicBezTo>
                  <a:cubicBezTo>
                    <a:pt x="106" y="90"/>
                    <a:pt x="105" y="90"/>
                    <a:pt x="104" y="90"/>
                  </a:cubicBezTo>
                  <a:cubicBezTo>
                    <a:pt x="90" y="90"/>
                    <a:pt x="58" y="90"/>
                    <a:pt x="42" y="90"/>
                  </a:cubicBezTo>
                  <a:cubicBezTo>
                    <a:pt x="42" y="90"/>
                    <a:pt x="41" y="90"/>
                    <a:pt x="41" y="90"/>
                  </a:cubicBezTo>
                  <a:cubicBezTo>
                    <a:pt x="39" y="90"/>
                    <a:pt x="39" y="90"/>
                    <a:pt x="39" y="90"/>
                  </a:cubicBezTo>
                  <a:cubicBezTo>
                    <a:pt x="39" y="90"/>
                    <a:pt x="36" y="90"/>
                    <a:pt x="35" y="90"/>
                  </a:cubicBezTo>
                  <a:cubicBezTo>
                    <a:pt x="25" y="90"/>
                    <a:pt x="25" y="90"/>
                    <a:pt x="25" y="90"/>
                  </a:cubicBezTo>
                  <a:cubicBezTo>
                    <a:pt x="11" y="89"/>
                    <a:pt x="0" y="78"/>
                    <a:pt x="0" y="64"/>
                  </a:cubicBezTo>
                  <a:cubicBezTo>
                    <a:pt x="0" y="52"/>
                    <a:pt x="9" y="41"/>
                    <a:pt x="22" y="39"/>
                  </a:cubicBez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8" name="Freeform 13"/>
            <p:cNvSpPr>
              <a:spLocks/>
            </p:cNvSpPr>
            <p:nvPr/>
          </p:nvSpPr>
          <p:spPr bwMode="auto">
            <a:xfrm>
              <a:off x="5262562" y="5317332"/>
              <a:ext cx="630238" cy="414337"/>
            </a:xfrm>
            <a:custGeom>
              <a:avLst/>
              <a:gdLst>
                <a:gd name="T0" fmla="*/ 18 w 113"/>
                <a:gd name="T1" fmla="*/ 32 h 74"/>
                <a:gd name="T2" fmla="*/ 18 w 113"/>
                <a:gd name="T3" fmla="*/ 31 h 74"/>
                <a:gd name="T4" fmla="*/ 50 w 113"/>
                <a:gd name="T5" fmla="*/ 0 h 74"/>
                <a:gd name="T6" fmla="*/ 76 w 113"/>
                <a:gd name="T7" fmla="*/ 14 h 74"/>
                <a:gd name="T8" fmla="*/ 84 w 113"/>
                <a:gd name="T9" fmla="*/ 11 h 74"/>
                <a:gd name="T10" fmla="*/ 94 w 113"/>
                <a:gd name="T11" fmla="*/ 14 h 74"/>
                <a:gd name="T12" fmla="*/ 102 w 113"/>
                <a:gd name="T13" fmla="*/ 29 h 74"/>
                <a:gd name="T14" fmla="*/ 113 w 113"/>
                <a:gd name="T15" fmla="*/ 49 h 74"/>
                <a:gd name="T16" fmla="*/ 91 w 113"/>
                <a:gd name="T17" fmla="*/ 74 h 74"/>
                <a:gd name="T18" fmla="*/ 89 w 113"/>
                <a:gd name="T19" fmla="*/ 74 h 74"/>
                <a:gd name="T20" fmla="*/ 86 w 113"/>
                <a:gd name="T21" fmla="*/ 74 h 74"/>
                <a:gd name="T22" fmla="*/ 35 w 113"/>
                <a:gd name="T23" fmla="*/ 74 h 74"/>
                <a:gd name="T24" fmla="*/ 34 w 113"/>
                <a:gd name="T25" fmla="*/ 74 h 74"/>
                <a:gd name="T26" fmla="*/ 33 w 113"/>
                <a:gd name="T27" fmla="*/ 74 h 74"/>
                <a:gd name="T28" fmla="*/ 29 w 113"/>
                <a:gd name="T29" fmla="*/ 74 h 74"/>
                <a:gd name="T30" fmla="*/ 21 w 113"/>
                <a:gd name="T31" fmla="*/ 74 h 74"/>
                <a:gd name="T32" fmla="*/ 0 w 113"/>
                <a:gd name="T33" fmla="*/ 53 h 74"/>
                <a:gd name="T34" fmla="*/ 18 w 113"/>
                <a:gd name="T35" fmla="*/ 3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74">
                  <a:moveTo>
                    <a:pt x="18" y="32"/>
                  </a:moveTo>
                  <a:cubicBezTo>
                    <a:pt x="18" y="32"/>
                    <a:pt x="18" y="31"/>
                    <a:pt x="18" y="31"/>
                  </a:cubicBezTo>
                  <a:cubicBezTo>
                    <a:pt x="18" y="14"/>
                    <a:pt x="32" y="0"/>
                    <a:pt x="50" y="0"/>
                  </a:cubicBezTo>
                  <a:cubicBezTo>
                    <a:pt x="60" y="0"/>
                    <a:pt x="70" y="5"/>
                    <a:pt x="76" y="14"/>
                  </a:cubicBezTo>
                  <a:cubicBezTo>
                    <a:pt x="78" y="12"/>
                    <a:pt x="81" y="11"/>
                    <a:pt x="84" y="11"/>
                  </a:cubicBezTo>
                  <a:cubicBezTo>
                    <a:pt x="88" y="11"/>
                    <a:pt x="91" y="12"/>
                    <a:pt x="94" y="14"/>
                  </a:cubicBezTo>
                  <a:cubicBezTo>
                    <a:pt x="99" y="18"/>
                    <a:pt x="102" y="23"/>
                    <a:pt x="102" y="29"/>
                  </a:cubicBezTo>
                  <a:cubicBezTo>
                    <a:pt x="109" y="33"/>
                    <a:pt x="113" y="41"/>
                    <a:pt x="113" y="49"/>
                  </a:cubicBezTo>
                  <a:cubicBezTo>
                    <a:pt x="113" y="62"/>
                    <a:pt x="104" y="72"/>
                    <a:pt x="91" y="74"/>
                  </a:cubicBezTo>
                  <a:cubicBezTo>
                    <a:pt x="91" y="74"/>
                    <a:pt x="90" y="74"/>
                    <a:pt x="89" y="74"/>
                  </a:cubicBezTo>
                  <a:cubicBezTo>
                    <a:pt x="88" y="74"/>
                    <a:pt x="87" y="74"/>
                    <a:pt x="86" y="74"/>
                  </a:cubicBezTo>
                  <a:cubicBezTo>
                    <a:pt x="75" y="74"/>
                    <a:pt x="48" y="74"/>
                    <a:pt x="35" y="74"/>
                  </a:cubicBezTo>
                  <a:cubicBezTo>
                    <a:pt x="35" y="74"/>
                    <a:pt x="35" y="74"/>
                    <a:pt x="34" y="74"/>
                  </a:cubicBezTo>
                  <a:cubicBezTo>
                    <a:pt x="33" y="74"/>
                    <a:pt x="33" y="74"/>
                    <a:pt x="33" y="74"/>
                  </a:cubicBezTo>
                  <a:cubicBezTo>
                    <a:pt x="33" y="74"/>
                    <a:pt x="31" y="74"/>
                    <a:pt x="29" y="74"/>
                  </a:cubicBezTo>
                  <a:cubicBezTo>
                    <a:pt x="21" y="74"/>
                    <a:pt x="21" y="74"/>
                    <a:pt x="21" y="74"/>
                  </a:cubicBezTo>
                  <a:cubicBezTo>
                    <a:pt x="10" y="73"/>
                    <a:pt x="0" y="64"/>
                    <a:pt x="0" y="53"/>
                  </a:cubicBezTo>
                  <a:cubicBezTo>
                    <a:pt x="0" y="42"/>
                    <a:pt x="8" y="34"/>
                    <a:pt x="18" y="32"/>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nvGrpSpPr>
            <p:cNvPr id="19" name="Group 18"/>
            <p:cNvGrpSpPr/>
            <p:nvPr/>
          </p:nvGrpSpPr>
          <p:grpSpPr>
            <a:xfrm>
              <a:off x="6274046" y="5741988"/>
              <a:ext cx="320511" cy="621225"/>
              <a:chOff x="6229350" y="5232400"/>
              <a:chExt cx="539750" cy="1046162"/>
            </a:xfrm>
          </p:grpSpPr>
          <p:sp>
            <p:nvSpPr>
              <p:cNvPr id="62"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63"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64"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sp>
          <p:nvSpPr>
            <p:cNvPr id="20" name="Freeform 17"/>
            <p:cNvSpPr>
              <a:spLocks/>
            </p:cNvSpPr>
            <p:nvPr/>
          </p:nvSpPr>
          <p:spPr bwMode="auto">
            <a:xfrm>
              <a:off x="9975850" y="5992813"/>
              <a:ext cx="2460625" cy="996950"/>
            </a:xfrm>
            <a:custGeom>
              <a:avLst/>
              <a:gdLst>
                <a:gd name="T0" fmla="*/ 0 w 442"/>
                <a:gd name="T1" fmla="*/ 178 h 178"/>
                <a:gd name="T2" fmla="*/ 0 w 442"/>
                <a:gd name="T3" fmla="*/ 178 h 178"/>
                <a:gd name="T4" fmla="*/ 290 w 442"/>
                <a:gd name="T5" fmla="*/ 178 h 178"/>
                <a:gd name="T6" fmla="*/ 442 w 442"/>
                <a:gd name="T7" fmla="*/ 178 h 178"/>
                <a:gd name="T8" fmla="*/ 442 w 442"/>
                <a:gd name="T9" fmla="*/ 9 h 178"/>
                <a:gd name="T10" fmla="*/ 0 w 442"/>
                <a:gd name="T11" fmla="*/ 178 h 178"/>
              </a:gdLst>
              <a:ahLst/>
              <a:cxnLst>
                <a:cxn ang="0">
                  <a:pos x="T0" y="T1"/>
                </a:cxn>
                <a:cxn ang="0">
                  <a:pos x="T2" y="T3"/>
                </a:cxn>
                <a:cxn ang="0">
                  <a:pos x="T4" y="T5"/>
                </a:cxn>
                <a:cxn ang="0">
                  <a:pos x="T6" y="T7"/>
                </a:cxn>
                <a:cxn ang="0">
                  <a:pos x="T8" y="T9"/>
                </a:cxn>
                <a:cxn ang="0">
                  <a:pos x="T10" y="T11"/>
                </a:cxn>
              </a:cxnLst>
              <a:rect l="0" t="0" r="r" b="b"/>
              <a:pathLst>
                <a:path w="442" h="178">
                  <a:moveTo>
                    <a:pt x="0" y="178"/>
                  </a:moveTo>
                  <a:cubicBezTo>
                    <a:pt x="0" y="178"/>
                    <a:pt x="0" y="178"/>
                    <a:pt x="0" y="178"/>
                  </a:cubicBezTo>
                  <a:cubicBezTo>
                    <a:pt x="290" y="178"/>
                    <a:pt x="290" y="178"/>
                    <a:pt x="290" y="178"/>
                  </a:cubicBezTo>
                  <a:cubicBezTo>
                    <a:pt x="442" y="178"/>
                    <a:pt x="442" y="178"/>
                    <a:pt x="442" y="178"/>
                  </a:cubicBezTo>
                  <a:cubicBezTo>
                    <a:pt x="442" y="9"/>
                    <a:pt x="442" y="9"/>
                    <a:pt x="442" y="9"/>
                  </a:cubicBezTo>
                  <a:cubicBezTo>
                    <a:pt x="283" y="0"/>
                    <a:pt x="121" y="57"/>
                    <a:pt x="0" y="17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21" name="Freeform 18"/>
            <p:cNvSpPr>
              <a:spLocks/>
            </p:cNvSpPr>
            <p:nvPr/>
          </p:nvSpPr>
          <p:spPr bwMode="auto">
            <a:xfrm>
              <a:off x="6791325" y="5334000"/>
              <a:ext cx="5645150" cy="1655762"/>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22" name="Freeform 19"/>
            <p:cNvSpPr>
              <a:spLocks/>
            </p:cNvSpPr>
            <p:nvPr/>
          </p:nvSpPr>
          <p:spPr bwMode="auto">
            <a:xfrm>
              <a:off x="8439150" y="5786438"/>
              <a:ext cx="723900" cy="889000"/>
            </a:xfrm>
            <a:custGeom>
              <a:avLst/>
              <a:gdLst>
                <a:gd name="T0" fmla="*/ 42 w 130"/>
                <a:gd name="T1" fmla="*/ 159 h 159"/>
                <a:gd name="T2" fmla="*/ 42 w 130"/>
                <a:gd name="T3" fmla="*/ 159 h 159"/>
                <a:gd name="T4" fmla="*/ 130 w 130"/>
                <a:gd name="T5" fmla="*/ 0 h 159"/>
                <a:gd name="T6" fmla="*/ 77 w 130"/>
                <a:gd name="T7" fmla="*/ 10 h 159"/>
                <a:gd name="T8" fmla="*/ 0 w 130"/>
                <a:gd name="T9" fmla="*/ 159 h 159"/>
                <a:gd name="T10" fmla="*/ 42 w 130"/>
                <a:gd name="T11" fmla="*/ 159 h 159"/>
                <a:gd name="T12" fmla="*/ 42 w 130"/>
                <a:gd name="T13" fmla="*/ 159 h 159"/>
              </a:gdLst>
              <a:ahLst/>
              <a:cxnLst>
                <a:cxn ang="0">
                  <a:pos x="T0" y="T1"/>
                </a:cxn>
                <a:cxn ang="0">
                  <a:pos x="T2" y="T3"/>
                </a:cxn>
                <a:cxn ang="0">
                  <a:pos x="T4" y="T5"/>
                </a:cxn>
                <a:cxn ang="0">
                  <a:pos x="T6" y="T7"/>
                </a:cxn>
                <a:cxn ang="0">
                  <a:pos x="T8" y="T9"/>
                </a:cxn>
                <a:cxn ang="0">
                  <a:pos x="T10" y="T11"/>
                </a:cxn>
                <a:cxn ang="0">
                  <a:pos x="T12" y="T13"/>
                </a:cxn>
              </a:cxnLst>
              <a:rect l="0" t="0" r="r" b="b"/>
              <a:pathLst>
                <a:path w="130" h="159">
                  <a:moveTo>
                    <a:pt x="42" y="159"/>
                  </a:moveTo>
                  <a:cubicBezTo>
                    <a:pt x="42" y="159"/>
                    <a:pt x="42" y="159"/>
                    <a:pt x="42" y="159"/>
                  </a:cubicBezTo>
                  <a:cubicBezTo>
                    <a:pt x="48" y="109"/>
                    <a:pt x="77" y="51"/>
                    <a:pt x="130" y="0"/>
                  </a:cubicBezTo>
                  <a:cubicBezTo>
                    <a:pt x="112" y="3"/>
                    <a:pt x="95" y="6"/>
                    <a:pt x="77" y="10"/>
                  </a:cubicBezTo>
                  <a:cubicBezTo>
                    <a:pt x="30" y="58"/>
                    <a:pt x="5" y="112"/>
                    <a:pt x="0" y="159"/>
                  </a:cubicBezTo>
                  <a:cubicBezTo>
                    <a:pt x="42" y="159"/>
                    <a:pt x="42" y="159"/>
                    <a:pt x="42" y="159"/>
                  </a:cubicBezTo>
                  <a:cubicBezTo>
                    <a:pt x="42" y="159"/>
                    <a:pt x="42" y="159"/>
                    <a:pt x="42" y="15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23" name="Freeform 21"/>
            <p:cNvSpPr>
              <a:spLocks/>
            </p:cNvSpPr>
            <p:nvPr/>
          </p:nvSpPr>
          <p:spPr bwMode="auto">
            <a:xfrm>
              <a:off x="10348913" y="5853113"/>
              <a:ext cx="612775" cy="822325"/>
            </a:xfrm>
            <a:custGeom>
              <a:avLst/>
              <a:gdLst>
                <a:gd name="T0" fmla="*/ 43 w 110"/>
                <a:gd name="T1" fmla="*/ 147 h 147"/>
                <a:gd name="T2" fmla="*/ 43 w 110"/>
                <a:gd name="T3" fmla="*/ 147 h 147"/>
                <a:gd name="T4" fmla="*/ 110 w 110"/>
                <a:gd name="T5" fmla="*/ 9 h 147"/>
                <a:gd name="T6" fmla="*/ 76 w 110"/>
                <a:gd name="T7" fmla="*/ 0 h 147"/>
                <a:gd name="T8" fmla="*/ 0 w 110"/>
                <a:gd name="T9" fmla="*/ 147 h 147"/>
                <a:gd name="T10" fmla="*/ 43 w 110"/>
                <a:gd name="T11" fmla="*/ 147 h 147"/>
                <a:gd name="T12" fmla="*/ 43 w 110"/>
                <a:gd name="T13" fmla="*/ 147 h 147"/>
              </a:gdLst>
              <a:ahLst/>
              <a:cxnLst>
                <a:cxn ang="0">
                  <a:pos x="T0" y="T1"/>
                </a:cxn>
                <a:cxn ang="0">
                  <a:pos x="T2" y="T3"/>
                </a:cxn>
                <a:cxn ang="0">
                  <a:pos x="T4" y="T5"/>
                </a:cxn>
                <a:cxn ang="0">
                  <a:pos x="T6" y="T7"/>
                </a:cxn>
                <a:cxn ang="0">
                  <a:pos x="T8" y="T9"/>
                </a:cxn>
                <a:cxn ang="0">
                  <a:pos x="T10" y="T11"/>
                </a:cxn>
                <a:cxn ang="0">
                  <a:pos x="T12" y="T13"/>
                </a:cxn>
              </a:cxnLst>
              <a:rect l="0" t="0" r="r" b="b"/>
              <a:pathLst>
                <a:path w="110" h="147">
                  <a:moveTo>
                    <a:pt x="43" y="147"/>
                  </a:moveTo>
                  <a:cubicBezTo>
                    <a:pt x="43" y="147"/>
                    <a:pt x="43" y="147"/>
                    <a:pt x="43" y="147"/>
                  </a:cubicBezTo>
                  <a:cubicBezTo>
                    <a:pt x="48" y="104"/>
                    <a:pt x="70" y="54"/>
                    <a:pt x="110" y="9"/>
                  </a:cubicBezTo>
                  <a:cubicBezTo>
                    <a:pt x="99" y="6"/>
                    <a:pt x="87" y="3"/>
                    <a:pt x="76" y="0"/>
                  </a:cubicBezTo>
                  <a:cubicBezTo>
                    <a:pt x="30" y="48"/>
                    <a:pt x="5" y="101"/>
                    <a:pt x="0" y="147"/>
                  </a:cubicBezTo>
                  <a:cubicBezTo>
                    <a:pt x="43" y="147"/>
                    <a:pt x="43" y="147"/>
                    <a:pt x="43" y="147"/>
                  </a:cubicBezTo>
                  <a:cubicBezTo>
                    <a:pt x="43" y="147"/>
                    <a:pt x="43" y="147"/>
                    <a:pt x="43" y="147"/>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24" name="Freeform 22"/>
            <p:cNvSpPr>
              <a:spLocks/>
            </p:cNvSpPr>
            <p:nvPr/>
          </p:nvSpPr>
          <p:spPr bwMode="auto">
            <a:xfrm>
              <a:off x="9007475" y="5741988"/>
              <a:ext cx="1412875" cy="966787"/>
            </a:xfrm>
            <a:custGeom>
              <a:avLst/>
              <a:gdLst>
                <a:gd name="T0" fmla="*/ 41 w 254"/>
                <a:gd name="T1" fmla="*/ 38 h 173"/>
                <a:gd name="T2" fmla="*/ 41 w 254"/>
                <a:gd name="T3" fmla="*/ 38 h 173"/>
                <a:gd name="T4" fmla="*/ 10 w 254"/>
                <a:gd name="T5" fmla="*/ 140 h 173"/>
                <a:gd name="T6" fmla="*/ 70 w 254"/>
                <a:gd name="T7" fmla="*/ 173 h 173"/>
                <a:gd name="T8" fmla="*/ 147 w 254"/>
                <a:gd name="T9" fmla="*/ 138 h 173"/>
                <a:gd name="T10" fmla="*/ 232 w 254"/>
                <a:gd name="T11" fmla="*/ 31 h 173"/>
                <a:gd name="T12" fmla="*/ 254 w 254"/>
                <a:gd name="T13" fmla="*/ 8 h 173"/>
                <a:gd name="T14" fmla="*/ 213 w 254"/>
                <a:gd name="T15" fmla="*/ 3 h 173"/>
                <a:gd name="T16" fmla="*/ 185 w 254"/>
                <a:gd name="T17" fmla="*/ 34 h 173"/>
                <a:gd name="T18" fmla="*/ 79 w 254"/>
                <a:gd name="T19" fmla="*/ 140 h 173"/>
                <a:gd name="T20" fmla="*/ 88 w 254"/>
                <a:gd name="T21" fmla="*/ 36 h 173"/>
                <a:gd name="T22" fmla="*/ 124 w 254"/>
                <a:gd name="T23" fmla="*/ 0 h 173"/>
                <a:gd name="T24" fmla="*/ 76 w 254"/>
                <a:gd name="T25" fmla="*/ 3 h 173"/>
                <a:gd name="T26" fmla="*/ 41 w 254"/>
                <a:gd name="T27" fmla="*/ 3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 h="173">
                  <a:moveTo>
                    <a:pt x="41" y="38"/>
                  </a:moveTo>
                  <a:cubicBezTo>
                    <a:pt x="41" y="38"/>
                    <a:pt x="41" y="38"/>
                    <a:pt x="41" y="38"/>
                  </a:cubicBezTo>
                  <a:cubicBezTo>
                    <a:pt x="5" y="82"/>
                    <a:pt x="0" y="117"/>
                    <a:pt x="10" y="140"/>
                  </a:cubicBezTo>
                  <a:cubicBezTo>
                    <a:pt x="20" y="163"/>
                    <a:pt x="42" y="173"/>
                    <a:pt x="70" y="173"/>
                  </a:cubicBezTo>
                  <a:cubicBezTo>
                    <a:pt x="101" y="173"/>
                    <a:pt x="124" y="162"/>
                    <a:pt x="147" y="138"/>
                  </a:cubicBezTo>
                  <a:cubicBezTo>
                    <a:pt x="170" y="114"/>
                    <a:pt x="192" y="77"/>
                    <a:pt x="232" y="31"/>
                  </a:cubicBezTo>
                  <a:cubicBezTo>
                    <a:pt x="239" y="23"/>
                    <a:pt x="247" y="15"/>
                    <a:pt x="254" y="8"/>
                  </a:cubicBezTo>
                  <a:cubicBezTo>
                    <a:pt x="240" y="6"/>
                    <a:pt x="227" y="4"/>
                    <a:pt x="213" y="3"/>
                  </a:cubicBezTo>
                  <a:cubicBezTo>
                    <a:pt x="204" y="12"/>
                    <a:pt x="195" y="23"/>
                    <a:pt x="185" y="34"/>
                  </a:cubicBezTo>
                  <a:cubicBezTo>
                    <a:pt x="128" y="104"/>
                    <a:pt x="113" y="140"/>
                    <a:pt x="79" y="140"/>
                  </a:cubicBezTo>
                  <a:cubicBezTo>
                    <a:pt x="49" y="140"/>
                    <a:pt x="32" y="105"/>
                    <a:pt x="88" y="36"/>
                  </a:cubicBezTo>
                  <a:cubicBezTo>
                    <a:pt x="99" y="22"/>
                    <a:pt x="111" y="10"/>
                    <a:pt x="124" y="0"/>
                  </a:cubicBezTo>
                  <a:cubicBezTo>
                    <a:pt x="108" y="0"/>
                    <a:pt x="92" y="1"/>
                    <a:pt x="76" y="3"/>
                  </a:cubicBezTo>
                  <a:cubicBezTo>
                    <a:pt x="64" y="13"/>
                    <a:pt x="52" y="25"/>
                    <a:pt x="41" y="3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25" name="Freeform 23"/>
            <p:cNvSpPr>
              <a:spLocks/>
            </p:cNvSpPr>
            <p:nvPr/>
          </p:nvSpPr>
          <p:spPr bwMode="auto">
            <a:xfrm>
              <a:off x="10933113" y="5965825"/>
              <a:ext cx="985838" cy="742950"/>
            </a:xfrm>
            <a:custGeom>
              <a:avLst/>
              <a:gdLst>
                <a:gd name="T0" fmla="*/ 10 w 177"/>
                <a:gd name="T1" fmla="*/ 100 h 133"/>
                <a:gd name="T2" fmla="*/ 10 w 177"/>
                <a:gd name="T3" fmla="*/ 100 h 133"/>
                <a:gd name="T4" fmla="*/ 70 w 177"/>
                <a:gd name="T5" fmla="*/ 133 h 133"/>
                <a:gd name="T6" fmla="*/ 147 w 177"/>
                <a:gd name="T7" fmla="*/ 98 h 133"/>
                <a:gd name="T8" fmla="*/ 177 w 177"/>
                <a:gd name="T9" fmla="*/ 62 h 133"/>
                <a:gd name="T10" fmla="*/ 146 w 177"/>
                <a:gd name="T11" fmla="*/ 45 h 133"/>
                <a:gd name="T12" fmla="*/ 79 w 177"/>
                <a:gd name="T13" fmla="*/ 100 h 133"/>
                <a:gd name="T14" fmla="*/ 75 w 177"/>
                <a:gd name="T15" fmla="*/ 13 h 133"/>
                <a:gd name="T16" fmla="*/ 39 w 177"/>
                <a:gd name="T17" fmla="*/ 0 h 133"/>
                <a:gd name="T18" fmla="*/ 10 w 177"/>
                <a:gd name="T19" fmla="*/ 10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133">
                  <a:moveTo>
                    <a:pt x="10" y="100"/>
                  </a:moveTo>
                  <a:cubicBezTo>
                    <a:pt x="10" y="100"/>
                    <a:pt x="10" y="100"/>
                    <a:pt x="10" y="100"/>
                  </a:cubicBezTo>
                  <a:cubicBezTo>
                    <a:pt x="20" y="123"/>
                    <a:pt x="42" y="133"/>
                    <a:pt x="70" y="133"/>
                  </a:cubicBezTo>
                  <a:cubicBezTo>
                    <a:pt x="101" y="133"/>
                    <a:pt x="124" y="122"/>
                    <a:pt x="147" y="98"/>
                  </a:cubicBezTo>
                  <a:cubicBezTo>
                    <a:pt x="157" y="88"/>
                    <a:pt x="166" y="76"/>
                    <a:pt x="177" y="62"/>
                  </a:cubicBezTo>
                  <a:cubicBezTo>
                    <a:pt x="166" y="56"/>
                    <a:pt x="156" y="50"/>
                    <a:pt x="146" y="45"/>
                  </a:cubicBezTo>
                  <a:cubicBezTo>
                    <a:pt x="119" y="82"/>
                    <a:pt x="103" y="100"/>
                    <a:pt x="79" y="100"/>
                  </a:cubicBezTo>
                  <a:cubicBezTo>
                    <a:pt x="52" y="100"/>
                    <a:pt x="36" y="71"/>
                    <a:pt x="75" y="13"/>
                  </a:cubicBezTo>
                  <a:cubicBezTo>
                    <a:pt x="63" y="8"/>
                    <a:pt x="51" y="4"/>
                    <a:pt x="39" y="0"/>
                  </a:cubicBezTo>
                  <a:cubicBezTo>
                    <a:pt x="5" y="43"/>
                    <a:pt x="0" y="77"/>
                    <a:pt x="10" y="10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26" name="Freeform 24"/>
            <p:cNvSpPr>
              <a:spLocks/>
            </p:cNvSpPr>
            <p:nvPr/>
          </p:nvSpPr>
          <p:spPr bwMode="auto">
            <a:xfrm>
              <a:off x="12207875" y="6496050"/>
              <a:ext cx="228600" cy="212725"/>
            </a:xfrm>
            <a:custGeom>
              <a:avLst/>
              <a:gdLst>
                <a:gd name="T0" fmla="*/ 0 w 41"/>
                <a:gd name="T1" fmla="*/ 0 h 38"/>
                <a:gd name="T2" fmla="*/ 0 w 41"/>
                <a:gd name="T3" fmla="*/ 0 h 38"/>
                <a:gd name="T4" fmla="*/ 0 w 41"/>
                <a:gd name="T5" fmla="*/ 5 h 38"/>
                <a:gd name="T6" fmla="*/ 37 w 41"/>
                <a:gd name="T7" fmla="*/ 38 h 38"/>
                <a:gd name="T8" fmla="*/ 41 w 41"/>
                <a:gd name="T9" fmla="*/ 32 h 38"/>
                <a:gd name="T10" fmla="*/ 41 w 41"/>
                <a:gd name="T11" fmla="*/ 30 h 38"/>
                <a:gd name="T12" fmla="*/ 0 w 41"/>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41" h="38">
                  <a:moveTo>
                    <a:pt x="0" y="0"/>
                  </a:moveTo>
                  <a:cubicBezTo>
                    <a:pt x="0" y="0"/>
                    <a:pt x="0" y="0"/>
                    <a:pt x="0" y="0"/>
                  </a:cubicBezTo>
                  <a:cubicBezTo>
                    <a:pt x="0" y="2"/>
                    <a:pt x="0" y="3"/>
                    <a:pt x="0" y="5"/>
                  </a:cubicBezTo>
                  <a:cubicBezTo>
                    <a:pt x="2" y="25"/>
                    <a:pt x="15" y="36"/>
                    <a:pt x="37" y="38"/>
                  </a:cubicBezTo>
                  <a:cubicBezTo>
                    <a:pt x="41" y="32"/>
                    <a:pt x="41" y="32"/>
                    <a:pt x="41" y="32"/>
                  </a:cubicBezTo>
                  <a:cubicBezTo>
                    <a:pt x="41" y="30"/>
                    <a:pt x="41" y="30"/>
                    <a:pt x="41" y="30"/>
                  </a:cubicBezTo>
                  <a:cubicBezTo>
                    <a:pt x="27" y="20"/>
                    <a:pt x="14" y="10"/>
                    <a:pt x="0" y="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27" name="Freeform 25"/>
            <p:cNvSpPr>
              <a:spLocks/>
            </p:cNvSpPr>
            <p:nvPr/>
          </p:nvSpPr>
          <p:spPr bwMode="auto">
            <a:xfrm>
              <a:off x="8143875" y="5210175"/>
              <a:ext cx="528638" cy="1465262"/>
            </a:xfrm>
            <a:custGeom>
              <a:avLst/>
              <a:gdLst>
                <a:gd name="T0" fmla="*/ 95 w 95"/>
                <a:gd name="T1" fmla="*/ 0 h 262"/>
                <a:gd name="T2" fmla="*/ 95 w 95"/>
                <a:gd name="T3" fmla="*/ 0 h 262"/>
                <a:gd name="T4" fmla="*/ 95 w 95"/>
                <a:gd name="T5" fmla="*/ 262 h 262"/>
                <a:gd name="T6" fmla="*/ 53 w 95"/>
                <a:gd name="T7" fmla="*/ 262 h 262"/>
                <a:gd name="T8" fmla="*/ 53 w 95"/>
                <a:gd name="T9" fmla="*/ 51 h 262"/>
                <a:gd name="T10" fmla="*/ 29 w 95"/>
                <a:gd name="T11" fmla="*/ 65 h 262"/>
                <a:gd name="T12" fmla="*/ 0 w 95"/>
                <a:gd name="T13" fmla="*/ 74 h 262"/>
                <a:gd name="T14" fmla="*/ 0 w 95"/>
                <a:gd name="T15" fmla="*/ 39 h 262"/>
                <a:gd name="T16" fmla="*/ 20 w 95"/>
                <a:gd name="T17" fmla="*/ 32 h 262"/>
                <a:gd name="T18" fmla="*/ 39 w 95"/>
                <a:gd name="T19" fmla="*/ 24 h 262"/>
                <a:gd name="T20" fmla="*/ 58 w 95"/>
                <a:gd name="T21" fmla="*/ 13 h 262"/>
                <a:gd name="T22" fmla="*/ 77 w 95"/>
                <a:gd name="T23" fmla="*/ 0 h 262"/>
                <a:gd name="T24" fmla="*/ 95 w 95"/>
                <a:gd name="T25" fmla="*/ 0 h 262"/>
                <a:gd name="T26" fmla="*/ 95 w 95"/>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262">
                  <a:moveTo>
                    <a:pt x="95" y="0"/>
                  </a:moveTo>
                  <a:cubicBezTo>
                    <a:pt x="95" y="0"/>
                    <a:pt x="95" y="0"/>
                    <a:pt x="95" y="0"/>
                  </a:cubicBezTo>
                  <a:cubicBezTo>
                    <a:pt x="95" y="262"/>
                    <a:pt x="95" y="262"/>
                    <a:pt x="95" y="262"/>
                  </a:cubicBezTo>
                  <a:cubicBezTo>
                    <a:pt x="53" y="262"/>
                    <a:pt x="53" y="262"/>
                    <a:pt x="53" y="262"/>
                  </a:cubicBezTo>
                  <a:cubicBezTo>
                    <a:pt x="53" y="51"/>
                    <a:pt x="53" y="51"/>
                    <a:pt x="53" y="51"/>
                  </a:cubicBezTo>
                  <a:cubicBezTo>
                    <a:pt x="46" y="56"/>
                    <a:pt x="38" y="61"/>
                    <a:pt x="29" y="65"/>
                  </a:cubicBezTo>
                  <a:cubicBezTo>
                    <a:pt x="21" y="68"/>
                    <a:pt x="11" y="72"/>
                    <a:pt x="0" y="74"/>
                  </a:cubicBezTo>
                  <a:cubicBezTo>
                    <a:pt x="0" y="39"/>
                    <a:pt x="0" y="39"/>
                    <a:pt x="0" y="39"/>
                  </a:cubicBezTo>
                  <a:cubicBezTo>
                    <a:pt x="7" y="37"/>
                    <a:pt x="13" y="34"/>
                    <a:pt x="20" y="32"/>
                  </a:cubicBezTo>
                  <a:cubicBezTo>
                    <a:pt x="26" y="29"/>
                    <a:pt x="33" y="26"/>
                    <a:pt x="39" y="24"/>
                  </a:cubicBezTo>
                  <a:cubicBezTo>
                    <a:pt x="45" y="20"/>
                    <a:pt x="51" y="17"/>
                    <a:pt x="58" y="13"/>
                  </a:cubicBezTo>
                  <a:cubicBezTo>
                    <a:pt x="64" y="9"/>
                    <a:pt x="71" y="5"/>
                    <a:pt x="77" y="0"/>
                  </a:cubicBezTo>
                  <a:cubicBezTo>
                    <a:pt x="95" y="0"/>
                    <a:pt x="95" y="0"/>
                    <a:pt x="95" y="0"/>
                  </a:cubicBezTo>
                  <a:cubicBezTo>
                    <a:pt x="95" y="0"/>
                    <a:pt x="95" y="0"/>
                    <a:pt x="95"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28" name="Freeform 26"/>
            <p:cNvSpPr>
              <a:spLocks/>
            </p:cNvSpPr>
            <p:nvPr/>
          </p:nvSpPr>
          <p:spPr bwMode="auto">
            <a:xfrm>
              <a:off x="9991725" y="5210175"/>
              <a:ext cx="534988" cy="1465262"/>
            </a:xfrm>
            <a:custGeom>
              <a:avLst/>
              <a:gdLst>
                <a:gd name="T0" fmla="*/ 96 w 96"/>
                <a:gd name="T1" fmla="*/ 0 h 262"/>
                <a:gd name="T2" fmla="*/ 96 w 96"/>
                <a:gd name="T3" fmla="*/ 0 h 262"/>
                <a:gd name="T4" fmla="*/ 96 w 96"/>
                <a:gd name="T5" fmla="*/ 262 h 262"/>
                <a:gd name="T6" fmla="*/ 54 w 96"/>
                <a:gd name="T7" fmla="*/ 262 h 262"/>
                <a:gd name="T8" fmla="*/ 54 w 96"/>
                <a:gd name="T9" fmla="*/ 51 h 262"/>
                <a:gd name="T10" fmla="*/ 30 w 96"/>
                <a:gd name="T11" fmla="*/ 65 h 262"/>
                <a:gd name="T12" fmla="*/ 0 w 96"/>
                <a:gd name="T13" fmla="*/ 74 h 262"/>
                <a:gd name="T14" fmla="*/ 0 w 96"/>
                <a:gd name="T15" fmla="*/ 39 h 262"/>
                <a:gd name="T16" fmla="*/ 20 w 96"/>
                <a:gd name="T17" fmla="*/ 32 h 262"/>
                <a:gd name="T18" fmla="*/ 39 w 96"/>
                <a:gd name="T19" fmla="*/ 24 h 262"/>
                <a:gd name="T20" fmla="*/ 58 w 96"/>
                <a:gd name="T21" fmla="*/ 13 h 262"/>
                <a:gd name="T22" fmla="*/ 78 w 96"/>
                <a:gd name="T23" fmla="*/ 0 h 262"/>
                <a:gd name="T24" fmla="*/ 96 w 96"/>
                <a:gd name="T25" fmla="*/ 0 h 262"/>
                <a:gd name="T26" fmla="*/ 96 w 96"/>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262">
                  <a:moveTo>
                    <a:pt x="96" y="0"/>
                  </a:moveTo>
                  <a:cubicBezTo>
                    <a:pt x="96" y="0"/>
                    <a:pt x="96" y="0"/>
                    <a:pt x="96" y="0"/>
                  </a:cubicBezTo>
                  <a:cubicBezTo>
                    <a:pt x="96" y="262"/>
                    <a:pt x="96" y="262"/>
                    <a:pt x="96" y="262"/>
                  </a:cubicBezTo>
                  <a:cubicBezTo>
                    <a:pt x="54" y="262"/>
                    <a:pt x="54" y="262"/>
                    <a:pt x="54" y="262"/>
                  </a:cubicBezTo>
                  <a:cubicBezTo>
                    <a:pt x="54" y="51"/>
                    <a:pt x="54" y="51"/>
                    <a:pt x="54" y="51"/>
                  </a:cubicBezTo>
                  <a:cubicBezTo>
                    <a:pt x="47" y="56"/>
                    <a:pt x="39" y="61"/>
                    <a:pt x="30" y="65"/>
                  </a:cubicBezTo>
                  <a:cubicBezTo>
                    <a:pt x="21" y="68"/>
                    <a:pt x="11" y="72"/>
                    <a:pt x="0" y="74"/>
                  </a:cubicBezTo>
                  <a:cubicBezTo>
                    <a:pt x="0" y="39"/>
                    <a:pt x="0" y="39"/>
                    <a:pt x="0" y="39"/>
                  </a:cubicBezTo>
                  <a:cubicBezTo>
                    <a:pt x="7" y="37"/>
                    <a:pt x="14" y="34"/>
                    <a:pt x="20" y="32"/>
                  </a:cubicBezTo>
                  <a:cubicBezTo>
                    <a:pt x="27" y="29"/>
                    <a:pt x="33" y="26"/>
                    <a:pt x="39" y="24"/>
                  </a:cubicBezTo>
                  <a:cubicBezTo>
                    <a:pt x="46" y="20"/>
                    <a:pt x="52" y="17"/>
                    <a:pt x="58" y="13"/>
                  </a:cubicBezTo>
                  <a:cubicBezTo>
                    <a:pt x="65" y="9"/>
                    <a:pt x="71" y="5"/>
                    <a:pt x="78" y="0"/>
                  </a:cubicBezTo>
                  <a:cubicBezTo>
                    <a:pt x="96" y="0"/>
                    <a:pt x="96" y="0"/>
                    <a:pt x="96" y="0"/>
                  </a:cubicBezTo>
                  <a:cubicBezTo>
                    <a:pt x="96" y="0"/>
                    <a:pt x="96" y="0"/>
                    <a:pt x="96"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29" name="Freeform 27"/>
            <p:cNvSpPr>
              <a:spLocks noEditPoints="1"/>
            </p:cNvSpPr>
            <p:nvPr/>
          </p:nvSpPr>
          <p:spPr bwMode="auto">
            <a:xfrm>
              <a:off x="8890000" y="5192713"/>
              <a:ext cx="1001713" cy="1516062"/>
            </a:xfrm>
            <a:custGeom>
              <a:avLst/>
              <a:gdLst>
                <a:gd name="T0" fmla="*/ 91 w 180"/>
                <a:gd name="T1" fmla="*/ 34 h 271"/>
                <a:gd name="T2" fmla="*/ 91 w 180"/>
                <a:gd name="T3" fmla="*/ 34 h 271"/>
                <a:gd name="T4" fmla="*/ 44 w 180"/>
                <a:gd name="T5" fmla="*/ 139 h 271"/>
                <a:gd name="T6" fmla="*/ 91 w 180"/>
                <a:gd name="T7" fmla="*/ 238 h 271"/>
                <a:gd name="T8" fmla="*/ 137 w 180"/>
                <a:gd name="T9" fmla="*/ 137 h 271"/>
                <a:gd name="T10" fmla="*/ 91 w 180"/>
                <a:gd name="T11" fmla="*/ 34 h 271"/>
                <a:gd name="T12" fmla="*/ 87 w 180"/>
                <a:gd name="T13" fmla="*/ 271 h 271"/>
                <a:gd name="T14" fmla="*/ 87 w 180"/>
                <a:gd name="T15" fmla="*/ 271 h 271"/>
                <a:gd name="T16" fmla="*/ 23 w 180"/>
                <a:gd name="T17" fmla="*/ 238 h 271"/>
                <a:gd name="T18" fmla="*/ 0 w 180"/>
                <a:gd name="T19" fmla="*/ 141 h 271"/>
                <a:gd name="T20" fmla="*/ 24 w 180"/>
                <a:gd name="T21" fmla="*/ 36 h 271"/>
                <a:gd name="T22" fmla="*/ 94 w 180"/>
                <a:gd name="T23" fmla="*/ 0 h 271"/>
                <a:gd name="T24" fmla="*/ 180 w 180"/>
                <a:gd name="T25" fmla="*/ 134 h 271"/>
                <a:gd name="T26" fmla="*/ 156 w 180"/>
                <a:gd name="T27" fmla="*/ 236 h 271"/>
                <a:gd name="T28" fmla="*/ 87 w 180"/>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0" h="271">
                  <a:moveTo>
                    <a:pt x="91" y="34"/>
                  </a:moveTo>
                  <a:cubicBezTo>
                    <a:pt x="91" y="34"/>
                    <a:pt x="91" y="34"/>
                    <a:pt x="91" y="34"/>
                  </a:cubicBezTo>
                  <a:cubicBezTo>
                    <a:pt x="60" y="34"/>
                    <a:pt x="44" y="69"/>
                    <a:pt x="44" y="139"/>
                  </a:cubicBezTo>
                  <a:cubicBezTo>
                    <a:pt x="44" y="205"/>
                    <a:pt x="59" y="238"/>
                    <a:pt x="91" y="238"/>
                  </a:cubicBezTo>
                  <a:cubicBezTo>
                    <a:pt x="121" y="238"/>
                    <a:pt x="137" y="204"/>
                    <a:pt x="137" y="137"/>
                  </a:cubicBezTo>
                  <a:cubicBezTo>
                    <a:pt x="137" y="68"/>
                    <a:pt x="122" y="34"/>
                    <a:pt x="91" y="34"/>
                  </a:cubicBezTo>
                  <a:close/>
                  <a:moveTo>
                    <a:pt x="87" y="271"/>
                  </a:moveTo>
                  <a:cubicBezTo>
                    <a:pt x="87" y="271"/>
                    <a:pt x="87" y="271"/>
                    <a:pt x="87" y="271"/>
                  </a:cubicBezTo>
                  <a:cubicBezTo>
                    <a:pt x="60" y="271"/>
                    <a:pt x="39" y="260"/>
                    <a:pt x="23" y="238"/>
                  </a:cubicBezTo>
                  <a:cubicBezTo>
                    <a:pt x="8" y="215"/>
                    <a:pt x="0" y="183"/>
                    <a:pt x="0" y="141"/>
                  </a:cubicBezTo>
                  <a:cubicBezTo>
                    <a:pt x="0" y="95"/>
                    <a:pt x="8" y="60"/>
                    <a:pt x="24" y="36"/>
                  </a:cubicBezTo>
                  <a:cubicBezTo>
                    <a:pt x="40" y="12"/>
                    <a:pt x="63" y="0"/>
                    <a:pt x="94" y="0"/>
                  </a:cubicBezTo>
                  <a:cubicBezTo>
                    <a:pt x="151" y="0"/>
                    <a:pt x="180" y="45"/>
                    <a:pt x="180" y="134"/>
                  </a:cubicBezTo>
                  <a:cubicBezTo>
                    <a:pt x="180" y="179"/>
                    <a:pt x="172" y="213"/>
                    <a:pt x="156" y="236"/>
                  </a:cubicBezTo>
                  <a:cubicBezTo>
                    <a:pt x="139" y="260"/>
                    <a:pt x="117" y="271"/>
                    <a:pt x="87"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30" name="Freeform 28"/>
            <p:cNvSpPr>
              <a:spLocks noEditPoints="1"/>
            </p:cNvSpPr>
            <p:nvPr/>
          </p:nvSpPr>
          <p:spPr bwMode="auto">
            <a:xfrm>
              <a:off x="10760075" y="5192713"/>
              <a:ext cx="996950" cy="1516062"/>
            </a:xfrm>
            <a:custGeom>
              <a:avLst/>
              <a:gdLst>
                <a:gd name="T0" fmla="*/ 91 w 179"/>
                <a:gd name="T1" fmla="*/ 34 h 271"/>
                <a:gd name="T2" fmla="*/ 91 w 179"/>
                <a:gd name="T3" fmla="*/ 34 h 271"/>
                <a:gd name="T4" fmla="*/ 43 w 179"/>
                <a:gd name="T5" fmla="*/ 139 h 271"/>
                <a:gd name="T6" fmla="*/ 90 w 179"/>
                <a:gd name="T7" fmla="*/ 238 h 271"/>
                <a:gd name="T8" fmla="*/ 136 w 179"/>
                <a:gd name="T9" fmla="*/ 137 h 271"/>
                <a:gd name="T10" fmla="*/ 91 w 179"/>
                <a:gd name="T11" fmla="*/ 34 h 271"/>
                <a:gd name="T12" fmla="*/ 86 w 179"/>
                <a:gd name="T13" fmla="*/ 271 h 271"/>
                <a:gd name="T14" fmla="*/ 86 w 179"/>
                <a:gd name="T15" fmla="*/ 271 h 271"/>
                <a:gd name="T16" fmla="*/ 23 w 179"/>
                <a:gd name="T17" fmla="*/ 238 h 271"/>
                <a:gd name="T18" fmla="*/ 0 w 179"/>
                <a:gd name="T19" fmla="*/ 141 h 271"/>
                <a:gd name="T20" fmla="*/ 24 w 179"/>
                <a:gd name="T21" fmla="*/ 36 h 271"/>
                <a:gd name="T22" fmla="*/ 93 w 179"/>
                <a:gd name="T23" fmla="*/ 0 h 271"/>
                <a:gd name="T24" fmla="*/ 179 w 179"/>
                <a:gd name="T25" fmla="*/ 134 h 271"/>
                <a:gd name="T26" fmla="*/ 155 w 179"/>
                <a:gd name="T27" fmla="*/ 236 h 271"/>
                <a:gd name="T28" fmla="*/ 86 w 179"/>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9" h="271">
                  <a:moveTo>
                    <a:pt x="91" y="34"/>
                  </a:moveTo>
                  <a:cubicBezTo>
                    <a:pt x="91" y="34"/>
                    <a:pt x="91" y="34"/>
                    <a:pt x="91" y="34"/>
                  </a:cubicBezTo>
                  <a:cubicBezTo>
                    <a:pt x="59" y="34"/>
                    <a:pt x="43" y="69"/>
                    <a:pt x="43" y="139"/>
                  </a:cubicBezTo>
                  <a:cubicBezTo>
                    <a:pt x="43" y="205"/>
                    <a:pt x="59" y="238"/>
                    <a:pt x="90" y="238"/>
                  </a:cubicBezTo>
                  <a:cubicBezTo>
                    <a:pt x="121" y="238"/>
                    <a:pt x="136" y="204"/>
                    <a:pt x="136" y="137"/>
                  </a:cubicBezTo>
                  <a:cubicBezTo>
                    <a:pt x="136" y="68"/>
                    <a:pt x="121" y="34"/>
                    <a:pt x="91" y="34"/>
                  </a:cubicBezTo>
                  <a:close/>
                  <a:moveTo>
                    <a:pt x="86" y="271"/>
                  </a:moveTo>
                  <a:cubicBezTo>
                    <a:pt x="86" y="271"/>
                    <a:pt x="86" y="271"/>
                    <a:pt x="86" y="271"/>
                  </a:cubicBezTo>
                  <a:cubicBezTo>
                    <a:pt x="59" y="271"/>
                    <a:pt x="38" y="260"/>
                    <a:pt x="23" y="238"/>
                  </a:cubicBezTo>
                  <a:cubicBezTo>
                    <a:pt x="7" y="215"/>
                    <a:pt x="0" y="183"/>
                    <a:pt x="0" y="141"/>
                  </a:cubicBezTo>
                  <a:cubicBezTo>
                    <a:pt x="0" y="95"/>
                    <a:pt x="8" y="60"/>
                    <a:pt x="24" y="36"/>
                  </a:cubicBezTo>
                  <a:cubicBezTo>
                    <a:pt x="39" y="12"/>
                    <a:pt x="63" y="0"/>
                    <a:pt x="93" y="0"/>
                  </a:cubicBezTo>
                  <a:cubicBezTo>
                    <a:pt x="150" y="0"/>
                    <a:pt x="179" y="45"/>
                    <a:pt x="179" y="134"/>
                  </a:cubicBezTo>
                  <a:cubicBezTo>
                    <a:pt x="179" y="179"/>
                    <a:pt x="171" y="213"/>
                    <a:pt x="155" y="236"/>
                  </a:cubicBezTo>
                  <a:cubicBezTo>
                    <a:pt x="138" y="260"/>
                    <a:pt x="116" y="271"/>
                    <a:pt x="86"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31" name="Freeform 29"/>
            <p:cNvSpPr>
              <a:spLocks/>
            </p:cNvSpPr>
            <p:nvPr/>
          </p:nvSpPr>
          <p:spPr bwMode="auto">
            <a:xfrm>
              <a:off x="8940800" y="6261100"/>
              <a:ext cx="3095625" cy="728662"/>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32" name="Freeform 30"/>
            <p:cNvSpPr>
              <a:spLocks/>
            </p:cNvSpPr>
            <p:nvPr/>
          </p:nvSpPr>
          <p:spPr bwMode="auto">
            <a:xfrm>
              <a:off x="11990388" y="5199063"/>
              <a:ext cx="446088" cy="1509712"/>
            </a:xfrm>
            <a:custGeom>
              <a:avLst/>
              <a:gdLst>
                <a:gd name="T0" fmla="*/ 44 w 80"/>
                <a:gd name="T1" fmla="*/ 138 h 270"/>
                <a:gd name="T2" fmla="*/ 44 w 80"/>
                <a:gd name="T3" fmla="*/ 138 h 270"/>
                <a:gd name="T4" fmla="*/ 80 w 80"/>
                <a:gd name="T5" fmla="*/ 35 h 270"/>
                <a:gd name="T6" fmla="*/ 80 w 80"/>
                <a:gd name="T7" fmla="*/ 0 h 270"/>
                <a:gd name="T8" fmla="*/ 25 w 80"/>
                <a:gd name="T9" fmla="*/ 35 h 270"/>
                <a:gd name="T10" fmla="*/ 0 w 80"/>
                <a:gd name="T11" fmla="*/ 140 h 270"/>
                <a:gd name="T12" fmla="*/ 23 w 80"/>
                <a:gd name="T13" fmla="*/ 237 h 270"/>
                <a:gd name="T14" fmla="*/ 80 w 80"/>
                <a:gd name="T15" fmla="*/ 270 h 270"/>
                <a:gd name="T16" fmla="*/ 80 w 80"/>
                <a:gd name="T17" fmla="*/ 235 h 270"/>
                <a:gd name="T18" fmla="*/ 44 w 80"/>
                <a:gd name="T19" fmla="*/ 13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270">
                  <a:moveTo>
                    <a:pt x="44" y="138"/>
                  </a:moveTo>
                  <a:cubicBezTo>
                    <a:pt x="44" y="138"/>
                    <a:pt x="44" y="138"/>
                    <a:pt x="44" y="138"/>
                  </a:cubicBezTo>
                  <a:cubicBezTo>
                    <a:pt x="44" y="77"/>
                    <a:pt x="56" y="43"/>
                    <a:pt x="80" y="35"/>
                  </a:cubicBezTo>
                  <a:cubicBezTo>
                    <a:pt x="80" y="0"/>
                    <a:pt x="80" y="0"/>
                    <a:pt x="80" y="0"/>
                  </a:cubicBezTo>
                  <a:cubicBezTo>
                    <a:pt x="56" y="3"/>
                    <a:pt x="38" y="15"/>
                    <a:pt x="25" y="35"/>
                  </a:cubicBezTo>
                  <a:cubicBezTo>
                    <a:pt x="8" y="59"/>
                    <a:pt x="0" y="94"/>
                    <a:pt x="0" y="140"/>
                  </a:cubicBezTo>
                  <a:cubicBezTo>
                    <a:pt x="0" y="182"/>
                    <a:pt x="8" y="214"/>
                    <a:pt x="23" y="237"/>
                  </a:cubicBezTo>
                  <a:cubicBezTo>
                    <a:pt x="37" y="257"/>
                    <a:pt x="56" y="268"/>
                    <a:pt x="80" y="270"/>
                  </a:cubicBezTo>
                  <a:cubicBezTo>
                    <a:pt x="80" y="235"/>
                    <a:pt x="80" y="235"/>
                    <a:pt x="80" y="235"/>
                  </a:cubicBezTo>
                  <a:cubicBezTo>
                    <a:pt x="56" y="228"/>
                    <a:pt x="44" y="196"/>
                    <a:pt x="44" y="138"/>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33" name="Freeform 55"/>
            <p:cNvSpPr>
              <a:spLocks/>
            </p:cNvSpPr>
            <p:nvPr/>
          </p:nvSpPr>
          <p:spPr bwMode="auto">
            <a:xfrm>
              <a:off x="7164388" y="6675438"/>
              <a:ext cx="935038" cy="201612"/>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34" name="Freeform 56"/>
            <p:cNvSpPr>
              <a:spLocks/>
            </p:cNvSpPr>
            <p:nvPr/>
          </p:nvSpPr>
          <p:spPr bwMode="auto">
            <a:xfrm>
              <a:off x="7091363" y="5651500"/>
              <a:ext cx="719138" cy="1225550"/>
            </a:xfrm>
            <a:custGeom>
              <a:avLst/>
              <a:gdLst>
                <a:gd name="T0" fmla="*/ 129 w 129"/>
                <a:gd name="T1" fmla="*/ 211 h 219"/>
                <a:gd name="T2" fmla="*/ 120 w 129"/>
                <a:gd name="T3" fmla="*/ 219 h 219"/>
                <a:gd name="T4" fmla="*/ 9 w 129"/>
                <a:gd name="T5" fmla="*/ 219 h 219"/>
                <a:gd name="T6" fmla="*/ 0 w 129"/>
                <a:gd name="T7" fmla="*/ 211 h 219"/>
                <a:gd name="T8" fmla="*/ 0 w 129"/>
                <a:gd name="T9" fmla="*/ 8 h 219"/>
                <a:gd name="T10" fmla="*/ 9 w 129"/>
                <a:gd name="T11" fmla="*/ 0 h 219"/>
                <a:gd name="T12" fmla="*/ 120 w 129"/>
                <a:gd name="T13" fmla="*/ 0 h 219"/>
                <a:gd name="T14" fmla="*/ 129 w 129"/>
                <a:gd name="T15" fmla="*/ 8 h 219"/>
                <a:gd name="T16" fmla="*/ 129 w 129"/>
                <a:gd name="T17" fmla="*/ 211 h 219"/>
                <a:gd name="T18" fmla="*/ 129 w 129"/>
                <a:gd name="T19" fmla="*/ 21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219">
                  <a:moveTo>
                    <a:pt x="129" y="211"/>
                  </a:moveTo>
                  <a:cubicBezTo>
                    <a:pt x="129" y="215"/>
                    <a:pt x="125" y="219"/>
                    <a:pt x="120" y="219"/>
                  </a:cubicBezTo>
                  <a:cubicBezTo>
                    <a:pt x="9" y="219"/>
                    <a:pt x="9" y="219"/>
                    <a:pt x="9" y="219"/>
                  </a:cubicBezTo>
                  <a:cubicBezTo>
                    <a:pt x="4" y="219"/>
                    <a:pt x="0" y="215"/>
                    <a:pt x="0" y="211"/>
                  </a:cubicBezTo>
                  <a:cubicBezTo>
                    <a:pt x="0" y="8"/>
                    <a:pt x="0" y="8"/>
                    <a:pt x="0" y="8"/>
                  </a:cubicBezTo>
                  <a:cubicBezTo>
                    <a:pt x="0" y="4"/>
                    <a:pt x="4" y="0"/>
                    <a:pt x="9" y="0"/>
                  </a:cubicBezTo>
                  <a:cubicBezTo>
                    <a:pt x="120" y="0"/>
                    <a:pt x="120" y="0"/>
                    <a:pt x="120" y="0"/>
                  </a:cubicBezTo>
                  <a:cubicBezTo>
                    <a:pt x="125" y="0"/>
                    <a:pt x="129" y="4"/>
                    <a:pt x="129" y="8"/>
                  </a:cubicBezTo>
                  <a:cubicBezTo>
                    <a:pt x="129" y="211"/>
                    <a:pt x="129" y="211"/>
                    <a:pt x="129" y="211"/>
                  </a:cubicBezTo>
                  <a:cubicBezTo>
                    <a:pt x="129" y="211"/>
                    <a:pt x="129" y="211"/>
                    <a:pt x="129" y="211"/>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35" name="Freeform 57"/>
            <p:cNvSpPr>
              <a:spLocks/>
            </p:cNvSpPr>
            <p:nvPr/>
          </p:nvSpPr>
          <p:spPr bwMode="auto">
            <a:xfrm>
              <a:off x="7164388" y="5719763"/>
              <a:ext cx="579438" cy="966787"/>
            </a:xfrm>
            <a:custGeom>
              <a:avLst/>
              <a:gdLst>
                <a:gd name="T0" fmla="*/ 0 w 365"/>
                <a:gd name="T1" fmla="*/ 0 h 609"/>
                <a:gd name="T2" fmla="*/ 365 w 365"/>
                <a:gd name="T3" fmla="*/ 0 h 609"/>
                <a:gd name="T4" fmla="*/ 365 w 365"/>
                <a:gd name="T5" fmla="*/ 609 h 609"/>
                <a:gd name="T6" fmla="*/ 0 w 365"/>
                <a:gd name="T7" fmla="*/ 609 h 609"/>
                <a:gd name="T8" fmla="*/ 0 w 365"/>
                <a:gd name="T9" fmla="*/ 0 h 609"/>
                <a:gd name="T10" fmla="*/ 0 w 365"/>
                <a:gd name="T11" fmla="*/ 0 h 609"/>
              </a:gdLst>
              <a:ahLst/>
              <a:cxnLst>
                <a:cxn ang="0">
                  <a:pos x="T0" y="T1"/>
                </a:cxn>
                <a:cxn ang="0">
                  <a:pos x="T2" y="T3"/>
                </a:cxn>
                <a:cxn ang="0">
                  <a:pos x="T4" y="T5"/>
                </a:cxn>
                <a:cxn ang="0">
                  <a:pos x="T6" y="T7"/>
                </a:cxn>
                <a:cxn ang="0">
                  <a:pos x="T8" y="T9"/>
                </a:cxn>
                <a:cxn ang="0">
                  <a:pos x="T10" y="T11"/>
                </a:cxn>
              </a:cxnLst>
              <a:rect l="0" t="0" r="r" b="b"/>
              <a:pathLst>
                <a:path w="365" h="609">
                  <a:moveTo>
                    <a:pt x="0" y="0"/>
                  </a:moveTo>
                  <a:lnTo>
                    <a:pt x="365" y="0"/>
                  </a:lnTo>
                  <a:lnTo>
                    <a:pt x="365" y="609"/>
                  </a:lnTo>
                  <a:lnTo>
                    <a:pt x="0" y="609"/>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nvGrpSpPr>
            <p:cNvPr id="36" name="Group 35"/>
            <p:cNvGrpSpPr/>
            <p:nvPr/>
          </p:nvGrpSpPr>
          <p:grpSpPr>
            <a:xfrm>
              <a:off x="7259638" y="6021388"/>
              <a:ext cx="384175" cy="385762"/>
              <a:chOff x="7259638" y="6021388"/>
              <a:chExt cx="384175" cy="385762"/>
            </a:xfrm>
          </p:grpSpPr>
          <p:sp>
            <p:nvSpPr>
              <p:cNvPr id="53" name="Oval 58"/>
              <p:cNvSpPr>
                <a:spLocks noChangeArrowheads="1"/>
              </p:cNvSpPr>
              <p:nvPr/>
            </p:nvSpPr>
            <p:spPr bwMode="auto">
              <a:xfrm>
                <a:off x="7392988" y="6149975"/>
                <a:ext cx="115888" cy="123825"/>
              </a:xfrm>
              <a:prstGeom prst="ellipse">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54" name="Rectangle 59"/>
              <p:cNvSpPr>
                <a:spLocks noChangeArrowheads="1"/>
              </p:cNvSpPr>
              <p:nvPr/>
            </p:nvSpPr>
            <p:spPr bwMode="auto">
              <a:xfrm>
                <a:off x="7437438" y="6021388"/>
                <a:ext cx="26988" cy="95250"/>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55" name="Rectangle 60"/>
              <p:cNvSpPr>
                <a:spLocks noChangeArrowheads="1"/>
              </p:cNvSpPr>
              <p:nvPr/>
            </p:nvSpPr>
            <p:spPr bwMode="auto">
              <a:xfrm>
                <a:off x="7437438" y="6307138"/>
                <a:ext cx="26988" cy="100012"/>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56" name="Freeform 61"/>
              <p:cNvSpPr>
                <a:spLocks/>
              </p:cNvSpPr>
              <p:nvPr/>
            </p:nvSpPr>
            <p:spPr bwMode="auto">
              <a:xfrm>
                <a:off x="7508875" y="6065838"/>
                <a:ext cx="84138" cy="90487"/>
              </a:xfrm>
              <a:custGeom>
                <a:avLst/>
                <a:gdLst>
                  <a:gd name="T0" fmla="*/ 11 w 53"/>
                  <a:gd name="T1" fmla="*/ 57 h 57"/>
                  <a:gd name="T2" fmla="*/ 0 w 53"/>
                  <a:gd name="T3" fmla="*/ 46 h 57"/>
                  <a:gd name="T4" fmla="*/ 42 w 53"/>
                  <a:gd name="T5" fmla="*/ 0 h 57"/>
                  <a:gd name="T6" fmla="*/ 53 w 53"/>
                  <a:gd name="T7" fmla="*/ 14 h 57"/>
                  <a:gd name="T8" fmla="*/ 11 w 53"/>
                  <a:gd name="T9" fmla="*/ 57 h 57"/>
                </a:gdLst>
                <a:ahLst/>
                <a:cxnLst>
                  <a:cxn ang="0">
                    <a:pos x="T0" y="T1"/>
                  </a:cxn>
                  <a:cxn ang="0">
                    <a:pos x="T2" y="T3"/>
                  </a:cxn>
                  <a:cxn ang="0">
                    <a:pos x="T4" y="T5"/>
                  </a:cxn>
                  <a:cxn ang="0">
                    <a:pos x="T6" y="T7"/>
                  </a:cxn>
                  <a:cxn ang="0">
                    <a:pos x="T8" y="T9"/>
                  </a:cxn>
                </a:cxnLst>
                <a:rect l="0" t="0" r="r" b="b"/>
                <a:pathLst>
                  <a:path w="53" h="57">
                    <a:moveTo>
                      <a:pt x="11" y="57"/>
                    </a:moveTo>
                    <a:lnTo>
                      <a:pt x="0" y="46"/>
                    </a:lnTo>
                    <a:lnTo>
                      <a:pt x="42" y="0"/>
                    </a:lnTo>
                    <a:lnTo>
                      <a:pt x="53" y="14"/>
                    </a:lnTo>
                    <a:lnTo>
                      <a:pt x="11" y="57"/>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57" name="Freeform 62"/>
              <p:cNvSpPr>
                <a:spLocks/>
              </p:cNvSpPr>
              <p:nvPr/>
            </p:nvSpPr>
            <p:spPr bwMode="auto">
              <a:xfrm>
                <a:off x="7308850" y="6273800"/>
                <a:ext cx="84138" cy="82550"/>
              </a:xfrm>
              <a:custGeom>
                <a:avLst/>
                <a:gdLst>
                  <a:gd name="T0" fmla="*/ 11 w 53"/>
                  <a:gd name="T1" fmla="*/ 52 h 52"/>
                  <a:gd name="T2" fmla="*/ 0 w 53"/>
                  <a:gd name="T3" fmla="*/ 42 h 52"/>
                  <a:gd name="T4" fmla="*/ 42 w 53"/>
                  <a:gd name="T5" fmla="*/ 0 h 52"/>
                  <a:gd name="T6" fmla="*/ 53 w 53"/>
                  <a:gd name="T7" fmla="*/ 10 h 52"/>
                  <a:gd name="T8" fmla="*/ 11 w 53"/>
                  <a:gd name="T9" fmla="*/ 52 h 52"/>
                </a:gdLst>
                <a:ahLst/>
                <a:cxnLst>
                  <a:cxn ang="0">
                    <a:pos x="T0" y="T1"/>
                  </a:cxn>
                  <a:cxn ang="0">
                    <a:pos x="T2" y="T3"/>
                  </a:cxn>
                  <a:cxn ang="0">
                    <a:pos x="T4" y="T5"/>
                  </a:cxn>
                  <a:cxn ang="0">
                    <a:pos x="T6" y="T7"/>
                  </a:cxn>
                  <a:cxn ang="0">
                    <a:pos x="T8" y="T9"/>
                  </a:cxn>
                </a:cxnLst>
                <a:rect l="0" t="0" r="r" b="b"/>
                <a:pathLst>
                  <a:path w="53" h="52">
                    <a:moveTo>
                      <a:pt x="11" y="52"/>
                    </a:moveTo>
                    <a:lnTo>
                      <a:pt x="0" y="42"/>
                    </a:lnTo>
                    <a:lnTo>
                      <a:pt x="42" y="0"/>
                    </a:lnTo>
                    <a:lnTo>
                      <a:pt x="53" y="10"/>
                    </a:lnTo>
                    <a:lnTo>
                      <a:pt x="11" y="52"/>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58" name="Rectangle 63"/>
              <p:cNvSpPr>
                <a:spLocks noChangeArrowheads="1"/>
              </p:cNvSpPr>
              <p:nvPr/>
            </p:nvSpPr>
            <p:spPr bwMode="auto">
              <a:xfrm>
                <a:off x="7548563" y="6200775"/>
                <a:ext cx="95250" cy="26987"/>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59" name="Rectangle 64"/>
              <p:cNvSpPr>
                <a:spLocks noChangeArrowheads="1"/>
              </p:cNvSpPr>
              <p:nvPr/>
            </p:nvSpPr>
            <p:spPr bwMode="auto">
              <a:xfrm>
                <a:off x="7259638" y="6200775"/>
                <a:ext cx="100013" cy="26987"/>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60" name="Freeform 65"/>
              <p:cNvSpPr>
                <a:spLocks/>
              </p:cNvSpPr>
              <p:nvPr/>
            </p:nvSpPr>
            <p:spPr bwMode="auto">
              <a:xfrm>
                <a:off x="7508875" y="6273800"/>
                <a:ext cx="84138" cy="82550"/>
              </a:xfrm>
              <a:custGeom>
                <a:avLst/>
                <a:gdLst>
                  <a:gd name="T0" fmla="*/ 0 w 53"/>
                  <a:gd name="T1" fmla="*/ 10 h 52"/>
                  <a:gd name="T2" fmla="*/ 11 w 53"/>
                  <a:gd name="T3" fmla="*/ 0 h 52"/>
                  <a:gd name="T4" fmla="*/ 53 w 53"/>
                  <a:gd name="T5" fmla="*/ 42 h 52"/>
                  <a:gd name="T6" fmla="*/ 42 w 53"/>
                  <a:gd name="T7" fmla="*/ 52 h 52"/>
                  <a:gd name="T8" fmla="*/ 0 w 53"/>
                  <a:gd name="T9" fmla="*/ 10 h 52"/>
                </a:gdLst>
                <a:ahLst/>
                <a:cxnLst>
                  <a:cxn ang="0">
                    <a:pos x="T0" y="T1"/>
                  </a:cxn>
                  <a:cxn ang="0">
                    <a:pos x="T2" y="T3"/>
                  </a:cxn>
                  <a:cxn ang="0">
                    <a:pos x="T4" y="T5"/>
                  </a:cxn>
                  <a:cxn ang="0">
                    <a:pos x="T6" y="T7"/>
                  </a:cxn>
                  <a:cxn ang="0">
                    <a:pos x="T8" y="T9"/>
                  </a:cxn>
                </a:cxnLst>
                <a:rect l="0" t="0" r="r" b="b"/>
                <a:pathLst>
                  <a:path w="53" h="52">
                    <a:moveTo>
                      <a:pt x="0" y="10"/>
                    </a:moveTo>
                    <a:lnTo>
                      <a:pt x="11" y="0"/>
                    </a:lnTo>
                    <a:lnTo>
                      <a:pt x="53" y="42"/>
                    </a:lnTo>
                    <a:lnTo>
                      <a:pt x="42" y="52"/>
                    </a:lnTo>
                    <a:lnTo>
                      <a:pt x="0" y="10"/>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61" name="Freeform 66"/>
              <p:cNvSpPr>
                <a:spLocks/>
              </p:cNvSpPr>
              <p:nvPr/>
            </p:nvSpPr>
            <p:spPr bwMode="auto">
              <a:xfrm>
                <a:off x="7308850" y="6065838"/>
                <a:ext cx="84138" cy="90487"/>
              </a:xfrm>
              <a:custGeom>
                <a:avLst/>
                <a:gdLst>
                  <a:gd name="T0" fmla="*/ 0 w 53"/>
                  <a:gd name="T1" fmla="*/ 14 h 57"/>
                  <a:gd name="T2" fmla="*/ 11 w 53"/>
                  <a:gd name="T3" fmla="*/ 0 h 57"/>
                  <a:gd name="T4" fmla="*/ 53 w 53"/>
                  <a:gd name="T5" fmla="*/ 46 h 57"/>
                  <a:gd name="T6" fmla="*/ 42 w 53"/>
                  <a:gd name="T7" fmla="*/ 57 h 57"/>
                  <a:gd name="T8" fmla="*/ 0 w 53"/>
                  <a:gd name="T9" fmla="*/ 14 h 57"/>
                </a:gdLst>
                <a:ahLst/>
                <a:cxnLst>
                  <a:cxn ang="0">
                    <a:pos x="T0" y="T1"/>
                  </a:cxn>
                  <a:cxn ang="0">
                    <a:pos x="T2" y="T3"/>
                  </a:cxn>
                  <a:cxn ang="0">
                    <a:pos x="T4" y="T5"/>
                  </a:cxn>
                  <a:cxn ang="0">
                    <a:pos x="T6" y="T7"/>
                  </a:cxn>
                  <a:cxn ang="0">
                    <a:pos x="T8" y="T9"/>
                  </a:cxn>
                </a:cxnLst>
                <a:rect l="0" t="0" r="r" b="b"/>
                <a:pathLst>
                  <a:path w="53" h="57">
                    <a:moveTo>
                      <a:pt x="0" y="14"/>
                    </a:moveTo>
                    <a:lnTo>
                      <a:pt x="11" y="0"/>
                    </a:lnTo>
                    <a:lnTo>
                      <a:pt x="53" y="46"/>
                    </a:lnTo>
                    <a:lnTo>
                      <a:pt x="42" y="57"/>
                    </a:lnTo>
                    <a:lnTo>
                      <a:pt x="0" y="14"/>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grpSp>
          <p:nvGrpSpPr>
            <p:cNvPr id="37" name="Group 36"/>
            <p:cNvGrpSpPr/>
            <p:nvPr/>
          </p:nvGrpSpPr>
          <p:grpSpPr>
            <a:xfrm>
              <a:off x="10231438" y="5472548"/>
              <a:ext cx="1392237" cy="1452416"/>
              <a:chOff x="10231438" y="5472548"/>
              <a:chExt cx="1392237" cy="1452416"/>
            </a:xfrm>
          </p:grpSpPr>
          <p:sp>
            <p:nvSpPr>
              <p:cNvPr id="42" name="Freeform 31"/>
              <p:cNvSpPr>
                <a:spLocks/>
              </p:cNvSpPr>
              <p:nvPr/>
            </p:nvSpPr>
            <p:spPr bwMode="auto">
              <a:xfrm>
                <a:off x="10855325" y="6756689"/>
                <a:ext cx="768350" cy="168275"/>
              </a:xfrm>
              <a:custGeom>
                <a:avLst/>
                <a:gdLst>
                  <a:gd name="T0" fmla="*/ 151 w 484"/>
                  <a:gd name="T1" fmla="*/ 0 h 106"/>
                  <a:gd name="T2" fmla="*/ 484 w 484"/>
                  <a:gd name="T3" fmla="*/ 0 h 106"/>
                  <a:gd name="T4" fmla="*/ 333 w 484"/>
                  <a:gd name="T5" fmla="*/ 106 h 106"/>
                  <a:gd name="T6" fmla="*/ 0 w 484"/>
                  <a:gd name="T7" fmla="*/ 106 h 106"/>
                  <a:gd name="T8" fmla="*/ 151 w 484"/>
                  <a:gd name="T9" fmla="*/ 0 h 106"/>
                </a:gdLst>
                <a:ahLst/>
                <a:cxnLst>
                  <a:cxn ang="0">
                    <a:pos x="T0" y="T1"/>
                  </a:cxn>
                  <a:cxn ang="0">
                    <a:pos x="T2" y="T3"/>
                  </a:cxn>
                  <a:cxn ang="0">
                    <a:pos x="T4" y="T5"/>
                  </a:cxn>
                  <a:cxn ang="0">
                    <a:pos x="T6" y="T7"/>
                  </a:cxn>
                  <a:cxn ang="0">
                    <a:pos x="T8" y="T9"/>
                  </a:cxn>
                </a:cxnLst>
                <a:rect l="0" t="0" r="r" b="b"/>
                <a:pathLst>
                  <a:path w="484" h="106">
                    <a:moveTo>
                      <a:pt x="151" y="0"/>
                    </a:moveTo>
                    <a:lnTo>
                      <a:pt x="484" y="0"/>
                    </a:lnTo>
                    <a:lnTo>
                      <a:pt x="333" y="106"/>
                    </a:lnTo>
                    <a:lnTo>
                      <a:pt x="0" y="106"/>
                    </a:lnTo>
                    <a:lnTo>
                      <a:pt x="15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nvGrpSpPr>
              <p:cNvPr id="43" name="Group 42"/>
              <p:cNvGrpSpPr/>
              <p:nvPr/>
            </p:nvGrpSpPr>
            <p:grpSpPr>
              <a:xfrm>
                <a:off x="10231438" y="5472548"/>
                <a:ext cx="1072986" cy="1452127"/>
                <a:chOff x="13103226" y="2775830"/>
                <a:chExt cx="1039812" cy="1407232"/>
              </a:xfrm>
            </p:grpSpPr>
            <p:sp>
              <p:nvSpPr>
                <p:cNvPr id="44" name="Rectangle 5"/>
                <p:cNvSpPr>
                  <a:spLocks noChangeArrowheads="1"/>
                </p:cNvSpPr>
                <p:nvPr/>
              </p:nvSpPr>
              <p:spPr bwMode="auto">
                <a:xfrm>
                  <a:off x="13103226" y="2775830"/>
                  <a:ext cx="1039812" cy="1407232"/>
                </a:xfrm>
                <a:prstGeom prst="rect">
                  <a:avLst/>
                </a:prstGeom>
                <a:solidFill>
                  <a:srgbClr val="0072C6">
                    <a:lumMod val="7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45"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46"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47"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48"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49" name="Oval 14"/>
                <p:cNvSpPr>
                  <a:spLocks noChangeArrowheads="1"/>
                </p:cNvSpPr>
                <p:nvPr/>
              </p:nvSpPr>
              <p:spPr bwMode="auto">
                <a:xfrm>
                  <a:off x="13875539" y="2970470"/>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50" name="Oval 15"/>
                <p:cNvSpPr>
                  <a:spLocks noChangeArrowheads="1"/>
                </p:cNvSpPr>
                <p:nvPr/>
              </p:nvSpPr>
              <p:spPr bwMode="auto">
                <a:xfrm>
                  <a:off x="13875539" y="3224438"/>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51" name="Oval 16"/>
                <p:cNvSpPr>
                  <a:spLocks noChangeArrowheads="1"/>
                </p:cNvSpPr>
                <p:nvPr/>
              </p:nvSpPr>
              <p:spPr bwMode="auto">
                <a:xfrm>
                  <a:off x="13875539" y="3478406"/>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52" name="Oval 17"/>
                <p:cNvSpPr>
                  <a:spLocks noChangeArrowheads="1"/>
                </p:cNvSpPr>
                <p:nvPr/>
              </p:nvSpPr>
              <p:spPr bwMode="auto">
                <a:xfrm>
                  <a:off x="13875539" y="3732374"/>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grpSp>
        <p:grpSp>
          <p:nvGrpSpPr>
            <p:cNvPr id="38" name="Group 37"/>
            <p:cNvGrpSpPr/>
            <p:nvPr/>
          </p:nvGrpSpPr>
          <p:grpSpPr>
            <a:xfrm>
              <a:off x="6654965" y="5630069"/>
              <a:ext cx="320511" cy="621225"/>
              <a:chOff x="6229350" y="5232400"/>
              <a:chExt cx="539750" cy="1046162"/>
            </a:xfrm>
          </p:grpSpPr>
          <p:sp>
            <p:nvSpPr>
              <p:cNvPr id="39"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40"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41"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grpSp>
    </p:spTree>
    <p:extLst>
      <p:ext uri="{BB962C8B-B14F-4D97-AF65-F5344CB8AC3E}">
        <p14:creationId xmlns:p14="http://schemas.microsoft.com/office/powerpoint/2010/main" val="104219851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4294967295"/>
          </p:nvPr>
        </p:nvSpPr>
        <p:spPr>
          <a:xfrm>
            <a:off x="0" y="1609725"/>
            <a:ext cx="5157788" cy="561975"/>
          </a:xfrm>
          <a:prstGeom prst="rect">
            <a:avLst/>
          </a:prstGeom>
        </p:spPr>
        <p:txBody>
          <a:bodyPr/>
          <a:lstStyle/>
          <a:p>
            <a:r>
              <a:rPr lang="en-US" sz="2745" dirty="0">
                <a:latin typeface="Segoe UI Light" panose="020B0502040204020203" pitchFamily="34" charset="0"/>
                <a:cs typeface="Segoe UI Light" panose="020B0502040204020203" pitchFamily="34" charset="0"/>
              </a:rPr>
              <a:t>Adding more Capacity</a:t>
            </a:r>
          </a:p>
        </p:txBody>
      </p:sp>
      <p:sp>
        <p:nvSpPr>
          <p:cNvPr id="3" name="Content Placeholder 2"/>
          <p:cNvSpPr>
            <a:spLocks noGrp="1"/>
          </p:cNvSpPr>
          <p:nvPr>
            <p:ph sz="half" idx="4294967295"/>
          </p:nvPr>
        </p:nvSpPr>
        <p:spPr>
          <a:xfrm>
            <a:off x="0" y="2171700"/>
            <a:ext cx="5157788" cy="3330575"/>
          </a:xfrm>
          <a:prstGeom prst="rect">
            <a:avLst/>
          </a:prstGeom>
        </p:spPr>
        <p:txBody>
          <a:bodyPr>
            <a:normAutofit fontScale="92500" lnSpcReduction="20000"/>
          </a:bodyPr>
          <a:lstStyle/>
          <a:p>
            <a:pPr lvl="0"/>
            <a:r>
              <a:rPr lang="en-US" dirty="0">
                <a:latin typeface="Segoe UI Light" panose="020B0502040204020203" pitchFamily="34" charset="0"/>
                <a:cs typeface="Segoe UI Light" panose="020B0502040204020203" pitchFamily="34" charset="0"/>
              </a:rPr>
              <a:t>Identifying and breaking contention and choke points </a:t>
            </a:r>
          </a:p>
          <a:p>
            <a:pPr lvl="0"/>
            <a:r>
              <a:rPr lang="en-US" dirty="0">
                <a:latin typeface="Segoe UI Light" panose="020B0502040204020203" pitchFamily="34" charset="0"/>
                <a:cs typeface="Segoe UI Light" panose="020B0502040204020203" pitchFamily="34" charset="0"/>
              </a:rPr>
              <a:t>How to add additional capacity to a solution?</a:t>
            </a:r>
          </a:p>
          <a:p>
            <a:r>
              <a:rPr lang="en-US" dirty="0">
                <a:latin typeface="Segoe UI Light" panose="020B0502040204020203" pitchFamily="34" charset="0"/>
                <a:cs typeface="Segoe UI Light" panose="020B0502040204020203" pitchFamily="34" charset="0"/>
              </a:rPr>
              <a:t>There are subtle constraints to consider...</a:t>
            </a:r>
          </a:p>
        </p:txBody>
      </p:sp>
      <p:sp>
        <p:nvSpPr>
          <p:cNvPr id="5" name="Text Placeholder 4"/>
          <p:cNvSpPr>
            <a:spLocks noGrp="1"/>
          </p:cNvSpPr>
          <p:nvPr>
            <p:ph type="body" sz="quarter" idx="4294967295"/>
          </p:nvPr>
        </p:nvSpPr>
        <p:spPr>
          <a:xfrm>
            <a:off x="7008813" y="1609725"/>
            <a:ext cx="5183187" cy="561975"/>
          </a:xfrm>
          <a:prstGeom prst="rect">
            <a:avLst/>
          </a:prstGeom>
        </p:spPr>
        <p:txBody>
          <a:bodyPr/>
          <a:lstStyle/>
          <a:p>
            <a:r>
              <a:rPr lang="en-US" sz="2745" dirty="0">
                <a:latin typeface="Segoe UI Light" panose="020B0502040204020203" pitchFamily="34" charset="0"/>
                <a:cs typeface="Segoe UI Light" panose="020B0502040204020203" pitchFamily="34" charset="0"/>
              </a:rPr>
              <a:t>Using Capacity more Efficiently</a:t>
            </a:r>
          </a:p>
        </p:txBody>
      </p:sp>
      <p:sp>
        <p:nvSpPr>
          <p:cNvPr id="12" name="Content Placeholder 11"/>
          <p:cNvSpPr>
            <a:spLocks noGrp="1"/>
          </p:cNvSpPr>
          <p:nvPr>
            <p:ph sz="quarter" idx="4294967295"/>
          </p:nvPr>
        </p:nvSpPr>
        <p:spPr>
          <a:xfrm>
            <a:off x="7008813" y="2171700"/>
            <a:ext cx="5183187" cy="3330575"/>
          </a:xfrm>
          <a:prstGeom prst="rect">
            <a:avLst/>
          </a:prstGeom>
        </p:spPr>
        <p:txBody>
          <a:bodyPr>
            <a:normAutofit fontScale="92500" lnSpcReduction="20000"/>
          </a:bodyPr>
          <a:lstStyle/>
          <a:p>
            <a:r>
              <a:rPr lang="en-US" dirty="0" smtClean="0">
                <a:latin typeface="Segoe UI Light" panose="020B0502040204020203" pitchFamily="34" charset="0"/>
                <a:cs typeface="Segoe UI Light" panose="020B0502040204020203" pitchFamily="34" charset="0"/>
              </a:rPr>
              <a:t>Traditional performance tuning</a:t>
            </a:r>
          </a:p>
          <a:p>
            <a:r>
              <a:rPr lang="en-US" dirty="0" smtClean="0">
                <a:latin typeface="Segoe UI Light" panose="020B0502040204020203" pitchFamily="34" charset="0"/>
                <a:cs typeface="Segoe UI Light" panose="020B0502040204020203" pitchFamily="34" charset="0"/>
              </a:rPr>
              <a:t>Maximize application throughput (</a:t>
            </a:r>
            <a:r>
              <a:rPr lang="en-US" dirty="0" err="1" smtClean="0">
                <a:latin typeface="Segoe UI Light" panose="020B0502040204020203" pitchFamily="34" charset="0"/>
                <a:cs typeface="Segoe UI Light" panose="020B0502040204020203" pitchFamily="34" charset="0"/>
              </a:rPr>
              <a:t>e.g</a:t>
            </a:r>
            <a:r>
              <a:rPr lang="en-US" dirty="0" smtClean="0">
                <a:latin typeface="Segoe UI Light" panose="020B0502040204020203" pitchFamily="34" charset="0"/>
                <a:cs typeface="Segoe UI Light" panose="020B0502040204020203" pitchFamily="34" charset="0"/>
              </a:rPr>
              <a:t> leveraging batching)</a:t>
            </a:r>
          </a:p>
          <a:p>
            <a:r>
              <a:rPr lang="en-US" dirty="0" smtClean="0">
                <a:latin typeface="Segoe UI Light" panose="020B0502040204020203" pitchFamily="34" charset="0"/>
                <a:cs typeface="Segoe UI Light" panose="020B0502040204020203" pitchFamily="34" charset="0"/>
              </a:rPr>
              <a:t>Improving network performance</a:t>
            </a:r>
          </a:p>
        </p:txBody>
      </p:sp>
      <p:sp>
        <p:nvSpPr>
          <p:cNvPr id="7" name="Content Placeholder 3"/>
          <p:cNvSpPr txBox="1">
            <a:spLocks/>
          </p:cNvSpPr>
          <p:nvPr/>
        </p:nvSpPr>
        <p:spPr>
          <a:xfrm>
            <a:off x="0" y="449201"/>
            <a:ext cx="12192000" cy="999701"/>
          </a:xfrm>
          <a:prstGeom prst="rect">
            <a:avLst/>
          </a:prstGeom>
          <a:solidFill>
            <a:srgbClr val="0070C0"/>
          </a:solidFill>
        </p:spPr>
        <p:style>
          <a:lnRef idx="1">
            <a:schemeClr val="accent1"/>
          </a:lnRef>
          <a:fillRef idx="2">
            <a:schemeClr val="accent1"/>
          </a:fillRef>
          <a:effectRef idx="1">
            <a:schemeClr val="accent1"/>
          </a:effectRef>
          <a:fontRef idx="minor">
            <a:schemeClr val="dk1"/>
          </a:fontRef>
        </p:style>
        <p:txBody>
          <a:bodyPr vert="horz" lIns="91427" tIns="45713" rIns="91427" bIns="45713"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lgn="ctr">
              <a:buFont typeface="Arial" panose="020B0604020202020204" pitchFamily="34" charset="0"/>
              <a:buNone/>
            </a:pPr>
            <a:r>
              <a:rPr lang="en-US" sz="4400" dirty="0">
                <a:solidFill>
                  <a:prstClr val="white"/>
                </a:solidFill>
                <a:latin typeface="Segoe UI Light" panose="020B0502040204020203" pitchFamily="34" charset="0"/>
                <a:cs typeface="Segoe UI Light" panose="020B0502040204020203" pitchFamily="34" charset="0"/>
              </a:rPr>
              <a:t>Scalability </a:t>
            </a:r>
            <a:r>
              <a:rPr lang="en-US" sz="4400" dirty="0" smtClean="0">
                <a:solidFill>
                  <a:prstClr val="white"/>
                </a:solidFill>
                <a:latin typeface="Segoe UI Light" panose="020B0502040204020203" pitchFamily="34" charset="0"/>
                <a:cs typeface="Segoe UI Light" panose="020B0502040204020203" pitchFamily="34" charset="0"/>
              </a:rPr>
              <a:t>= </a:t>
            </a:r>
            <a:r>
              <a:rPr lang="en-US" sz="4400" dirty="0">
                <a:solidFill>
                  <a:prstClr val="white"/>
                </a:solidFill>
                <a:latin typeface="Segoe UI Light" panose="020B0502040204020203" pitchFamily="34" charset="0"/>
                <a:cs typeface="Segoe UI Light" panose="020B0502040204020203" pitchFamily="34" charset="0"/>
              </a:rPr>
              <a:t>Capacity * Density</a:t>
            </a:r>
          </a:p>
        </p:txBody>
      </p:sp>
      <p:grpSp>
        <p:nvGrpSpPr>
          <p:cNvPr id="74" name="Group 2"/>
          <p:cNvGrpSpPr/>
          <p:nvPr/>
        </p:nvGrpSpPr>
        <p:grpSpPr>
          <a:xfrm>
            <a:off x="-2044" y="6513076"/>
            <a:ext cx="12194043" cy="354000"/>
            <a:chOff x="2577137" y="4571778"/>
            <a:chExt cx="9101124" cy="1390560"/>
          </a:xfrm>
        </p:grpSpPr>
        <p:sp>
          <p:nvSpPr>
            <p:cNvPr id="75"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76"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grpSp>
        <p:nvGrpSpPr>
          <p:cNvPr id="77" name="Group 76"/>
          <p:cNvGrpSpPr/>
          <p:nvPr/>
        </p:nvGrpSpPr>
        <p:grpSpPr>
          <a:xfrm>
            <a:off x="6502011" y="4760494"/>
            <a:ext cx="5689988" cy="1752651"/>
            <a:chOff x="4700587" y="4611688"/>
            <a:chExt cx="7735889" cy="2382837"/>
          </a:xfrm>
        </p:grpSpPr>
        <p:grpSp>
          <p:nvGrpSpPr>
            <p:cNvPr id="78" name="Group 77"/>
            <p:cNvGrpSpPr/>
            <p:nvPr/>
          </p:nvGrpSpPr>
          <p:grpSpPr>
            <a:xfrm>
              <a:off x="9883858" y="5181881"/>
              <a:ext cx="320511" cy="621225"/>
              <a:chOff x="6229350" y="5232400"/>
              <a:chExt cx="539750" cy="1046162"/>
            </a:xfrm>
          </p:grpSpPr>
          <p:sp>
            <p:nvSpPr>
              <p:cNvPr id="135"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36"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37"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sp>
          <p:nvSpPr>
            <p:cNvPr id="79" name="AutoShape 3"/>
            <p:cNvSpPr>
              <a:spLocks noChangeAspect="1" noChangeArrowheads="1" noTextEdit="1"/>
            </p:cNvSpPr>
            <p:nvPr/>
          </p:nvSpPr>
          <p:spPr bwMode="auto">
            <a:xfrm>
              <a:off x="5121275" y="4611688"/>
              <a:ext cx="7315200" cy="238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80" name="Rectangle 5"/>
            <p:cNvSpPr>
              <a:spLocks noChangeArrowheads="1"/>
            </p:cNvSpPr>
            <p:nvPr/>
          </p:nvSpPr>
          <p:spPr bwMode="auto">
            <a:xfrm>
              <a:off x="8015288" y="5427663"/>
              <a:ext cx="936625" cy="75088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81" name="Rectangle 6"/>
            <p:cNvSpPr>
              <a:spLocks noChangeArrowheads="1"/>
            </p:cNvSpPr>
            <p:nvPr/>
          </p:nvSpPr>
          <p:spPr bwMode="auto">
            <a:xfrm>
              <a:off x="8394700" y="5081588"/>
              <a:ext cx="406400" cy="1096962"/>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82" name="Rectangle 7"/>
            <p:cNvSpPr>
              <a:spLocks noChangeArrowheads="1"/>
            </p:cNvSpPr>
            <p:nvPr/>
          </p:nvSpPr>
          <p:spPr bwMode="auto">
            <a:xfrm>
              <a:off x="5305425" y="6378575"/>
              <a:ext cx="600075" cy="4826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83" name="Rectangle 8"/>
            <p:cNvSpPr>
              <a:spLocks noChangeArrowheads="1"/>
            </p:cNvSpPr>
            <p:nvPr/>
          </p:nvSpPr>
          <p:spPr bwMode="auto">
            <a:xfrm>
              <a:off x="5549900" y="6156325"/>
              <a:ext cx="595313" cy="7048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84" name="Rectangle 9"/>
            <p:cNvSpPr>
              <a:spLocks noChangeArrowheads="1"/>
            </p:cNvSpPr>
            <p:nvPr/>
          </p:nvSpPr>
          <p:spPr bwMode="auto">
            <a:xfrm>
              <a:off x="11128375" y="5580063"/>
              <a:ext cx="930275" cy="10572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85" name="Rectangle 10"/>
            <p:cNvSpPr>
              <a:spLocks noChangeArrowheads="1"/>
            </p:cNvSpPr>
            <p:nvPr/>
          </p:nvSpPr>
          <p:spPr bwMode="auto">
            <a:xfrm>
              <a:off x="11506200" y="5081588"/>
              <a:ext cx="930275" cy="15557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86" name="Freeform 11"/>
            <p:cNvSpPr>
              <a:spLocks/>
            </p:cNvSpPr>
            <p:nvPr/>
          </p:nvSpPr>
          <p:spPr bwMode="auto">
            <a:xfrm>
              <a:off x="5121275" y="6121400"/>
              <a:ext cx="3679825" cy="868362"/>
            </a:xfrm>
            <a:custGeom>
              <a:avLst/>
              <a:gdLst>
                <a:gd name="T0" fmla="*/ 408 w 661"/>
                <a:gd name="T1" fmla="*/ 25 h 155"/>
                <a:gd name="T2" fmla="*/ 408 w 661"/>
                <a:gd name="T3" fmla="*/ 25 h 155"/>
                <a:gd name="T4" fmla="*/ 0 w 661"/>
                <a:gd name="T5" fmla="*/ 155 h 155"/>
                <a:gd name="T6" fmla="*/ 234 w 661"/>
                <a:gd name="T7" fmla="*/ 155 h 155"/>
                <a:gd name="T8" fmla="*/ 661 w 661"/>
                <a:gd name="T9" fmla="*/ 155 h 155"/>
                <a:gd name="T10" fmla="*/ 408 w 661"/>
                <a:gd name="T11" fmla="*/ 25 h 155"/>
              </a:gdLst>
              <a:ahLst/>
              <a:cxnLst>
                <a:cxn ang="0">
                  <a:pos x="T0" y="T1"/>
                </a:cxn>
                <a:cxn ang="0">
                  <a:pos x="T2" y="T3"/>
                </a:cxn>
                <a:cxn ang="0">
                  <a:pos x="T4" y="T5"/>
                </a:cxn>
                <a:cxn ang="0">
                  <a:pos x="T6" y="T7"/>
                </a:cxn>
                <a:cxn ang="0">
                  <a:pos x="T8" y="T9"/>
                </a:cxn>
                <a:cxn ang="0">
                  <a:pos x="T10" y="T11"/>
                </a:cxn>
              </a:cxnLst>
              <a:rect l="0" t="0" r="r" b="b"/>
              <a:pathLst>
                <a:path w="661" h="155">
                  <a:moveTo>
                    <a:pt x="408" y="25"/>
                  </a:moveTo>
                  <a:cubicBezTo>
                    <a:pt x="408" y="25"/>
                    <a:pt x="408" y="25"/>
                    <a:pt x="408" y="25"/>
                  </a:cubicBezTo>
                  <a:cubicBezTo>
                    <a:pt x="264" y="0"/>
                    <a:pt x="111" y="44"/>
                    <a:pt x="0" y="155"/>
                  </a:cubicBezTo>
                  <a:cubicBezTo>
                    <a:pt x="234" y="155"/>
                    <a:pt x="234" y="155"/>
                    <a:pt x="234" y="155"/>
                  </a:cubicBezTo>
                  <a:cubicBezTo>
                    <a:pt x="661" y="155"/>
                    <a:pt x="661" y="155"/>
                    <a:pt x="661" y="155"/>
                  </a:cubicBezTo>
                  <a:cubicBezTo>
                    <a:pt x="589" y="84"/>
                    <a:pt x="501" y="40"/>
                    <a:pt x="408" y="25"/>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87" name="Freeform 12"/>
            <p:cNvSpPr>
              <a:spLocks/>
            </p:cNvSpPr>
            <p:nvPr/>
          </p:nvSpPr>
          <p:spPr bwMode="auto">
            <a:xfrm>
              <a:off x="4700587" y="5368132"/>
              <a:ext cx="757238" cy="503237"/>
            </a:xfrm>
            <a:custGeom>
              <a:avLst/>
              <a:gdLst>
                <a:gd name="T0" fmla="*/ 22 w 136"/>
                <a:gd name="T1" fmla="*/ 39 h 90"/>
                <a:gd name="T2" fmla="*/ 22 w 136"/>
                <a:gd name="T3" fmla="*/ 38 h 90"/>
                <a:gd name="T4" fmla="*/ 59 w 136"/>
                <a:gd name="T5" fmla="*/ 0 h 90"/>
                <a:gd name="T6" fmla="*/ 91 w 136"/>
                <a:gd name="T7" fmla="*/ 17 h 90"/>
                <a:gd name="T8" fmla="*/ 101 w 136"/>
                <a:gd name="T9" fmla="*/ 14 h 90"/>
                <a:gd name="T10" fmla="*/ 113 w 136"/>
                <a:gd name="T11" fmla="*/ 18 h 90"/>
                <a:gd name="T12" fmla="*/ 123 w 136"/>
                <a:gd name="T13" fmla="*/ 35 h 90"/>
                <a:gd name="T14" fmla="*/ 136 w 136"/>
                <a:gd name="T15" fmla="*/ 60 h 90"/>
                <a:gd name="T16" fmla="*/ 110 w 136"/>
                <a:gd name="T17" fmla="*/ 90 h 90"/>
                <a:gd name="T18" fmla="*/ 107 w 136"/>
                <a:gd name="T19" fmla="*/ 90 h 90"/>
                <a:gd name="T20" fmla="*/ 104 w 136"/>
                <a:gd name="T21" fmla="*/ 90 h 90"/>
                <a:gd name="T22" fmla="*/ 42 w 136"/>
                <a:gd name="T23" fmla="*/ 90 h 90"/>
                <a:gd name="T24" fmla="*/ 41 w 136"/>
                <a:gd name="T25" fmla="*/ 90 h 90"/>
                <a:gd name="T26" fmla="*/ 39 w 136"/>
                <a:gd name="T27" fmla="*/ 90 h 90"/>
                <a:gd name="T28" fmla="*/ 35 w 136"/>
                <a:gd name="T29" fmla="*/ 90 h 90"/>
                <a:gd name="T30" fmla="*/ 25 w 136"/>
                <a:gd name="T31" fmla="*/ 90 h 90"/>
                <a:gd name="T32" fmla="*/ 0 w 136"/>
                <a:gd name="T33" fmla="*/ 64 h 90"/>
                <a:gd name="T34" fmla="*/ 22 w 136"/>
                <a:gd name="T35" fmla="*/ 3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90">
                  <a:moveTo>
                    <a:pt x="22" y="39"/>
                  </a:moveTo>
                  <a:cubicBezTo>
                    <a:pt x="22" y="39"/>
                    <a:pt x="22" y="38"/>
                    <a:pt x="22" y="38"/>
                  </a:cubicBezTo>
                  <a:cubicBezTo>
                    <a:pt x="22" y="17"/>
                    <a:pt x="38" y="0"/>
                    <a:pt x="59" y="0"/>
                  </a:cubicBezTo>
                  <a:cubicBezTo>
                    <a:pt x="72" y="0"/>
                    <a:pt x="84" y="7"/>
                    <a:pt x="91" y="17"/>
                  </a:cubicBezTo>
                  <a:cubicBezTo>
                    <a:pt x="94" y="15"/>
                    <a:pt x="97" y="14"/>
                    <a:pt x="101" y="14"/>
                  </a:cubicBezTo>
                  <a:cubicBezTo>
                    <a:pt x="106" y="14"/>
                    <a:pt x="110" y="16"/>
                    <a:pt x="113" y="18"/>
                  </a:cubicBezTo>
                  <a:cubicBezTo>
                    <a:pt x="119" y="22"/>
                    <a:pt x="123" y="28"/>
                    <a:pt x="123" y="35"/>
                  </a:cubicBezTo>
                  <a:cubicBezTo>
                    <a:pt x="131" y="41"/>
                    <a:pt x="136" y="50"/>
                    <a:pt x="136" y="60"/>
                  </a:cubicBezTo>
                  <a:cubicBezTo>
                    <a:pt x="136" y="75"/>
                    <a:pt x="125" y="88"/>
                    <a:pt x="110" y="90"/>
                  </a:cubicBezTo>
                  <a:cubicBezTo>
                    <a:pt x="109" y="90"/>
                    <a:pt x="108" y="90"/>
                    <a:pt x="107" y="90"/>
                  </a:cubicBezTo>
                  <a:cubicBezTo>
                    <a:pt x="106" y="90"/>
                    <a:pt x="105" y="90"/>
                    <a:pt x="104" y="90"/>
                  </a:cubicBezTo>
                  <a:cubicBezTo>
                    <a:pt x="90" y="90"/>
                    <a:pt x="58" y="90"/>
                    <a:pt x="42" y="90"/>
                  </a:cubicBezTo>
                  <a:cubicBezTo>
                    <a:pt x="42" y="90"/>
                    <a:pt x="41" y="90"/>
                    <a:pt x="41" y="90"/>
                  </a:cubicBezTo>
                  <a:cubicBezTo>
                    <a:pt x="39" y="90"/>
                    <a:pt x="39" y="90"/>
                    <a:pt x="39" y="90"/>
                  </a:cubicBezTo>
                  <a:cubicBezTo>
                    <a:pt x="39" y="90"/>
                    <a:pt x="36" y="90"/>
                    <a:pt x="35" y="90"/>
                  </a:cubicBezTo>
                  <a:cubicBezTo>
                    <a:pt x="25" y="90"/>
                    <a:pt x="25" y="90"/>
                    <a:pt x="25" y="90"/>
                  </a:cubicBezTo>
                  <a:cubicBezTo>
                    <a:pt x="11" y="89"/>
                    <a:pt x="0" y="78"/>
                    <a:pt x="0" y="64"/>
                  </a:cubicBezTo>
                  <a:cubicBezTo>
                    <a:pt x="0" y="52"/>
                    <a:pt x="9" y="41"/>
                    <a:pt x="22" y="39"/>
                  </a:cubicBez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88" name="Freeform 13"/>
            <p:cNvSpPr>
              <a:spLocks/>
            </p:cNvSpPr>
            <p:nvPr/>
          </p:nvSpPr>
          <p:spPr bwMode="auto">
            <a:xfrm>
              <a:off x="5262562" y="5317332"/>
              <a:ext cx="630238" cy="414337"/>
            </a:xfrm>
            <a:custGeom>
              <a:avLst/>
              <a:gdLst>
                <a:gd name="T0" fmla="*/ 18 w 113"/>
                <a:gd name="T1" fmla="*/ 32 h 74"/>
                <a:gd name="T2" fmla="*/ 18 w 113"/>
                <a:gd name="T3" fmla="*/ 31 h 74"/>
                <a:gd name="T4" fmla="*/ 50 w 113"/>
                <a:gd name="T5" fmla="*/ 0 h 74"/>
                <a:gd name="T6" fmla="*/ 76 w 113"/>
                <a:gd name="T7" fmla="*/ 14 h 74"/>
                <a:gd name="T8" fmla="*/ 84 w 113"/>
                <a:gd name="T9" fmla="*/ 11 h 74"/>
                <a:gd name="T10" fmla="*/ 94 w 113"/>
                <a:gd name="T11" fmla="*/ 14 h 74"/>
                <a:gd name="T12" fmla="*/ 102 w 113"/>
                <a:gd name="T13" fmla="*/ 29 h 74"/>
                <a:gd name="T14" fmla="*/ 113 w 113"/>
                <a:gd name="T15" fmla="*/ 49 h 74"/>
                <a:gd name="T16" fmla="*/ 91 w 113"/>
                <a:gd name="T17" fmla="*/ 74 h 74"/>
                <a:gd name="T18" fmla="*/ 89 w 113"/>
                <a:gd name="T19" fmla="*/ 74 h 74"/>
                <a:gd name="T20" fmla="*/ 86 w 113"/>
                <a:gd name="T21" fmla="*/ 74 h 74"/>
                <a:gd name="T22" fmla="*/ 35 w 113"/>
                <a:gd name="T23" fmla="*/ 74 h 74"/>
                <a:gd name="T24" fmla="*/ 34 w 113"/>
                <a:gd name="T25" fmla="*/ 74 h 74"/>
                <a:gd name="T26" fmla="*/ 33 w 113"/>
                <a:gd name="T27" fmla="*/ 74 h 74"/>
                <a:gd name="T28" fmla="*/ 29 w 113"/>
                <a:gd name="T29" fmla="*/ 74 h 74"/>
                <a:gd name="T30" fmla="*/ 21 w 113"/>
                <a:gd name="T31" fmla="*/ 74 h 74"/>
                <a:gd name="T32" fmla="*/ 0 w 113"/>
                <a:gd name="T33" fmla="*/ 53 h 74"/>
                <a:gd name="T34" fmla="*/ 18 w 113"/>
                <a:gd name="T35" fmla="*/ 3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74">
                  <a:moveTo>
                    <a:pt x="18" y="32"/>
                  </a:moveTo>
                  <a:cubicBezTo>
                    <a:pt x="18" y="32"/>
                    <a:pt x="18" y="31"/>
                    <a:pt x="18" y="31"/>
                  </a:cubicBezTo>
                  <a:cubicBezTo>
                    <a:pt x="18" y="14"/>
                    <a:pt x="32" y="0"/>
                    <a:pt x="50" y="0"/>
                  </a:cubicBezTo>
                  <a:cubicBezTo>
                    <a:pt x="60" y="0"/>
                    <a:pt x="70" y="5"/>
                    <a:pt x="76" y="14"/>
                  </a:cubicBezTo>
                  <a:cubicBezTo>
                    <a:pt x="78" y="12"/>
                    <a:pt x="81" y="11"/>
                    <a:pt x="84" y="11"/>
                  </a:cubicBezTo>
                  <a:cubicBezTo>
                    <a:pt x="88" y="11"/>
                    <a:pt x="91" y="12"/>
                    <a:pt x="94" y="14"/>
                  </a:cubicBezTo>
                  <a:cubicBezTo>
                    <a:pt x="99" y="18"/>
                    <a:pt x="102" y="23"/>
                    <a:pt x="102" y="29"/>
                  </a:cubicBezTo>
                  <a:cubicBezTo>
                    <a:pt x="109" y="33"/>
                    <a:pt x="113" y="41"/>
                    <a:pt x="113" y="49"/>
                  </a:cubicBezTo>
                  <a:cubicBezTo>
                    <a:pt x="113" y="62"/>
                    <a:pt x="104" y="72"/>
                    <a:pt x="91" y="74"/>
                  </a:cubicBezTo>
                  <a:cubicBezTo>
                    <a:pt x="91" y="74"/>
                    <a:pt x="90" y="74"/>
                    <a:pt x="89" y="74"/>
                  </a:cubicBezTo>
                  <a:cubicBezTo>
                    <a:pt x="88" y="74"/>
                    <a:pt x="87" y="74"/>
                    <a:pt x="86" y="74"/>
                  </a:cubicBezTo>
                  <a:cubicBezTo>
                    <a:pt x="75" y="74"/>
                    <a:pt x="48" y="74"/>
                    <a:pt x="35" y="74"/>
                  </a:cubicBezTo>
                  <a:cubicBezTo>
                    <a:pt x="35" y="74"/>
                    <a:pt x="35" y="74"/>
                    <a:pt x="34" y="74"/>
                  </a:cubicBezTo>
                  <a:cubicBezTo>
                    <a:pt x="33" y="74"/>
                    <a:pt x="33" y="74"/>
                    <a:pt x="33" y="74"/>
                  </a:cubicBezTo>
                  <a:cubicBezTo>
                    <a:pt x="33" y="74"/>
                    <a:pt x="31" y="74"/>
                    <a:pt x="29" y="74"/>
                  </a:cubicBezTo>
                  <a:cubicBezTo>
                    <a:pt x="21" y="74"/>
                    <a:pt x="21" y="74"/>
                    <a:pt x="21" y="74"/>
                  </a:cubicBezTo>
                  <a:cubicBezTo>
                    <a:pt x="10" y="73"/>
                    <a:pt x="0" y="64"/>
                    <a:pt x="0" y="53"/>
                  </a:cubicBezTo>
                  <a:cubicBezTo>
                    <a:pt x="0" y="42"/>
                    <a:pt x="8" y="34"/>
                    <a:pt x="18" y="32"/>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nvGrpSpPr>
            <p:cNvPr id="89" name="Group 88"/>
            <p:cNvGrpSpPr/>
            <p:nvPr/>
          </p:nvGrpSpPr>
          <p:grpSpPr>
            <a:xfrm>
              <a:off x="6274046" y="5741988"/>
              <a:ext cx="320511" cy="621225"/>
              <a:chOff x="6229350" y="5232400"/>
              <a:chExt cx="539750" cy="1046162"/>
            </a:xfrm>
          </p:grpSpPr>
          <p:sp>
            <p:nvSpPr>
              <p:cNvPr id="132"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33"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34"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sp>
          <p:nvSpPr>
            <p:cNvPr id="90" name="Freeform 17"/>
            <p:cNvSpPr>
              <a:spLocks/>
            </p:cNvSpPr>
            <p:nvPr/>
          </p:nvSpPr>
          <p:spPr bwMode="auto">
            <a:xfrm>
              <a:off x="9975850" y="5992813"/>
              <a:ext cx="2460625" cy="996950"/>
            </a:xfrm>
            <a:custGeom>
              <a:avLst/>
              <a:gdLst>
                <a:gd name="T0" fmla="*/ 0 w 442"/>
                <a:gd name="T1" fmla="*/ 178 h 178"/>
                <a:gd name="T2" fmla="*/ 0 w 442"/>
                <a:gd name="T3" fmla="*/ 178 h 178"/>
                <a:gd name="T4" fmla="*/ 290 w 442"/>
                <a:gd name="T5" fmla="*/ 178 h 178"/>
                <a:gd name="T6" fmla="*/ 442 w 442"/>
                <a:gd name="T7" fmla="*/ 178 h 178"/>
                <a:gd name="T8" fmla="*/ 442 w 442"/>
                <a:gd name="T9" fmla="*/ 9 h 178"/>
                <a:gd name="T10" fmla="*/ 0 w 442"/>
                <a:gd name="T11" fmla="*/ 178 h 178"/>
              </a:gdLst>
              <a:ahLst/>
              <a:cxnLst>
                <a:cxn ang="0">
                  <a:pos x="T0" y="T1"/>
                </a:cxn>
                <a:cxn ang="0">
                  <a:pos x="T2" y="T3"/>
                </a:cxn>
                <a:cxn ang="0">
                  <a:pos x="T4" y="T5"/>
                </a:cxn>
                <a:cxn ang="0">
                  <a:pos x="T6" y="T7"/>
                </a:cxn>
                <a:cxn ang="0">
                  <a:pos x="T8" y="T9"/>
                </a:cxn>
                <a:cxn ang="0">
                  <a:pos x="T10" y="T11"/>
                </a:cxn>
              </a:cxnLst>
              <a:rect l="0" t="0" r="r" b="b"/>
              <a:pathLst>
                <a:path w="442" h="178">
                  <a:moveTo>
                    <a:pt x="0" y="178"/>
                  </a:moveTo>
                  <a:cubicBezTo>
                    <a:pt x="0" y="178"/>
                    <a:pt x="0" y="178"/>
                    <a:pt x="0" y="178"/>
                  </a:cubicBezTo>
                  <a:cubicBezTo>
                    <a:pt x="290" y="178"/>
                    <a:pt x="290" y="178"/>
                    <a:pt x="290" y="178"/>
                  </a:cubicBezTo>
                  <a:cubicBezTo>
                    <a:pt x="442" y="178"/>
                    <a:pt x="442" y="178"/>
                    <a:pt x="442" y="178"/>
                  </a:cubicBezTo>
                  <a:cubicBezTo>
                    <a:pt x="442" y="9"/>
                    <a:pt x="442" y="9"/>
                    <a:pt x="442" y="9"/>
                  </a:cubicBezTo>
                  <a:cubicBezTo>
                    <a:pt x="283" y="0"/>
                    <a:pt x="121" y="57"/>
                    <a:pt x="0" y="17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91" name="Freeform 18"/>
            <p:cNvSpPr>
              <a:spLocks/>
            </p:cNvSpPr>
            <p:nvPr/>
          </p:nvSpPr>
          <p:spPr bwMode="auto">
            <a:xfrm>
              <a:off x="6791325" y="5334000"/>
              <a:ext cx="5645150" cy="1655762"/>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92" name="Freeform 19"/>
            <p:cNvSpPr>
              <a:spLocks/>
            </p:cNvSpPr>
            <p:nvPr/>
          </p:nvSpPr>
          <p:spPr bwMode="auto">
            <a:xfrm>
              <a:off x="8439150" y="5786438"/>
              <a:ext cx="723900" cy="889000"/>
            </a:xfrm>
            <a:custGeom>
              <a:avLst/>
              <a:gdLst>
                <a:gd name="T0" fmla="*/ 42 w 130"/>
                <a:gd name="T1" fmla="*/ 159 h 159"/>
                <a:gd name="T2" fmla="*/ 42 w 130"/>
                <a:gd name="T3" fmla="*/ 159 h 159"/>
                <a:gd name="T4" fmla="*/ 130 w 130"/>
                <a:gd name="T5" fmla="*/ 0 h 159"/>
                <a:gd name="T6" fmla="*/ 77 w 130"/>
                <a:gd name="T7" fmla="*/ 10 h 159"/>
                <a:gd name="T8" fmla="*/ 0 w 130"/>
                <a:gd name="T9" fmla="*/ 159 h 159"/>
                <a:gd name="T10" fmla="*/ 42 w 130"/>
                <a:gd name="T11" fmla="*/ 159 h 159"/>
                <a:gd name="T12" fmla="*/ 42 w 130"/>
                <a:gd name="T13" fmla="*/ 159 h 159"/>
              </a:gdLst>
              <a:ahLst/>
              <a:cxnLst>
                <a:cxn ang="0">
                  <a:pos x="T0" y="T1"/>
                </a:cxn>
                <a:cxn ang="0">
                  <a:pos x="T2" y="T3"/>
                </a:cxn>
                <a:cxn ang="0">
                  <a:pos x="T4" y="T5"/>
                </a:cxn>
                <a:cxn ang="0">
                  <a:pos x="T6" y="T7"/>
                </a:cxn>
                <a:cxn ang="0">
                  <a:pos x="T8" y="T9"/>
                </a:cxn>
                <a:cxn ang="0">
                  <a:pos x="T10" y="T11"/>
                </a:cxn>
                <a:cxn ang="0">
                  <a:pos x="T12" y="T13"/>
                </a:cxn>
              </a:cxnLst>
              <a:rect l="0" t="0" r="r" b="b"/>
              <a:pathLst>
                <a:path w="130" h="159">
                  <a:moveTo>
                    <a:pt x="42" y="159"/>
                  </a:moveTo>
                  <a:cubicBezTo>
                    <a:pt x="42" y="159"/>
                    <a:pt x="42" y="159"/>
                    <a:pt x="42" y="159"/>
                  </a:cubicBezTo>
                  <a:cubicBezTo>
                    <a:pt x="48" y="109"/>
                    <a:pt x="77" y="51"/>
                    <a:pt x="130" y="0"/>
                  </a:cubicBezTo>
                  <a:cubicBezTo>
                    <a:pt x="112" y="3"/>
                    <a:pt x="95" y="6"/>
                    <a:pt x="77" y="10"/>
                  </a:cubicBezTo>
                  <a:cubicBezTo>
                    <a:pt x="30" y="58"/>
                    <a:pt x="5" y="112"/>
                    <a:pt x="0" y="159"/>
                  </a:cubicBezTo>
                  <a:cubicBezTo>
                    <a:pt x="42" y="159"/>
                    <a:pt x="42" y="159"/>
                    <a:pt x="42" y="159"/>
                  </a:cubicBezTo>
                  <a:cubicBezTo>
                    <a:pt x="42" y="159"/>
                    <a:pt x="42" y="159"/>
                    <a:pt x="42" y="15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93" name="Freeform 21"/>
            <p:cNvSpPr>
              <a:spLocks/>
            </p:cNvSpPr>
            <p:nvPr/>
          </p:nvSpPr>
          <p:spPr bwMode="auto">
            <a:xfrm>
              <a:off x="10348913" y="5853113"/>
              <a:ext cx="612775" cy="822325"/>
            </a:xfrm>
            <a:custGeom>
              <a:avLst/>
              <a:gdLst>
                <a:gd name="T0" fmla="*/ 43 w 110"/>
                <a:gd name="T1" fmla="*/ 147 h 147"/>
                <a:gd name="T2" fmla="*/ 43 w 110"/>
                <a:gd name="T3" fmla="*/ 147 h 147"/>
                <a:gd name="T4" fmla="*/ 110 w 110"/>
                <a:gd name="T5" fmla="*/ 9 h 147"/>
                <a:gd name="T6" fmla="*/ 76 w 110"/>
                <a:gd name="T7" fmla="*/ 0 h 147"/>
                <a:gd name="T8" fmla="*/ 0 w 110"/>
                <a:gd name="T9" fmla="*/ 147 h 147"/>
                <a:gd name="T10" fmla="*/ 43 w 110"/>
                <a:gd name="T11" fmla="*/ 147 h 147"/>
                <a:gd name="T12" fmla="*/ 43 w 110"/>
                <a:gd name="T13" fmla="*/ 147 h 147"/>
              </a:gdLst>
              <a:ahLst/>
              <a:cxnLst>
                <a:cxn ang="0">
                  <a:pos x="T0" y="T1"/>
                </a:cxn>
                <a:cxn ang="0">
                  <a:pos x="T2" y="T3"/>
                </a:cxn>
                <a:cxn ang="0">
                  <a:pos x="T4" y="T5"/>
                </a:cxn>
                <a:cxn ang="0">
                  <a:pos x="T6" y="T7"/>
                </a:cxn>
                <a:cxn ang="0">
                  <a:pos x="T8" y="T9"/>
                </a:cxn>
                <a:cxn ang="0">
                  <a:pos x="T10" y="T11"/>
                </a:cxn>
                <a:cxn ang="0">
                  <a:pos x="T12" y="T13"/>
                </a:cxn>
              </a:cxnLst>
              <a:rect l="0" t="0" r="r" b="b"/>
              <a:pathLst>
                <a:path w="110" h="147">
                  <a:moveTo>
                    <a:pt x="43" y="147"/>
                  </a:moveTo>
                  <a:cubicBezTo>
                    <a:pt x="43" y="147"/>
                    <a:pt x="43" y="147"/>
                    <a:pt x="43" y="147"/>
                  </a:cubicBezTo>
                  <a:cubicBezTo>
                    <a:pt x="48" y="104"/>
                    <a:pt x="70" y="54"/>
                    <a:pt x="110" y="9"/>
                  </a:cubicBezTo>
                  <a:cubicBezTo>
                    <a:pt x="99" y="6"/>
                    <a:pt x="87" y="3"/>
                    <a:pt x="76" y="0"/>
                  </a:cubicBezTo>
                  <a:cubicBezTo>
                    <a:pt x="30" y="48"/>
                    <a:pt x="5" y="101"/>
                    <a:pt x="0" y="147"/>
                  </a:cubicBezTo>
                  <a:cubicBezTo>
                    <a:pt x="43" y="147"/>
                    <a:pt x="43" y="147"/>
                    <a:pt x="43" y="147"/>
                  </a:cubicBezTo>
                  <a:cubicBezTo>
                    <a:pt x="43" y="147"/>
                    <a:pt x="43" y="147"/>
                    <a:pt x="43" y="147"/>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94" name="Freeform 22"/>
            <p:cNvSpPr>
              <a:spLocks/>
            </p:cNvSpPr>
            <p:nvPr/>
          </p:nvSpPr>
          <p:spPr bwMode="auto">
            <a:xfrm>
              <a:off x="9007475" y="5741988"/>
              <a:ext cx="1412875" cy="966787"/>
            </a:xfrm>
            <a:custGeom>
              <a:avLst/>
              <a:gdLst>
                <a:gd name="T0" fmla="*/ 41 w 254"/>
                <a:gd name="T1" fmla="*/ 38 h 173"/>
                <a:gd name="T2" fmla="*/ 41 w 254"/>
                <a:gd name="T3" fmla="*/ 38 h 173"/>
                <a:gd name="T4" fmla="*/ 10 w 254"/>
                <a:gd name="T5" fmla="*/ 140 h 173"/>
                <a:gd name="T6" fmla="*/ 70 w 254"/>
                <a:gd name="T7" fmla="*/ 173 h 173"/>
                <a:gd name="T8" fmla="*/ 147 w 254"/>
                <a:gd name="T9" fmla="*/ 138 h 173"/>
                <a:gd name="T10" fmla="*/ 232 w 254"/>
                <a:gd name="T11" fmla="*/ 31 h 173"/>
                <a:gd name="T12" fmla="*/ 254 w 254"/>
                <a:gd name="T13" fmla="*/ 8 h 173"/>
                <a:gd name="T14" fmla="*/ 213 w 254"/>
                <a:gd name="T15" fmla="*/ 3 h 173"/>
                <a:gd name="T16" fmla="*/ 185 w 254"/>
                <a:gd name="T17" fmla="*/ 34 h 173"/>
                <a:gd name="T18" fmla="*/ 79 w 254"/>
                <a:gd name="T19" fmla="*/ 140 h 173"/>
                <a:gd name="T20" fmla="*/ 88 w 254"/>
                <a:gd name="T21" fmla="*/ 36 h 173"/>
                <a:gd name="T22" fmla="*/ 124 w 254"/>
                <a:gd name="T23" fmla="*/ 0 h 173"/>
                <a:gd name="T24" fmla="*/ 76 w 254"/>
                <a:gd name="T25" fmla="*/ 3 h 173"/>
                <a:gd name="T26" fmla="*/ 41 w 254"/>
                <a:gd name="T27" fmla="*/ 3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 h="173">
                  <a:moveTo>
                    <a:pt x="41" y="38"/>
                  </a:moveTo>
                  <a:cubicBezTo>
                    <a:pt x="41" y="38"/>
                    <a:pt x="41" y="38"/>
                    <a:pt x="41" y="38"/>
                  </a:cubicBezTo>
                  <a:cubicBezTo>
                    <a:pt x="5" y="82"/>
                    <a:pt x="0" y="117"/>
                    <a:pt x="10" y="140"/>
                  </a:cubicBezTo>
                  <a:cubicBezTo>
                    <a:pt x="20" y="163"/>
                    <a:pt x="42" y="173"/>
                    <a:pt x="70" y="173"/>
                  </a:cubicBezTo>
                  <a:cubicBezTo>
                    <a:pt x="101" y="173"/>
                    <a:pt x="124" y="162"/>
                    <a:pt x="147" y="138"/>
                  </a:cubicBezTo>
                  <a:cubicBezTo>
                    <a:pt x="170" y="114"/>
                    <a:pt x="192" y="77"/>
                    <a:pt x="232" y="31"/>
                  </a:cubicBezTo>
                  <a:cubicBezTo>
                    <a:pt x="239" y="23"/>
                    <a:pt x="247" y="15"/>
                    <a:pt x="254" y="8"/>
                  </a:cubicBezTo>
                  <a:cubicBezTo>
                    <a:pt x="240" y="6"/>
                    <a:pt x="227" y="4"/>
                    <a:pt x="213" y="3"/>
                  </a:cubicBezTo>
                  <a:cubicBezTo>
                    <a:pt x="204" y="12"/>
                    <a:pt x="195" y="23"/>
                    <a:pt x="185" y="34"/>
                  </a:cubicBezTo>
                  <a:cubicBezTo>
                    <a:pt x="128" y="104"/>
                    <a:pt x="113" y="140"/>
                    <a:pt x="79" y="140"/>
                  </a:cubicBezTo>
                  <a:cubicBezTo>
                    <a:pt x="49" y="140"/>
                    <a:pt x="32" y="105"/>
                    <a:pt x="88" y="36"/>
                  </a:cubicBezTo>
                  <a:cubicBezTo>
                    <a:pt x="99" y="22"/>
                    <a:pt x="111" y="10"/>
                    <a:pt x="124" y="0"/>
                  </a:cubicBezTo>
                  <a:cubicBezTo>
                    <a:pt x="108" y="0"/>
                    <a:pt x="92" y="1"/>
                    <a:pt x="76" y="3"/>
                  </a:cubicBezTo>
                  <a:cubicBezTo>
                    <a:pt x="64" y="13"/>
                    <a:pt x="52" y="25"/>
                    <a:pt x="41" y="3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95" name="Freeform 23"/>
            <p:cNvSpPr>
              <a:spLocks/>
            </p:cNvSpPr>
            <p:nvPr/>
          </p:nvSpPr>
          <p:spPr bwMode="auto">
            <a:xfrm>
              <a:off x="10933113" y="5965825"/>
              <a:ext cx="985838" cy="742950"/>
            </a:xfrm>
            <a:custGeom>
              <a:avLst/>
              <a:gdLst>
                <a:gd name="T0" fmla="*/ 10 w 177"/>
                <a:gd name="T1" fmla="*/ 100 h 133"/>
                <a:gd name="T2" fmla="*/ 10 w 177"/>
                <a:gd name="T3" fmla="*/ 100 h 133"/>
                <a:gd name="T4" fmla="*/ 70 w 177"/>
                <a:gd name="T5" fmla="*/ 133 h 133"/>
                <a:gd name="T6" fmla="*/ 147 w 177"/>
                <a:gd name="T7" fmla="*/ 98 h 133"/>
                <a:gd name="T8" fmla="*/ 177 w 177"/>
                <a:gd name="T9" fmla="*/ 62 h 133"/>
                <a:gd name="T10" fmla="*/ 146 w 177"/>
                <a:gd name="T11" fmla="*/ 45 h 133"/>
                <a:gd name="T12" fmla="*/ 79 w 177"/>
                <a:gd name="T13" fmla="*/ 100 h 133"/>
                <a:gd name="T14" fmla="*/ 75 w 177"/>
                <a:gd name="T15" fmla="*/ 13 h 133"/>
                <a:gd name="T16" fmla="*/ 39 w 177"/>
                <a:gd name="T17" fmla="*/ 0 h 133"/>
                <a:gd name="T18" fmla="*/ 10 w 177"/>
                <a:gd name="T19" fmla="*/ 10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133">
                  <a:moveTo>
                    <a:pt x="10" y="100"/>
                  </a:moveTo>
                  <a:cubicBezTo>
                    <a:pt x="10" y="100"/>
                    <a:pt x="10" y="100"/>
                    <a:pt x="10" y="100"/>
                  </a:cubicBezTo>
                  <a:cubicBezTo>
                    <a:pt x="20" y="123"/>
                    <a:pt x="42" y="133"/>
                    <a:pt x="70" y="133"/>
                  </a:cubicBezTo>
                  <a:cubicBezTo>
                    <a:pt x="101" y="133"/>
                    <a:pt x="124" y="122"/>
                    <a:pt x="147" y="98"/>
                  </a:cubicBezTo>
                  <a:cubicBezTo>
                    <a:pt x="157" y="88"/>
                    <a:pt x="166" y="76"/>
                    <a:pt x="177" y="62"/>
                  </a:cubicBezTo>
                  <a:cubicBezTo>
                    <a:pt x="166" y="56"/>
                    <a:pt x="156" y="50"/>
                    <a:pt x="146" y="45"/>
                  </a:cubicBezTo>
                  <a:cubicBezTo>
                    <a:pt x="119" y="82"/>
                    <a:pt x="103" y="100"/>
                    <a:pt x="79" y="100"/>
                  </a:cubicBezTo>
                  <a:cubicBezTo>
                    <a:pt x="52" y="100"/>
                    <a:pt x="36" y="71"/>
                    <a:pt x="75" y="13"/>
                  </a:cubicBezTo>
                  <a:cubicBezTo>
                    <a:pt x="63" y="8"/>
                    <a:pt x="51" y="4"/>
                    <a:pt x="39" y="0"/>
                  </a:cubicBezTo>
                  <a:cubicBezTo>
                    <a:pt x="5" y="43"/>
                    <a:pt x="0" y="77"/>
                    <a:pt x="10" y="10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96" name="Freeform 24"/>
            <p:cNvSpPr>
              <a:spLocks/>
            </p:cNvSpPr>
            <p:nvPr/>
          </p:nvSpPr>
          <p:spPr bwMode="auto">
            <a:xfrm>
              <a:off x="12207875" y="6496050"/>
              <a:ext cx="228600" cy="212725"/>
            </a:xfrm>
            <a:custGeom>
              <a:avLst/>
              <a:gdLst>
                <a:gd name="T0" fmla="*/ 0 w 41"/>
                <a:gd name="T1" fmla="*/ 0 h 38"/>
                <a:gd name="T2" fmla="*/ 0 w 41"/>
                <a:gd name="T3" fmla="*/ 0 h 38"/>
                <a:gd name="T4" fmla="*/ 0 w 41"/>
                <a:gd name="T5" fmla="*/ 5 h 38"/>
                <a:gd name="T6" fmla="*/ 37 w 41"/>
                <a:gd name="T7" fmla="*/ 38 h 38"/>
                <a:gd name="T8" fmla="*/ 41 w 41"/>
                <a:gd name="T9" fmla="*/ 32 h 38"/>
                <a:gd name="T10" fmla="*/ 41 w 41"/>
                <a:gd name="T11" fmla="*/ 30 h 38"/>
                <a:gd name="T12" fmla="*/ 0 w 41"/>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41" h="38">
                  <a:moveTo>
                    <a:pt x="0" y="0"/>
                  </a:moveTo>
                  <a:cubicBezTo>
                    <a:pt x="0" y="0"/>
                    <a:pt x="0" y="0"/>
                    <a:pt x="0" y="0"/>
                  </a:cubicBezTo>
                  <a:cubicBezTo>
                    <a:pt x="0" y="2"/>
                    <a:pt x="0" y="3"/>
                    <a:pt x="0" y="5"/>
                  </a:cubicBezTo>
                  <a:cubicBezTo>
                    <a:pt x="2" y="25"/>
                    <a:pt x="15" y="36"/>
                    <a:pt x="37" y="38"/>
                  </a:cubicBezTo>
                  <a:cubicBezTo>
                    <a:pt x="41" y="32"/>
                    <a:pt x="41" y="32"/>
                    <a:pt x="41" y="32"/>
                  </a:cubicBezTo>
                  <a:cubicBezTo>
                    <a:pt x="41" y="30"/>
                    <a:pt x="41" y="30"/>
                    <a:pt x="41" y="30"/>
                  </a:cubicBezTo>
                  <a:cubicBezTo>
                    <a:pt x="27" y="20"/>
                    <a:pt x="14" y="10"/>
                    <a:pt x="0" y="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97" name="Freeform 25"/>
            <p:cNvSpPr>
              <a:spLocks/>
            </p:cNvSpPr>
            <p:nvPr/>
          </p:nvSpPr>
          <p:spPr bwMode="auto">
            <a:xfrm>
              <a:off x="8143875" y="5210175"/>
              <a:ext cx="528638" cy="1465262"/>
            </a:xfrm>
            <a:custGeom>
              <a:avLst/>
              <a:gdLst>
                <a:gd name="T0" fmla="*/ 95 w 95"/>
                <a:gd name="T1" fmla="*/ 0 h 262"/>
                <a:gd name="T2" fmla="*/ 95 w 95"/>
                <a:gd name="T3" fmla="*/ 0 h 262"/>
                <a:gd name="T4" fmla="*/ 95 w 95"/>
                <a:gd name="T5" fmla="*/ 262 h 262"/>
                <a:gd name="T6" fmla="*/ 53 w 95"/>
                <a:gd name="T7" fmla="*/ 262 h 262"/>
                <a:gd name="T8" fmla="*/ 53 w 95"/>
                <a:gd name="T9" fmla="*/ 51 h 262"/>
                <a:gd name="T10" fmla="*/ 29 w 95"/>
                <a:gd name="T11" fmla="*/ 65 h 262"/>
                <a:gd name="T12" fmla="*/ 0 w 95"/>
                <a:gd name="T13" fmla="*/ 74 h 262"/>
                <a:gd name="T14" fmla="*/ 0 w 95"/>
                <a:gd name="T15" fmla="*/ 39 h 262"/>
                <a:gd name="T16" fmla="*/ 20 w 95"/>
                <a:gd name="T17" fmla="*/ 32 h 262"/>
                <a:gd name="T18" fmla="*/ 39 w 95"/>
                <a:gd name="T19" fmla="*/ 24 h 262"/>
                <a:gd name="T20" fmla="*/ 58 w 95"/>
                <a:gd name="T21" fmla="*/ 13 h 262"/>
                <a:gd name="T22" fmla="*/ 77 w 95"/>
                <a:gd name="T23" fmla="*/ 0 h 262"/>
                <a:gd name="T24" fmla="*/ 95 w 95"/>
                <a:gd name="T25" fmla="*/ 0 h 262"/>
                <a:gd name="T26" fmla="*/ 95 w 95"/>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262">
                  <a:moveTo>
                    <a:pt x="95" y="0"/>
                  </a:moveTo>
                  <a:cubicBezTo>
                    <a:pt x="95" y="0"/>
                    <a:pt x="95" y="0"/>
                    <a:pt x="95" y="0"/>
                  </a:cubicBezTo>
                  <a:cubicBezTo>
                    <a:pt x="95" y="262"/>
                    <a:pt x="95" y="262"/>
                    <a:pt x="95" y="262"/>
                  </a:cubicBezTo>
                  <a:cubicBezTo>
                    <a:pt x="53" y="262"/>
                    <a:pt x="53" y="262"/>
                    <a:pt x="53" y="262"/>
                  </a:cubicBezTo>
                  <a:cubicBezTo>
                    <a:pt x="53" y="51"/>
                    <a:pt x="53" y="51"/>
                    <a:pt x="53" y="51"/>
                  </a:cubicBezTo>
                  <a:cubicBezTo>
                    <a:pt x="46" y="56"/>
                    <a:pt x="38" y="61"/>
                    <a:pt x="29" y="65"/>
                  </a:cubicBezTo>
                  <a:cubicBezTo>
                    <a:pt x="21" y="68"/>
                    <a:pt x="11" y="72"/>
                    <a:pt x="0" y="74"/>
                  </a:cubicBezTo>
                  <a:cubicBezTo>
                    <a:pt x="0" y="39"/>
                    <a:pt x="0" y="39"/>
                    <a:pt x="0" y="39"/>
                  </a:cubicBezTo>
                  <a:cubicBezTo>
                    <a:pt x="7" y="37"/>
                    <a:pt x="13" y="34"/>
                    <a:pt x="20" y="32"/>
                  </a:cubicBezTo>
                  <a:cubicBezTo>
                    <a:pt x="26" y="29"/>
                    <a:pt x="33" y="26"/>
                    <a:pt x="39" y="24"/>
                  </a:cubicBezTo>
                  <a:cubicBezTo>
                    <a:pt x="45" y="20"/>
                    <a:pt x="51" y="17"/>
                    <a:pt x="58" y="13"/>
                  </a:cubicBezTo>
                  <a:cubicBezTo>
                    <a:pt x="64" y="9"/>
                    <a:pt x="71" y="5"/>
                    <a:pt x="77" y="0"/>
                  </a:cubicBezTo>
                  <a:cubicBezTo>
                    <a:pt x="95" y="0"/>
                    <a:pt x="95" y="0"/>
                    <a:pt x="95" y="0"/>
                  </a:cubicBezTo>
                  <a:cubicBezTo>
                    <a:pt x="95" y="0"/>
                    <a:pt x="95" y="0"/>
                    <a:pt x="95"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98" name="Freeform 26"/>
            <p:cNvSpPr>
              <a:spLocks/>
            </p:cNvSpPr>
            <p:nvPr/>
          </p:nvSpPr>
          <p:spPr bwMode="auto">
            <a:xfrm>
              <a:off x="9991725" y="5210175"/>
              <a:ext cx="534988" cy="1465262"/>
            </a:xfrm>
            <a:custGeom>
              <a:avLst/>
              <a:gdLst>
                <a:gd name="T0" fmla="*/ 96 w 96"/>
                <a:gd name="T1" fmla="*/ 0 h 262"/>
                <a:gd name="T2" fmla="*/ 96 w 96"/>
                <a:gd name="T3" fmla="*/ 0 h 262"/>
                <a:gd name="T4" fmla="*/ 96 w 96"/>
                <a:gd name="T5" fmla="*/ 262 h 262"/>
                <a:gd name="T6" fmla="*/ 54 w 96"/>
                <a:gd name="T7" fmla="*/ 262 h 262"/>
                <a:gd name="T8" fmla="*/ 54 w 96"/>
                <a:gd name="T9" fmla="*/ 51 h 262"/>
                <a:gd name="T10" fmla="*/ 30 w 96"/>
                <a:gd name="T11" fmla="*/ 65 h 262"/>
                <a:gd name="T12" fmla="*/ 0 w 96"/>
                <a:gd name="T13" fmla="*/ 74 h 262"/>
                <a:gd name="T14" fmla="*/ 0 w 96"/>
                <a:gd name="T15" fmla="*/ 39 h 262"/>
                <a:gd name="T16" fmla="*/ 20 w 96"/>
                <a:gd name="T17" fmla="*/ 32 h 262"/>
                <a:gd name="T18" fmla="*/ 39 w 96"/>
                <a:gd name="T19" fmla="*/ 24 h 262"/>
                <a:gd name="T20" fmla="*/ 58 w 96"/>
                <a:gd name="T21" fmla="*/ 13 h 262"/>
                <a:gd name="T22" fmla="*/ 78 w 96"/>
                <a:gd name="T23" fmla="*/ 0 h 262"/>
                <a:gd name="T24" fmla="*/ 96 w 96"/>
                <a:gd name="T25" fmla="*/ 0 h 262"/>
                <a:gd name="T26" fmla="*/ 96 w 96"/>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262">
                  <a:moveTo>
                    <a:pt x="96" y="0"/>
                  </a:moveTo>
                  <a:cubicBezTo>
                    <a:pt x="96" y="0"/>
                    <a:pt x="96" y="0"/>
                    <a:pt x="96" y="0"/>
                  </a:cubicBezTo>
                  <a:cubicBezTo>
                    <a:pt x="96" y="262"/>
                    <a:pt x="96" y="262"/>
                    <a:pt x="96" y="262"/>
                  </a:cubicBezTo>
                  <a:cubicBezTo>
                    <a:pt x="54" y="262"/>
                    <a:pt x="54" y="262"/>
                    <a:pt x="54" y="262"/>
                  </a:cubicBezTo>
                  <a:cubicBezTo>
                    <a:pt x="54" y="51"/>
                    <a:pt x="54" y="51"/>
                    <a:pt x="54" y="51"/>
                  </a:cubicBezTo>
                  <a:cubicBezTo>
                    <a:pt x="47" y="56"/>
                    <a:pt x="39" y="61"/>
                    <a:pt x="30" y="65"/>
                  </a:cubicBezTo>
                  <a:cubicBezTo>
                    <a:pt x="21" y="68"/>
                    <a:pt x="11" y="72"/>
                    <a:pt x="0" y="74"/>
                  </a:cubicBezTo>
                  <a:cubicBezTo>
                    <a:pt x="0" y="39"/>
                    <a:pt x="0" y="39"/>
                    <a:pt x="0" y="39"/>
                  </a:cubicBezTo>
                  <a:cubicBezTo>
                    <a:pt x="7" y="37"/>
                    <a:pt x="14" y="34"/>
                    <a:pt x="20" y="32"/>
                  </a:cubicBezTo>
                  <a:cubicBezTo>
                    <a:pt x="27" y="29"/>
                    <a:pt x="33" y="26"/>
                    <a:pt x="39" y="24"/>
                  </a:cubicBezTo>
                  <a:cubicBezTo>
                    <a:pt x="46" y="20"/>
                    <a:pt x="52" y="17"/>
                    <a:pt x="58" y="13"/>
                  </a:cubicBezTo>
                  <a:cubicBezTo>
                    <a:pt x="65" y="9"/>
                    <a:pt x="71" y="5"/>
                    <a:pt x="78" y="0"/>
                  </a:cubicBezTo>
                  <a:cubicBezTo>
                    <a:pt x="96" y="0"/>
                    <a:pt x="96" y="0"/>
                    <a:pt x="96" y="0"/>
                  </a:cubicBezTo>
                  <a:cubicBezTo>
                    <a:pt x="96" y="0"/>
                    <a:pt x="96" y="0"/>
                    <a:pt x="96"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99" name="Freeform 27"/>
            <p:cNvSpPr>
              <a:spLocks noEditPoints="1"/>
            </p:cNvSpPr>
            <p:nvPr/>
          </p:nvSpPr>
          <p:spPr bwMode="auto">
            <a:xfrm>
              <a:off x="8890000" y="5192713"/>
              <a:ext cx="1001713" cy="1516062"/>
            </a:xfrm>
            <a:custGeom>
              <a:avLst/>
              <a:gdLst>
                <a:gd name="T0" fmla="*/ 91 w 180"/>
                <a:gd name="T1" fmla="*/ 34 h 271"/>
                <a:gd name="T2" fmla="*/ 91 w 180"/>
                <a:gd name="T3" fmla="*/ 34 h 271"/>
                <a:gd name="T4" fmla="*/ 44 w 180"/>
                <a:gd name="T5" fmla="*/ 139 h 271"/>
                <a:gd name="T6" fmla="*/ 91 w 180"/>
                <a:gd name="T7" fmla="*/ 238 h 271"/>
                <a:gd name="T8" fmla="*/ 137 w 180"/>
                <a:gd name="T9" fmla="*/ 137 h 271"/>
                <a:gd name="T10" fmla="*/ 91 w 180"/>
                <a:gd name="T11" fmla="*/ 34 h 271"/>
                <a:gd name="T12" fmla="*/ 87 w 180"/>
                <a:gd name="T13" fmla="*/ 271 h 271"/>
                <a:gd name="T14" fmla="*/ 87 w 180"/>
                <a:gd name="T15" fmla="*/ 271 h 271"/>
                <a:gd name="T16" fmla="*/ 23 w 180"/>
                <a:gd name="T17" fmla="*/ 238 h 271"/>
                <a:gd name="T18" fmla="*/ 0 w 180"/>
                <a:gd name="T19" fmla="*/ 141 h 271"/>
                <a:gd name="T20" fmla="*/ 24 w 180"/>
                <a:gd name="T21" fmla="*/ 36 h 271"/>
                <a:gd name="T22" fmla="*/ 94 w 180"/>
                <a:gd name="T23" fmla="*/ 0 h 271"/>
                <a:gd name="T24" fmla="*/ 180 w 180"/>
                <a:gd name="T25" fmla="*/ 134 h 271"/>
                <a:gd name="T26" fmla="*/ 156 w 180"/>
                <a:gd name="T27" fmla="*/ 236 h 271"/>
                <a:gd name="T28" fmla="*/ 87 w 180"/>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0" h="271">
                  <a:moveTo>
                    <a:pt x="91" y="34"/>
                  </a:moveTo>
                  <a:cubicBezTo>
                    <a:pt x="91" y="34"/>
                    <a:pt x="91" y="34"/>
                    <a:pt x="91" y="34"/>
                  </a:cubicBezTo>
                  <a:cubicBezTo>
                    <a:pt x="60" y="34"/>
                    <a:pt x="44" y="69"/>
                    <a:pt x="44" y="139"/>
                  </a:cubicBezTo>
                  <a:cubicBezTo>
                    <a:pt x="44" y="205"/>
                    <a:pt x="59" y="238"/>
                    <a:pt x="91" y="238"/>
                  </a:cubicBezTo>
                  <a:cubicBezTo>
                    <a:pt x="121" y="238"/>
                    <a:pt x="137" y="204"/>
                    <a:pt x="137" y="137"/>
                  </a:cubicBezTo>
                  <a:cubicBezTo>
                    <a:pt x="137" y="68"/>
                    <a:pt x="122" y="34"/>
                    <a:pt x="91" y="34"/>
                  </a:cubicBezTo>
                  <a:close/>
                  <a:moveTo>
                    <a:pt x="87" y="271"/>
                  </a:moveTo>
                  <a:cubicBezTo>
                    <a:pt x="87" y="271"/>
                    <a:pt x="87" y="271"/>
                    <a:pt x="87" y="271"/>
                  </a:cubicBezTo>
                  <a:cubicBezTo>
                    <a:pt x="60" y="271"/>
                    <a:pt x="39" y="260"/>
                    <a:pt x="23" y="238"/>
                  </a:cubicBezTo>
                  <a:cubicBezTo>
                    <a:pt x="8" y="215"/>
                    <a:pt x="0" y="183"/>
                    <a:pt x="0" y="141"/>
                  </a:cubicBezTo>
                  <a:cubicBezTo>
                    <a:pt x="0" y="95"/>
                    <a:pt x="8" y="60"/>
                    <a:pt x="24" y="36"/>
                  </a:cubicBezTo>
                  <a:cubicBezTo>
                    <a:pt x="40" y="12"/>
                    <a:pt x="63" y="0"/>
                    <a:pt x="94" y="0"/>
                  </a:cubicBezTo>
                  <a:cubicBezTo>
                    <a:pt x="151" y="0"/>
                    <a:pt x="180" y="45"/>
                    <a:pt x="180" y="134"/>
                  </a:cubicBezTo>
                  <a:cubicBezTo>
                    <a:pt x="180" y="179"/>
                    <a:pt x="172" y="213"/>
                    <a:pt x="156" y="236"/>
                  </a:cubicBezTo>
                  <a:cubicBezTo>
                    <a:pt x="139" y="260"/>
                    <a:pt x="117" y="271"/>
                    <a:pt x="87"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00" name="Freeform 28"/>
            <p:cNvSpPr>
              <a:spLocks noEditPoints="1"/>
            </p:cNvSpPr>
            <p:nvPr/>
          </p:nvSpPr>
          <p:spPr bwMode="auto">
            <a:xfrm>
              <a:off x="10760075" y="5192713"/>
              <a:ext cx="996950" cy="1516062"/>
            </a:xfrm>
            <a:custGeom>
              <a:avLst/>
              <a:gdLst>
                <a:gd name="T0" fmla="*/ 91 w 179"/>
                <a:gd name="T1" fmla="*/ 34 h 271"/>
                <a:gd name="T2" fmla="*/ 91 w 179"/>
                <a:gd name="T3" fmla="*/ 34 h 271"/>
                <a:gd name="T4" fmla="*/ 43 w 179"/>
                <a:gd name="T5" fmla="*/ 139 h 271"/>
                <a:gd name="T6" fmla="*/ 90 w 179"/>
                <a:gd name="T7" fmla="*/ 238 h 271"/>
                <a:gd name="T8" fmla="*/ 136 w 179"/>
                <a:gd name="T9" fmla="*/ 137 h 271"/>
                <a:gd name="T10" fmla="*/ 91 w 179"/>
                <a:gd name="T11" fmla="*/ 34 h 271"/>
                <a:gd name="T12" fmla="*/ 86 w 179"/>
                <a:gd name="T13" fmla="*/ 271 h 271"/>
                <a:gd name="T14" fmla="*/ 86 w 179"/>
                <a:gd name="T15" fmla="*/ 271 h 271"/>
                <a:gd name="T16" fmla="*/ 23 w 179"/>
                <a:gd name="T17" fmla="*/ 238 h 271"/>
                <a:gd name="T18" fmla="*/ 0 w 179"/>
                <a:gd name="T19" fmla="*/ 141 h 271"/>
                <a:gd name="T20" fmla="*/ 24 w 179"/>
                <a:gd name="T21" fmla="*/ 36 h 271"/>
                <a:gd name="T22" fmla="*/ 93 w 179"/>
                <a:gd name="T23" fmla="*/ 0 h 271"/>
                <a:gd name="T24" fmla="*/ 179 w 179"/>
                <a:gd name="T25" fmla="*/ 134 h 271"/>
                <a:gd name="T26" fmla="*/ 155 w 179"/>
                <a:gd name="T27" fmla="*/ 236 h 271"/>
                <a:gd name="T28" fmla="*/ 86 w 179"/>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9" h="271">
                  <a:moveTo>
                    <a:pt x="91" y="34"/>
                  </a:moveTo>
                  <a:cubicBezTo>
                    <a:pt x="91" y="34"/>
                    <a:pt x="91" y="34"/>
                    <a:pt x="91" y="34"/>
                  </a:cubicBezTo>
                  <a:cubicBezTo>
                    <a:pt x="59" y="34"/>
                    <a:pt x="43" y="69"/>
                    <a:pt x="43" y="139"/>
                  </a:cubicBezTo>
                  <a:cubicBezTo>
                    <a:pt x="43" y="205"/>
                    <a:pt x="59" y="238"/>
                    <a:pt x="90" y="238"/>
                  </a:cubicBezTo>
                  <a:cubicBezTo>
                    <a:pt x="121" y="238"/>
                    <a:pt x="136" y="204"/>
                    <a:pt x="136" y="137"/>
                  </a:cubicBezTo>
                  <a:cubicBezTo>
                    <a:pt x="136" y="68"/>
                    <a:pt x="121" y="34"/>
                    <a:pt x="91" y="34"/>
                  </a:cubicBezTo>
                  <a:close/>
                  <a:moveTo>
                    <a:pt x="86" y="271"/>
                  </a:moveTo>
                  <a:cubicBezTo>
                    <a:pt x="86" y="271"/>
                    <a:pt x="86" y="271"/>
                    <a:pt x="86" y="271"/>
                  </a:cubicBezTo>
                  <a:cubicBezTo>
                    <a:pt x="59" y="271"/>
                    <a:pt x="38" y="260"/>
                    <a:pt x="23" y="238"/>
                  </a:cubicBezTo>
                  <a:cubicBezTo>
                    <a:pt x="7" y="215"/>
                    <a:pt x="0" y="183"/>
                    <a:pt x="0" y="141"/>
                  </a:cubicBezTo>
                  <a:cubicBezTo>
                    <a:pt x="0" y="95"/>
                    <a:pt x="8" y="60"/>
                    <a:pt x="24" y="36"/>
                  </a:cubicBezTo>
                  <a:cubicBezTo>
                    <a:pt x="39" y="12"/>
                    <a:pt x="63" y="0"/>
                    <a:pt x="93" y="0"/>
                  </a:cubicBezTo>
                  <a:cubicBezTo>
                    <a:pt x="150" y="0"/>
                    <a:pt x="179" y="45"/>
                    <a:pt x="179" y="134"/>
                  </a:cubicBezTo>
                  <a:cubicBezTo>
                    <a:pt x="179" y="179"/>
                    <a:pt x="171" y="213"/>
                    <a:pt x="155" y="236"/>
                  </a:cubicBezTo>
                  <a:cubicBezTo>
                    <a:pt x="138" y="260"/>
                    <a:pt x="116" y="271"/>
                    <a:pt x="86"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01" name="Freeform 29"/>
            <p:cNvSpPr>
              <a:spLocks/>
            </p:cNvSpPr>
            <p:nvPr/>
          </p:nvSpPr>
          <p:spPr bwMode="auto">
            <a:xfrm>
              <a:off x="8940800" y="6261100"/>
              <a:ext cx="3095625" cy="728662"/>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02" name="Freeform 30"/>
            <p:cNvSpPr>
              <a:spLocks/>
            </p:cNvSpPr>
            <p:nvPr/>
          </p:nvSpPr>
          <p:spPr bwMode="auto">
            <a:xfrm>
              <a:off x="11990388" y="5199063"/>
              <a:ext cx="446088" cy="1509712"/>
            </a:xfrm>
            <a:custGeom>
              <a:avLst/>
              <a:gdLst>
                <a:gd name="T0" fmla="*/ 44 w 80"/>
                <a:gd name="T1" fmla="*/ 138 h 270"/>
                <a:gd name="T2" fmla="*/ 44 w 80"/>
                <a:gd name="T3" fmla="*/ 138 h 270"/>
                <a:gd name="T4" fmla="*/ 80 w 80"/>
                <a:gd name="T5" fmla="*/ 35 h 270"/>
                <a:gd name="T6" fmla="*/ 80 w 80"/>
                <a:gd name="T7" fmla="*/ 0 h 270"/>
                <a:gd name="T8" fmla="*/ 25 w 80"/>
                <a:gd name="T9" fmla="*/ 35 h 270"/>
                <a:gd name="T10" fmla="*/ 0 w 80"/>
                <a:gd name="T11" fmla="*/ 140 h 270"/>
                <a:gd name="T12" fmla="*/ 23 w 80"/>
                <a:gd name="T13" fmla="*/ 237 h 270"/>
                <a:gd name="T14" fmla="*/ 80 w 80"/>
                <a:gd name="T15" fmla="*/ 270 h 270"/>
                <a:gd name="T16" fmla="*/ 80 w 80"/>
                <a:gd name="T17" fmla="*/ 235 h 270"/>
                <a:gd name="T18" fmla="*/ 44 w 80"/>
                <a:gd name="T19" fmla="*/ 13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270">
                  <a:moveTo>
                    <a:pt x="44" y="138"/>
                  </a:moveTo>
                  <a:cubicBezTo>
                    <a:pt x="44" y="138"/>
                    <a:pt x="44" y="138"/>
                    <a:pt x="44" y="138"/>
                  </a:cubicBezTo>
                  <a:cubicBezTo>
                    <a:pt x="44" y="77"/>
                    <a:pt x="56" y="43"/>
                    <a:pt x="80" y="35"/>
                  </a:cubicBezTo>
                  <a:cubicBezTo>
                    <a:pt x="80" y="0"/>
                    <a:pt x="80" y="0"/>
                    <a:pt x="80" y="0"/>
                  </a:cubicBezTo>
                  <a:cubicBezTo>
                    <a:pt x="56" y="3"/>
                    <a:pt x="38" y="15"/>
                    <a:pt x="25" y="35"/>
                  </a:cubicBezTo>
                  <a:cubicBezTo>
                    <a:pt x="8" y="59"/>
                    <a:pt x="0" y="94"/>
                    <a:pt x="0" y="140"/>
                  </a:cubicBezTo>
                  <a:cubicBezTo>
                    <a:pt x="0" y="182"/>
                    <a:pt x="8" y="214"/>
                    <a:pt x="23" y="237"/>
                  </a:cubicBezTo>
                  <a:cubicBezTo>
                    <a:pt x="37" y="257"/>
                    <a:pt x="56" y="268"/>
                    <a:pt x="80" y="270"/>
                  </a:cubicBezTo>
                  <a:cubicBezTo>
                    <a:pt x="80" y="235"/>
                    <a:pt x="80" y="235"/>
                    <a:pt x="80" y="235"/>
                  </a:cubicBezTo>
                  <a:cubicBezTo>
                    <a:pt x="56" y="228"/>
                    <a:pt x="44" y="196"/>
                    <a:pt x="44" y="138"/>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03" name="Freeform 55"/>
            <p:cNvSpPr>
              <a:spLocks/>
            </p:cNvSpPr>
            <p:nvPr/>
          </p:nvSpPr>
          <p:spPr bwMode="auto">
            <a:xfrm>
              <a:off x="7164388" y="6675438"/>
              <a:ext cx="935038" cy="201612"/>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04" name="Freeform 56"/>
            <p:cNvSpPr>
              <a:spLocks/>
            </p:cNvSpPr>
            <p:nvPr/>
          </p:nvSpPr>
          <p:spPr bwMode="auto">
            <a:xfrm>
              <a:off x="7091363" y="5651500"/>
              <a:ext cx="719138" cy="1225550"/>
            </a:xfrm>
            <a:custGeom>
              <a:avLst/>
              <a:gdLst>
                <a:gd name="T0" fmla="*/ 129 w 129"/>
                <a:gd name="T1" fmla="*/ 211 h 219"/>
                <a:gd name="T2" fmla="*/ 120 w 129"/>
                <a:gd name="T3" fmla="*/ 219 h 219"/>
                <a:gd name="T4" fmla="*/ 9 w 129"/>
                <a:gd name="T5" fmla="*/ 219 h 219"/>
                <a:gd name="T6" fmla="*/ 0 w 129"/>
                <a:gd name="T7" fmla="*/ 211 h 219"/>
                <a:gd name="T8" fmla="*/ 0 w 129"/>
                <a:gd name="T9" fmla="*/ 8 h 219"/>
                <a:gd name="T10" fmla="*/ 9 w 129"/>
                <a:gd name="T11" fmla="*/ 0 h 219"/>
                <a:gd name="T12" fmla="*/ 120 w 129"/>
                <a:gd name="T13" fmla="*/ 0 h 219"/>
                <a:gd name="T14" fmla="*/ 129 w 129"/>
                <a:gd name="T15" fmla="*/ 8 h 219"/>
                <a:gd name="T16" fmla="*/ 129 w 129"/>
                <a:gd name="T17" fmla="*/ 211 h 219"/>
                <a:gd name="T18" fmla="*/ 129 w 129"/>
                <a:gd name="T19" fmla="*/ 21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219">
                  <a:moveTo>
                    <a:pt x="129" y="211"/>
                  </a:moveTo>
                  <a:cubicBezTo>
                    <a:pt x="129" y="215"/>
                    <a:pt x="125" y="219"/>
                    <a:pt x="120" y="219"/>
                  </a:cubicBezTo>
                  <a:cubicBezTo>
                    <a:pt x="9" y="219"/>
                    <a:pt x="9" y="219"/>
                    <a:pt x="9" y="219"/>
                  </a:cubicBezTo>
                  <a:cubicBezTo>
                    <a:pt x="4" y="219"/>
                    <a:pt x="0" y="215"/>
                    <a:pt x="0" y="211"/>
                  </a:cubicBezTo>
                  <a:cubicBezTo>
                    <a:pt x="0" y="8"/>
                    <a:pt x="0" y="8"/>
                    <a:pt x="0" y="8"/>
                  </a:cubicBezTo>
                  <a:cubicBezTo>
                    <a:pt x="0" y="4"/>
                    <a:pt x="4" y="0"/>
                    <a:pt x="9" y="0"/>
                  </a:cubicBezTo>
                  <a:cubicBezTo>
                    <a:pt x="120" y="0"/>
                    <a:pt x="120" y="0"/>
                    <a:pt x="120" y="0"/>
                  </a:cubicBezTo>
                  <a:cubicBezTo>
                    <a:pt x="125" y="0"/>
                    <a:pt x="129" y="4"/>
                    <a:pt x="129" y="8"/>
                  </a:cubicBezTo>
                  <a:cubicBezTo>
                    <a:pt x="129" y="211"/>
                    <a:pt x="129" y="211"/>
                    <a:pt x="129" y="211"/>
                  </a:cubicBezTo>
                  <a:cubicBezTo>
                    <a:pt x="129" y="211"/>
                    <a:pt x="129" y="211"/>
                    <a:pt x="129" y="211"/>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05" name="Freeform 57"/>
            <p:cNvSpPr>
              <a:spLocks/>
            </p:cNvSpPr>
            <p:nvPr/>
          </p:nvSpPr>
          <p:spPr bwMode="auto">
            <a:xfrm>
              <a:off x="7164388" y="5719763"/>
              <a:ext cx="579438" cy="966787"/>
            </a:xfrm>
            <a:custGeom>
              <a:avLst/>
              <a:gdLst>
                <a:gd name="T0" fmla="*/ 0 w 365"/>
                <a:gd name="T1" fmla="*/ 0 h 609"/>
                <a:gd name="T2" fmla="*/ 365 w 365"/>
                <a:gd name="T3" fmla="*/ 0 h 609"/>
                <a:gd name="T4" fmla="*/ 365 w 365"/>
                <a:gd name="T5" fmla="*/ 609 h 609"/>
                <a:gd name="T6" fmla="*/ 0 w 365"/>
                <a:gd name="T7" fmla="*/ 609 h 609"/>
                <a:gd name="T8" fmla="*/ 0 w 365"/>
                <a:gd name="T9" fmla="*/ 0 h 609"/>
                <a:gd name="T10" fmla="*/ 0 w 365"/>
                <a:gd name="T11" fmla="*/ 0 h 609"/>
              </a:gdLst>
              <a:ahLst/>
              <a:cxnLst>
                <a:cxn ang="0">
                  <a:pos x="T0" y="T1"/>
                </a:cxn>
                <a:cxn ang="0">
                  <a:pos x="T2" y="T3"/>
                </a:cxn>
                <a:cxn ang="0">
                  <a:pos x="T4" y="T5"/>
                </a:cxn>
                <a:cxn ang="0">
                  <a:pos x="T6" y="T7"/>
                </a:cxn>
                <a:cxn ang="0">
                  <a:pos x="T8" y="T9"/>
                </a:cxn>
                <a:cxn ang="0">
                  <a:pos x="T10" y="T11"/>
                </a:cxn>
              </a:cxnLst>
              <a:rect l="0" t="0" r="r" b="b"/>
              <a:pathLst>
                <a:path w="365" h="609">
                  <a:moveTo>
                    <a:pt x="0" y="0"/>
                  </a:moveTo>
                  <a:lnTo>
                    <a:pt x="365" y="0"/>
                  </a:lnTo>
                  <a:lnTo>
                    <a:pt x="365" y="609"/>
                  </a:lnTo>
                  <a:lnTo>
                    <a:pt x="0" y="609"/>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nvGrpSpPr>
            <p:cNvPr id="106" name="Group 105"/>
            <p:cNvGrpSpPr/>
            <p:nvPr/>
          </p:nvGrpSpPr>
          <p:grpSpPr>
            <a:xfrm>
              <a:off x="7259638" y="6021388"/>
              <a:ext cx="384175" cy="385762"/>
              <a:chOff x="7259638" y="6021388"/>
              <a:chExt cx="384175" cy="385762"/>
            </a:xfrm>
          </p:grpSpPr>
          <p:sp>
            <p:nvSpPr>
              <p:cNvPr id="123" name="Oval 58"/>
              <p:cNvSpPr>
                <a:spLocks noChangeArrowheads="1"/>
              </p:cNvSpPr>
              <p:nvPr/>
            </p:nvSpPr>
            <p:spPr bwMode="auto">
              <a:xfrm>
                <a:off x="7392988" y="6149975"/>
                <a:ext cx="115888" cy="123825"/>
              </a:xfrm>
              <a:prstGeom prst="ellipse">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4" name="Rectangle 59"/>
              <p:cNvSpPr>
                <a:spLocks noChangeArrowheads="1"/>
              </p:cNvSpPr>
              <p:nvPr/>
            </p:nvSpPr>
            <p:spPr bwMode="auto">
              <a:xfrm>
                <a:off x="7437438" y="6021388"/>
                <a:ext cx="26988" cy="95250"/>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5" name="Rectangle 60"/>
              <p:cNvSpPr>
                <a:spLocks noChangeArrowheads="1"/>
              </p:cNvSpPr>
              <p:nvPr/>
            </p:nvSpPr>
            <p:spPr bwMode="auto">
              <a:xfrm>
                <a:off x="7437438" y="6307138"/>
                <a:ext cx="26988" cy="100012"/>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6" name="Freeform 61"/>
              <p:cNvSpPr>
                <a:spLocks/>
              </p:cNvSpPr>
              <p:nvPr/>
            </p:nvSpPr>
            <p:spPr bwMode="auto">
              <a:xfrm>
                <a:off x="7508875" y="6065838"/>
                <a:ext cx="84138" cy="90487"/>
              </a:xfrm>
              <a:custGeom>
                <a:avLst/>
                <a:gdLst>
                  <a:gd name="T0" fmla="*/ 11 w 53"/>
                  <a:gd name="T1" fmla="*/ 57 h 57"/>
                  <a:gd name="T2" fmla="*/ 0 w 53"/>
                  <a:gd name="T3" fmla="*/ 46 h 57"/>
                  <a:gd name="T4" fmla="*/ 42 w 53"/>
                  <a:gd name="T5" fmla="*/ 0 h 57"/>
                  <a:gd name="T6" fmla="*/ 53 w 53"/>
                  <a:gd name="T7" fmla="*/ 14 h 57"/>
                  <a:gd name="T8" fmla="*/ 11 w 53"/>
                  <a:gd name="T9" fmla="*/ 57 h 57"/>
                </a:gdLst>
                <a:ahLst/>
                <a:cxnLst>
                  <a:cxn ang="0">
                    <a:pos x="T0" y="T1"/>
                  </a:cxn>
                  <a:cxn ang="0">
                    <a:pos x="T2" y="T3"/>
                  </a:cxn>
                  <a:cxn ang="0">
                    <a:pos x="T4" y="T5"/>
                  </a:cxn>
                  <a:cxn ang="0">
                    <a:pos x="T6" y="T7"/>
                  </a:cxn>
                  <a:cxn ang="0">
                    <a:pos x="T8" y="T9"/>
                  </a:cxn>
                </a:cxnLst>
                <a:rect l="0" t="0" r="r" b="b"/>
                <a:pathLst>
                  <a:path w="53" h="57">
                    <a:moveTo>
                      <a:pt x="11" y="57"/>
                    </a:moveTo>
                    <a:lnTo>
                      <a:pt x="0" y="46"/>
                    </a:lnTo>
                    <a:lnTo>
                      <a:pt x="42" y="0"/>
                    </a:lnTo>
                    <a:lnTo>
                      <a:pt x="53" y="14"/>
                    </a:lnTo>
                    <a:lnTo>
                      <a:pt x="11" y="57"/>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7" name="Freeform 62"/>
              <p:cNvSpPr>
                <a:spLocks/>
              </p:cNvSpPr>
              <p:nvPr/>
            </p:nvSpPr>
            <p:spPr bwMode="auto">
              <a:xfrm>
                <a:off x="7308850" y="6273800"/>
                <a:ext cx="84138" cy="82550"/>
              </a:xfrm>
              <a:custGeom>
                <a:avLst/>
                <a:gdLst>
                  <a:gd name="T0" fmla="*/ 11 w 53"/>
                  <a:gd name="T1" fmla="*/ 52 h 52"/>
                  <a:gd name="T2" fmla="*/ 0 w 53"/>
                  <a:gd name="T3" fmla="*/ 42 h 52"/>
                  <a:gd name="T4" fmla="*/ 42 w 53"/>
                  <a:gd name="T5" fmla="*/ 0 h 52"/>
                  <a:gd name="T6" fmla="*/ 53 w 53"/>
                  <a:gd name="T7" fmla="*/ 10 h 52"/>
                  <a:gd name="T8" fmla="*/ 11 w 53"/>
                  <a:gd name="T9" fmla="*/ 52 h 52"/>
                </a:gdLst>
                <a:ahLst/>
                <a:cxnLst>
                  <a:cxn ang="0">
                    <a:pos x="T0" y="T1"/>
                  </a:cxn>
                  <a:cxn ang="0">
                    <a:pos x="T2" y="T3"/>
                  </a:cxn>
                  <a:cxn ang="0">
                    <a:pos x="T4" y="T5"/>
                  </a:cxn>
                  <a:cxn ang="0">
                    <a:pos x="T6" y="T7"/>
                  </a:cxn>
                  <a:cxn ang="0">
                    <a:pos x="T8" y="T9"/>
                  </a:cxn>
                </a:cxnLst>
                <a:rect l="0" t="0" r="r" b="b"/>
                <a:pathLst>
                  <a:path w="53" h="52">
                    <a:moveTo>
                      <a:pt x="11" y="52"/>
                    </a:moveTo>
                    <a:lnTo>
                      <a:pt x="0" y="42"/>
                    </a:lnTo>
                    <a:lnTo>
                      <a:pt x="42" y="0"/>
                    </a:lnTo>
                    <a:lnTo>
                      <a:pt x="53" y="10"/>
                    </a:lnTo>
                    <a:lnTo>
                      <a:pt x="11" y="52"/>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8" name="Rectangle 63"/>
              <p:cNvSpPr>
                <a:spLocks noChangeArrowheads="1"/>
              </p:cNvSpPr>
              <p:nvPr/>
            </p:nvSpPr>
            <p:spPr bwMode="auto">
              <a:xfrm>
                <a:off x="7548563" y="6200775"/>
                <a:ext cx="95250" cy="26987"/>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9" name="Rectangle 64"/>
              <p:cNvSpPr>
                <a:spLocks noChangeArrowheads="1"/>
              </p:cNvSpPr>
              <p:nvPr/>
            </p:nvSpPr>
            <p:spPr bwMode="auto">
              <a:xfrm>
                <a:off x="7259638" y="6200775"/>
                <a:ext cx="100013" cy="26987"/>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30" name="Freeform 65"/>
              <p:cNvSpPr>
                <a:spLocks/>
              </p:cNvSpPr>
              <p:nvPr/>
            </p:nvSpPr>
            <p:spPr bwMode="auto">
              <a:xfrm>
                <a:off x="7508875" y="6273800"/>
                <a:ext cx="84138" cy="82550"/>
              </a:xfrm>
              <a:custGeom>
                <a:avLst/>
                <a:gdLst>
                  <a:gd name="T0" fmla="*/ 0 w 53"/>
                  <a:gd name="T1" fmla="*/ 10 h 52"/>
                  <a:gd name="T2" fmla="*/ 11 w 53"/>
                  <a:gd name="T3" fmla="*/ 0 h 52"/>
                  <a:gd name="T4" fmla="*/ 53 w 53"/>
                  <a:gd name="T5" fmla="*/ 42 h 52"/>
                  <a:gd name="T6" fmla="*/ 42 w 53"/>
                  <a:gd name="T7" fmla="*/ 52 h 52"/>
                  <a:gd name="T8" fmla="*/ 0 w 53"/>
                  <a:gd name="T9" fmla="*/ 10 h 52"/>
                </a:gdLst>
                <a:ahLst/>
                <a:cxnLst>
                  <a:cxn ang="0">
                    <a:pos x="T0" y="T1"/>
                  </a:cxn>
                  <a:cxn ang="0">
                    <a:pos x="T2" y="T3"/>
                  </a:cxn>
                  <a:cxn ang="0">
                    <a:pos x="T4" y="T5"/>
                  </a:cxn>
                  <a:cxn ang="0">
                    <a:pos x="T6" y="T7"/>
                  </a:cxn>
                  <a:cxn ang="0">
                    <a:pos x="T8" y="T9"/>
                  </a:cxn>
                </a:cxnLst>
                <a:rect l="0" t="0" r="r" b="b"/>
                <a:pathLst>
                  <a:path w="53" h="52">
                    <a:moveTo>
                      <a:pt x="0" y="10"/>
                    </a:moveTo>
                    <a:lnTo>
                      <a:pt x="11" y="0"/>
                    </a:lnTo>
                    <a:lnTo>
                      <a:pt x="53" y="42"/>
                    </a:lnTo>
                    <a:lnTo>
                      <a:pt x="42" y="52"/>
                    </a:lnTo>
                    <a:lnTo>
                      <a:pt x="0" y="10"/>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31" name="Freeform 66"/>
              <p:cNvSpPr>
                <a:spLocks/>
              </p:cNvSpPr>
              <p:nvPr/>
            </p:nvSpPr>
            <p:spPr bwMode="auto">
              <a:xfrm>
                <a:off x="7308850" y="6065838"/>
                <a:ext cx="84138" cy="90487"/>
              </a:xfrm>
              <a:custGeom>
                <a:avLst/>
                <a:gdLst>
                  <a:gd name="T0" fmla="*/ 0 w 53"/>
                  <a:gd name="T1" fmla="*/ 14 h 57"/>
                  <a:gd name="T2" fmla="*/ 11 w 53"/>
                  <a:gd name="T3" fmla="*/ 0 h 57"/>
                  <a:gd name="T4" fmla="*/ 53 w 53"/>
                  <a:gd name="T5" fmla="*/ 46 h 57"/>
                  <a:gd name="T6" fmla="*/ 42 w 53"/>
                  <a:gd name="T7" fmla="*/ 57 h 57"/>
                  <a:gd name="T8" fmla="*/ 0 w 53"/>
                  <a:gd name="T9" fmla="*/ 14 h 57"/>
                </a:gdLst>
                <a:ahLst/>
                <a:cxnLst>
                  <a:cxn ang="0">
                    <a:pos x="T0" y="T1"/>
                  </a:cxn>
                  <a:cxn ang="0">
                    <a:pos x="T2" y="T3"/>
                  </a:cxn>
                  <a:cxn ang="0">
                    <a:pos x="T4" y="T5"/>
                  </a:cxn>
                  <a:cxn ang="0">
                    <a:pos x="T6" y="T7"/>
                  </a:cxn>
                  <a:cxn ang="0">
                    <a:pos x="T8" y="T9"/>
                  </a:cxn>
                </a:cxnLst>
                <a:rect l="0" t="0" r="r" b="b"/>
                <a:pathLst>
                  <a:path w="53" h="57">
                    <a:moveTo>
                      <a:pt x="0" y="14"/>
                    </a:moveTo>
                    <a:lnTo>
                      <a:pt x="11" y="0"/>
                    </a:lnTo>
                    <a:lnTo>
                      <a:pt x="53" y="46"/>
                    </a:lnTo>
                    <a:lnTo>
                      <a:pt x="42" y="57"/>
                    </a:lnTo>
                    <a:lnTo>
                      <a:pt x="0" y="14"/>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grpSp>
          <p:nvGrpSpPr>
            <p:cNvPr id="107" name="Group 106"/>
            <p:cNvGrpSpPr/>
            <p:nvPr/>
          </p:nvGrpSpPr>
          <p:grpSpPr>
            <a:xfrm>
              <a:off x="10231438" y="5472548"/>
              <a:ext cx="1392237" cy="1452416"/>
              <a:chOff x="10231438" y="5472548"/>
              <a:chExt cx="1392237" cy="1452416"/>
            </a:xfrm>
          </p:grpSpPr>
          <p:sp>
            <p:nvSpPr>
              <p:cNvPr id="112" name="Freeform 31"/>
              <p:cNvSpPr>
                <a:spLocks/>
              </p:cNvSpPr>
              <p:nvPr/>
            </p:nvSpPr>
            <p:spPr bwMode="auto">
              <a:xfrm>
                <a:off x="10855325" y="6756689"/>
                <a:ext cx="768350" cy="168275"/>
              </a:xfrm>
              <a:custGeom>
                <a:avLst/>
                <a:gdLst>
                  <a:gd name="T0" fmla="*/ 151 w 484"/>
                  <a:gd name="T1" fmla="*/ 0 h 106"/>
                  <a:gd name="T2" fmla="*/ 484 w 484"/>
                  <a:gd name="T3" fmla="*/ 0 h 106"/>
                  <a:gd name="T4" fmla="*/ 333 w 484"/>
                  <a:gd name="T5" fmla="*/ 106 h 106"/>
                  <a:gd name="T6" fmla="*/ 0 w 484"/>
                  <a:gd name="T7" fmla="*/ 106 h 106"/>
                  <a:gd name="T8" fmla="*/ 151 w 484"/>
                  <a:gd name="T9" fmla="*/ 0 h 106"/>
                </a:gdLst>
                <a:ahLst/>
                <a:cxnLst>
                  <a:cxn ang="0">
                    <a:pos x="T0" y="T1"/>
                  </a:cxn>
                  <a:cxn ang="0">
                    <a:pos x="T2" y="T3"/>
                  </a:cxn>
                  <a:cxn ang="0">
                    <a:pos x="T4" y="T5"/>
                  </a:cxn>
                  <a:cxn ang="0">
                    <a:pos x="T6" y="T7"/>
                  </a:cxn>
                  <a:cxn ang="0">
                    <a:pos x="T8" y="T9"/>
                  </a:cxn>
                </a:cxnLst>
                <a:rect l="0" t="0" r="r" b="b"/>
                <a:pathLst>
                  <a:path w="484" h="106">
                    <a:moveTo>
                      <a:pt x="151" y="0"/>
                    </a:moveTo>
                    <a:lnTo>
                      <a:pt x="484" y="0"/>
                    </a:lnTo>
                    <a:lnTo>
                      <a:pt x="333" y="106"/>
                    </a:lnTo>
                    <a:lnTo>
                      <a:pt x="0" y="106"/>
                    </a:lnTo>
                    <a:lnTo>
                      <a:pt x="15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nvGrpSpPr>
              <p:cNvPr id="113" name="Group 112"/>
              <p:cNvGrpSpPr/>
              <p:nvPr/>
            </p:nvGrpSpPr>
            <p:grpSpPr>
              <a:xfrm>
                <a:off x="10231438" y="5472548"/>
                <a:ext cx="1072986" cy="1452127"/>
                <a:chOff x="13103226" y="2775830"/>
                <a:chExt cx="1039812" cy="1407232"/>
              </a:xfrm>
            </p:grpSpPr>
            <p:sp>
              <p:nvSpPr>
                <p:cNvPr id="114" name="Rectangle 5"/>
                <p:cNvSpPr>
                  <a:spLocks noChangeArrowheads="1"/>
                </p:cNvSpPr>
                <p:nvPr/>
              </p:nvSpPr>
              <p:spPr bwMode="auto">
                <a:xfrm>
                  <a:off x="13103226" y="2775830"/>
                  <a:ext cx="1039812" cy="1407232"/>
                </a:xfrm>
                <a:prstGeom prst="rect">
                  <a:avLst/>
                </a:prstGeom>
                <a:solidFill>
                  <a:srgbClr val="0072C6">
                    <a:lumMod val="7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15"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16"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17"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18"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19" name="Oval 14"/>
                <p:cNvSpPr>
                  <a:spLocks noChangeArrowheads="1"/>
                </p:cNvSpPr>
                <p:nvPr/>
              </p:nvSpPr>
              <p:spPr bwMode="auto">
                <a:xfrm>
                  <a:off x="13875539" y="2970470"/>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0" name="Oval 15"/>
                <p:cNvSpPr>
                  <a:spLocks noChangeArrowheads="1"/>
                </p:cNvSpPr>
                <p:nvPr/>
              </p:nvSpPr>
              <p:spPr bwMode="auto">
                <a:xfrm>
                  <a:off x="13875539" y="3224438"/>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1" name="Oval 16"/>
                <p:cNvSpPr>
                  <a:spLocks noChangeArrowheads="1"/>
                </p:cNvSpPr>
                <p:nvPr/>
              </p:nvSpPr>
              <p:spPr bwMode="auto">
                <a:xfrm>
                  <a:off x="13875539" y="3478406"/>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22" name="Oval 17"/>
                <p:cNvSpPr>
                  <a:spLocks noChangeArrowheads="1"/>
                </p:cNvSpPr>
                <p:nvPr/>
              </p:nvSpPr>
              <p:spPr bwMode="auto">
                <a:xfrm>
                  <a:off x="13875539" y="3732374"/>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grpSp>
        <p:grpSp>
          <p:nvGrpSpPr>
            <p:cNvPr id="108" name="Group 107"/>
            <p:cNvGrpSpPr/>
            <p:nvPr/>
          </p:nvGrpSpPr>
          <p:grpSpPr>
            <a:xfrm>
              <a:off x="6654965" y="5630069"/>
              <a:ext cx="320511" cy="621225"/>
              <a:chOff x="6229350" y="5232400"/>
              <a:chExt cx="539750" cy="1046162"/>
            </a:xfrm>
          </p:grpSpPr>
          <p:sp>
            <p:nvSpPr>
              <p:cNvPr id="109"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10"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sp>
            <p:nvSpPr>
              <p:cNvPr id="111"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latin typeface="Segoe UI"/>
                </a:endParaRPr>
              </a:p>
            </p:txBody>
          </p:sp>
        </p:grpSp>
      </p:grpSp>
    </p:spTree>
    <p:extLst>
      <p:ext uri="{BB962C8B-B14F-4D97-AF65-F5344CB8AC3E}">
        <p14:creationId xmlns:p14="http://schemas.microsoft.com/office/powerpoint/2010/main" val="26787057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285750"/>
            <a:ext cx="11653838" cy="928688"/>
          </a:xfrm>
          <a:prstGeom prst="rect">
            <a:avLst/>
          </a:prstGeom>
        </p:spPr>
        <p:txBody>
          <a:bodyPr/>
          <a:lstStyle/>
          <a:p>
            <a:r>
              <a:rPr lang="en-US" sz="4400" dirty="0" smtClean="0">
                <a:solidFill>
                  <a:schemeClr val="tx1"/>
                </a:solidFill>
              </a:rPr>
              <a:t>Common database scalability patterns</a:t>
            </a:r>
            <a:endParaRPr lang="en-US" sz="4400" dirty="0">
              <a:solidFill>
                <a:schemeClr val="tx1"/>
              </a:solidFill>
            </a:endParaRPr>
          </a:p>
        </p:txBody>
      </p:sp>
      <p:sp>
        <p:nvSpPr>
          <p:cNvPr id="12" name="Can 11"/>
          <p:cNvSpPr/>
          <p:nvPr/>
        </p:nvSpPr>
        <p:spPr>
          <a:xfrm>
            <a:off x="10670925" y="4148349"/>
            <a:ext cx="1351575" cy="780725"/>
          </a:xfrm>
          <a:prstGeom prst="can">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err="1">
                <a:solidFill>
                  <a:srgbClr val="FFFFFF"/>
                </a:solidFill>
                <a:latin typeface="Segoe UI Light" panose="020B0502040204020203" pitchFamily="34" charset="0"/>
                <a:cs typeface="Segoe UI Light" panose="020B0502040204020203" pitchFamily="34" charset="0"/>
              </a:rPr>
              <a:t>Cust</a:t>
            </a:r>
            <a:r>
              <a:rPr lang="en-US" dirty="0">
                <a:solidFill>
                  <a:srgbClr val="FFFFFF"/>
                </a:solidFill>
                <a:latin typeface="Segoe UI Light" panose="020B0502040204020203" pitchFamily="34" charset="0"/>
                <a:cs typeface="Segoe UI Light" panose="020B0502040204020203" pitchFamily="34" charset="0"/>
              </a:rPr>
              <a:t>. #n</a:t>
            </a:r>
          </a:p>
        </p:txBody>
      </p:sp>
      <p:sp>
        <p:nvSpPr>
          <p:cNvPr id="19" name="Can 18"/>
          <p:cNvSpPr/>
          <p:nvPr/>
        </p:nvSpPr>
        <p:spPr>
          <a:xfrm>
            <a:off x="10671870" y="5395113"/>
            <a:ext cx="1351575" cy="780725"/>
          </a:xfrm>
          <a:prstGeom prst="can">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solidFill>
                  <a:srgbClr val="FFFFFF"/>
                </a:solidFill>
                <a:latin typeface="Segoe UI Light" panose="020B0502040204020203" pitchFamily="34" charset="0"/>
                <a:cs typeface="Segoe UI Light" panose="020B0502040204020203" pitchFamily="34" charset="0"/>
              </a:rPr>
              <a:t>Shard #n</a:t>
            </a:r>
          </a:p>
        </p:txBody>
      </p:sp>
      <p:grpSp>
        <p:nvGrpSpPr>
          <p:cNvPr id="34" name="Group 33"/>
          <p:cNvGrpSpPr/>
          <p:nvPr/>
        </p:nvGrpSpPr>
        <p:grpSpPr>
          <a:xfrm>
            <a:off x="6162338" y="1296486"/>
            <a:ext cx="4361067" cy="4888458"/>
            <a:chOff x="5672958" y="1650946"/>
            <a:chExt cx="4448515" cy="4986486"/>
          </a:xfrm>
        </p:grpSpPr>
        <p:sp>
          <p:nvSpPr>
            <p:cNvPr id="24" name="Can 23"/>
            <p:cNvSpPr/>
            <p:nvPr/>
          </p:nvSpPr>
          <p:spPr>
            <a:xfrm>
              <a:off x="7206916" y="4789517"/>
              <a:ext cx="1378677" cy="579480"/>
            </a:xfrm>
            <a:prstGeom prst="can">
              <a:avLst/>
            </a:prstGeom>
            <a:solidFill>
              <a:schemeClr val="accent5"/>
            </a:solidFill>
            <a:ln>
              <a:solidFill>
                <a:schemeClr val="accent5"/>
              </a:solidFill>
            </a:ln>
          </p:spPr>
          <p:style>
            <a:lnRef idx="1">
              <a:schemeClr val="accent4"/>
            </a:lnRef>
            <a:fillRef idx="2">
              <a:schemeClr val="accent4"/>
            </a:fillRef>
            <a:effectRef idx="1">
              <a:schemeClr val="accent4"/>
            </a:effectRef>
            <a:fontRef idx="minor">
              <a:schemeClr val="dk1"/>
            </a:fontRef>
          </p:style>
          <p:txBody>
            <a:bodyPr rtlCol="0" anchor="b"/>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err="1">
                  <a:solidFill>
                    <a:srgbClr val="FFFFFF"/>
                  </a:solidFill>
                  <a:latin typeface="Segoe UI Light" panose="020B0502040204020203" pitchFamily="34" charset="0"/>
                  <a:cs typeface="Segoe UI Light" panose="020B0502040204020203" pitchFamily="34" charset="0"/>
                </a:rPr>
                <a:t>Cust</a:t>
              </a:r>
              <a:r>
                <a:rPr lang="en-US" dirty="0">
                  <a:solidFill>
                    <a:srgbClr val="FFFFFF"/>
                  </a:solidFill>
                  <a:latin typeface="Segoe UI Light" panose="020B0502040204020203" pitchFamily="34" charset="0"/>
                  <a:cs typeface="Segoe UI Light" panose="020B0502040204020203" pitchFamily="34" charset="0"/>
                </a:rPr>
                <a:t>. #1</a:t>
              </a:r>
            </a:p>
          </p:txBody>
        </p:sp>
        <p:sp>
          <p:nvSpPr>
            <p:cNvPr id="25" name="Can 24"/>
            <p:cNvSpPr/>
            <p:nvPr/>
          </p:nvSpPr>
          <p:spPr>
            <a:xfrm>
              <a:off x="8739914" y="4376980"/>
              <a:ext cx="1378677" cy="992018"/>
            </a:xfrm>
            <a:prstGeom prst="can">
              <a:avLst/>
            </a:prstGeom>
            <a:solidFill>
              <a:srgbClr val="00B050"/>
            </a:solidFill>
            <a:ln>
              <a:solidFill>
                <a:srgbClr val="00B05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err="1">
                  <a:solidFill>
                    <a:srgbClr val="FFFFFF"/>
                  </a:solidFill>
                  <a:latin typeface="Segoe UI Light" panose="020B0502040204020203" pitchFamily="34" charset="0"/>
                  <a:cs typeface="Segoe UI Light" panose="020B0502040204020203" pitchFamily="34" charset="0"/>
                </a:rPr>
                <a:t>Cust</a:t>
              </a:r>
              <a:r>
                <a:rPr lang="en-US" dirty="0">
                  <a:solidFill>
                    <a:srgbClr val="FFFFFF"/>
                  </a:solidFill>
                  <a:latin typeface="Segoe UI Light" panose="020B0502040204020203" pitchFamily="34" charset="0"/>
                  <a:cs typeface="Segoe UI Light" panose="020B0502040204020203" pitchFamily="34" charset="0"/>
                </a:rPr>
                <a:t>. #2</a:t>
              </a:r>
            </a:p>
          </p:txBody>
        </p:sp>
        <p:sp>
          <p:nvSpPr>
            <p:cNvPr id="26" name="Can 25"/>
            <p:cNvSpPr/>
            <p:nvPr/>
          </p:nvSpPr>
          <p:spPr>
            <a:xfrm>
              <a:off x="5674879" y="4321213"/>
              <a:ext cx="1378677" cy="1047785"/>
            </a:xfrm>
            <a:prstGeom prst="can">
              <a:avLst/>
            </a:prstGeom>
            <a:solidFill>
              <a:schemeClr val="accent3"/>
            </a:solidFill>
            <a:ln>
              <a:solidFill>
                <a:schemeClr val="accent3"/>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a:solidFill>
                    <a:srgbClr val="FFFFFF"/>
                  </a:solidFill>
                  <a:latin typeface="Segoe UI Light" panose="020B0502040204020203" pitchFamily="34" charset="0"/>
                  <a:cs typeface="Segoe UI Light" panose="020B0502040204020203" pitchFamily="34" charset="0"/>
                </a:rPr>
                <a:t>Root</a:t>
              </a:r>
            </a:p>
          </p:txBody>
        </p:sp>
        <p:sp>
          <p:nvSpPr>
            <p:cNvPr id="27" name="Can 26"/>
            <p:cNvSpPr/>
            <p:nvPr/>
          </p:nvSpPr>
          <p:spPr>
            <a:xfrm>
              <a:off x="5684837" y="1650946"/>
              <a:ext cx="1378677" cy="1204491"/>
            </a:xfrm>
            <a:prstGeom prst="can">
              <a:avLst/>
            </a:prstGeom>
            <a:solidFill>
              <a:schemeClr val="accent3"/>
            </a:solidFill>
            <a:ln>
              <a:solidFill>
                <a:schemeClr val="accent3"/>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err="1">
                  <a:solidFill>
                    <a:srgbClr val="FFFFFF"/>
                  </a:solidFill>
                  <a:latin typeface="Segoe UI Light" panose="020B0502040204020203" pitchFamily="34" charset="0"/>
                  <a:cs typeface="Segoe UI Light" panose="020B0502040204020203" pitchFamily="34" charset="0"/>
                </a:rPr>
                <a:t>Fabrikam</a:t>
              </a:r>
              <a:endParaRPr lang="en-US" dirty="0">
                <a:solidFill>
                  <a:srgbClr val="FFFFFF"/>
                </a:solidFill>
                <a:latin typeface="Segoe UI Light" panose="020B0502040204020203" pitchFamily="34" charset="0"/>
                <a:cs typeface="Segoe UI Light" panose="020B0502040204020203" pitchFamily="34" charset="0"/>
              </a:endParaRPr>
            </a:p>
          </p:txBody>
        </p:sp>
        <p:sp>
          <p:nvSpPr>
            <p:cNvPr id="28" name="Can 27"/>
            <p:cNvSpPr/>
            <p:nvPr/>
          </p:nvSpPr>
          <p:spPr>
            <a:xfrm>
              <a:off x="5674878" y="3251793"/>
              <a:ext cx="1378677" cy="796380"/>
            </a:xfrm>
            <a:prstGeom prst="can">
              <a:avLst/>
            </a:prstGeom>
            <a:solidFill>
              <a:schemeClr val="accent5"/>
            </a:solidFill>
            <a:ln>
              <a:solidFill>
                <a:schemeClr val="accent5"/>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a:solidFill>
                    <a:srgbClr val="FFFFFF"/>
                  </a:solidFill>
                  <a:latin typeface="Segoe UI Light" panose="020B0502040204020203" pitchFamily="34" charset="0"/>
                  <a:cs typeface="Segoe UI Light" panose="020B0502040204020203" pitchFamily="34" charset="0"/>
                </a:rPr>
                <a:t>Invoice</a:t>
              </a:r>
            </a:p>
          </p:txBody>
        </p:sp>
        <p:sp>
          <p:nvSpPr>
            <p:cNvPr id="29" name="Can 28"/>
            <p:cNvSpPr/>
            <p:nvPr/>
          </p:nvSpPr>
          <p:spPr>
            <a:xfrm>
              <a:off x="7205955" y="2833207"/>
              <a:ext cx="1378677" cy="1220987"/>
            </a:xfrm>
            <a:prstGeom prst="can">
              <a:avLst/>
            </a:prstGeom>
            <a:solidFill>
              <a:schemeClr val="accent5"/>
            </a:solidFill>
            <a:ln>
              <a:solidFill>
                <a:schemeClr val="accent5"/>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a:solidFill>
                    <a:srgbClr val="FFFFFF"/>
                  </a:solidFill>
                  <a:latin typeface="Segoe UI Light" panose="020B0502040204020203" pitchFamily="34" charset="0"/>
                  <a:cs typeface="Segoe UI Light" panose="020B0502040204020203" pitchFamily="34" charset="0"/>
                </a:rPr>
                <a:t>Order</a:t>
              </a:r>
            </a:p>
          </p:txBody>
        </p:sp>
        <p:sp>
          <p:nvSpPr>
            <p:cNvPr id="30" name="Can 29"/>
            <p:cNvSpPr/>
            <p:nvPr/>
          </p:nvSpPr>
          <p:spPr>
            <a:xfrm>
              <a:off x="8742796" y="2451693"/>
              <a:ext cx="1378677" cy="1618626"/>
            </a:xfrm>
            <a:prstGeom prst="can">
              <a:avLst/>
            </a:prstGeom>
            <a:solidFill>
              <a:schemeClr val="accent5"/>
            </a:solidFill>
            <a:ln>
              <a:solidFill>
                <a:schemeClr val="accent5"/>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a:solidFill>
                    <a:srgbClr val="FFFFFF"/>
                  </a:solidFill>
                  <a:latin typeface="Segoe UI Light" panose="020B0502040204020203" pitchFamily="34" charset="0"/>
                  <a:cs typeface="Segoe UI Light" panose="020B0502040204020203" pitchFamily="34" charset="0"/>
                </a:rPr>
                <a:t>Inventory</a:t>
              </a:r>
            </a:p>
          </p:txBody>
        </p:sp>
        <p:sp>
          <p:nvSpPr>
            <p:cNvPr id="31" name="Can 30"/>
            <p:cNvSpPr/>
            <p:nvPr/>
          </p:nvSpPr>
          <p:spPr>
            <a:xfrm>
              <a:off x="7204995" y="5836957"/>
              <a:ext cx="1378677" cy="796380"/>
            </a:xfrm>
            <a:prstGeom prst="can">
              <a:avLst/>
            </a:prstGeom>
            <a:solidFill>
              <a:srgbClr val="00B050"/>
            </a:solidFill>
            <a:ln>
              <a:solidFill>
                <a:srgbClr val="00B050"/>
              </a:solidFill>
            </a:ln>
          </p:spPr>
          <p:style>
            <a:lnRef idx="1">
              <a:schemeClr val="accent2"/>
            </a:lnRef>
            <a:fillRef idx="2">
              <a:schemeClr val="accent2"/>
            </a:fillRef>
            <a:effectRef idx="1">
              <a:schemeClr val="accent2"/>
            </a:effectRef>
            <a:fontRef idx="minor">
              <a:schemeClr val="dk1"/>
            </a:fontRef>
          </p:style>
          <p:txBody>
            <a:bodyPr rtlCol="0" anchor="b"/>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a:solidFill>
                    <a:srgbClr val="FFFFFF"/>
                  </a:solidFill>
                  <a:latin typeface="Segoe UI Light" panose="020B0502040204020203" pitchFamily="34" charset="0"/>
                  <a:cs typeface="Segoe UI Light" panose="020B0502040204020203" pitchFamily="34" charset="0"/>
                </a:rPr>
                <a:t>Shard #1</a:t>
              </a:r>
            </a:p>
          </p:txBody>
        </p:sp>
        <p:sp>
          <p:nvSpPr>
            <p:cNvPr id="32" name="Can 31"/>
            <p:cNvSpPr/>
            <p:nvPr/>
          </p:nvSpPr>
          <p:spPr>
            <a:xfrm>
              <a:off x="8737033" y="5841052"/>
              <a:ext cx="1378677" cy="796380"/>
            </a:xfrm>
            <a:prstGeom prst="can">
              <a:avLst/>
            </a:prstGeom>
            <a:solidFill>
              <a:schemeClr val="accent3"/>
            </a:solidFill>
            <a:ln>
              <a:solidFill>
                <a:schemeClr val="accent3"/>
              </a:solidFill>
            </a:ln>
          </p:spPr>
          <p:style>
            <a:lnRef idx="1">
              <a:schemeClr val="accent3"/>
            </a:lnRef>
            <a:fillRef idx="2">
              <a:schemeClr val="accent3"/>
            </a:fillRef>
            <a:effectRef idx="1">
              <a:schemeClr val="accent3"/>
            </a:effectRef>
            <a:fontRef idx="minor">
              <a:schemeClr val="dk1"/>
            </a:fontRef>
          </p:style>
          <p:txBody>
            <a:bodyPr rtlCol="0" anchor="b"/>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a:solidFill>
                    <a:srgbClr val="FFFFFF"/>
                  </a:solidFill>
                  <a:latin typeface="Segoe UI Light" panose="020B0502040204020203" pitchFamily="34" charset="0"/>
                  <a:cs typeface="Segoe UI Light" panose="020B0502040204020203" pitchFamily="34" charset="0"/>
                </a:rPr>
                <a:t>Shard #2</a:t>
              </a:r>
            </a:p>
          </p:txBody>
        </p:sp>
        <p:sp>
          <p:nvSpPr>
            <p:cNvPr id="33" name="Can 32"/>
            <p:cNvSpPr/>
            <p:nvPr/>
          </p:nvSpPr>
          <p:spPr>
            <a:xfrm>
              <a:off x="5672958" y="5831764"/>
              <a:ext cx="1378677" cy="796380"/>
            </a:xfrm>
            <a:prstGeom prst="can">
              <a:avLst/>
            </a:prstGeom>
            <a:solidFill>
              <a:schemeClr val="accent5"/>
            </a:solidFill>
            <a:ln>
              <a:solidFill>
                <a:schemeClr val="accent5"/>
              </a:solidFill>
            </a:ln>
          </p:spPr>
          <p:style>
            <a:lnRef idx="1">
              <a:schemeClr val="accent4"/>
            </a:lnRef>
            <a:fillRef idx="2">
              <a:schemeClr val="accent4"/>
            </a:fillRef>
            <a:effectRef idx="1">
              <a:schemeClr val="accent4"/>
            </a:effectRef>
            <a:fontRef idx="minor">
              <a:schemeClr val="dk1"/>
            </a:fontRef>
          </p:style>
          <p:txBody>
            <a:bodyPr rtlCol="0" anchor="b"/>
            <a:lstStyle/>
            <a:p>
              <a:pPr algn="ctr"/>
              <a:r>
                <a:rPr lang="en-US" dirty="0">
                  <a:solidFill>
                    <a:srgbClr val="FFFFFF"/>
                  </a:solidFill>
                  <a:latin typeface="Segoe UI Light" panose="020B0502040204020203" pitchFamily="34" charset="0"/>
                  <a:cs typeface="Segoe UI Light" panose="020B0502040204020203" pitchFamily="34" charset="0"/>
                </a:rPr>
                <a:t/>
              </a:r>
              <a:br>
                <a:rPr lang="en-US" dirty="0">
                  <a:solidFill>
                    <a:srgbClr val="FFFFFF"/>
                  </a:solidFill>
                  <a:latin typeface="Segoe UI Light" panose="020B0502040204020203" pitchFamily="34" charset="0"/>
                  <a:cs typeface="Segoe UI Light" panose="020B0502040204020203" pitchFamily="34" charset="0"/>
                </a:rPr>
              </a:br>
              <a:r>
                <a:rPr lang="en-US" dirty="0">
                  <a:solidFill>
                    <a:srgbClr val="FFFFFF"/>
                  </a:solidFill>
                  <a:latin typeface="Segoe UI Light" panose="020B0502040204020203" pitchFamily="34" charset="0"/>
                  <a:cs typeface="Segoe UI Light" panose="020B0502040204020203" pitchFamily="34" charset="0"/>
                </a:rPr>
                <a:t>Root</a:t>
              </a:r>
            </a:p>
          </p:txBody>
        </p:sp>
      </p:grpSp>
      <p:grpSp>
        <p:nvGrpSpPr>
          <p:cNvPr id="38" name="Group 2"/>
          <p:cNvGrpSpPr/>
          <p:nvPr/>
        </p:nvGrpSpPr>
        <p:grpSpPr>
          <a:xfrm>
            <a:off x="-2044" y="6513076"/>
            <a:ext cx="12194043" cy="354000"/>
            <a:chOff x="2577137" y="4571778"/>
            <a:chExt cx="9101124" cy="1390560"/>
          </a:xfrm>
        </p:grpSpPr>
        <p:sp>
          <p:nvSpPr>
            <p:cNvPr id="39"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40"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grpSp>
        <p:nvGrpSpPr>
          <p:cNvPr id="5" name="Group 4"/>
          <p:cNvGrpSpPr/>
          <p:nvPr/>
        </p:nvGrpSpPr>
        <p:grpSpPr>
          <a:xfrm>
            <a:off x="-2044" y="1396960"/>
            <a:ext cx="5710057" cy="966115"/>
            <a:chOff x="-2044" y="1396960"/>
            <a:chExt cx="5710057" cy="966115"/>
          </a:xfrm>
          <a:solidFill>
            <a:schemeClr val="accent1">
              <a:lumMod val="50000"/>
            </a:schemeClr>
          </a:solidFill>
        </p:grpSpPr>
        <p:sp>
          <p:nvSpPr>
            <p:cNvPr id="41" name="Rectangle 40"/>
            <p:cNvSpPr/>
            <p:nvPr/>
          </p:nvSpPr>
          <p:spPr>
            <a:xfrm>
              <a:off x="-2044" y="1396960"/>
              <a:ext cx="5357515" cy="966115"/>
            </a:xfrm>
            <a:prstGeom prst="rect">
              <a:avLst/>
            </a:prstGeom>
            <a:grpFill/>
            <a:ln w="10795" cap="flat" cmpd="sng" algn="ctr">
              <a:noFill/>
              <a:prstDash val="solid"/>
            </a:ln>
            <a:effectLst/>
          </p:spPr>
          <p:txBody>
            <a:bodyPr wrap="square" lIns="182880" tIns="137160" rIns="182880" bIns="137160" rtlCol="0" anchor="ctr">
              <a:noAutofit/>
            </a:bodyPr>
            <a:lstStyle/>
            <a:p>
              <a:pPr>
                <a:defRPr/>
              </a:pPr>
              <a:r>
                <a:rPr lang="en-US" sz="2800" kern="0" dirty="0" smtClean="0">
                  <a:gradFill>
                    <a:gsLst>
                      <a:gs pos="6299">
                        <a:srgbClr val="FFFFFF"/>
                      </a:gs>
                      <a:gs pos="28000">
                        <a:srgbClr val="FFFFFF"/>
                      </a:gs>
                    </a:gsLst>
                    <a:lin ang="5400000" scaled="0"/>
                  </a:gradFill>
                  <a:latin typeface="Segoe UI Light"/>
                </a:rPr>
                <a:t>Single large database</a:t>
              </a:r>
            </a:p>
          </p:txBody>
        </p:sp>
        <p:sp>
          <p:nvSpPr>
            <p:cNvPr id="2" name="Isosceles Triangle 1"/>
            <p:cNvSpPr/>
            <p:nvPr/>
          </p:nvSpPr>
          <p:spPr bwMode="auto">
            <a:xfrm rot="5400000">
              <a:off x="5048685" y="1703747"/>
              <a:ext cx="966114" cy="352542"/>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rgbClr val="FFFFFF"/>
                </a:solidFill>
                <a:latin typeface="Segoe UI Light"/>
                <a:ea typeface="Segoe UI" pitchFamily="34" charset="0"/>
                <a:cs typeface="Segoe UI" pitchFamily="34" charset="0"/>
              </a:endParaRPr>
            </a:p>
          </p:txBody>
        </p:sp>
      </p:grpSp>
      <p:grpSp>
        <p:nvGrpSpPr>
          <p:cNvPr id="42" name="Group 41"/>
          <p:cNvGrpSpPr/>
          <p:nvPr/>
        </p:nvGrpSpPr>
        <p:grpSpPr>
          <a:xfrm>
            <a:off x="-2044" y="2661148"/>
            <a:ext cx="5710057" cy="966115"/>
            <a:chOff x="-2044" y="1396960"/>
            <a:chExt cx="5710057" cy="966115"/>
          </a:xfrm>
          <a:solidFill>
            <a:schemeClr val="accent1">
              <a:lumMod val="50000"/>
            </a:schemeClr>
          </a:solidFill>
        </p:grpSpPr>
        <p:sp>
          <p:nvSpPr>
            <p:cNvPr id="43" name="Rectangle 42"/>
            <p:cNvSpPr/>
            <p:nvPr/>
          </p:nvSpPr>
          <p:spPr>
            <a:xfrm>
              <a:off x="-2044" y="1396960"/>
              <a:ext cx="5357515" cy="966115"/>
            </a:xfrm>
            <a:prstGeom prst="rect">
              <a:avLst/>
            </a:prstGeom>
            <a:grpFill/>
            <a:ln w="10795" cap="flat" cmpd="sng" algn="ctr">
              <a:noFill/>
              <a:prstDash val="solid"/>
            </a:ln>
            <a:effectLst/>
          </p:spPr>
          <p:txBody>
            <a:bodyPr wrap="square" lIns="182880" tIns="137160" rIns="182880" bIns="137160" rtlCol="0" anchor="ctr">
              <a:noAutofit/>
            </a:bodyPr>
            <a:lstStyle/>
            <a:p>
              <a:pPr>
                <a:defRPr/>
              </a:pPr>
              <a:r>
                <a:rPr lang="en-US" sz="2800" kern="0" dirty="0" smtClean="0">
                  <a:gradFill>
                    <a:gsLst>
                      <a:gs pos="6299">
                        <a:srgbClr val="FFFFFF"/>
                      </a:gs>
                      <a:gs pos="28000">
                        <a:srgbClr val="FFFFFF"/>
                      </a:gs>
                    </a:gsLst>
                    <a:lin ang="5400000" scaled="0"/>
                  </a:gradFill>
                  <a:latin typeface="Segoe UI Light"/>
                </a:rPr>
                <a:t>Vertically partitioned</a:t>
              </a:r>
            </a:p>
          </p:txBody>
        </p:sp>
        <p:sp>
          <p:nvSpPr>
            <p:cNvPr id="44" name="Isosceles Triangle 43"/>
            <p:cNvSpPr/>
            <p:nvPr/>
          </p:nvSpPr>
          <p:spPr bwMode="auto">
            <a:xfrm rot="5400000">
              <a:off x="5048685" y="1703747"/>
              <a:ext cx="966114" cy="352542"/>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rgbClr val="FFFFFF"/>
                </a:solidFill>
                <a:latin typeface="Segoe UI Light"/>
                <a:ea typeface="Segoe UI" pitchFamily="34" charset="0"/>
                <a:cs typeface="Segoe UI" pitchFamily="34" charset="0"/>
              </a:endParaRPr>
            </a:p>
          </p:txBody>
        </p:sp>
      </p:grpSp>
      <p:grpSp>
        <p:nvGrpSpPr>
          <p:cNvPr id="45" name="Group 44"/>
          <p:cNvGrpSpPr/>
          <p:nvPr/>
        </p:nvGrpSpPr>
        <p:grpSpPr>
          <a:xfrm>
            <a:off x="-2044" y="3925336"/>
            <a:ext cx="5710057" cy="966115"/>
            <a:chOff x="-2044" y="1396960"/>
            <a:chExt cx="5710057" cy="966115"/>
          </a:xfrm>
          <a:solidFill>
            <a:schemeClr val="accent1">
              <a:lumMod val="50000"/>
            </a:schemeClr>
          </a:solidFill>
        </p:grpSpPr>
        <p:sp>
          <p:nvSpPr>
            <p:cNvPr id="46" name="Rectangle 45"/>
            <p:cNvSpPr/>
            <p:nvPr/>
          </p:nvSpPr>
          <p:spPr>
            <a:xfrm>
              <a:off x="-2044" y="1396960"/>
              <a:ext cx="5357515" cy="966115"/>
            </a:xfrm>
            <a:prstGeom prst="rect">
              <a:avLst/>
            </a:prstGeom>
            <a:grpFill/>
            <a:ln w="10795" cap="flat" cmpd="sng" algn="ctr">
              <a:noFill/>
              <a:prstDash val="solid"/>
            </a:ln>
            <a:effectLst/>
          </p:spPr>
          <p:txBody>
            <a:bodyPr wrap="square" lIns="182880" tIns="137160" rIns="182880" bIns="137160" rtlCol="0" anchor="ctr">
              <a:noAutofit/>
            </a:bodyPr>
            <a:lstStyle/>
            <a:p>
              <a:pPr>
                <a:defRPr/>
              </a:pPr>
              <a:r>
                <a:rPr lang="en-US" sz="2800" kern="0" dirty="0" smtClean="0">
                  <a:gradFill>
                    <a:gsLst>
                      <a:gs pos="6299">
                        <a:srgbClr val="FFFFFF"/>
                      </a:gs>
                      <a:gs pos="28000">
                        <a:srgbClr val="FFFFFF"/>
                      </a:gs>
                    </a:gsLst>
                    <a:lin ang="5400000" scaled="0"/>
                  </a:gradFill>
                  <a:latin typeface="Segoe UI Light"/>
                </a:rPr>
                <a:t>1 tenant: 1 DB (ISV/CSV)</a:t>
              </a:r>
            </a:p>
          </p:txBody>
        </p:sp>
        <p:sp>
          <p:nvSpPr>
            <p:cNvPr id="47" name="Isosceles Triangle 46"/>
            <p:cNvSpPr/>
            <p:nvPr/>
          </p:nvSpPr>
          <p:spPr bwMode="auto">
            <a:xfrm rot="5400000">
              <a:off x="5048685" y="1703747"/>
              <a:ext cx="966114" cy="352542"/>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rgbClr val="FFFFFF"/>
                </a:solidFill>
                <a:latin typeface="Segoe UI Light"/>
                <a:ea typeface="Segoe UI" pitchFamily="34" charset="0"/>
                <a:cs typeface="Segoe UI" pitchFamily="34" charset="0"/>
              </a:endParaRPr>
            </a:p>
          </p:txBody>
        </p:sp>
      </p:grpSp>
      <p:grpSp>
        <p:nvGrpSpPr>
          <p:cNvPr id="48" name="Group 47"/>
          <p:cNvGrpSpPr/>
          <p:nvPr/>
        </p:nvGrpSpPr>
        <p:grpSpPr>
          <a:xfrm>
            <a:off x="-2044" y="5159134"/>
            <a:ext cx="5710057" cy="966115"/>
            <a:chOff x="-2044" y="1396960"/>
            <a:chExt cx="5710057" cy="966115"/>
          </a:xfrm>
          <a:solidFill>
            <a:schemeClr val="accent1">
              <a:lumMod val="50000"/>
            </a:schemeClr>
          </a:solidFill>
        </p:grpSpPr>
        <p:sp>
          <p:nvSpPr>
            <p:cNvPr id="49" name="Rectangle 48"/>
            <p:cNvSpPr/>
            <p:nvPr/>
          </p:nvSpPr>
          <p:spPr>
            <a:xfrm>
              <a:off x="-2044" y="1396960"/>
              <a:ext cx="5357515" cy="966115"/>
            </a:xfrm>
            <a:prstGeom prst="rect">
              <a:avLst/>
            </a:prstGeom>
            <a:grpFill/>
            <a:ln w="10795" cap="flat" cmpd="sng" algn="ctr">
              <a:noFill/>
              <a:prstDash val="solid"/>
            </a:ln>
            <a:effectLst/>
          </p:spPr>
          <p:txBody>
            <a:bodyPr wrap="square" lIns="182880" tIns="137160" rIns="182880" bIns="137160" rtlCol="0" anchor="ctr">
              <a:noAutofit/>
            </a:bodyPr>
            <a:lstStyle/>
            <a:p>
              <a:pPr>
                <a:defRPr/>
              </a:pPr>
              <a:r>
                <a:rPr lang="en-US" sz="2800" kern="0" dirty="0" smtClean="0">
                  <a:gradFill>
                    <a:gsLst>
                      <a:gs pos="6299">
                        <a:srgbClr val="FFFFFF"/>
                      </a:gs>
                      <a:gs pos="28000">
                        <a:srgbClr val="FFFFFF"/>
                      </a:gs>
                    </a:gsLst>
                    <a:lin ang="5400000" scaled="0"/>
                  </a:gradFill>
                  <a:latin typeface="Segoe UI Light"/>
                </a:rPr>
                <a:t>Other partitioning scheme</a:t>
              </a:r>
            </a:p>
          </p:txBody>
        </p:sp>
        <p:sp>
          <p:nvSpPr>
            <p:cNvPr id="50" name="Isosceles Triangle 49"/>
            <p:cNvSpPr/>
            <p:nvPr/>
          </p:nvSpPr>
          <p:spPr bwMode="auto">
            <a:xfrm rot="5400000">
              <a:off x="5048685" y="1703747"/>
              <a:ext cx="966114" cy="352542"/>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smtClean="0">
                <a:solidFill>
                  <a:srgbClr val="FFFFFF"/>
                </a:solidFill>
                <a:latin typeface="Segoe UI Light"/>
                <a:ea typeface="Segoe UI" pitchFamily="34" charset="0"/>
                <a:cs typeface="Segoe UI" pitchFamily="34" charset="0"/>
              </a:endParaRPr>
            </a:p>
          </p:txBody>
        </p:sp>
      </p:grpSp>
    </p:spTree>
    <p:extLst>
      <p:ext uri="{BB962C8B-B14F-4D97-AF65-F5344CB8AC3E}">
        <p14:creationId xmlns:p14="http://schemas.microsoft.com/office/powerpoint/2010/main" val="2494786385"/>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85750"/>
            <a:ext cx="11653838" cy="928688"/>
          </a:xfrm>
          <a:prstGeom prst="rect">
            <a:avLst/>
          </a:prstGeom>
        </p:spPr>
        <p:txBody>
          <a:bodyPr>
            <a:normAutofit/>
          </a:bodyPr>
          <a:lstStyle/>
          <a:p>
            <a:r>
              <a:rPr lang="en-US" dirty="0" smtClean="0"/>
              <a:t>How to peel apart customer requirements</a:t>
            </a:r>
            <a:endParaRPr lang="en-US" dirty="0"/>
          </a:p>
        </p:txBody>
      </p:sp>
      <p:sp>
        <p:nvSpPr>
          <p:cNvPr id="18" name="Rectangle 17"/>
          <p:cNvSpPr/>
          <p:nvPr/>
        </p:nvSpPr>
        <p:spPr>
          <a:xfrm>
            <a:off x="4265022" y="3006482"/>
            <a:ext cx="7696200" cy="1625073"/>
          </a:xfrm>
          <a:prstGeom prst="rect">
            <a:avLst/>
          </a:prstGeom>
          <a:solidFill>
            <a:srgbClr val="0072C6"/>
          </a:solidFill>
          <a:ln w="10795" cap="flat" cmpd="sng" algn="ctr">
            <a:noFill/>
            <a:prstDash val="solid"/>
          </a:ln>
          <a:effectLst/>
        </p:spPr>
        <p:txBody>
          <a:bodyPr lIns="457200" tIns="137160" rIns="182880" bIns="137160" rtlCol="0" anchor="ctr">
            <a:noAutofit/>
          </a:bodyPr>
          <a:lstStyle/>
          <a:p>
            <a:pPr defTabSz="932742">
              <a:lnSpc>
                <a:spcPts val="2400"/>
              </a:lnSpc>
              <a:defRPr/>
            </a:pPr>
            <a:r>
              <a:rPr lang="en-US" sz="2000" kern="0" dirty="0" smtClean="0">
                <a:solidFill>
                  <a:srgbClr val="FFFFFF"/>
                </a:solidFill>
                <a:latin typeface="Segoe UI Light"/>
              </a:rPr>
              <a:t>Pure max data size</a:t>
            </a:r>
          </a:p>
          <a:p>
            <a:pPr defTabSz="932742">
              <a:lnSpc>
                <a:spcPts val="2400"/>
              </a:lnSpc>
              <a:defRPr/>
            </a:pPr>
            <a:r>
              <a:rPr lang="en-US" sz="2000" kern="0" dirty="0" smtClean="0">
                <a:solidFill>
                  <a:srgbClr val="FFFFFF"/>
                </a:solidFill>
                <a:latin typeface="Segoe UI Light"/>
              </a:rPr>
              <a:t>Active portion of total data </a:t>
            </a:r>
          </a:p>
          <a:p>
            <a:pPr defTabSz="932742">
              <a:lnSpc>
                <a:spcPts val="2400"/>
              </a:lnSpc>
              <a:defRPr/>
            </a:pPr>
            <a:r>
              <a:rPr lang="en-US" sz="2000" kern="0" dirty="0" smtClean="0">
                <a:solidFill>
                  <a:srgbClr val="FFFFFF"/>
                </a:solidFill>
                <a:latin typeface="Segoe UI Light"/>
              </a:rPr>
              <a:t>Amount of transactional workload the app will generate</a:t>
            </a:r>
          </a:p>
          <a:p>
            <a:pPr defTabSz="932742">
              <a:lnSpc>
                <a:spcPts val="2400"/>
              </a:lnSpc>
              <a:defRPr/>
            </a:pPr>
            <a:r>
              <a:rPr lang="en-US" sz="2000" kern="0" dirty="0" smtClean="0">
                <a:solidFill>
                  <a:srgbClr val="FFFFFF"/>
                </a:solidFill>
                <a:latin typeface="Segoe UI Light"/>
              </a:rPr>
              <a:t>Largest amount of data that needs to live in the same transactional space (i.e. database)</a:t>
            </a:r>
          </a:p>
        </p:txBody>
      </p:sp>
      <p:sp>
        <p:nvSpPr>
          <p:cNvPr id="19" name="Rectangle 18"/>
          <p:cNvSpPr/>
          <p:nvPr/>
        </p:nvSpPr>
        <p:spPr>
          <a:xfrm>
            <a:off x="4278085" y="1888355"/>
            <a:ext cx="7696200" cy="1033272"/>
          </a:xfrm>
          <a:prstGeom prst="rect">
            <a:avLst/>
          </a:prstGeom>
          <a:solidFill>
            <a:srgbClr val="0072C6"/>
          </a:solidFill>
          <a:ln w="10795" cap="flat" cmpd="sng" algn="ctr">
            <a:noFill/>
            <a:prstDash val="solid"/>
          </a:ln>
          <a:effectLst/>
        </p:spPr>
        <p:txBody>
          <a:bodyPr lIns="457200" tIns="137160" rIns="182880" bIns="137160" rtlCol="0" anchor="ctr">
            <a:noAutofit/>
          </a:bodyPr>
          <a:lstStyle/>
          <a:p>
            <a:pPr defTabSz="932742">
              <a:lnSpc>
                <a:spcPts val="2400"/>
              </a:lnSpc>
              <a:defRPr/>
            </a:pPr>
            <a:r>
              <a:rPr lang="en-US" sz="2000" kern="0" dirty="0" smtClean="0">
                <a:solidFill>
                  <a:srgbClr val="FFFFFF"/>
                </a:solidFill>
                <a:latin typeface="Segoe UI Light"/>
              </a:rPr>
              <a:t>DTU (throughput) currently up to 800 DTU or ~735 </a:t>
            </a:r>
            <a:r>
              <a:rPr lang="en-US" sz="2000" kern="0" dirty="0" err="1" smtClean="0">
                <a:solidFill>
                  <a:srgbClr val="FFFFFF"/>
                </a:solidFill>
                <a:latin typeface="Segoe UI Light"/>
              </a:rPr>
              <a:t>tx</a:t>
            </a:r>
            <a:r>
              <a:rPr lang="en-US" sz="2000" kern="0" dirty="0" smtClean="0">
                <a:solidFill>
                  <a:srgbClr val="FFFFFF"/>
                </a:solidFill>
                <a:latin typeface="Segoe UI Light"/>
              </a:rPr>
              <a:t>/second*</a:t>
            </a:r>
          </a:p>
          <a:p>
            <a:pPr defTabSz="932742">
              <a:lnSpc>
                <a:spcPts val="2400"/>
              </a:lnSpc>
              <a:defRPr/>
            </a:pPr>
            <a:r>
              <a:rPr lang="en-US" sz="2000" kern="0" dirty="0" smtClean="0">
                <a:solidFill>
                  <a:srgbClr val="FFFFFF"/>
                </a:solidFill>
                <a:latin typeface="Segoe UI Light"/>
              </a:rPr>
              <a:t>Max DB size (up to 500GB)</a:t>
            </a:r>
          </a:p>
        </p:txBody>
      </p:sp>
      <p:sp>
        <p:nvSpPr>
          <p:cNvPr id="20" name="Rectangle 19"/>
          <p:cNvSpPr/>
          <p:nvPr/>
        </p:nvSpPr>
        <p:spPr>
          <a:xfrm>
            <a:off x="-1" y="3006483"/>
            <a:ext cx="4267201" cy="1625072"/>
          </a:xfrm>
          <a:prstGeom prst="rect">
            <a:avLst/>
          </a:prstGeom>
          <a:solidFill>
            <a:schemeClr val="accent1">
              <a:lumMod val="50000"/>
            </a:schemeClr>
          </a:solidFill>
          <a:ln w="10795" cap="flat" cmpd="sng" algn="ctr">
            <a:noFill/>
            <a:prstDash val="solid"/>
          </a:ln>
          <a:effectLst/>
        </p:spPr>
        <p:txBody>
          <a:bodyPr wrap="square" lIns="182880" tIns="137160" rIns="182880" bIns="137160" rtlCol="0" anchor="ctr">
            <a:noAutofit/>
          </a:bodyPr>
          <a:lstStyle/>
          <a:p>
            <a:pPr marL="685800" defTabSz="932742">
              <a:defRPr/>
            </a:pPr>
            <a:r>
              <a:rPr lang="en-US" sz="2800" kern="0" dirty="0" smtClean="0">
                <a:solidFill>
                  <a:srgbClr val="FFFFFF"/>
                </a:solidFill>
                <a:latin typeface="Segoe UI Light"/>
              </a:rPr>
              <a:t>Customer dimensions to consider</a:t>
            </a:r>
          </a:p>
        </p:txBody>
      </p:sp>
      <p:sp>
        <p:nvSpPr>
          <p:cNvPr id="21" name="Rectangle 20"/>
          <p:cNvSpPr/>
          <p:nvPr/>
        </p:nvSpPr>
        <p:spPr>
          <a:xfrm>
            <a:off x="-1" y="1888355"/>
            <a:ext cx="4267201" cy="1033272"/>
          </a:xfrm>
          <a:prstGeom prst="rect">
            <a:avLst/>
          </a:prstGeom>
          <a:solidFill>
            <a:schemeClr val="accent1">
              <a:lumMod val="50000"/>
            </a:schemeClr>
          </a:solidFill>
          <a:ln w="10795" cap="flat" cmpd="sng" algn="ctr">
            <a:noFill/>
            <a:prstDash val="solid"/>
          </a:ln>
          <a:effectLst/>
        </p:spPr>
        <p:txBody>
          <a:bodyPr wrap="square" lIns="182880" tIns="137160" rIns="182880" bIns="137160" rtlCol="0" anchor="ctr">
            <a:noAutofit/>
          </a:bodyPr>
          <a:lstStyle/>
          <a:p>
            <a:pPr marL="685800" defTabSz="932742">
              <a:defRPr/>
            </a:pPr>
            <a:r>
              <a:rPr lang="en-US" sz="2800" kern="0" dirty="0" smtClean="0">
                <a:solidFill>
                  <a:srgbClr val="FFFFFF"/>
                </a:solidFill>
                <a:latin typeface="Segoe UI Light"/>
              </a:rPr>
              <a:t>SQL Database </a:t>
            </a:r>
          </a:p>
          <a:p>
            <a:pPr marL="685800" defTabSz="932742">
              <a:defRPr/>
            </a:pPr>
            <a:r>
              <a:rPr lang="en-US" sz="2800" kern="0" dirty="0" smtClean="0">
                <a:solidFill>
                  <a:srgbClr val="FFFFFF"/>
                </a:solidFill>
                <a:latin typeface="Segoe UI Light"/>
              </a:rPr>
              <a:t>scale up limits</a:t>
            </a:r>
          </a:p>
        </p:txBody>
      </p:sp>
      <p:grpSp>
        <p:nvGrpSpPr>
          <p:cNvPr id="22" name="Group 38"/>
          <p:cNvGrpSpPr>
            <a:grpSpLocks/>
          </p:cNvGrpSpPr>
          <p:nvPr/>
        </p:nvGrpSpPr>
        <p:grpSpPr bwMode="auto">
          <a:xfrm>
            <a:off x="104504" y="3522327"/>
            <a:ext cx="593381" cy="593381"/>
            <a:chOff x="-3781305" y="3065460"/>
            <a:chExt cx="1777999" cy="1777999"/>
          </a:xfrm>
          <a:solidFill>
            <a:srgbClr val="FFFFFF"/>
          </a:solidFill>
        </p:grpSpPr>
        <p:sp>
          <p:nvSpPr>
            <p:cNvPr id="2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a:defRPr/>
              </a:pPr>
              <a:endParaRPr lang="en-US" sz="1836" kern="0" dirty="0">
                <a:solidFill>
                  <a:srgbClr val="000000"/>
                </a:solidFill>
              </a:endParaRPr>
            </a:p>
          </p:txBody>
        </p:sp>
        <p:sp>
          <p:nvSpPr>
            <p:cNvPr id="24"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a:defRPr/>
              </a:pPr>
              <a:endParaRPr lang="en-US" sz="1836" kern="0" dirty="0">
                <a:solidFill>
                  <a:srgbClr val="000000"/>
                </a:solidFill>
              </a:endParaRPr>
            </a:p>
          </p:txBody>
        </p:sp>
      </p:grpSp>
      <p:grpSp>
        <p:nvGrpSpPr>
          <p:cNvPr id="25" name="Group 38"/>
          <p:cNvGrpSpPr>
            <a:grpSpLocks/>
          </p:cNvGrpSpPr>
          <p:nvPr/>
        </p:nvGrpSpPr>
        <p:grpSpPr bwMode="auto">
          <a:xfrm>
            <a:off x="104504" y="2112456"/>
            <a:ext cx="593381" cy="593381"/>
            <a:chOff x="-3781305" y="3065460"/>
            <a:chExt cx="1777999" cy="1777999"/>
          </a:xfrm>
          <a:solidFill>
            <a:srgbClr val="FFFFFF"/>
          </a:solidFill>
        </p:grpSpPr>
        <p:sp>
          <p:nvSpPr>
            <p:cNvPr id="26"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a:defRPr/>
              </a:pPr>
              <a:endParaRPr lang="en-US" sz="1836" kern="0" dirty="0">
                <a:solidFill>
                  <a:srgbClr val="000000"/>
                </a:solidFill>
              </a:endParaRPr>
            </a:p>
          </p:txBody>
        </p:sp>
        <p:sp>
          <p:nvSpPr>
            <p:cNvPr id="27"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a:defRPr/>
              </a:pPr>
              <a:endParaRPr lang="en-US" sz="1836" kern="0" dirty="0">
                <a:solidFill>
                  <a:srgbClr val="000000"/>
                </a:solidFill>
              </a:endParaRPr>
            </a:p>
          </p:txBody>
        </p:sp>
      </p:grpSp>
      <p:sp>
        <p:nvSpPr>
          <p:cNvPr id="28" name="Rectangle 27"/>
          <p:cNvSpPr/>
          <p:nvPr/>
        </p:nvSpPr>
        <p:spPr>
          <a:xfrm>
            <a:off x="4278085" y="4716410"/>
            <a:ext cx="7696200" cy="1033272"/>
          </a:xfrm>
          <a:prstGeom prst="rect">
            <a:avLst/>
          </a:prstGeom>
          <a:solidFill>
            <a:srgbClr val="0072C6"/>
          </a:solidFill>
          <a:ln w="10795" cap="flat" cmpd="sng" algn="ctr">
            <a:noFill/>
            <a:prstDash val="solid"/>
          </a:ln>
          <a:effectLst/>
        </p:spPr>
        <p:txBody>
          <a:bodyPr lIns="457200" tIns="137160" rIns="182880" bIns="137160" rtlCol="0" anchor="ctr">
            <a:noAutofit/>
          </a:bodyPr>
          <a:lstStyle/>
          <a:p>
            <a:pPr defTabSz="932742">
              <a:lnSpc>
                <a:spcPts val="2400"/>
              </a:lnSpc>
              <a:defRPr/>
            </a:pPr>
            <a:r>
              <a:rPr lang="en-US" sz="2000" kern="0" dirty="0" smtClean="0">
                <a:solidFill>
                  <a:srgbClr val="FFFFFF"/>
                </a:solidFill>
                <a:latin typeface="Segoe UI Light"/>
              </a:rPr>
              <a:t>100 S2 for 5000 DTUs (max </a:t>
            </a:r>
            <a:r>
              <a:rPr lang="en-US" sz="2000" kern="0" dirty="0" err="1" smtClean="0">
                <a:solidFill>
                  <a:srgbClr val="FFFFFF"/>
                </a:solidFill>
                <a:latin typeface="Segoe UI Light"/>
              </a:rPr>
              <a:t>db</a:t>
            </a:r>
            <a:r>
              <a:rPr lang="en-US" sz="2000" kern="0" dirty="0" smtClean="0">
                <a:solidFill>
                  <a:srgbClr val="FFFFFF"/>
                </a:solidFill>
                <a:latin typeface="Segoe UI Light"/>
              </a:rPr>
              <a:t> size 25TB) </a:t>
            </a:r>
            <a:r>
              <a:rPr lang="en-US" sz="2000" i="1" kern="0" dirty="0" smtClean="0">
                <a:solidFill>
                  <a:srgbClr val="FFFFFF"/>
                </a:solidFill>
                <a:latin typeface="Segoe UI Light"/>
              </a:rPr>
              <a:t>($90,000/12 months)</a:t>
            </a:r>
          </a:p>
          <a:p>
            <a:pPr defTabSz="932742">
              <a:lnSpc>
                <a:spcPts val="2400"/>
              </a:lnSpc>
              <a:defRPr/>
            </a:pPr>
            <a:r>
              <a:rPr lang="en-US" sz="2000" kern="0" dirty="0" smtClean="0">
                <a:solidFill>
                  <a:srgbClr val="FFFFFF"/>
                </a:solidFill>
                <a:latin typeface="Segoe UI Light"/>
              </a:rPr>
              <a:t>25 P2 for 5000 DTUs (max </a:t>
            </a:r>
            <a:r>
              <a:rPr lang="en-US" sz="2000" kern="0" dirty="0" err="1" smtClean="0">
                <a:solidFill>
                  <a:srgbClr val="FFFFFF"/>
                </a:solidFill>
                <a:latin typeface="Segoe UI Light"/>
              </a:rPr>
              <a:t>db</a:t>
            </a:r>
            <a:r>
              <a:rPr lang="en-US" sz="2000" kern="0" dirty="0" smtClean="0">
                <a:solidFill>
                  <a:srgbClr val="FFFFFF"/>
                </a:solidFill>
                <a:latin typeface="Segoe UI Light"/>
              </a:rPr>
              <a:t> size 12.5TB) </a:t>
            </a:r>
            <a:r>
              <a:rPr lang="en-US" sz="2000" i="1" kern="0" dirty="0" smtClean="0">
                <a:solidFill>
                  <a:srgbClr val="FFFFFF"/>
                </a:solidFill>
                <a:latin typeface="Segoe UI Light"/>
              </a:rPr>
              <a:t>($279,000/12 months)**</a:t>
            </a:r>
          </a:p>
        </p:txBody>
      </p:sp>
      <p:sp>
        <p:nvSpPr>
          <p:cNvPr id="29" name="Rectangle 28"/>
          <p:cNvSpPr/>
          <p:nvPr/>
        </p:nvSpPr>
        <p:spPr>
          <a:xfrm>
            <a:off x="1" y="4716410"/>
            <a:ext cx="4267200" cy="1033272"/>
          </a:xfrm>
          <a:prstGeom prst="rect">
            <a:avLst/>
          </a:prstGeom>
          <a:solidFill>
            <a:schemeClr val="accent1">
              <a:lumMod val="50000"/>
            </a:schemeClr>
          </a:solidFill>
          <a:ln w="10795" cap="flat" cmpd="sng" algn="ctr">
            <a:noFill/>
            <a:prstDash val="solid"/>
          </a:ln>
          <a:effectLst/>
        </p:spPr>
        <p:txBody>
          <a:bodyPr wrap="square" lIns="182880" tIns="137160" rIns="182880" bIns="137160" rtlCol="0" anchor="ctr">
            <a:noAutofit/>
          </a:bodyPr>
          <a:lstStyle/>
          <a:p>
            <a:pPr marL="685800" defTabSz="932742">
              <a:defRPr/>
            </a:pPr>
            <a:r>
              <a:rPr lang="en-US" sz="2800" kern="0" dirty="0" smtClean="0">
                <a:solidFill>
                  <a:srgbClr val="FFFFFF"/>
                </a:solidFill>
                <a:latin typeface="Segoe UI Light"/>
              </a:rPr>
              <a:t>Scale out options</a:t>
            </a:r>
          </a:p>
        </p:txBody>
      </p:sp>
      <p:grpSp>
        <p:nvGrpSpPr>
          <p:cNvPr id="30" name="Group 38"/>
          <p:cNvGrpSpPr>
            <a:grpSpLocks/>
          </p:cNvGrpSpPr>
          <p:nvPr/>
        </p:nvGrpSpPr>
        <p:grpSpPr bwMode="auto">
          <a:xfrm>
            <a:off x="104504" y="4936355"/>
            <a:ext cx="593381" cy="593381"/>
            <a:chOff x="-3781305" y="3065460"/>
            <a:chExt cx="1777999" cy="1777999"/>
          </a:xfrm>
          <a:solidFill>
            <a:srgbClr val="FFFFFF"/>
          </a:solidFill>
        </p:grpSpPr>
        <p:sp>
          <p:nvSpPr>
            <p:cNvPr id="31"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a:defRPr/>
              </a:pPr>
              <a:endParaRPr lang="en-US" sz="1836" kern="0" dirty="0">
                <a:solidFill>
                  <a:srgbClr val="000000"/>
                </a:solidFill>
              </a:endParaRPr>
            </a:p>
          </p:txBody>
        </p:sp>
        <p:sp>
          <p:nvSpPr>
            <p:cNvPr id="32"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a:defRPr/>
              </a:pPr>
              <a:endParaRPr lang="en-US" sz="1836" kern="0" dirty="0">
                <a:solidFill>
                  <a:srgbClr val="000000"/>
                </a:solidFill>
              </a:endParaRPr>
            </a:p>
          </p:txBody>
        </p:sp>
      </p:grpSp>
      <p:sp>
        <p:nvSpPr>
          <p:cNvPr id="36" name="TextBox 35"/>
          <p:cNvSpPr txBox="1"/>
          <p:nvPr/>
        </p:nvSpPr>
        <p:spPr>
          <a:xfrm>
            <a:off x="91440" y="5852650"/>
            <a:ext cx="4302396" cy="307777"/>
          </a:xfrm>
          <a:prstGeom prst="rect">
            <a:avLst/>
          </a:prstGeom>
          <a:noFill/>
        </p:spPr>
        <p:txBody>
          <a:bodyPr wrap="none" rtlCol="0">
            <a:spAutoFit/>
          </a:bodyPr>
          <a:lstStyle/>
          <a:p>
            <a:r>
              <a:rPr lang="en-US" sz="1400" dirty="0" smtClean="0">
                <a:solidFill>
                  <a:srgbClr val="000000"/>
                </a:solidFill>
                <a:latin typeface="Segoe UI Light" panose="020B0502040204020203" pitchFamily="34" charset="0"/>
                <a:cs typeface="Segoe UI Light" panose="020B0502040204020203" pitchFamily="34" charset="0"/>
              </a:rPr>
              <a:t>* Based on </a:t>
            </a:r>
            <a:r>
              <a:rPr lang="en-US" sz="1400" dirty="0" smtClean="0">
                <a:solidFill>
                  <a:srgbClr val="000000"/>
                </a:solidFill>
                <a:latin typeface="Segoe UI Light" panose="020B0502040204020203" pitchFamily="34" charset="0"/>
                <a:cs typeface="Segoe UI Light" panose="020B0502040204020203" pitchFamily="34" charset="0"/>
                <a:hlinkClick r:id="rId2"/>
              </a:rPr>
              <a:t>Azure SQL Database Benchmark </a:t>
            </a:r>
            <a:r>
              <a:rPr lang="en-US" sz="1400" dirty="0" smtClean="0">
                <a:solidFill>
                  <a:srgbClr val="000000"/>
                </a:solidFill>
                <a:latin typeface="Segoe UI Light" panose="020B0502040204020203" pitchFamily="34" charset="0"/>
                <a:cs typeface="Segoe UI Light" panose="020B0502040204020203" pitchFamily="34" charset="0"/>
              </a:rPr>
              <a:t>estimation</a:t>
            </a:r>
            <a:endParaRPr lang="en-US" sz="1400" dirty="0">
              <a:solidFill>
                <a:srgbClr val="000000"/>
              </a:solidFill>
              <a:latin typeface="Segoe UI Light" panose="020B0502040204020203" pitchFamily="34" charset="0"/>
              <a:cs typeface="Segoe UI Light" panose="020B0502040204020203" pitchFamily="34" charset="0"/>
            </a:endParaRPr>
          </a:p>
        </p:txBody>
      </p:sp>
      <p:sp>
        <p:nvSpPr>
          <p:cNvPr id="38" name="TextBox 37"/>
          <p:cNvSpPr txBox="1"/>
          <p:nvPr/>
        </p:nvSpPr>
        <p:spPr>
          <a:xfrm>
            <a:off x="268927" y="1168537"/>
            <a:ext cx="9528216" cy="914400"/>
          </a:xfrm>
          <a:prstGeom prst="rect">
            <a:avLst/>
          </a:prstGeom>
          <a:noFill/>
        </p:spPr>
        <p:txBody>
          <a:bodyPr wrap="none" lIns="182880" tIns="146304" rIns="182880" bIns="146304" rtlCol="0">
            <a:noAutofit/>
          </a:bodyPr>
          <a:lstStyle/>
          <a:p>
            <a:pPr>
              <a:lnSpc>
                <a:spcPct val="90000"/>
              </a:lnSpc>
              <a:spcAft>
                <a:spcPts val="600"/>
              </a:spcAft>
            </a:pPr>
            <a:r>
              <a:rPr lang="en-US" sz="2400" i="1" dirty="0" smtClean="0">
                <a:gradFill>
                  <a:gsLst>
                    <a:gs pos="2917">
                      <a:srgbClr val="000000"/>
                    </a:gs>
                    <a:gs pos="30000">
                      <a:srgbClr val="000000"/>
                    </a:gs>
                  </a:gsLst>
                  <a:lin ang="5400000" scaled="0"/>
                </a:gradFill>
                <a:latin typeface="Segoe UI Light" panose="020B0502040204020203" pitchFamily="34" charset="0"/>
                <a:cs typeface="Segoe UI Light" panose="020B0502040204020203" pitchFamily="34" charset="0"/>
              </a:rPr>
              <a:t>Customer example: 9 TB data | 5000 </a:t>
            </a:r>
            <a:r>
              <a:rPr lang="en-US" sz="2400" i="1" dirty="0" err="1" smtClean="0">
                <a:gradFill>
                  <a:gsLst>
                    <a:gs pos="2917">
                      <a:srgbClr val="000000"/>
                    </a:gs>
                    <a:gs pos="30000">
                      <a:srgbClr val="000000"/>
                    </a:gs>
                  </a:gsLst>
                  <a:lin ang="5400000" scaled="0"/>
                </a:gradFill>
                <a:latin typeface="Segoe UI Light" panose="020B0502040204020203" pitchFamily="34" charset="0"/>
                <a:cs typeface="Segoe UI Light" panose="020B0502040204020203" pitchFamily="34" charset="0"/>
              </a:rPr>
              <a:t>tx</a:t>
            </a:r>
            <a:r>
              <a:rPr lang="en-US" sz="2400" i="1" dirty="0" smtClean="0">
                <a:gradFill>
                  <a:gsLst>
                    <a:gs pos="2917">
                      <a:srgbClr val="000000"/>
                    </a:gs>
                    <a:gs pos="30000">
                      <a:srgbClr val="000000"/>
                    </a:gs>
                  </a:gsLst>
                  <a:lin ang="5400000" scaled="0"/>
                </a:gradFill>
                <a:latin typeface="Segoe UI Light" panose="020B0502040204020203" pitchFamily="34" charset="0"/>
                <a:cs typeface="Segoe UI Light" panose="020B0502040204020203" pitchFamily="34" charset="0"/>
              </a:rPr>
              <a:t>*/sec | 100GB largest shard</a:t>
            </a:r>
          </a:p>
        </p:txBody>
      </p:sp>
      <p:grpSp>
        <p:nvGrpSpPr>
          <p:cNvPr id="39" name="Group 2"/>
          <p:cNvGrpSpPr/>
          <p:nvPr/>
        </p:nvGrpSpPr>
        <p:grpSpPr>
          <a:xfrm>
            <a:off x="-2044" y="6513076"/>
            <a:ext cx="12194043" cy="354000"/>
            <a:chOff x="2577137" y="4571778"/>
            <a:chExt cx="9101124" cy="1390560"/>
          </a:xfrm>
        </p:grpSpPr>
        <p:sp>
          <p:nvSpPr>
            <p:cNvPr id="40"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41"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
        <p:nvSpPr>
          <p:cNvPr id="42" name="TextBox 41"/>
          <p:cNvSpPr txBox="1"/>
          <p:nvPr/>
        </p:nvSpPr>
        <p:spPr>
          <a:xfrm>
            <a:off x="13708" y="6123853"/>
            <a:ext cx="4188198" cy="307777"/>
          </a:xfrm>
          <a:prstGeom prst="rect">
            <a:avLst/>
          </a:prstGeom>
          <a:noFill/>
        </p:spPr>
        <p:txBody>
          <a:bodyPr wrap="none" rtlCol="0">
            <a:spAutoFit/>
          </a:bodyPr>
          <a:lstStyle/>
          <a:p>
            <a:r>
              <a:rPr lang="en-US" sz="1400" dirty="0" smtClean="0">
                <a:solidFill>
                  <a:srgbClr val="000000"/>
                </a:solidFill>
                <a:latin typeface="Segoe UI Light" panose="020B0502040204020203" pitchFamily="34" charset="0"/>
                <a:cs typeface="Segoe UI Light" panose="020B0502040204020203" pitchFamily="34" charset="0"/>
              </a:rPr>
              <a:t>** Will provide additional </a:t>
            </a:r>
            <a:r>
              <a:rPr lang="en-US" sz="1400" dirty="0">
                <a:solidFill>
                  <a:srgbClr val="000000"/>
                </a:solidFill>
                <a:latin typeface="Segoe UI Light" panose="020B0502040204020203" pitchFamily="34" charset="0"/>
                <a:cs typeface="Segoe UI Light" panose="020B0502040204020203" pitchFamily="34" charset="0"/>
              </a:rPr>
              <a:t>Business Continuity features</a:t>
            </a:r>
          </a:p>
        </p:txBody>
      </p:sp>
    </p:spTree>
    <p:extLst>
      <p:ext uri="{BB962C8B-B14F-4D97-AF65-F5344CB8AC3E}">
        <p14:creationId xmlns:p14="http://schemas.microsoft.com/office/powerpoint/2010/main" val="26051219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0-#ppt_w/2"/>
                                          </p:val>
                                        </p:tav>
                                        <p:tav tm="100000">
                                          <p:val>
                                            <p:strVal val="#ppt_x"/>
                                          </p:val>
                                        </p:tav>
                                      </p:tavLst>
                                    </p:anim>
                                    <p:anim calcmode="lin" valueType="num">
                                      <p:cBhvr additive="base">
                                        <p:cTn id="12" dur="500" fill="hold"/>
                                        <p:tgtEl>
                                          <p:spTgt spid="21"/>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decel="10000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cBhvr additive="base">
                                        <p:cTn id="16" dur="750" fill="hold"/>
                                        <p:tgtEl>
                                          <p:spTgt spid="18"/>
                                        </p:tgtEl>
                                        <p:attrNameLst>
                                          <p:attrName>ppt_x</p:attrName>
                                        </p:attrNameLst>
                                      </p:cBhvr>
                                      <p:tavLst>
                                        <p:tav tm="0">
                                          <p:val>
                                            <p:strVal val="0-#ppt_w/2"/>
                                          </p:val>
                                        </p:tav>
                                        <p:tav tm="100000">
                                          <p:val>
                                            <p:strVal val="#ppt_x"/>
                                          </p:val>
                                        </p:tav>
                                      </p:tavLst>
                                    </p:anim>
                                    <p:anim calcmode="lin" valueType="num">
                                      <p:cBhvr additive="base">
                                        <p:cTn id="17" dur="750" fill="hold"/>
                                        <p:tgtEl>
                                          <p:spTgt spid="18"/>
                                        </p:tgtEl>
                                        <p:attrNameLst>
                                          <p:attrName>ppt_y</p:attrName>
                                        </p:attrNameLst>
                                      </p:cBhvr>
                                      <p:tavLst>
                                        <p:tav tm="0">
                                          <p:val>
                                            <p:strVal val="#ppt_y"/>
                                          </p:val>
                                        </p:tav>
                                        <p:tav tm="100000">
                                          <p:val>
                                            <p:strVal val="#ppt_y"/>
                                          </p:val>
                                        </p:tav>
                                      </p:tavLst>
                                    </p:anim>
                                  </p:childTnLst>
                                </p:cTn>
                              </p:par>
                            </p:childTnLst>
                          </p:cTn>
                        </p:par>
                        <p:par>
                          <p:cTn id="18" fill="hold">
                            <p:stCondLst>
                              <p:cond delay="1250"/>
                            </p:stCondLst>
                            <p:childTnLst>
                              <p:par>
                                <p:cTn id="19" presetID="10" presetClass="entr" presetSubtype="0" fill="hold"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250"/>
                                        <p:tgtEl>
                                          <p:spTgt spid="22"/>
                                        </p:tgtEl>
                                      </p:cBhvr>
                                    </p:animEffect>
                                  </p:childTnLst>
                                </p:cTn>
                              </p:par>
                              <p:par>
                                <p:cTn id="22" presetID="35" presetClass="path" presetSubtype="0" decel="100000" fill="hold" nodeType="withEffect">
                                  <p:stCondLst>
                                    <p:cond delay="0"/>
                                  </p:stCondLst>
                                  <p:childTnLst>
                                    <p:animMotion origin="layout" path="M -3.10186E-6 -3.63595E-6 L -0.03689 -3.63595E-6 " pathEditMode="relative" rAng="0" ptsTypes="AA">
                                      <p:cBhvr>
                                        <p:cTn id="23" dur="500" spd="-100000" fill="hold"/>
                                        <p:tgtEl>
                                          <p:spTgt spid="22"/>
                                        </p:tgtEl>
                                        <p:attrNameLst>
                                          <p:attrName>ppt_x</p:attrName>
                                          <p:attrName>ppt_y</p:attrName>
                                        </p:attrNameLst>
                                      </p:cBhvr>
                                      <p:rCtr x="-1851" y="0"/>
                                    </p:animMotion>
                                  </p:childTnLst>
                                </p:cTn>
                              </p:par>
                            </p:childTnLst>
                          </p:cTn>
                        </p:par>
                        <p:par>
                          <p:cTn id="24" fill="hold">
                            <p:stCondLst>
                              <p:cond delay="1750"/>
                            </p:stCondLst>
                            <p:childTnLst>
                              <p:par>
                                <p:cTn id="25" presetID="2" presetClass="entr" presetSubtype="8" decel="100000"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750" fill="hold"/>
                                        <p:tgtEl>
                                          <p:spTgt spid="19"/>
                                        </p:tgtEl>
                                        <p:attrNameLst>
                                          <p:attrName>ppt_x</p:attrName>
                                        </p:attrNameLst>
                                      </p:cBhvr>
                                      <p:tavLst>
                                        <p:tav tm="0">
                                          <p:val>
                                            <p:strVal val="0-#ppt_w/2"/>
                                          </p:val>
                                        </p:tav>
                                        <p:tav tm="100000">
                                          <p:val>
                                            <p:strVal val="#ppt_x"/>
                                          </p:val>
                                        </p:tav>
                                      </p:tavLst>
                                    </p:anim>
                                    <p:anim calcmode="lin" valueType="num">
                                      <p:cBhvr additive="base">
                                        <p:cTn id="28" dur="750" fill="hold"/>
                                        <p:tgtEl>
                                          <p:spTgt spid="19"/>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250"/>
                                        <p:tgtEl>
                                          <p:spTgt spid="25"/>
                                        </p:tgtEl>
                                      </p:cBhvr>
                                    </p:animEffect>
                                  </p:childTnLst>
                                </p:cTn>
                              </p:par>
                              <p:par>
                                <p:cTn id="33" presetID="35" presetClass="path" presetSubtype="0" decel="100000" fill="hold" nodeType="withEffect">
                                  <p:stCondLst>
                                    <p:cond delay="0"/>
                                  </p:stCondLst>
                                  <p:childTnLst>
                                    <p:animMotion origin="layout" path="M -3.10186E-6 -3.44984E-6 L -0.03689 -3.44984E-6 " pathEditMode="relative" rAng="0" ptsTypes="AA">
                                      <p:cBhvr>
                                        <p:cTn id="34" dur="500" spd="-100000" fill="hold"/>
                                        <p:tgtEl>
                                          <p:spTgt spid="25"/>
                                        </p:tgtEl>
                                        <p:attrNameLst>
                                          <p:attrName>ppt_x</p:attrName>
                                          <p:attrName>ppt_y</p:attrName>
                                        </p:attrNameLst>
                                      </p:cBhvr>
                                      <p:rCtr x="-1851" y="0"/>
                                    </p:animMotion>
                                  </p:childTnLst>
                                </p:cTn>
                              </p:par>
                              <p:par>
                                <p:cTn id="35" presetID="2" presetClass="entr" presetSubtype="8" decel="100000"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anim calcmode="lin" valueType="num">
                                      <p:cBhvr additive="base">
                                        <p:cTn id="37" dur="500" fill="hold"/>
                                        <p:tgtEl>
                                          <p:spTgt spid="29"/>
                                        </p:tgtEl>
                                        <p:attrNameLst>
                                          <p:attrName>ppt_x</p:attrName>
                                        </p:attrNameLst>
                                      </p:cBhvr>
                                      <p:tavLst>
                                        <p:tav tm="0">
                                          <p:val>
                                            <p:strVal val="0-#ppt_w/2"/>
                                          </p:val>
                                        </p:tav>
                                        <p:tav tm="100000">
                                          <p:val>
                                            <p:strVal val="#ppt_x"/>
                                          </p:val>
                                        </p:tav>
                                      </p:tavLst>
                                    </p:anim>
                                    <p:anim calcmode="lin" valueType="num">
                                      <p:cBhvr additive="base">
                                        <p:cTn id="38" dur="500" fill="hold"/>
                                        <p:tgtEl>
                                          <p:spTgt spid="29"/>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8" decel="100000" fill="hold" grpId="0" nodeType="afterEffect">
                                  <p:stCondLst>
                                    <p:cond delay="0"/>
                                  </p:stCondLst>
                                  <p:childTnLst>
                                    <p:set>
                                      <p:cBhvr>
                                        <p:cTn id="41" dur="1" fill="hold">
                                          <p:stCondLst>
                                            <p:cond delay="0"/>
                                          </p:stCondLst>
                                        </p:cTn>
                                        <p:tgtEl>
                                          <p:spTgt spid="28"/>
                                        </p:tgtEl>
                                        <p:attrNameLst>
                                          <p:attrName>style.visibility</p:attrName>
                                        </p:attrNameLst>
                                      </p:cBhvr>
                                      <p:to>
                                        <p:strVal val="visible"/>
                                      </p:to>
                                    </p:set>
                                    <p:anim calcmode="lin" valueType="num">
                                      <p:cBhvr additive="base">
                                        <p:cTn id="42" dur="750" fill="hold"/>
                                        <p:tgtEl>
                                          <p:spTgt spid="28"/>
                                        </p:tgtEl>
                                        <p:attrNameLst>
                                          <p:attrName>ppt_x</p:attrName>
                                        </p:attrNameLst>
                                      </p:cBhvr>
                                      <p:tavLst>
                                        <p:tav tm="0">
                                          <p:val>
                                            <p:strVal val="0-#ppt_w/2"/>
                                          </p:val>
                                        </p:tav>
                                        <p:tav tm="100000">
                                          <p:val>
                                            <p:strVal val="#ppt_x"/>
                                          </p:val>
                                        </p:tav>
                                      </p:tavLst>
                                    </p:anim>
                                    <p:anim calcmode="lin" valueType="num">
                                      <p:cBhvr additive="base">
                                        <p:cTn id="43" dur="750" fill="hold"/>
                                        <p:tgtEl>
                                          <p:spTgt spid="28"/>
                                        </p:tgtEl>
                                        <p:attrNameLst>
                                          <p:attrName>ppt_y</p:attrName>
                                        </p:attrNameLst>
                                      </p:cBhvr>
                                      <p:tavLst>
                                        <p:tav tm="0">
                                          <p:val>
                                            <p:strVal val="#ppt_y"/>
                                          </p:val>
                                        </p:tav>
                                        <p:tav tm="100000">
                                          <p:val>
                                            <p:strVal val="#ppt_y"/>
                                          </p:val>
                                        </p:tav>
                                      </p:tavLst>
                                    </p:anim>
                                  </p:childTnLst>
                                </p:cTn>
                              </p:par>
                            </p:childTnLst>
                          </p:cTn>
                        </p:par>
                        <p:par>
                          <p:cTn id="44" fill="hold">
                            <p:stCondLst>
                              <p:cond delay="3750"/>
                            </p:stCondLst>
                            <p:childTnLst>
                              <p:par>
                                <p:cTn id="45" presetID="10" presetClass="entr" presetSubtype="0" fill="hold"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250"/>
                                        <p:tgtEl>
                                          <p:spTgt spid="30"/>
                                        </p:tgtEl>
                                      </p:cBhvr>
                                    </p:animEffect>
                                  </p:childTnLst>
                                </p:cTn>
                              </p:par>
                              <p:par>
                                <p:cTn id="48" presetID="35" presetClass="path" presetSubtype="0" decel="100000" fill="hold" nodeType="withEffect">
                                  <p:stCondLst>
                                    <p:cond delay="0"/>
                                  </p:stCondLst>
                                  <p:childTnLst>
                                    <p:animMotion origin="layout" path="M -3.10186E-6 -3.44984E-6 L -0.03689 -3.44984E-6 " pathEditMode="relative" rAng="0" ptsTypes="AA">
                                      <p:cBhvr>
                                        <p:cTn id="49" dur="500" spd="-100000" fill="hold"/>
                                        <p:tgtEl>
                                          <p:spTgt spid="30"/>
                                        </p:tgtEl>
                                        <p:attrNameLst>
                                          <p:attrName>ppt_x</p:attrName>
                                          <p:attrName>ppt_y</p:attrName>
                                        </p:attrNameLst>
                                      </p:cBhvr>
                                      <p:rCtr x="-185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269241" y="14465"/>
            <a:ext cx="8964247" cy="1075884"/>
          </a:xfrm>
          <a:prstGeom prst="rect">
            <a:avLst/>
          </a:prstGeom>
        </p:spPr>
        <p:txBody>
          <a:bodyPr vert="horz" wrap="square" lIns="146304" tIns="91440" rIns="146304" bIns="91440" rtlCol="0" anchor="t">
            <a:noAutofit/>
          </a:bodyPr>
          <a:lstStyle>
            <a:lvl1pPr algn="l" defTabSz="914367" rtl="0" eaLnBrk="1" latinLnBrk="0" hangingPunct="1">
              <a:lnSpc>
                <a:spcPts val="6176"/>
              </a:lnSpc>
              <a:spcBef>
                <a:spcPct val="0"/>
              </a:spcBef>
              <a:buNone/>
              <a:defRPr lang="en-US" sz="5686" b="0" kern="1200" cap="none" spc="-100" baseline="0">
                <a:ln w="3175">
                  <a:noFill/>
                </a:ln>
                <a:solidFill>
                  <a:schemeClr val="accent2"/>
                </a:solidFill>
                <a:effectLst/>
                <a:latin typeface="+mj-lt"/>
                <a:ea typeface="+mn-ea"/>
                <a:cs typeface="Segoe UI" pitchFamily="34" charset="0"/>
              </a:defRPr>
            </a:lvl1pPr>
          </a:lstStyle>
          <a:p>
            <a:r>
              <a:rPr lang="en-US" sz="4800" dirty="0" smtClean="0"/>
              <a:t>Introducing new service tiers</a:t>
            </a:r>
            <a:endParaRPr lang="en-US" sz="4800" dirty="0"/>
          </a:p>
        </p:txBody>
      </p:sp>
      <p:sp>
        <p:nvSpPr>
          <p:cNvPr id="6" name="Rectangle 5"/>
          <p:cNvSpPr/>
          <p:nvPr/>
        </p:nvSpPr>
        <p:spPr bwMode="auto">
          <a:xfrm>
            <a:off x="7329135" y="1165357"/>
            <a:ext cx="2536258" cy="425848"/>
          </a:xfrm>
          <a:prstGeom prst="rect">
            <a:avLst/>
          </a:prstGeom>
          <a:solidFill>
            <a:schemeClr val="accent5"/>
          </a:solidFill>
          <a:ln>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defTabSz="1592367" fontAlgn="base">
              <a:defRPr/>
            </a:pPr>
            <a:r>
              <a:rPr lang="en-US" kern="0" dirty="0" smtClean="0">
                <a:ln>
                  <a:solidFill>
                    <a:srgbClr val="FFFFFF">
                      <a:alpha val="0"/>
                    </a:srgbClr>
                  </a:solidFill>
                </a:ln>
                <a:solidFill>
                  <a:srgbClr val="FFFFFF"/>
                </a:solidFill>
                <a:latin typeface="+mj-lt"/>
              </a:rPr>
              <a:t>Premium </a:t>
            </a:r>
            <a:r>
              <a:rPr lang="en-US" i="1" kern="0" dirty="0" smtClean="0">
                <a:ln>
                  <a:solidFill>
                    <a:srgbClr val="FFFFFF">
                      <a:alpha val="0"/>
                    </a:srgbClr>
                  </a:solidFill>
                </a:ln>
                <a:solidFill>
                  <a:srgbClr val="FFFFFF"/>
                </a:solidFill>
                <a:latin typeface="+mj-lt"/>
              </a:rPr>
              <a:t>(in preview)</a:t>
            </a:r>
            <a:endParaRPr lang="en-US" i="1" kern="0" dirty="0">
              <a:ln>
                <a:solidFill>
                  <a:srgbClr val="FFFFFF">
                    <a:alpha val="0"/>
                  </a:srgbClr>
                </a:solidFill>
              </a:ln>
              <a:solidFill>
                <a:srgbClr val="FFFFFF"/>
              </a:solidFill>
              <a:latin typeface="+mj-lt"/>
            </a:endParaRPr>
          </a:p>
        </p:txBody>
      </p:sp>
      <p:sp>
        <p:nvSpPr>
          <p:cNvPr id="7" name="Rectangle 6"/>
          <p:cNvSpPr/>
          <p:nvPr/>
        </p:nvSpPr>
        <p:spPr bwMode="auto">
          <a:xfrm>
            <a:off x="2065369" y="1165357"/>
            <a:ext cx="2536258" cy="425848"/>
          </a:xfrm>
          <a:prstGeom prst="rect">
            <a:avLst/>
          </a:prstGeom>
          <a:solidFill>
            <a:schemeClr val="accent2"/>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defTabSz="1592367" fontAlgn="base">
              <a:defRPr/>
            </a:pPr>
            <a:r>
              <a:rPr lang="en-US" kern="0" dirty="0">
                <a:ln>
                  <a:solidFill>
                    <a:srgbClr val="FFFFFF">
                      <a:alpha val="0"/>
                    </a:srgbClr>
                  </a:solidFill>
                </a:ln>
                <a:solidFill>
                  <a:srgbClr val="FFFFFF"/>
                </a:solidFill>
                <a:latin typeface="+mj-lt"/>
              </a:rPr>
              <a:t>Basic</a:t>
            </a:r>
          </a:p>
        </p:txBody>
      </p:sp>
      <p:sp>
        <p:nvSpPr>
          <p:cNvPr id="8" name="Rectangle 7"/>
          <p:cNvSpPr/>
          <p:nvPr/>
        </p:nvSpPr>
        <p:spPr bwMode="auto">
          <a:xfrm>
            <a:off x="4697253" y="1165357"/>
            <a:ext cx="2536257" cy="425848"/>
          </a:xfrm>
          <a:prstGeom prst="rect">
            <a:avLst/>
          </a:prstGeom>
          <a:solidFill>
            <a:schemeClr val="accent4"/>
          </a:solidFill>
          <a:ln>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defTabSz="1592367" fontAlgn="base">
              <a:defRPr/>
            </a:pPr>
            <a:r>
              <a:rPr lang="en-US" kern="0" dirty="0">
                <a:ln>
                  <a:solidFill>
                    <a:srgbClr val="FFFFFF">
                      <a:alpha val="0"/>
                    </a:srgbClr>
                  </a:solidFill>
                </a:ln>
                <a:solidFill>
                  <a:srgbClr val="FFFFFF"/>
                </a:solidFill>
                <a:latin typeface="+mj-lt"/>
              </a:rPr>
              <a:t>Standard</a:t>
            </a:r>
          </a:p>
        </p:txBody>
      </p:sp>
      <p:sp>
        <p:nvSpPr>
          <p:cNvPr id="9" name="TextBox 8"/>
          <p:cNvSpPr txBox="1"/>
          <p:nvPr/>
        </p:nvSpPr>
        <p:spPr>
          <a:xfrm>
            <a:off x="2065368" y="1591205"/>
            <a:ext cx="2536258" cy="794064"/>
          </a:xfrm>
          <a:prstGeom prst="rect">
            <a:avLst/>
          </a:prstGeom>
          <a:noFill/>
          <a:ln>
            <a:solidFill>
              <a:schemeClr val="bg2">
                <a:lumMod val="75000"/>
              </a:schemeClr>
            </a:solidFill>
          </a:ln>
        </p:spPr>
        <p:txBody>
          <a:bodyPr wrap="square" lIns="182880" tIns="146304" rIns="182880" bIns="146304" rtlCol="0">
            <a:spAutoFit/>
          </a:bodyPr>
          <a:lstStyle/>
          <a:p>
            <a:pPr>
              <a:lnSpc>
                <a:spcPct val="90000"/>
              </a:lnSpc>
              <a:spcAft>
                <a:spcPts val="600"/>
              </a:spcAft>
            </a:pPr>
            <a:r>
              <a:rPr lang="en-US" dirty="0" smtClean="0">
                <a:gradFill>
                  <a:gsLst>
                    <a:gs pos="2917">
                      <a:schemeClr val="tx1"/>
                    </a:gs>
                    <a:gs pos="30000">
                      <a:schemeClr val="tx1"/>
                    </a:gs>
                  </a:gsLst>
                  <a:lin ang="5400000" scaled="0"/>
                </a:gradFill>
                <a:latin typeface="+mj-lt"/>
              </a:rPr>
              <a:t>Light transactional workloads</a:t>
            </a:r>
          </a:p>
        </p:txBody>
      </p:sp>
      <p:sp>
        <p:nvSpPr>
          <p:cNvPr id="10" name="TextBox 9"/>
          <p:cNvSpPr txBox="1"/>
          <p:nvPr/>
        </p:nvSpPr>
        <p:spPr>
          <a:xfrm>
            <a:off x="4697252" y="1591205"/>
            <a:ext cx="2536258" cy="794064"/>
          </a:xfrm>
          <a:prstGeom prst="rect">
            <a:avLst/>
          </a:prstGeom>
          <a:noFill/>
          <a:ln>
            <a:solidFill>
              <a:schemeClr val="bg2">
                <a:lumMod val="75000"/>
              </a:schemeClr>
            </a:solidFill>
          </a:ln>
        </p:spPr>
        <p:txBody>
          <a:bodyPr wrap="square" lIns="182880" tIns="146304" rIns="182880" bIns="146304" rtlCol="0">
            <a:spAutoFit/>
          </a:bodyPr>
          <a:lstStyle/>
          <a:p>
            <a:pPr>
              <a:lnSpc>
                <a:spcPct val="90000"/>
              </a:lnSpc>
              <a:spcAft>
                <a:spcPts val="600"/>
              </a:spcAft>
            </a:pPr>
            <a:r>
              <a:rPr lang="en-US" dirty="0" smtClean="0">
                <a:gradFill>
                  <a:gsLst>
                    <a:gs pos="2917">
                      <a:schemeClr val="tx1"/>
                    </a:gs>
                    <a:gs pos="30000">
                      <a:schemeClr val="tx1"/>
                    </a:gs>
                  </a:gsLst>
                  <a:lin ang="5400000" scaled="0"/>
                </a:gradFill>
                <a:latin typeface="+mj-lt"/>
              </a:rPr>
              <a:t>The go-to option for modern business apps</a:t>
            </a:r>
          </a:p>
        </p:txBody>
      </p:sp>
      <p:sp>
        <p:nvSpPr>
          <p:cNvPr id="11" name="TextBox 10"/>
          <p:cNvSpPr txBox="1"/>
          <p:nvPr/>
        </p:nvSpPr>
        <p:spPr>
          <a:xfrm>
            <a:off x="7329135" y="1591205"/>
            <a:ext cx="2536258" cy="794064"/>
          </a:xfrm>
          <a:prstGeom prst="rect">
            <a:avLst/>
          </a:prstGeom>
          <a:noFill/>
          <a:ln>
            <a:solidFill>
              <a:schemeClr val="bg2">
                <a:lumMod val="75000"/>
              </a:schemeClr>
            </a:solidFill>
          </a:ln>
        </p:spPr>
        <p:txBody>
          <a:bodyPr wrap="square" lIns="182880" tIns="146304" rIns="182880" bIns="146304" rtlCol="0">
            <a:spAutoFit/>
          </a:bodyPr>
          <a:lstStyle/>
          <a:p>
            <a:pPr>
              <a:lnSpc>
                <a:spcPct val="90000"/>
              </a:lnSpc>
              <a:spcAft>
                <a:spcPts val="600"/>
              </a:spcAft>
            </a:pPr>
            <a:r>
              <a:rPr lang="en-US" dirty="0" smtClean="0">
                <a:gradFill>
                  <a:gsLst>
                    <a:gs pos="2917">
                      <a:schemeClr val="tx1"/>
                    </a:gs>
                    <a:gs pos="30000">
                      <a:schemeClr val="tx1"/>
                    </a:gs>
                  </a:gsLst>
                  <a:lin ang="5400000" scaled="0"/>
                </a:gradFill>
                <a:latin typeface="+mj-lt"/>
              </a:rPr>
              <a:t>Mission-critical databases</a:t>
            </a:r>
          </a:p>
        </p:txBody>
      </p:sp>
      <p:sp>
        <p:nvSpPr>
          <p:cNvPr id="14" name="TextBox 13"/>
          <p:cNvSpPr txBox="1"/>
          <p:nvPr/>
        </p:nvSpPr>
        <p:spPr>
          <a:xfrm>
            <a:off x="2221149" y="2648880"/>
            <a:ext cx="7430852" cy="755315"/>
          </a:xfrm>
          <a:prstGeom prst="rect">
            <a:avLst/>
          </a:prstGeom>
          <a:noFill/>
        </p:spPr>
        <p:txBody>
          <a:bodyPr wrap="square" lIns="0" tIns="44821" rIns="0" bIns="44821" rtlCol="0">
            <a:spAutoFit/>
          </a:bodyPr>
          <a:lstStyle/>
          <a:p>
            <a:pPr>
              <a:lnSpc>
                <a:spcPct val="90000"/>
              </a:lnSpc>
              <a:spcAft>
                <a:spcPts val="588"/>
              </a:spcAft>
            </a:pPr>
            <a:r>
              <a:rPr lang="en-US" sz="1600" b="1" dirty="0" smtClean="0">
                <a:solidFill>
                  <a:schemeClr val="tx2">
                    <a:lumMod val="75000"/>
                  </a:schemeClr>
                </a:solidFill>
                <a:latin typeface="+mj-lt"/>
              </a:rPr>
              <a:t>Elastic scale &amp; performance</a:t>
            </a:r>
            <a:r>
              <a:rPr lang="en-US" sz="1600" b="1" dirty="0">
                <a:solidFill>
                  <a:schemeClr val="tx2">
                    <a:lumMod val="75000"/>
                  </a:schemeClr>
                </a:solidFill>
                <a:latin typeface="+mj-lt"/>
              </a:rPr>
              <a:t>: </a:t>
            </a:r>
            <a:r>
              <a:rPr lang="en-US" sz="1600" dirty="0">
                <a:solidFill>
                  <a:schemeClr val="tx2">
                    <a:lumMod val="75000"/>
                  </a:schemeClr>
                </a:solidFill>
                <a:latin typeface="+mj-lt"/>
              </a:rPr>
              <a:t>Six performance </a:t>
            </a:r>
            <a:r>
              <a:rPr lang="en-US" sz="1600" dirty="0" smtClean="0">
                <a:solidFill>
                  <a:schemeClr val="tx2">
                    <a:lumMod val="75000"/>
                  </a:schemeClr>
                </a:solidFill>
                <a:latin typeface="+mj-lt"/>
              </a:rPr>
              <a:t>levels across three tiers for scale up and down based on throughput needs. Better resource isolation Improved billing experience.</a:t>
            </a:r>
            <a:endParaRPr lang="en-US" sz="1600" b="1" dirty="0">
              <a:solidFill>
                <a:schemeClr val="tx2">
                  <a:lumMod val="75000"/>
                </a:schemeClr>
              </a:solidFill>
              <a:latin typeface="+mj-lt"/>
            </a:endParaRPr>
          </a:p>
        </p:txBody>
      </p:sp>
      <p:sp>
        <p:nvSpPr>
          <p:cNvPr id="16" name="TextBox 15"/>
          <p:cNvSpPr txBox="1"/>
          <p:nvPr/>
        </p:nvSpPr>
        <p:spPr>
          <a:xfrm>
            <a:off x="2221148" y="3570399"/>
            <a:ext cx="7430854" cy="755315"/>
          </a:xfrm>
          <a:prstGeom prst="rect">
            <a:avLst/>
          </a:prstGeom>
          <a:noFill/>
        </p:spPr>
        <p:txBody>
          <a:bodyPr wrap="square" lIns="0" tIns="44821" rIns="0" bIns="44821" rtlCol="0">
            <a:spAutoFit/>
          </a:bodyPr>
          <a:lstStyle/>
          <a:p>
            <a:pPr>
              <a:lnSpc>
                <a:spcPct val="90000"/>
              </a:lnSpc>
              <a:spcAft>
                <a:spcPts val="588"/>
              </a:spcAft>
            </a:pPr>
            <a:r>
              <a:rPr lang="en-US" sz="1600" b="1" dirty="0" smtClean="0">
                <a:solidFill>
                  <a:schemeClr val="tx2">
                    <a:lumMod val="75000"/>
                  </a:schemeClr>
                </a:solidFill>
                <a:latin typeface="+mj-lt"/>
              </a:rPr>
              <a:t>Business continuity: </a:t>
            </a:r>
            <a:r>
              <a:rPr lang="en-US" sz="1600" dirty="0" smtClean="0">
                <a:solidFill>
                  <a:schemeClr val="tx2">
                    <a:lumMod val="75000"/>
                  </a:schemeClr>
                </a:solidFill>
                <a:latin typeface="+mj-lt"/>
              </a:rPr>
              <a:t>A spectrum of business continuity features from light-weight to mission-critical across the tiers.  Customers can dial up the control over data recovery and failover.</a:t>
            </a:r>
            <a:endParaRPr lang="en-US" sz="1600" b="1" dirty="0">
              <a:solidFill>
                <a:schemeClr val="tx2">
                  <a:lumMod val="75000"/>
                </a:schemeClr>
              </a:solidFill>
              <a:latin typeface="+mj-lt"/>
            </a:endParaRPr>
          </a:p>
        </p:txBody>
      </p:sp>
      <p:sp>
        <p:nvSpPr>
          <p:cNvPr id="18" name="TextBox 17"/>
          <p:cNvSpPr txBox="1"/>
          <p:nvPr/>
        </p:nvSpPr>
        <p:spPr>
          <a:xfrm>
            <a:off x="2221148" y="4501406"/>
            <a:ext cx="7430854" cy="755315"/>
          </a:xfrm>
          <a:prstGeom prst="rect">
            <a:avLst/>
          </a:prstGeom>
          <a:noFill/>
        </p:spPr>
        <p:txBody>
          <a:bodyPr wrap="square" lIns="0" tIns="44821" rIns="0" bIns="44821" rtlCol="0">
            <a:spAutoFit/>
          </a:bodyPr>
          <a:lstStyle/>
          <a:p>
            <a:pPr>
              <a:lnSpc>
                <a:spcPct val="90000"/>
              </a:lnSpc>
              <a:spcAft>
                <a:spcPts val="588"/>
              </a:spcAft>
            </a:pPr>
            <a:r>
              <a:rPr lang="en-US" sz="1600" b="1" dirty="0" smtClean="0">
                <a:solidFill>
                  <a:schemeClr val="tx2">
                    <a:lumMod val="75000"/>
                  </a:schemeClr>
                </a:solidFill>
                <a:latin typeface="+mj-lt"/>
              </a:rPr>
              <a:t>Familiar &amp; Self-managed: </a:t>
            </a:r>
            <a:r>
              <a:rPr lang="en-US" sz="1600" dirty="0" smtClean="0">
                <a:solidFill>
                  <a:schemeClr val="tx2">
                    <a:lumMod val="75000"/>
                  </a:schemeClr>
                </a:solidFill>
                <a:latin typeface="+mj-lt"/>
              </a:rPr>
              <a:t>Unprecedented </a:t>
            </a:r>
            <a:r>
              <a:rPr lang="en-US" sz="1600" dirty="0">
                <a:solidFill>
                  <a:schemeClr val="tx2">
                    <a:lumMod val="75000"/>
                  </a:schemeClr>
                </a:solidFill>
                <a:latin typeface="+mj-lt"/>
              </a:rPr>
              <a:t>efficiencies as your applications scale with a near-zero maintenance service </a:t>
            </a:r>
            <a:r>
              <a:rPr lang="en-US" sz="1600" dirty="0" smtClean="0">
                <a:solidFill>
                  <a:schemeClr val="tx2">
                    <a:lumMod val="75000"/>
                  </a:schemeClr>
                </a:solidFill>
                <a:latin typeface="+mj-lt"/>
              </a:rPr>
              <a:t>and </a:t>
            </a:r>
            <a:r>
              <a:rPr lang="en-US" sz="1600" dirty="0">
                <a:solidFill>
                  <a:schemeClr val="tx2">
                    <a:lumMod val="75000"/>
                  </a:schemeClr>
                </a:solidFill>
                <a:latin typeface="+mj-lt"/>
              </a:rPr>
              <a:t>a variety of familiar management tools </a:t>
            </a:r>
            <a:r>
              <a:rPr lang="en-US" sz="1600" dirty="0" smtClean="0">
                <a:solidFill>
                  <a:schemeClr val="tx2">
                    <a:lumMod val="75000"/>
                  </a:schemeClr>
                </a:solidFill>
                <a:latin typeface="+mj-lt"/>
              </a:rPr>
              <a:t>&amp; programmatic APIs.</a:t>
            </a:r>
            <a:endParaRPr lang="en-US" sz="1600" b="1" dirty="0">
              <a:solidFill>
                <a:schemeClr val="tx2">
                  <a:lumMod val="75000"/>
                </a:schemeClr>
              </a:solidFill>
              <a:latin typeface="+mj-lt"/>
            </a:endParaRPr>
          </a:p>
        </p:txBody>
      </p:sp>
      <p:sp>
        <p:nvSpPr>
          <p:cNvPr id="19" name="Freeform 18"/>
          <p:cNvSpPr>
            <a:spLocks/>
          </p:cNvSpPr>
          <p:nvPr/>
        </p:nvSpPr>
        <p:spPr bwMode="auto">
          <a:xfrm>
            <a:off x="7457272" y="5143095"/>
            <a:ext cx="4734728" cy="1388729"/>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0" name="Freeform 29"/>
          <p:cNvSpPr>
            <a:spLocks/>
          </p:cNvSpPr>
          <p:nvPr/>
        </p:nvSpPr>
        <p:spPr bwMode="auto">
          <a:xfrm>
            <a:off x="5382650" y="5790551"/>
            <a:ext cx="5459181" cy="735611"/>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21" name="Group 20"/>
          <p:cNvGrpSpPr/>
          <p:nvPr/>
        </p:nvGrpSpPr>
        <p:grpSpPr>
          <a:xfrm>
            <a:off x="7588138" y="5563543"/>
            <a:ext cx="174773" cy="338749"/>
            <a:chOff x="8003343" y="6072433"/>
            <a:chExt cx="145517" cy="282045"/>
          </a:xfrm>
        </p:grpSpPr>
        <p:sp>
          <p:nvSpPr>
            <p:cNvPr id="22"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3"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4"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sp>
        <p:nvSpPr>
          <p:cNvPr id="25" name="Freeform 29"/>
          <p:cNvSpPr>
            <a:spLocks/>
          </p:cNvSpPr>
          <p:nvPr/>
        </p:nvSpPr>
        <p:spPr bwMode="auto">
          <a:xfrm>
            <a:off x="7563002" y="5914758"/>
            <a:ext cx="3631876" cy="611145"/>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26" name="Group 25"/>
          <p:cNvGrpSpPr/>
          <p:nvPr/>
        </p:nvGrpSpPr>
        <p:grpSpPr>
          <a:xfrm>
            <a:off x="11025746" y="5293431"/>
            <a:ext cx="210318" cy="407646"/>
            <a:chOff x="8003343" y="6072433"/>
            <a:chExt cx="145517" cy="282045"/>
          </a:xfrm>
        </p:grpSpPr>
        <p:sp>
          <p:nvSpPr>
            <p:cNvPr id="27"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8"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9"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sp>
        <p:nvSpPr>
          <p:cNvPr id="30" name="Isosceles Triangle 29"/>
          <p:cNvSpPr/>
          <p:nvPr/>
        </p:nvSpPr>
        <p:spPr bwMode="auto">
          <a:xfrm>
            <a:off x="9334746" y="5381795"/>
            <a:ext cx="149308" cy="522924"/>
          </a:xfrm>
          <a:prstGeom prst="triangle">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1" name="Oval 30"/>
          <p:cNvSpPr/>
          <p:nvPr/>
        </p:nvSpPr>
        <p:spPr bwMode="auto">
          <a:xfrm>
            <a:off x="6655122" y="6143482"/>
            <a:ext cx="1002555" cy="153381"/>
          </a:xfrm>
          <a:prstGeom prst="ellipse">
            <a:avLst/>
          </a:prstGeom>
          <a:noFill/>
          <a:ln w="28575" cap="flat" cmpd="sng" algn="ctr">
            <a:solidFill>
              <a:srgbClr val="0072C6"/>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2" name="Freeform 55"/>
          <p:cNvSpPr>
            <a:spLocks/>
          </p:cNvSpPr>
          <p:nvPr/>
        </p:nvSpPr>
        <p:spPr bwMode="auto">
          <a:xfrm>
            <a:off x="6938994" y="6068046"/>
            <a:ext cx="746571" cy="160975"/>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505050">
              <a:lumMod val="50000"/>
              <a:alpha val="19000"/>
            </a:srgbClr>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33" name="Group 32"/>
          <p:cNvGrpSpPr/>
          <p:nvPr/>
        </p:nvGrpSpPr>
        <p:grpSpPr>
          <a:xfrm>
            <a:off x="6832665" y="5403148"/>
            <a:ext cx="595623" cy="824538"/>
            <a:chOff x="13103226" y="2775830"/>
            <a:chExt cx="1039812" cy="1407232"/>
          </a:xfrm>
        </p:grpSpPr>
        <p:sp>
          <p:nvSpPr>
            <p:cNvPr id="34" name="Rectangle 5"/>
            <p:cNvSpPr>
              <a:spLocks noChangeArrowheads="1"/>
            </p:cNvSpPr>
            <p:nvPr/>
          </p:nvSpPr>
          <p:spPr bwMode="auto">
            <a:xfrm>
              <a:off x="13103226" y="2775830"/>
              <a:ext cx="1039812" cy="1407232"/>
            </a:xfrm>
            <a:prstGeom prst="rect">
              <a:avLst/>
            </a:prstGeom>
            <a:solidFill>
              <a:srgbClr val="008272">
                <a:lumMod val="7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5"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6"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7"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8"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39"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0"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1"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2"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sp>
        <p:nvSpPr>
          <p:cNvPr id="43" name="Oval 42"/>
          <p:cNvSpPr/>
          <p:nvPr/>
        </p:nvSpPr>
        <p:spPr bwMode="auto">
          <a:xfrm>
            <a:off x="8708846" y="6225509"/>
            <a:ext cx="1281314" cy="238306"/>
          </a:xfrm>
          <a:prstGeom prst="ellipse">
            <a:avLst/>
          </a:prstGeom>
          <a:noFill/>
          <a:ln w="38100" cap="flat" cmpd="sng" algn="ctr">
            <a:solidFill>
              <a:srgbClr val="0072C6"/>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 name="Freeform 55"/>
          <p:cNvSpPr>
            <a:spLocks/>
          </p:cNvSpPr>
          <p:nvPr/>
        </p:nvSpPr>
        <p:spPr bwMode="auto">
          <a:xfrm>
            <a:off x="9088130" y="6212742"/>
            <a:ext cx="1091547" cy="177967"/>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505050">
              <a:lumMod val="50000"/>
              <a:alpha val="19000"/>
            </a:srgbClr>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45" name="Group 44"/>
          <p:cNvGrpSpPr/>
          <p:nvPr/>
        </p:nvGrpSpPr>
        <p:grpSpPr>
          <a:xfrm>
            <a:off x="8886799" y="5109031"/>
            <a:ext cx="925409" cy="1281071"/>
            <a:chOff x="13103226" y="2775830"/>
            <a:chExt cx="1039812" cy="1407232"/>
          </a:xfrm>
        </p:grpSpPr>
        <p:sp>
          <p:nvSpPr>
            <p:cNvPr id="46" name="Rectangle 5"/>
            <p:cNvSpPr>
              <a:spLocks noChangeArrowheads="1"/>
            </p:cNvSpPr>
            <p:nvPr/>
          </p:nvSpPr>
          <p:spPr bwMode="auto">
            <a:xfrm>
              <a:off x="13103226" y="2775830"/>
              <a:ext cx="1039812" cy="1407232"/>
            </a:xfrm>
            <a:prstGeom prst="rect">
              <a:avLst/>
            </a:prstGeom>
            <a:solidFill>
              <a:srgbClr val="68217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7"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8"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9"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0"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1"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2"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3"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4"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sp>
        <p:nvSpPr>
          <p:cNvPr id="55" name="Oval 54"/>
          <p:cNvSpPr/>
          <p:nvPr/>
        </p:nvSpPr>
        <p:spPr bwMode="auto">
          <a:xfrm>
            <a:off x="10078748" y="5837466"/>
            <a:ext cx="872649" cy="133507"/>
          </a:xfrm>
          <a:prstGeom prst="ellipse">
            <a:avLst/>
          </a:prstGeom>
          <a:noFill/>
          <a:ln w="28575" cap="flat" cmpd="sng" algn="ctr">
            <a:solidFill>
              <a:srgbClr val="0072C6"/>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 name="Freeform 55"/>
          <p:cNvSpPr>
            <a:spLocks/>
          </p:cNvSpPr>
          <p:nvPr/>
        </p:nvSpPr>
        <p:spPr bwMode="auto">
          <a:xfrm>
            <a:off x="10325838" y="5771805"/>
            <a:ext cx="649834" cy="140117"/>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505050">
              <a:lumMod val="50000"/>
              <a:alpha val="19000"/>
            </a:srgbClr>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57" name="Group 56"/>
          <p:cNvGrpSpPr/>
          <p:nvPr/>
        </p:nvGrpSpPr>
        <p:grpSpPr>
          <a:xfrm>
            <a:off x="10233286" y="5193060"/>
            <a:ext cx="518446" cy="717700"/>
            <a:chOff x="13103226" y="2775830"/>
            <a:chExt cx="1039812" cy="1407232"/>
          </a:xfrm>
        </p:grpSpPr>
        <p:sp>
          <p:nvSpPr>
            <p:cNvPr id="58" name="Rectangle 5"/>
            <p:cNvSpPr>
              <a:spLocks noChangeArrowheads="1"/>
            </p:cNvSpPr>
            <p:nvPr/>
          </p:nvSpPr>
          <p:spPr bwMode="auto">
            <a:xfrm>
              <a:off x="13103226" y="2775830"/>
              <a:ext cx="1039812" cy="1407232"/>
            </a:xfrm>
            <a:prstGeom prst="rect">
              <a:avLst/>
            </a:prstGeom>
            <a:solidFill>
              <a:srgbClr val="DC3C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59"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0"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1"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2"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3"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4"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5"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6"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grpSp>
        <p:nvGrpSpPr>
          <p:cNvPr id="67" name="Group 66"/>
          <p:cNvGrpSpPr/>
          <p:nvPr/>
        </p:nvGrpSpPr>
        <p:grpSpPr>
          <a:xfrm>
            <a:off x="7861333" y="5555044"/>
            <a:ext cx="174773" cy="338749"/>
            <a:chOff x="8003343" y="6072433"/>
            <a:chExt cx="145517" cy="282045"/>
          </a:xfrm>
        </p:grpSpPr>
        <p:sp>
          <p:nvSpPr>
            <p:cNvPr id="68"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69"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70"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71" name="Group 70"/>
          <p:cNvGrpSpPr/>
          <p:nvPr/>
        </p:nvGrpSpPr>
        <p:grpSpPr>
          <a:xfrm>
            <a:off x="6019716" y="5886760"/>
            <a:ext cx="174773" cy="338749"/>
            <a:chOff x="8003343" y="6072433"/>
            <a:chExt cx="145517" cy="282045"/>
          </a:xfrm>
        </p:grpSpPr>
        <p:sp>
          <p:nvSpPr>
            <p:cNvPr id="72"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73"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74"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75" name="Group 74"/>
          <p:cNvGrpSpPr/>
          <p:nvPr/>
        </p:nvGrpSpPr>
        <p:grpSpPr>
          <a:xfrm>
            <a:off x="11704693" y="5610984"/>
            <a:ext cx="210318" cy="407646"/>
            <a:chOff x="8003343" y="6072433"/>
            <a:chExt cx="145517" cy="282045"/>
          </a:xfrm>
        </p:grpSpPr>
        <p:sp>
          <p:nvSpPr>
            <p:cNvPr id="76"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77"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78"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79" name="Group 2"/>
          <p:cNvGrpSpPr/>
          <p:nvPr/>
        </p:nvGrpSpPr>
        <p:grpSpPr>
          <a:xfrm>
            <a:off x="-2044" y="6513076"/>
            <a:ext cx="12194043" cy="354000"/>
            <a:chOff x="2577137" y="4571778"/>
            <a:chExt cx="9101124" cy="1390560"/>
          </a:xfrm>
        </p:grpSpPr>
        <p:sp>
          <p:nvSpPr>
            <p:cNvPr id="80" name="TextBox 4"/>
            <p:cNvSpPr txBox="1"/>
            <p:nvPr/>
          </p:nvSpPr>
          <p:spPr>
            <a:xfrm>
              <a:off x="2577137" y="4571778"/>
              <a:ext cx="3034890" cy="1390458"/>
            </a:xfrm>
            <a:prstGeom prst="rect">
              <a:avLst/>
            </a:prstGeom>
            <a:solidFill>
              <a:schemeClr val="accent2"/>
            </a:solidFill>
          </p:spPr>
          <p:txBody>
            <a:bodyPr wrap="square" lIns="457200" tIns="137160" rIns="365760" rtlCol="0">
              <a:noAutofit/>
            </a:bodyPr>
            <a:lstStyle/>
            <a:p>
              <a:pPr>
                <a:lnSpc>
                  <a:spcPts val="3000"/>
                </a:lnSpc>
              </a:pPr>
              <a:r>
                <a:rPr lang="en-US" sz="2800" dirty="0" smtClean="0">
                  <a:solidFill>
                    <a:srgbClr val="FFFFFF"/>
                  </a:solidFill>
                  <a:latin typeface="Segoe UI Light"/>
                </a:rPr>
                <a:t> </a:t>
              </a:r>
              <a:endParaRPr lang="en-US" sz="2800" dirty="0">
                <a:solidFill>
                  <a:srgbClr val="FFFFFF"/>
                </a:solidFill>
                <a:latin typeface="Segoe UI Light"/>
              </a:endParaRPr>
            </a:p>
          </p:txBody>
        </p:sp>
        <p:sp>
          <p:nvSpPr>
            <p:cNvPr id="81" name="TextBox 6"/>
            <p:cNvSpPr txBox="1"/>
            <p:nvPr/>
          </p:nvSpPr>
          <p:spPr>
            <a:xfrm>
              <a:off x="5612027" y="4572324"/>
              <a:ext cx="6066234" cy="1390014"/>
            </a:xfrm>
            <a:prstGeom prst="rect">
              <a:avLst/>
            </a:prstGeom>
            <a:solidFill>
              <a:schemeClr val="accent2">
                <a:lumMod val="50000"/>
              </a:scheme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508181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43" grpId="0" animBg="1"/>
      <p:bldP spid="5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Multi-Tenant SaaS</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4294967295"/>
          </p:nvPr>
        </p:nvSpPr>
        <p:spPr>
          <a:xfrm>
            <a:off x="0" y="1189038"/>
            <a:ext cx="11652250" cy="5211762"/>
          </a:xfrm>
          <a:prstGeom prst="rect">
            <a:avLst/>
          </a:prstGeom>
        </p:spPr>
        <p:txBody>
          <a:bodyPr>
            <a:normAutofit fontScale="85000" lnSpcReduction="10000"/>
          </a:bodyPr>
          <a:lstStyle/>
          <a:p>
            <a:r>
              <a:rPr lang="en-US" dirty="0" smtClean="0">
                <a:latin typeface="Segoe UI Light" panose="020B0502040204020203" pitchFamily="34" charset="0"/>
                <a:cs typeface="Segoe UI Light" panose="020B0502040204020203" pitchFamily="34" charset="0"/>
              </a:rPr>
              <a:t>Central directory where customer profiles are stored</a:t>
            </a:r>
          </a:p>
          <a:p>
            <a:r>
              <a:rPr lang="en-US" dirty="0" smtClean="0">
                <a:latin typeface="Segoe UI Light" panose="020B0502040204020203" pitchFamily="34" charset="0"/>
                <a:cs typeface="Segoe UI Light" panose="020B0502040204020203" pitchFamily="34" charset="0"/>
              </a:rPr>
              <a:t>One database per end customer (tenant)</a:t>
            </a:r>
          </a:p>
          <a:p>
            <a:pPr lvl="1"/>
            <a:r>
              <a:rPr lang="en-US" dirty="0" smtClean="0">
                <a:latin typeface="Segoe UI Light" panose="020B0502040204020203" pitchFamily="34" charset="0"/>
                <a:cs typeface="Segoe UI Light" panose="020B0502040204020203" pitchFamily="34" charset="0"/>
              </a:rPr>
              <a:t>Often for security and isolation</a:t>
            </a:r>
          </a:p>
          <a:p>
            <a:pPr lvl="1"/>
            <a:r>
              <a:rPr lang="en-US" dirty="0" smtClean="0">
                <a:latin typeface="Segoe UI Light" panose="020B0502040204020203" pitchFamily="34" charset="0"/>
                <a:cs typeface="Segoe UI Light" panose="020B0502040204020203" pitchFamily="34" charset="0"/>
              </a:rPr>
              <a:t>Some rely on schema customization</a:t>
            </a:r>
          </a:p>
          <a:p>
            <a:r>
              <a:rPr lang="en-US" dirty="0" smtClean="0">
                <a:latin typeface="Segoe UI Light" panose="020B0502040204020203" pitchFamily="34" charset="0"/>
                <a:cs typeface="Segoe UI Light" panose="020B0502040204020203" pitchFamily="34" charset="0"/>
              </a:rPr>
              <a:t>Data dependent routing is common data access path</a:t>
            </a:r>
          </a:p>
          <a:p>
            <a:pPr lvl="1"/>
            <a:r>
              <a:rPr lang="en-US" dirty="0" smtClean="0">
                <a:latin typeface="Segoe UI Light" panose="020B0502040204020203" pitchFamily="34" charset="0"/>
                <a:cs typeface="Segoe UI Light" panose="020B0502040204020203" pitchFamily="34" charset="0"/>
              </a:rPr>
              <a:t>Highly selective key lookup queries, multi-joins, etc.</a:t>
            </a:r>
          </a:p>
          <a:p>
            <a:pPr lvl="1"/>
            <a:r>
              <a:rPr lang="en-US" dirty="0" smtClean="0">
                <a:latin typeface="Segoe UI Light" panose="020B0502040204020203" pitchFamily="34" charset="0"/>
                <a:cs typeface="Segoe UI Light" panose="020B0502040204020203" pitchFamily="34" charset="0"/>
              </a:rPr>
              <a:t>Mid to low data entry rate </a:t>
            </a:r>
          </a:p>
          <a:p>
            <a:pPr lvl="1"/>
            <a:r>
              <a:rPr lang="en-US" dirty="0" smtClean="0">
                <a:latin typeface="Segoe UI Light" panose="020B0502040204020203" pitchFamily="34" charset="0"/>
                <a:cs typeface="Segoe UI Light" panose="020B0502040204020203" pitchFamily="34" charset="0"/>
              </a:rPr>
              <a:t>No need for cross-customers (fan-out) queries</a:t>
            </a:r>
          </a:p>
          <a:p>
            <a:r>
              <a:rPr lang="en-US" dirty="0" smtClean="0">
                <a:latin typeface="Segoe UI Light" panose="020B0502040204020203" pitchFamily="34" charset="0"/>
                <a:cs typeface="Segoe UI Light" panose="020B0502040204020203" pitchFamily="34" charset="0"/>
              </a:rPr>
              <a:t>Most tenants are small and “cold”, some may have hot spots</a:t>
            </a:r>
          </a:p>
          <a:p>
            <a:pPr lvl="1"/>
            <a:r>
              <a:rPr lang="en-US" dirty="0" smtClean="0">
                <a:latin typeface="Segoe UI Light" panose="020B0502040204020203" pitchFamily="34" charset="0"/>
                <a:cs typeface="Segoe UI Light" panose="020B0502040204020203" pitchFamily="34" charset="0"/>
              </a:rPr>
              <a:t>Optimizing COGS by picking the right Service Tier for the customer (mostly Basic)</a:t>
            </a:r>
          </a:p>
          <a:p>
            <a:r>
              <a:rPr lang="en-US" dirty="0" smtClean="0">
                <a:latin typeface="Segoe UI Light" panose="020B0502040204020203" pitchFamily="34" charset="0"/>
                <a:cs typeface="Segoe UI Light" panose="020B0502040204020203" pitchFamily="34" charset="0"/>
              </a:rPr>
              <a:t>Example</a:t>
            </a:r>
          </a:p>
          <a:p>
            <a:pPr lvl="1"/>
            <a:r>
              <a:rPr lang="en-US" dirty="0" smtClean="0">
                <a:latin typeface="Segoe UI Light" panose="020B0502040204020203" pitchFamily="34" charset="0"/>
                <a:cs typeface="Segoe UI Light" panose="020B0502040204020203" pitchFamily="34" charset="0"/>
              </a:rPr>
              <a:t>MYOB </a:t>
            </a:r>
          </a:p>
          <a:p>
            <a:pPr lvl="1"/>
            <a:r>
              <a:rPr lang="en-US" dirty="0" smtClean="0">
                <a:latin typeface="Segoe UI Light" panose="020B0502040204020203" pitchFamily="34" charset="0"/>
                <a:cs typeface="Segoe UI Light" panose="020B0502040204020203" pitchFamily="34" charset="0"/>
              </a:rPr>
              <a:t>Sage</a:t>
            </a:r>
            <a:endParaRPr lang="en-US" dirty="0">
              <a:latin typeface="Segoe UI Light" panose="020B0502040204020203" pitchFamily="34" charset="0"/>
              <a:cs typeface="Segoe UI Light" panose="020B0502040204020203" pitchFamily="34" charset="0"/>
            </a:endParaRPr>
          </a:p>
        </p:txBody>
      </p:sp>
      <p:grpSp>
        <p:nvGrpSpPr>
          <p:cNvPr id="172" name="Group 2"/>
          <p:cNvGrpSpPr/>
          <p:nvPr/>
        </p:nvGrpSpPr>
        <p:grpSpPr>
          <a:xfrm>
            <a:off x="-2044" y="6513076"/>
            <a:ext cx="12194043" cy="354000"/>
            <a:chOff x="2577137" y="4571778"/>
            <a:chExt cx="9101124" cy="1390560"/>
          </a:xfrm>
        </p:grpSpPr>
        <p:sp>
          <p:nvSpPr>
            <p:cNvPr id="173"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174"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21485858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3813"/>
            <a:ext cx="10515600" cy="1325562"/>
          </a:xfrm>
          <a:prstGeom prst="rect">
            <a:avLst/>
          </a:prstGeom>
        </p:spPr>
        <p:txBody>
          <a:bodyPr/>
          <a:lstStyle/>
          <a:p>
            <a:r>
              <a:rPr lang="en-US" dirty="0" smtClean="0">
                <a:latin typeface="Segoe UI Light" panose="020B0502040204020203" pitchFamily="34" charset="0"/>
                <a:cs typeface="Segoe UI Light" panose="020B0502040204020203" pitchFamily="34" charset="0"/>
              </a:rPr>
              <a:t>Continuous data collection</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4294967295"/>
          </p:nvPr>
        </p:nvSpPr>
        <p:spPr>
          <a:xfrm>
            <a:off x="1676400" y="1584325"/>
            <a:ext cx="10515600" cy="4441825"/>
          </a:xfrm>
          <a:prstGeom prst="rect">
            <a:avLst/>
          </a:prstGeom>
        </p:spPr>
        <p:txBody>
          <a:bodyPr>
            <a:normAutofit/>
          </a:bodyPr>
          <a:lstStyle/>
          <a:p>
            <a:r>
              <a:rPr lang="en-US" sz="2400" dirty="0" smtClean="0">
                <a:latin typeface="Segoe UI Light" panose="020B0502040204020203" pitchFamily="34" charset="0"/>
                <a:cs typeface="Segoe UI Light" panose="020B0502040204020203" pitchFamily="34" charset="0"/>
              </a:rPr>
              <a:t>Large data ingestion workloads</a:t>
            </a:r>
          </a:p>
          <a:p>
            <a:pPr lvl="1"/>
            <a:r>
              <a:rPr lang="en-US" sz="2000" dirty="0" smtClean="0">
                <a:latin typeface="Segoe UI Light" panose="020B0502040204020203" pitchFamily="34" charset="0"/>
                <a:cs typeface="Segoe UI Light" panose="020B0502040204020203" pitchFamily="34" charset="0"/>
              </a:rPr>
              <a:t>Mostly append only (Cola bottling analogy)</a:t>
            </a:r>
          </a:p>
          <a:p>
            <a:r>
              <a:rPr lang="en-US" sz="2400" dirty="0" smtClean="0">
                <a:latin typeface="Segoe UI Light" panose="020B0502040204020203" pitchFamily="34" charset="0"/>
                <a:cs typeface="Segoe UI Light" panose="020B0502040204020203" pitchFamily="34" charset="0"/>
              </a:rPr>
              <a:t>Two options, depending on application query patterns</a:t>
            </a:r>
          </a:p>
          <a:p>
            <a:pPr lvl="1"/>
            <a:r>
              <a:rPr lang="en-US" sz="2000" dirty="0" smtClean="0">
                <a:latin typeface="Segoe UI Light" panose="020B0502040204020203" pitchFamily="34" charset="0"/>
                <a:cs typeface="Segoe UI Light" panose="020B0502040204020203" pitchFamily="34" charset="0"/>
              </a:rPr>
              <a:t>Querying ranges of last X days of data (e.g. trend analysis)</a:t>
            </a:r>
          </a:p>
          <a:p>
            <a:pPr lvl="1"/>
            <a:r>
              <a:rPr lang="en-US" sz="2000" dirty="0" smtClean="0">
                <a:latin typeface="Segoe UI Light" panose="020B0502040204020203" pitchFamily="34" charset="0"/>
                <a:cs typeface="Segoe UI Light" panose="020B0502040204020203" pitchFamily="34" charset="0"/>
              </a:rPr>
              <a:t>Randomly extracting data from the entire database (e.g. lookup a certain </a:t>
            </a:r>
            <a:r>
              <a:rPr lang="en-US" sz="2000" dirty="0" smtClean="0">
                <a:solidFill>
                  <a:srgbClr val="000000"/>
                </a:solidFill>
                <a:latin typeface="Segoe UI Light" panose="020B0502040204020203" pitchFamily="34" charset="0"/>
                <a:cs typeface="Segoe UI Light" panose="020B0502040204020203" pitchFamily="34" charset="0"/>
              </a:rPr>
              <a:t>Jan</a:t>
            </a:r>
            <a:r>
              <a:rPr lang="en-US" sz="2000" baseline="-25000" dirty="0">
                <a:solidFill>
                  <a:srgbClr val="000000"/>
                </a:solidFill>
                <a:latin typeface="Segoe UI Light" panose="020B0502040204020203" pitchFamily="34" charset="0"/>
                <a:cs typeface="Segoe UI Light" panose="020B0502040204020203" pitchFamily="34" charset="0"/>
              </a:rPr>
              <a:t> </a:t>
            </a:r>
            <a:r>
              <a:rPr lang="en-US" sz="2000" dirty="0" smtClean="0">
                <a:latin typeface="Segoe UI Light" panose="020B0502040204020203" pitchFamily="34" charset="0"/>
                <a:cs typeface="Segoe UI Light" panose="020B0502040204020203" pitchFamily="34" charset="0"/>
              </a:rPr>
              <a:t>event)</a:t>
            </a:r>
          </a:p>
          <a:p>
            <a:r>
              <a:rPr lang="en-US" sz="2400" dirty="0" smtClean="0">
                <a:latin typeface="Segoe UI Light" panose="020B0502040204020203" pitchFamily="34" charset="0"/>
                <a:cs typeface="Segoe UI Light" panose="020B0502040204020203" pitchFamily="34" charset="0"/>
              </a:rPr>
              <a:t>Typically requires fan-out queries</a:t>
            </a:r>
            <a:endParaRPr lang="en-US" sz="2400" dirty="0">
              <a:latin typeface="Segoe UI Light" panose="020B0502040204020203" pitchFamily="34" charset="0"/>
              <a:cs typeface="Segoe UI Light" panose="020B0502040204020203" pitchFamily="34" charset="0"/>
            </a:endParaRPr>
          </a:p>
        </p:txBody>
      </p:sp>
      <p:sp>
        <p:nvSpPr>
          <p:cNvPr id="4" name="Can 3"/>
          <p:cNvSpPr/>
          <p:nvPr/>
        </p:nvSpPr>
        <p:spPr bwMode="auto">
          <a:xfrm>
            <a:off x="1356588" y="5372922"/>
            <a:ext cx="635288" cy="667545"/>
          </a:xfrm>
          <a:prstGeom prst="can">
            <a:avLst/>
          </a:prstGeom>
          <a:solidFill>
            <a:schemeClr val="accent1">
              <a:lumMod val="75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srgbClr val="000000"/>
                </a:solidFill>
              </a:rPr>
              <a:t>Jan</a:t>
            </a: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6" name="Can 5"/>
          <p:cNvSpPr/>
          <p:nvPr/>
        </p:nvSpPr>
        <p:spPr bwMode="auto">
          <a:xfrm>
            <a:off x="2938396" y="5372922"/>
            <a:ext cx="635288" cy="667545"/>
          </a:xfrm>
          <a:prstGeom prst="can">
            <a:avLst/>
          </a:prstGeom>
          <a:solidFill>
            <a:schemeClr val="accent1">
              <a:lumMod val="75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srgbClr val="000000"/>
                </a:solidFill>
              </a:rPr>
              <a:t>Mar</a:t>
            </a: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7" name="Can 6"/>
          <p:cNvSpPr/>
          <p:nvPr/>
        </p:nvSpPr>
        <p:spPr bwMode="auto">
          <a:xfrm>
            <a:off x="3963677" y="5372921"/>
            <a:ext cx="635288" cy="667545"/>
          </a:xfrm>
          <a:prstGeom prst="can">
            <a:avLst/>
          </a:prstGeom>
          <a:solidFill>
            <a:schemeClr val="accent1">
              <a:lumMod val="75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srgbClr val="000000"/>
                </a:solidFill>
              </a:rPr>
              <a:t>Oct</a:t>
            </a: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8" name="Can 7"/>
          <p:cNvSpPr/>
          <p:nvPr/>
        </p:nvSpPr>
        <p:spPr bwMode="auto">
          <a:xfrm>
            <a:off x="2144286" y="5362849"/>
            <a:ext cx="635288" cy="667545"/>
          </a:xfrm>
          <a:prstGeom prst="can">
            <a:avLst/>
          </a:prstGeom>
          <a:solidFill>
            <a:schemeClr val="accent1">
              <a:lumMod val="75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srgbClr val="000000"/>
                </a:solidFill>
              </a:rPr>
              <a:t>Feb</a:t>
            </a: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9" name="TextBox 8"/>
          <p:cNvSpPr txBox="1"/>
          <p:nvPr/>
        </p:nvSpPr>
        <p:spPr>
          <a:xfrm>
            <a:off x="3612414" y="5472300"/>
            <a:ext cx="495412" cy="461665"/>
          </a:xfrm>
          <a:prstGeom prst="rect">
            <a:avLst/>
          </a:prstGeom>
          <a:noFill/>
        </p:spPr>
        <p:txBody>
          <a:bodyPr wrap="square" rtlCol="0">
            <a:spAutoFit/>
          </a:bodyPr>
          <a:lstStyle/>
          <a:p>
            <a:r>
              <a:rPr lang="en-US" sz="2400" dirty="0" smtClean="0">
                <a:solidFill>
                  <a:srgbClr val="000000"/>
                </a:solidFill>
              </a:rPr>
              <a:t>…</a:t>
            </a:r>
            <a:endParaRPr lang="en-US" sz="2400" dirty="0">
              <a:solidFill>
                <a:srgbClr val="000000"/>
              </a:solidFill>
            </a:endParaRPr>
          </a:p>
        </p:txBody>
      </p:sp>
      <p:sp>
        <p:nvSpPr>
          <p:cNvPr id="10" name="Rectangle 9"/>
          <p:cNvSpPr/>
          <p:nvPr/>
        </p:nvSpPr>
        <p:spPr>
          <a:xfrm>
            <a:off x="2302225" y="4022904"/>
            <a:ext cx="1271459" cy="480849"/>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FFFF"/>
                </a:solidFill>
              </a:rPr>
              <a:t>App</a:t>
            </a:r>
            <a:endParaRPr lang="en-US" dirty="0">
              <a:solidFill>
                <a:srgbClr val="FFFFFF"/>
              </a:solidFill>
            </a:endParaRPr>
          </a:p>
        </p:txBody>
      </p:sp>
      <p:cxnSp>
        <p:nvCxnSpPr>
          <p:cNvPr id="12" name="Straight Arrow Connector 11"/>
          <p:cNvCxnSpPr/>
          <p:nvPr/>
        </p:nvCxnSpPr>
        <p:spPr>
          <a:xfrm>
            <a:off x="3477957" y="4551049"/>
            <a:ext cx="1456614" cy="7635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rot="2233591">
            <a:off x="3862658" y="4706528"/>
            <a:ext cx="495412" cy="230832"/>
          </a:xfrm>
          <a:prstGeom prst="rect">
            <a:avLst/>
          </a:prstGeom>
          <a:noFill/>
        </p:spPr>
        <p:txBody>
          <a:bodyPr wrap="square" rtlCol="0">
            <a:spAutoFit/>
          </a:bodyPr>
          <a:lstStyle/>
          <a:p>
            <a:r>
              <a:rPr lang="en-US" sz="900" dirty="0" smtClean="0">
                <a:solidFill>
                  <a:srgbClr val="000000"/>
                </a:solidFill>
              </a:rPr>
              <a:t>writes</a:t>
            </a:r>
            <a:endParaRPr lang="en-US" sz="900" dirty="0">
              <a:solidFill>
                <a:srgbClr val="000000"/>
              </a:solidFill>
            </a:endParaRPr>
          </a:p>
        </p:txBody>
      </p:sp>
      <p:cxnSp>
        <p:nvCxnSpPr>
          <p:cNvPr id="14" name="Straight Arrow Connector 13"/>
          <p:cNvCxnSpPr/>
          <p:nvPr/>
        </p:nvCxnSpPr>
        <p:spPr>
          <a:xfrm>
            <a:off x="3234424" y="4561122"/>
            <a:ext cx="884728" cy="733530"/>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rot="2060419">
            <a:off x="3497310" y="4890590"/>
            <a:ext cx="495412" cy="230832"/>
          </a:xfrm>
          <a:prstGeom prst="rect">
            <a:avLst/>
          </a:prstGeom>
          <a:noFill/>
        </p:spPr>
        <p:txBody>
          <a:bodyPr wrap="square" rtlCol="0">
            <a:spAutoFit/>
          </a:bodyPr>
          <a:lstStyle/>
          <a:p>
            <a:r>
              <a:rPr lang="en-US" sz="900" dirty="0" smtClean="0">
                <a:solidFill>
                  <a:srgbClr val="000000"/>
                </a:solidFill>
              </a:rPr>
              <a:t>reads</a:t>
            </a:r>
            <a:endParaRPr lang="en-US" sz="900" dirty="0">
              <a:solidFill>
                <a:srgbClr val="000000"/>
              </a:solidFill>
            </a:endParaRPr>
          </a:p>
        </p:txBody>
      </p:sp>
      <p:cxnSp>
        <p:nvCxnSpPr>
          <p:cNvPr id="16" name="Straight Arrow Connector 15"/>
          <p:cNvCxnSpPr/>
          <p:nvPr/>
        </p:nvCxnSpPr>
        <p:spPr>
          <a:xfrm>
            <a:off x="2917321" y="4570727"/>
            <a:ext cx="310273" cy="779802"/>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rot="4016914">
            <a:off x="2959885" y="4788696"/>
            <a:ext cx="495412" cy="230832"/>
          </a:xfrm>
          <a:prstGeom prst="rect">
            <a:avLst/>
          </a:prstGeom>
          <a:noFill/>
        </p:spPr>
        <p:txBody>
          <a:bodyPr wrap="square" rtlCol="0">
            <a:spAutoFit/>
          </a:bodyPr>
          <a:lstStyle/>
          <a:p>
            <a:r>
              <a:rPr lang="en-US" sz="900" dirty="0" smtClean="0">
                <a:solidFill>
                  <a:srgbClr val="000000"/>
                </a:solidFill>
              </a:rPr>
              <a:t>reads</a:t>
            </a:r>
            <a:endParaRPr lang="en-US" sz="900" dirty="0">
              <a:solidFill>
                <a:srgbClr val="000000"/>
              </a:solidFill>
            </a:endParaRPr>
          </a:p>
        </p:txBody>
      </p:sp>
      <p:cxnSp>
        <p:nvCxnSpPr>
          <p:cNvPr id="19" name="Straight Arrow Connector 18"/>
          <p:cNvCxnSpPr/>
          <p:nvPr/>
        </p:nvCxnSpPr>
        <p:spPr>
          <a:xfrm flipH="1">
            <a:off x="2483988" y="4561122"/>
            <a:ext cx="250363" cy="782884"/>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rot="17297506">
            <a:off x="2248095" y="4824443"/>
            <a:ext cx="495412" cy="230832"/>
          </a:xfrm>
          <a:prstGeom prst="rect">
            <a:avLst/>
          </a:prstGeom>
          <a:noFill/>
        </p:spPr>
        <p:txBody>
          <a:bodyPr wrap="square" rtlCol="0">
            <a:spAutoFit/>
          </a:bodyPr>
          <a:lstStyle/>
          <a:p>
            <a:r>
              <a:rPr lang="en-US" sz="900" dirty="0" smtClean="0">
                <a:solidFill>
                  <a:srgbClr val="000000"/>
                </a:solidFill>
              </a:rPr>
              <a:t>reads</a:t>
            </a:r>
            <a:endParaRPr lang="en-US" sz="900" dirty="0">
              <a:solidFill>
                <a:srgbClr val="000000"/>
              </a:solidFill>
            </a:endParaRPr>
          </a:p>
        </p:txBody>
      </p:sp>
      <p:cxnSp>
        <p:nvCxnSpPr>
          <p:cNvPr id="22" name="Straight Arrow Connector 21"/>
          <p:cNvCxnSpPr/>
          <p:nvPr/>
        </p:nvCxnSpPr>
        <p:spPr>
          <a:xfrm flipH="1">
            <a:off x="1745526" y="4551049"/>
            <a:ext cx="671288" cy="793648"/>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rot="18609501">
            <a:off x="1730212" y="4794294"/>
            <a:ext cx="495412" cy="230832"/>
          </a:xfrm>
          <a:prstGeom prst="rect">
            <a:avLst/>
          </a:prstGeom>
          <a:noFill/>
        </p:spPr>
        <p:txBody>
          <a:bodyPr wrap="square" rtlCol="0">
            <a:spAutoFit/>
          </a:bodyPr>
          <a:lstStyle/>
          <a:p>
            <a:r>
              <a:rPr lang="en-US" sz="900" dirty="0" smtClean="0">
                <a:solidFill>
                  <a:srgbClr val="000000"/>
                </a:solidFill>
              </a:rPr>
              <a:t>reads</a:t>
            </a:r>
            <a:endParaRPr lang="en-US" sz="900" dirty="0">
              <a:solidFill>
                <a:srgbClr val="000000"/>
              </a:solidFill>
            </a:endParaRPr>
          </a:p>
        </p:txBody>
      </p:sp>
      <p:sp>
        <p:nvSpPr>
          <p:cNvPr id="25" name="Can 24"/>
          <p:cNvSpPr/>
          <p:nvPr/>
        </p:nvSpPr>
        <p:spPr bwMode="auto">
          <a:xfrm>
            <a:off x="4957180" y="5384864"/>
            <a:ext cx="635288" cy="667545"/>
          </a:xfrm>
          <a:prstGeom prst="can">
            <a:avLst/>
          </a:prstGeom>
          <a:noFill/>
          <a:ln w="28575">
            <a:solidFill>
              <a:schemeClr val="accent1">
                <a:lumMod val="75000"/>
              </a:schemeClr>
            </a:solidFill>
            <a:prstDash val="dash"/>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srgbClr val="000000"/>
                </a:solidFill>
              </a:rPr>
              <a:t>Nov</a:t>
            </a: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26" name="Rectangle 25"/>
          <p:cNvSpPr/>
          <p:nvPr/>
        </p:nvSpPr>
        <p:spPr>
          <a:xfrm>
            <a:off x="8122329" y="4049030"/>
            <a:ext cx="1271459" cy="480849"/>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FFFF"/>
                </a:solidFill>
              </a:rPr>
              <a:t>App</a:t>
            </a:r>
            <a:endParaRPr lang="en-US" dirty="0">
              <a:solidFill>
                <a:srgbClr val="FFFFFF"/>
              </a:solidFill>
            </a:endParaRPr>
          </a:p>
        </p:txBody>
      </p:sp>
      <p:sp>
        <p:nvSpPr>
          <p:cNvPr id="27" name="Can 26"/>
          <p:cNvSpPr/>
          <p:nvPr/>
        </p:nvSpPr>
        <p:spPr bwMode="auto">
          <a:xfrm>
            <a:off x="7152194" y="5327513"/>
            <a:ext cx="635288" cy="667545"/>
          </a:xfrm>
          <a:prstGeom prst="can">
            <a:avLst/>
          </a:prstGeom>
          <a:solidFill>
            <a:schemeClr val="accent1">
              <a:lumMod val="75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srgbClr val="000000"/>
                </a:solidFill>
              </a:rPr>
              <a:t>#1</a:t>
            </a: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28" name="Can 27"/>
          <p:cNvSpPr/>
          <p:nvPr/>
        </p:nvSpPr>
        <p:spPr bwMode="auto">
          <a:xfrm>
            <a:off x="8734002" y="5327513"/>
            <a:ext cx="635288" cy="667545"/>
          </a:xfrm>
          <a:prstGeom prst="can">
            <a:avLst/>
          </a:prstGeom>
          <a:solidFill>
            <a:schemeClr val="accent1">
              <a:lumMod val="75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srgbClr val="000000"/>
                </a:solidFill>
              </a:rPr>
              <a:t>#3</a:t>
            </a: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29" name="Can 28"/>
          <p:cNvSpPr/>
          <p:nvPr/>
        </p:nvSpPr>
        <p:spPr bwMode="auto">
          <a:xfrm>
            <a:off x="10098918" y="5327512"/>
            <a:ext cx="635288" cy="667545"/>
          </a:xfrm>
          <a:prstGeom prst="can">
            <a:avLst/>
          </a:prstGeom>
          <a:solidFill>
            <a:schemeClr val="accent1">
              <a:lumMod val="75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srgbClr val="000000"/>
                </a:solidFill>
              </a:rPr>
              <a:t>#N</a:t>
            </a: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30" name="Can 29"/>
          <p:cNvSpPr/>
          <p:nvPr/>
        </p:nvSpPr>
        <p:spPr bwMode="auto">
          <a:xfrm>
            <a:off x="7939892" y="5317440"/>
            <a:ext cx="635288" cy="667545"/>
          </a:xfrm>
          <a:prstGeom prst="can">
            <a:avLst/>
          </a:prstGeom>
          <a:solidFill>
            <a:schemeClr val="accent1">
              <a:lumMod val="75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srgbClr val="000000"/>
                </a:solidFill>
              </a:rPr>
              <a:t>#2</a:t>
            </a: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31" name="TextBox 30"/>
          <p:cNvSpPr txBox="1"/>
          <p:nvPr/>
        </p:nvSpPr>
        <p:spPr>
          <a:xfrm>
            <a:off x="9486398" y="5416016"/>
            <a:ext cx="495412" cy="369332"/>
          </a:xfrm>
          <a:prstGeom prst="rect">
            <a:avLst/>
          </a:prstGeom>
          <a:noFill/>
        </p:spPr>
        <p:txBody>
          <a:bodyPr wrap="square" rtlCol="0">
            <a:spAutoFit/>
          </a:bodyPr>
          <a:lstStyle/>
          <a:p>
            <a:r>
              <a:rPr lang="en-US" dirty="0" smtClean="0">
                <a:solidFill>
                  <a:srgbClr val="000000"/>
                </a:solidFill>
              </a:rPr>
              <a:t>…..</a:t>
            </a:r>
            <a:endParaRPr lang="en-US" dirty="0">
              <a:solidFill>
                <a:srgbClr val="000000"/>
              </a:solidFill>
            </a:endParaRPr>
          </a:p>
        </p:txBody>
      </p:sp>
      <p:cxnSp>
        <p:nvCxnSpPr>
          <p:cNvPr id="32" name="Straight Arrow Connector 31"/>
          <p:cNvCxnSpPr/>
          <p:nvPr/>
        </p:nvCxnSpPr>
        <p:spPr>
          <a:xfrm>
            <a:off x="9124640" y="4552222"/>
            <a:ext cx="1142999" cy="7645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rot="2078314">
            <a:off x="9460035" y="4854097"/>
            <a:ext cx="979392" cy="230832"/>
          </a:xfrm>
          <a:prstGeom prst="rect">
            <a:avLst/>
          </a:prstGeom>
          <a:noFill/>
        </p:spPr>
        <p:txBody>
          <a:bodyPr wrap="square" rtlCol="0">
            <a:spAutoFit/>
          </a:bodyPr>
          <a:lstStyle/>
          <a:p>
            <a:r>
              <a:rPr lang="en-US" sz="900" dirty="0" smtClean="0">
                <a:solidFill>
                  <a:srgbClr val="000000"/>
                </a:solidFill>
              </a:rPr>
              <a:t>reads/writes</a:t>
            </a:r>
            <a:endParaRPr lang="en-US" sz="900" dirty="0">
              <a:solidFill>
                <a:srgbClr val="000000"/>
              </a:solidFill>
            </a:endParaRPr>
          </a:p>
        </p:txBody>
      </p:sp>
      <p:cxnSp>
        <p:nvCxnSpPr>
          <p:cNvPr id="35" name="Straight Arrow Connector 34"/>
          <p:cNvCxnSpPr/>
          <p:nvPr/>
        </p:nvCxnSpPr>
        <p:spPr>
          <a:xfrm>
            <a:off x="8834433" y="4606315"/>
            <a:ext cx="212405" cy="6913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rot="4345264">
            <a:off x="8583015" y="4916150"/>
            <a:ext cx="979392" cy="230832"/>
          </a:xfrm>
          <a:prstGeom prst="rect">
            <a:avLst/>
          </a:prstGeom>
          <a:noFill/>
        </p:spPr>
        <p:txBody>
          <a:bodyPr wrap="square" rtlCol="0">
            <a:spAutoFit/>
          </a:bodyPr>
          <a:lstStyle/>
          <a:p>
            <a:r>
              <a:rPr lang="en-US" sz="900" dirty="0" smtClean="0">
                <a:solidFill>
                  <a:srgbClr val="000000"/>
                </a:solidFill>
              </a:rPr>
              <a:t>reads/writes</a:t>
            </a:r>
            <a:endParaRPr lang="en-US" sz="900" dirty="0">
              <a:solidFill>
                <a:srgbClr val="000000"/>
              </a:solidFill>
            </a:endParaRPr>
          </a:p>
        </p:txBody>
      </p:sp>
      <p:cxnSp>
        <p:nvCxnSpPr>
          <p:cNvPr id="39" name="Straight Arrow Connector 38"/>
          <p:cNvCxnSpPr/>
          <p:nvPr/>
        </p:nvCxnSpPr>
        <p:spPr>
          <a:xfrm flipH="1">
            <a:off x="8242141" y="4606315"/>
            <a:ext cx="231379" cy="6664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7459611">
            <a:off x="7827469" y="4692870"/>
            <a:ext cx="979392" cy="230832"/>
          </a:xfrm>
          <a:prstGeom prst="rect">
            <a:avLst/>
          </a:prstGeom>
          <a:noFill/>
        </p:spPr>
        <p:txBody>
          <a:bodyPr wrap="square" rtlCol="0">
            <a:spAutoFit/>
          </a:bodyPr>
          <a:lstStyle/>
          <a:p>
            <a:r>
              <a:rPr lang="en-US" sz="900" dirty="0" smtClean="0">
                <a:solidFill>
                  <a:srgbClr val="000000"/>
                </a:solidFill>
              </a:rPr>
              <a:t>reads/writes</a:t>
            </a:r>
            <a:endParaRPr lang="en-US" sz="900" dirty="0">
              <a:solidFill>
                <a:srgbClr val="000000"/>
              </a:solidFill>
            </a:endParaRPr>
          </a:p>
        </p:txBody>
      </p:sp>
      <p:cxnSp>
        <p:nvCxnSpPr>
          <p:cNvPr id="42" name="Straight Arrow Connector 41"/>
          <p:cNvCxnSpPr/>
          <p:nvPr/>
        </p:nvCxnSpPr>
        <p:spPr>
          <a:xfrm flipH="1">
            <a:off x="7461323" y="4606315"/>
            <a:ext cx="748516" cy="688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9040029">
            <a:off x="7274207" y="4753299"/>
            <a:ext cx="979392" cy="230832"/>
          </a:xfrm>
          <a:prstGeom prst="rect">
            <a:avLst/>
          </a:prstGeom>
          <a:noFill/>
        </p:spPr>
        <p:txBody>
          <a:bodyPr wrap="square" rtlCol="0">
            <a:spAutoFit/>
          </a:bodyPr>
          <a:lstStyle/>
          <a:p>
            <a:r>
              <a:rPr lang="en-US" sz="900" dirty="0" smtClean="0">
                <a:solidFill>
                  <a:srgbClr val="000000"/>
                </a:solidFill>
              </a:rPr>
              <a:t>reads/writes</a:t>
            </a:r>
            <a:endParaRPr lang="en-US" sz="900" dirty="0">
              <a:solidFill>
                <a:srgbClr val="000000"/>
              </a:solidFill>
            </a:endParaRPr>
          </a:p>
        </p:txBody>
      </p:sp>
      <p:sp>
        <p:nvSpPr>
          <p:cNvPr id="45" name="TextBox 44"/>
          <p:cNvSpPr txBox="1"/>
          <p:nvPr/>
        </p:nvSpPr>
        <p:spPr>
          <a:xfrm>
            <a:off x="4578237" y="5472300"/>
            <a:ext cx="495412" cy="461665"/>
          </a:xfrm>
          <a:prstGeom prst="rect">
            <a:avLst/>
          </a:prstGeom>
          <a:noFill/>
        </p:spPr>
        <p:txBody>
          <a:bodyPr wrap="square" rtlCol="0">
            <a:spAutoFit/>
          </a:bodyPr>
          <a:lstStyle/>
          <a:p>
            <a:r>
              <a:rPr lang="en-US" sz="2400" dirty="0" smtClean="0">
                <a:solidFill>
                  <a:srgbClr val="000000"/>
                </a:solidFill>
              </a:rPr>
              <a:t>…</a:t>
            </a:r>
            <a:endParaRPr lang="en-US" sz="2400" dirty="0">
              <a:solidFill>
                <a:srgbClr val="000000"/>
              </a:solidFill>
            </a:endParaRPr>
          </a:p>
        </p:txBody>
      </p:sp>
      <p:sp>
        <p:nvSpPr>
          <p:cNvPr id="46" name="Right Arrow 45"/>
          <p:cNvSpPr/>
          <p:nvPr/>
        </p:nvSpPr>
        <p:spPr>
          <a:xfrm>
            <a:off x="1352559" y="6050541"/>
            <a:ext cx="3859526" cy="354376"/>
          </a:xfrm>
          <a:prstGeom prst="rightArrow">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rgbClr val="FFFFFF"/>
                </a:solidFill>
                <a:latin typeface="Segoe UI Light" panose="020B0502040204020203" pitchFamily="34" charset="0"/>
                <a:cs typeface="Segoe UI Light" panose="020B0502040204020203" pitchFamily="34" charset="0"/>
              </a:rPr>
              <a:t>Time</a:t>
            </a:r>
            <a:endParaRPr lang="en-US" sz="1400" dirty="0">
              <a:solidFill>
                <a:srgbClr val="FFFFFF"/>
              </a:solidFill>
              <a:latin typeface="Segoe UI Light" panose="020B0502040204020203" pitchFamily="34" charset="0"/>
              <a:cs typeface="Segoe UI Light" panose="020B0502040204020203" pitchFamily="34" charset="0"/>
            </a:endParaRPr>
          </a:p>
        </p:txBody>
      </p:sp>
      <p:sp>
        <p:nvSpPr>
          <p:cNvPr id="48" name="Left-Right Arrow 47"/>
          <p:cNvSpPr/>
          <p:nvPr/>
        </p:nvSpPr>
        <p:spPr>
          <a:xfrm>
            <a:off x="7109621" y="6058186"/>
            <a:ext cx="3662027" cy="346730"/>
          </a:xfrm>
          <a:prstGeom prst="leftRightArrow">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rgbClr val="FFFFFF"/>
                </a:solidFill>
                <a:latin typeface="Segoe UI Light" panose="020B0502040204020203" pitchFamily="34" charset="0"/>
                <a:cs typeface="Segoe UI Light" panose="020B0502040204020203" pitchFamily="34" charset="0"/>
              </a:rPr>
              <a:t>Scale</a:t>
            </a:r>
            <a:endParaRPr lang="en-US" sz="1400" dirty="0">
              <a:solidFill>
                <a:srgbClr val="FFFFFF"/>
              </a:solidFill>
              <a:latin typeface="Segoe UI Light" panose="020B0502040204020203" pitchFamily="34" charset="0"/>
              <a:cs typeface="Segoe UI Light" panose="020B0502040204020203" pitchFamily="34" charset="0"/>
            </a:endParaRPr>
          </a:p>
        </p:txBody>
      </p:sp>
      <p:sp>
        <p:nvSpPr>
          <p:cNvPr id="5" name="Rectangle 4"/>
          <p:cNvSpPr/>
          <p:nvPr/>
        </p:nvSpPr>
        <p:spPr>
          <a:xfrm>
            <a:off x="916578" y="958220"/>
            <a:ext cx="4406463" cy="461665"/>
          </a:xfrm>
          <a:prstGeom prst="rect">
            <a:avLst/>
          </a:prstGeom>
        </p:spPr>
        <p:txBody>
          <a:bodyPr wrap="none">
            <a:spAutoFit/>
          </a:bodyPr>
          <a:lstStyle/>
          <a:p>
            <a:r>
              <a:rPr lang="en-US" sz="2400" i="1" dirty="0" smtClean="0">
                <a:solidFill>
                  <a:srgbClr val="000000"/>
                </a:solidFill>
                <a:latin typeface="Segoe UI Light" panose="020B0502040204020203" pitchFamily="34" charset="0"/>
                <a:cs typeface="Segoe UI Light" panose="020B0502040204020203" pitchFamily="34" charset="0"/>
              </a:rPr>
              <a:t>Sensor </a:t>
            </a:r>
            <a:r>
              <a:rPr lang="en-US" sz="2400" i="1" dirty="0">
                <a:solidFill>
                  <a:srgbClr val="000000"/>
                </a:solidFill>
                <a:latin typeface="Segoe UI Light" panose="020B0502040204020203" pitchFamily="34" charset="0"/>
                <a:cs typeface="Segoe UI Light" panose="020B0502040204020203" pitchFamily="34" charset="0"/>
              </a:rPr>
              <a:t>and Telemetry Processing</a:t>
            </a:r>
            <a:endParaRPr lang="en-US" sz="2400" i="1" dirty="0">
              <a:solidFill>
                <a:srgbClr val="000000"/>
              </a:solidFill>
            </a:endParaRPr>
          </a:p>
        </p:txBody>
      </p:sp>
      <p:grpSp>
        <p:nvGrpSpPr>
          <p:cNvPr id="50" name="Group 2"/>
          <p:cNvGrpSpPr/>
          <p:nvPr/>
        </p:nvGrpSpPr>
        <p:grpSpPr>
          <a:xfrm>
            <a:off x="-2044" y="6513076"/>
            <a:ext cx="12194043" cy="354000"/>
            <a:chOff x="2577137" y="4571778"/>
            <a:chExt cx="9101124" cy="1390560"/>
          </a:xfrm>
        </p:grpSpPr>
        <p:sp>
          <p:nvSpPr>
            <p:cNvPr id="51"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52"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32796192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vert="horz" lIns="91440" tIns="45720" rIns="91440" bIns="45720" rtlCol="0" anchor="ctr">
            <a:noAutofit/>
          </a:bodyPr>
          <a:lstStyle/>
          <a:p>
            <a:r>
              <a:rPr lang="en-US" dirty="0">
                <a:latin typeface="Segoe UI Light" panose="020B0502040204020203" pitchFamily="34" charset="0"/>
                <a:cs typeface="Segoe UI Light" panose="020B0502040204020203" pitchFamily="34" charset="0"/>
              </a:rPr>
              <a:t>High Scale OLTP</a:t>
            </a:r>
          </a:p>
        </p:txBody>
      </p:sp>
      <p:sp>
        <p:nvSpPr>
          <p:cNvPr id="3" name="Content Placeholder 2"/>
          <p:cNvSpPr>
            <a:spLocks noGrp="1"/>
          </p:cNvSpPr>
          <p:nvPr>
            <p:ph idx="4294967295"/>
          </p:nvPr>
        </p:nvSpPr>
        <p:spPr>
          <a:xfrm>
            <a:off x="1768475" y="1189038"/>
            <a:ext cx="10423525" cy="4987925"/>
          </a:xfrm>
          <a:prstGeom prst="rect">
            <a:avLst/>
          </a:prstGeom>
        </p:spPr>
        <p:txBody>
          <a:bodyPr>
            <a:normAutofit fontScale="85000" lnSpcReduction="20000"/>
          </a:bodyPr>
          <a:lstStyle/>
          <a:p>
            <a:r>
              <a:rPr lang="en-US" dirty="0" smtClean="0">
                <a:latin typeface="Segoe UI Light" panose="020B0502040204020203" pitchFamily="34" charset="0"/>
                <a:cs typeface="Segoe UI Light" panose="020B0502040204020203" pitchFamily="34" charset="0"/>
              </a:rPr>
              <a:t>Large, (mostly) uniform, active data set</a:t>
            </a:r>
          </a:p>
          <a:p>
            <a:r>
              <a:rPr lang="en-US" dirty="0" smtClean="0">
                <a:latin typeface="Segoe UI Light" panose="020B0502040204020203" pitchFamily="34" charset="0"/>
                <a:cs typeface="Segoe UI Light" panose="020B0502040204020203" pitchFamily="34" charset="0"/>
              </a:rPr>
              <a:t>Distribute partition-able tables across as many shards as necessary</a:t>
            </a:r>
          </a:p>
          <a:p>
            <a:pPr lvl="1"/>
            <a:r>
              <a:rPr lang="en-US" dirty="0" smtClean="0">
                <a:latin typeface="Segoe UI Light" panose="020B0502040204020203" pitchFamily="34" charset="0"/>
                <a:cs typeface="Segoe UI Light" panose="020B0502040204020203" pitchFamily="34" charset="0"/>
              </a:rPr>
              <a:t>See Appendix for shards (scale units) capacity planning</a:t>
            </a:r>
          </a:p>
          <a:p>
            <a:r>
              <a:rPr lang="en-US" dirty="0" smtClean="0">
                <a:latin typeface="Segoe UI Light" panose="020B0502040204020203" pitchFamily="34" charset="0"/>
                <a:cs typeface="Segoe UI Light" panose="020B0502040204020203" pitchFamily="34" charset="0"/>
              </a:rPr>
              <a:t>Some shards can become way more active than others</a:t>
            </a:r>
          </a:p>
          <a:p>
            <a:pPr lvl="1"/>
            <a:r>
              <a:rPr lang="en-US" dirty="0" smtClean="0">
                <a:latin typeface="Segoe UI Light" panose="020B0502040204020203" pitchFamily="34" charset="0"/>
                <a:cs typeface="Segoe UI Light" panose="020B0502040204020203" pitchFamily="34" charset="0"/>
              </a:rPr>
              <a:t>Pinning hot users to dedicated databases</a:t>
            </a:r>
          </a:p>
          <a:p>
            <a:pPr lvl="1"/>
            <a:r>
              <a:rPr lang="en-US" dirty="0" smtClean="0">
                <a:latin typeface="Segoe UI Light" panose="020B0502040204020203" pitchFamily="34" charset="0"/>
                <a:cs typeface="Segoe UI Light" panose="020B0502040204020203" pitchFamily="34" charset="0"/>
              </a:rPr>
              <a:t>Move users to balance workload between databases</a:t>
            </a:r>
          </a:p>
          <a:p>
            <a:pPr lvl="1"/>
            <a:r>
              <a:rPr lang="en-US" dirty="0" smtClean="0">
                <a:latin typeface="Segoe UI Light" panose="020B0502040204020203" pitchFamily="34" charset="0"/>
                <a:cs typeface="Segoe UI Light" panose="020B0502040204020203" pitchFamily="34" charset="0"/>
              </a:rPr>
              <a:t>Scale to the proper Service Tier (Premium) to deal with increased workload</a:t>
            </a:r>
          </a:p>
          <a:p>
            <a:r>
              <a:rPr lang="en-US" dirty="0">
                <a:latin typeface="Segoe UI Light" panose="020B0502040204020203" pitchFamily="34" charset="0"/>
                <a:cs typeface="Segoe UI Light" panose="020B0502040204020203" pitchFamily="34" charset="0"/>
              </a:rPr>
              <a:t>Split-merge actions are required to fully exploit elasticity</a:t>
            </a:r>
          </a:p>
          <a:p>
            <a:r>
              <a:rPr lang="en-US" dirty="0" smtClean="0">
                <a:latin typeface="Segoe UI Light" panose="020B0502040204020203" pitchFamily="34" charset="0"/>
                <a:cs typeface="Segoe UI Light" panose="020B0502040204020203" pitchFamily="34" charset="0"/>
              </a:rPr>
              <a:t>Mostly data dependent routing with key lookup queries</a:t>
            </a:r>
          </a:p>
          <a:p>
            <a:pPr lvl="1"/>
            <a:r>
              <a:rPr lang="en-US" dirty="0" smtClean="0">
                <a:latin typeface="Segoe UI Light" panose="020B0502040204020203" pitchFamily="34" charset="0"/>
                <a:cs typeface="Segoe UI Light" panose="020B0502040204020203" pitchFamily="34" charset="0"/>
              </a:rPr>
              <a:t>Few fan-out queries may be required (e.g. leaderboards, inventory management, etc.)</a:t>
            </a:r>
          </a:p>
          <a:p>
            <a:r>
              <a:rPr lang="en-US" dirty="0" smtClean="0">
                <a:latin typeface="Segoe UI Light" panose="020B0502040204020203" pitchFamily="34" charset="0"/>
                <a:cs typeface="Segoe UI Light" panose="020B0502040204020203" pitchFamily="34" charset="0"/>
              </a:rPr>
              <a:t>Examples</a:t>
            </a:r>
          </a:p>
          <a:p>
            <a:pPr lvl="1"/>
            <a:r>
              <a:rPr lang="en-US" dirty="0" err="1" smtClean="0">
                <a:latin typeface="Segoe UI Light" panose="020B0502040204020203" pitchFamily="34" charset="0"/>
                <a:cs typeface="Segoe UI Light" panose="020B0502040204020203" pitchFamily="34" charset="0"/>
              </a:rPr>
              <a:t>Pottermore</a:t>
            </a:r>
            <a:endParaRPr lang="en-US" dirty="0" smtClean="0">
              <a:latin typeface="Segoe UI Light" panose="020B0502040204020203" pitchFamily="34" charset="0"/>
              <a:cs typeface="Segoe UI Light" panose="020B0502040204020203" pitchFamily="34" charset="0"/>
            </a:endParaRPr>
          </a:p>
        </p:txBody>
      </p:sp>
      <p:grpSp>
        <p:nvGrpSpPr>
          <p:cNvPr id="5" name="Group 2"/>
          <p:cNvGrpSpPr/>
          <p:nvPr/>
        </p:nvGrpSpPr>
        <p:grpSpPr>
          <a:xfrm>
            <a:off x="-2044" y="6513076"/>
            <a:ext cx="12194043" cy="354000"/>
            <a:chOff x="2577137" y="4571778"/>
            <a:chExt cx="9101124" cy="1390560"/>
          </a:xfrm>
        </p:grpSpPr>
        <p:sp>
          <p:nvSpPr>
            <p:cNvPr id="6"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4688757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Sharding and Tenancy Models</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4294967295"/>
          </p:nvPr>
        </p:nvSpPr>
        <p:spPr>
          <a:xfrm>
            <a:off x="0" y="0"/>
            <a:ext cx="12192000" cy="6858000"/>
          </a:xfrm>
          <a:prstGeom prst="rect">
            <a:avLst/>
          </a:prstGeom>
        </p:spPr>
        <p:txBody>
          <a:bodyPr>
            <a:normAutofit lnSpcReduction="10000"/>
          </a:bodyPr>
          <a:lstStyle/>
          <a:p>
            <a:pPr marL="0" indent="0">
              <a:buNone/>
            </a:pPr>
            <a:r>
              <a:rPr lang="en-US" dirty="0" smtClean="0">
                <a:solidFill>
                  <a:srgbClr val="00B0F0"/>
                </a:solidFill>
                <a:latin typeface="Segoe UI Light" panose="020B0502040204020203" pitchFamily="34" charset="0"/>
                <a:cs typeface="Segoe UI Light" panose="020B0502040204020203" pitchFamily="34" charset="0"/>
              </a:rPr>
              <a:t>Single tenant per database</a:t>
            </a:r>
          </a:p>
          <a:p>
            <a:pPr lvl="1"/>
            <a:r>
              <a:rPr lang="en-US" dirty="0">
                <a:latin typeface="Segoe UI Light" panose="020B0502040204020203" pitchFamily="34" charset="0"/>
                <a:cs typeface="Segoe UI Light" panose="020B0502040204020203" pitchFamily="34" charset="0"/>
              </a:rPr>
              <a:t>Each tenant’s data is stored in a different database</a:t>
            </a:r>
          </a:p>
          <a:p>
            <a:pPr lvl="1"/>
            <a:r>
              <a:rPr lang="en-US" dirty="0">
                <a:latin typeface="Segoe UI Light" panose="020B0502040204020203" pitchFamily="34" charset="0"/>
                <a:cs typeface="Segoe UI Light" panose="020B0502040204020203" pitchFamily="34" charset="0"/>
              </a:rPr>
              <a:t>Better isolation of tenants as compared to multi-tenant model</a:t>
            </a:r>
          </a:p>
          <a:p>
            <a:pPr marL="0" indent="0">
              <a:buNone/>
            </a:pPr>
            <a:r>
              <a:rPr lang="en-US" dirty="0" smtClean="0">
                <a:solidFill>
                  <a:srgbClr val="00B0F0"/>
                </a:solidFill>
                <a:latin typeface="Segoe UI Light" panose="020B0502040204020203" pitchFamily="34" charset="0"/>
                <a:cs typeface="Segoe UI Light" panose="020B0502040204020203" pitchFamily="34" charset="0"/>
              </a:rPr>
              <a:t>Multiple tenants per database</a:t>
            </a:r>
            <a:endParaRPr lang="en-US" dirty="0">
              <a:solidFill>
                <a:srgbClr val="00B0F0"/>
              </a:solidFill>
              <a:latin typeface="Segoe UI Light" panose="020B0502040204020203" pitchFamily="34" charset="0"/>
              <a:cs typeface="Segoe UI Light" panose="020B0502040204020203" pitchFamily="34" charset="0"/>
            </a:endParaRPr>
          </a:p>
          <a:p>
            <a:pPr lvl="1"/>
            <a:r>
              <a:rPr lang="en-US" dirty="0">
                <a:latin typeface="Segoe UI Light" panose="020B0502040204020203" pitchFamily="34" charset="0"/>
                <a:cs typeface="Segoe UI Light" panose="020B0502040204020203" pitchFamily="34" charset="0"/>
              </a:rPr>
              <a:t>Multiple tenants share the same database</a:t>
            </a:r>
          </a:p>
          <a:p>
            <a:pPr lvl="1"/>
            <a:r>
              <a:rPr lang="en-US" dirty="0">
                <a:latin typeface="Segoe UI Light" panose="020B0502040204020203" pitchFamily="34" charset="0"/>
                <a:cs typeface="Segoe UI Light" panose="020B0502040204020203" pitchFamily="34" charset="0"/>
              </a:rPr>
              <a:t>Less isolation of tenants as compared to single tenant model</a:t>
            </a:r>
          </a:p>
          <a:p>
            <a:pPr lvl="1"/>
            <a:r>
              <a:rPr lang="en-US" dirty="0">
                <a:latin typeface="Segoe UI Light" panose="020B0502040204020203" pitchFamily="34" charset="0"/>
                <a:cs typeface="Segoe UI Light" panose="020B0502040204020203" pitchFamily="34" charset="0"/>
              </a:rPr>
              <a:t>Typically more cost-effective than the single tenant model</a:t>
            </a:r>
          </a:p>
          <a:p>
            <a:pPr marL="0" indent="0">
              <a:buNone/>
            </a:pPr>
            <a:r>
              <a:rPr lang="en-US" dirty="0" smtClean="0">
                <a:solidFill>
                  <a:srgbClr val="00B0F0"/>
                </a:solidFill>
                <a:latin typeface="Segoe UI Light" panose="020B0502040204020203" pitchFamily="34" charset="0"/>
                <a:cs typeface="Segoe UI Light" panose="020B0502040204020203" pitchFamily="34" charset="0"/>
              </a:rPr>
              <a:t>Hybrid model</a:t>
            </a:r>
          </a:p>
          <a:p>
            <a:pPr lvl="1"/>
            <a:r>
              <a:rPr lang="en-US" dirty="0">
                <a:latin typeface="Segoe UI Light" panose="020B0502040204020203" pitchFamily="34" charset="0"/>
                <a:cs typeface="Segoe UI Light" panose="020B0502040204020203" pitchFamily="34" charset="0"/>
              </a:rPr>
              <a:t>Some tenants share databases, others get their own database</a:t>
            </a:r>
          </a:p>
          <a:p>
            <a:pPr lvl="1"/>
            <a:r>
              <a:rPr lang="en-US" dirty="0">
                <a:latin typeface="Segoe UI Light" panose="020B0502040204020203" pitchFamily="34" charset="0"/>
                <a:cs typeface="Segoe UI Light" panose="020B0502040204020203" pitchFamily="34" charset="0"/>
              </a:rPr>
              <a:t>E.g., premium or paying customers get their own databases, while free tier customers share </a:t>
            </a:r>
            <a:r>
              <a:rPr lang="en-US" dirty="0" smtClean="0">
                <a:latin typeface="Segoe UI Light" panose="020B0502040204020203" pitchFamily="34" charset="0"/>
                <a:cs typeface="Segoe UI Light" panose="020B0502040204020203" pitchFamily="34" charset="0"/>
              </a:rPr>
              <a:t>databases</a:t>
            </a:r>
          </a:p>
          <a:p>
            <a:pPr marL="0" indent="0">
              <a:buNone/>
            </a:pPr>
            <a:r>
              <a:rPr lang="en-US" dirty="0" smtClean="0">
                <a:solidFill>
                  <a:srgbClr val="00B0F0"/>
                </a:solidFill>
                <a:latin typeface="Segoe UI Light" panose="020B0502040204020203" pitchFamily="34" charset="0"/>
                <a:cs typeface="Segoe UI Light" panose="020B0502040204020203" pitchFamily="34" charset="0"/>
              </a:rPr>
              <a:t>Temporal model</a:t>
            </a:r>
          </a:p>
          <a:p>
            <a:pPr lvl="1"/>
            <a:r>
              <a:rPr lang="en-US" dirty="0" smtClean="0">
                <a:latin typeface="Segoe UI Light" panose="020B0502040204020203" pitchFamily="34" charset="0"/>
                <a:cs typeface="Segoe UI Light" panose="020B0502040204020203" pitchFamily="34" charset="0"/>
              </a:rPr>
              <a:t>Sharding based on date/time</a:t>
            </a:r>
          </a:p>
          <a:p>
            <a:pPr lvl="1"/>
            <a:r>
              <a:rPr lang="en-US" dirty="0" smtClean="0">
                <a:latin typeface="Segoe UI Light" panose="020B0502040204020203" pitchFamily="34" charset="0"/>
                <a:cs typeface="Segoe UI Light" panose="020B0502040204020203" pitchFamily="34" charset="0"/>
              </a:rPr>
              <a:t>Most recent shard is constantly loaded with newly arriving data</a:t>
            </a:r>
            <a:endParaRPr lang="en-US" dirty="0">
              <a:latin typeface="Segoe UI Light" panose="020B0502040204020203" pitchFamily="34" charset="0"/>
              <a:cs typeface="Segoe UI Light" panose="020B0502040204020203" pitchFamily="34" charset="0"/>
            </a:endParaRPr>
          </a:p>
          <a:p>
            <a:pPr lvl="1"/>
            <a:r>
              <a:rPr lang="en-US" dirty="0" smtClean="0">
                <a:latin typeface="Segoe UI Light" panose="020B0502040204020203" pitchFamily="34" charset="0"/>
                <a:cs typeface="Segoe UI Light" panose="020B0502040204020203" pitchFamily="34" charset="0"/>
              </a:rPr>
              <a:t>New shards added when current most recent shard nears capacity</a:t>
            </a:r>
            <a:endParaRPr lang="en-US" dirty="0">
              <a:latin typeface="Segoe UI Light" panose="020B0502040204020203" pitchFamily="34" charset="0"/>
              <a:cs typeface="Segoe UI Light" panose="020B0502040204020203" pitchFamily="34" charset="0"/>
            </a:endParaRPr>
          </a:p>
          <a:p>
            <a:pPr marL="0" indent="0">
              <a:buNone/>
            </a:pPr>
            <a:endParaRPr lang="en-US" dirty="0" smtClean="0">
              <a:solidFill>
                <a:srgbClr val="00B0F0"/>
              </a:solidFill>
              <a:latin typeface="Segoe UI Light" panose="020B0502040204020203" pitchFamily="34" charset="0"/>
              <a:cs typeface="Segoe UI Light" panose="020B0502040204020203" pitchFamily="34" charset="0"/>
            </a:endParaRPr>
          </a:p>
          <a:p>
            <a:pPr marL="0" indent="0">
              <a:buNone/>
            </a:pPr>
            <a:endParaRPr lang="en-US" dirty="0">
              <a:latin typeface="Segoe UI Light" panose="020B0502040204020203" pitchFamily="34" charset="0"/>
              <a:cs typeface="Segoe UI Light" panose="020B0502040204020203" pitchFamily="34" charset="0"/>
            </a:endParaRPr>
          </a:p>
        </p:txBody>
      </p:sp>
      <p:grpSp>
        <p:nvGrpSpPr>
          <p:cNvPr id="8" name="Group 2"/>
          <p:cNvGrpSpPr/>
          <p:nvPr/>
        </p:nvGrpSpPr>
        <p:grpSpPr>
          <a:xfrm>
            <a:off x="-2044" y="6513076"/>
            <a:ext cx="12194043" cy="354000"/>
            <a:chOff x="2577137" y="4571778"/>
            <a:chExt cx="9101124" cy="1390560"/>
          </a:xfrm>
        </p:grpSpPr>
        <p:sp>
          <p:nvSpPr>
            <p:cNvPr id="9"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10"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1543566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Elastic Scale: Overview </a:t>
            </a:r>
            <a:endParaRPr lang="en-US" dirty="0">
              <a:latin typeface="Segoe UI Light" panose="020B0502040204020203" pitchFamily="34" charset="0"/>
              <a:cs typeface="Segoe UI Light" panose="020B0502040204020203" pitchFamily="34" charset="0"/>
            </a:endParaRPr>
          </a:p>
        </p:txBody>
      </p:sp>
      <p:grpSp>
        <p:nvGrpSpPr>
          <p:cNvPr id="4" name="Group 1"/>
          <p:cNvGrpSpPr/>
          <p:nvPr/>
        </p:nvGrpSpPr>
        <p:grpSpPr>
          <a:xfrm>
            <a:off x="969046" y="1850106"/>
            <a:ext cx="10253907" cy="4496327"/>
            <a:chOff x="260110" y="2114550"/>
            <a:chExt cx="11418633" cy="4650419"/>
          </a:xfrm>
        </p:grpSpPr>
        <p:sp>
          <p:nvSpPr>
            <p:cNvPr id="5" name="Left-Right Arrow 69"/>
            <p:cNvSpPr/>
            <p:nvPr/>
          </p:nvSpPr>
          <p:spPr>
            <a:xfrm>
              <a:off x="3825729" y="5944139"/>
              <a:ext cx="4264975" cy="507440"/>
            </a:xfrm>
            <a:prstGeom prst="leftRightArrow">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400" dirty="0" smtClean="0">
                  <a:solidFill>
                    <a:prstClr val="black"/>
                  </a:solidFill>
                </a:rPr>
                <a:t>Grow/shrink capacity</a:t>
              </a:r>
              <a:endParaRPr lang="en-US" sz="1400" dirty="0">
                <a:solidFill>
                  <a:prstClr val="black"/>
                </a:solidFill>
              </a:endParaRPr>
            </a:p>
          </p:txBody>
        </p:sp>
        <p:sp>
          <p:nvSpPr>
            <p:cNvPr id="6" name="Rounded Rectangle 4"/>
            <p:cNvSpPr/>
            <p:nvPr/>
          </p:nvSpPr>
          <p:spPr>
            <a:xfrm>
              <a:off x="4170400" y="2114550"/>
              <a:ext cx="3695580" cy="12292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prstClr val="white"/>
                  </a:solidFill>
                </a:rPr>
                <a:t>Cross-Shard Capabilities</a:t>
              </a:r>
              <a:endParaRPr lang="en-US" sz="1400" dirty="0" smtClean="0">
                <a:solidFill>
                  <a:prstClr val="white"/>
                </a:solidFill>
              </a:endParaRPr>
            </a:p>
          </p:txBody>
        </p:sp>
        <p:sp>
          <p:nvSpPr>
            <p:cNvPr id="7" name="Rounded Rectangle 52"/>
            <p:cNvSpPr/>
            <p:nvPr/>
          </p:nvSpPr>
          <p:spPr>
            <a:xfrm>
              <a:off x="1362076" y="2114550"/>
              <a:ext cx="1295400" cy="373380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dirty="0" smtClean="0">
                  <a:solidFill>
                    <a:prstClr val="white"/>
                  </a:solidFill>
                </a:rPr>
                <a:t>Elastic Scale app</a:t>
              </a:r>
              <a:endParaRPr lang="en-US" sz="1400" dirty="0">
                <a:solidFill>
                  <a:prstClr val="white"/>
                </a:solidFill>
              </a:endParaRPr>
            </a:p>
          </p:txBody>
        </p:sp>
        <p:sp>
          <p:nvSpPr>
            <p:cNvPr id="8" name="Can 53"/>
            <p:cNvSpPr/>
            <p:nvPr/>
          </p:nvSpPr>
          <p:spPr>
            <a:xfrm>
              <a:off x="3390899" y="4343400"/>
              <a:ext cx="942975" cy="1504950"/>
            </a:xfrm>
            <a:prstGeom prst="can">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smtClean="0">
                  <a:solidFill>
                    <a:prstClr val="white"/>
                  </a:solidFill>
                </a:rPr>
                <a:t>shard</a:t>
              </a:r>
              <a:r>
                <a:rPr lang="en-US" sz="1400" baseline="-25000" dirty="0" smtClean="0">
                  <a:solidFill>
                    <a:prstClr val="white"/>
                  </a:solidFill>
                </a:rPr>
                <a:t>1</a:t>
              </a:r>
              <a:endParaRPr lang="en-US" sz="1400" baseline="-25000" dirty="0">
                <a:solidFill>
                  <a:prstClr val="white"/>
                </a:solidFill>
              </a:endParaRPr>
            </a:p>
          </p:txBody>
        </p:sp>
        <p:sp>
          <p:nvSpPr>
            <p:cNvPr id="9" name="Can 54"/>
            <p:cNvSpPr/>
            <p:nvPr/>
          </p:nvSpPr>
          <p:spPr>
            <a:xfrm>
              <a:off x="4800599" y="4343400"/>
              <a:ext cx="942975" cy="1504950"/>
            </a:xfrm>
            <a:prstGeom prst="can">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err="1" smtClean="0">
                  <a:solidFill>
                    <a:prstClr val="white"/>
                  </a:solidFill>
                </a:rPr>
                <a:t>shard</a:t>
              </a:r>
              <a:r>
                <a:rPr lang="en-US" sz="1400" baseline="-25000" dirty="0" err="1" smtClean="0">
                  <a:solidFill>
                    <a:prstClr val="white"/>
                  </a:solidFill>
                </a:rPr>
                <a:t>i</a:t>
              </a:r>
              <a:endParaRPr lang="en-US" sz="1400" baseline="-25000" dirty="0">
                <a:solidFill>
                  <a:prstClr val="white"/>
                </a:solidFill>
              </a:endParaRPr>
            </a:p>
          </p:txBody>
        </p:sp>
        <p:sp>
          <p:nvSpPr>
            <p:cNvPr id="10" name="Rounded Rectangle 55"/>
            <p:cNvSpPr/>
            <p:nvPr/>
          </p:nvSpPr>
          <p:spPr>
            <a:xfrm>
              <a:off x="9415461" y="2114550"/>
              <a:ext cx="1295400" cy="3733800"/>
            </a:xfrm>
            <a:prstGeom prst="roundRect">
              <a:avLst/>
            </a:prstGeom>
            <a:ln>
              <a:solidFill>
                <a:schemeClr val="tx2">
                  <a:lumMod val="75000"/>
                </a:schemeClr>
              </a:solidFill>
            </a:ln>
          </p:spPr>
          <p:style>
            <a:lnRef idx="3">
              <a:schemeClr val="lt1"/>
            </a:lnRef>
            <a:fillRef idx="1">
              <a:schemeClr val="accent5"/>
            </a:fillRef>
            <a:effectRef idx="1">
              <a:schemeClr val="accent5"/>
            </a:effectRef>
            <a:fontRef idx="minor">
              <a:schemeClr val="lt1"/>
            </a:fontRef>
          </p:style>
          <p:txBody>
            <a:bodyPr rtlCol="0" anchor="ctr"/>
            <a:lstStyle/>
            <a:p>
              <a:pPr algn="ctr"/>
              <a:r>
                <a:rPr lang="en-US" sz="1400" dirty="0" smtClean="0">
                  <a:solidFill>
                    <a:prstClr val="white"/>
                  </a:solidFill>
                </a:rPr>
                <a:t>Elastic Scale</a:t>
              </a:r>
            </a:p>
            <a:p>
              <a:pPr algn="ctr"/>
              <a:r>
                <a:rPr lang="en-US" sz="1400" dirty="0" smtClean="0">
                  <a:solidFill>
                    <a:prstClr val="white"/>
                  </a:solidFill>
                </a:rPr>
                <a:t>Manage-ability</a:t>
              </a:r>
              <a:endParaRPr lang="en-US" sz="1400" dirty="0">
                <a:solidFill>
                  <a:prstClr val="white"/>
                </a:solidFill>
              </a:endParaRPr>
            </a:p>
          </p:txBody>
        </p:sp>
        <p:cxnSp>
          <p:nvCxnSpPr>
            <p:cNvPr id="11" name="Elbow Connector 56"/>
            <p:cNvCxnSpPr>
              <a:stCxn id="6" idx="2"/>
              <a:endCxn id="8" idx="1"/>
            </p:cNvCxnSpPr>
            <p:nvPr/>
          </p:nvCxnSpPr>
          <p:spPr>
            <a:xfrm rot="5400000">
              <a:off x="4440494" y="2765703"/>
              <a:ext cx="999591" cy="2155803"/>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2" name="Group 57"/>
            <p:cNvGrpSpPr/>
            <p:nvPr/>
          </p:nvGrpSpPr>
          <p:grpSpPr>
            <a:xfrm>
              <a:off x="7367388" y="3430909"/>
              <a:ext cx="4311355" cy="3334060"/>
              <a:chOff x="3531936" y="4559147"/>
              <a:chExt cx="4311355" cy="3334060"/>
            </a:xfrm>
          </p:grpSpPr>
          <p:pic>
            <p:nvPicPr>
              <p:cNvPr id="39" name="Picture 8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27809" y="4559147"/>
                <a:ext cx="410219" cy="410219"/>
              </a:xfrm>
              <a:prstGeom prst="rect">
                <a:avLst/>
              </a:prstGeom>
            </p:spPr>
          </p:pic>
          <p:sp>
            <p:nvSpPr>
              <p:cNvPr id="40" name="TextBox 89"/>
              <p:cNvSpPr txBox="1"/>
              <p:nvPr/>
            </p:nvSpPr>
            <p:spPr>
              <a:xfrm>
                <a:off x="7119974" y="4927504"/>
                <a:ext cx="723317" cy="445654"/>
              </a:xfrm>
              <a:prstGeom prst="rect">
                <a:avLst/>
              </a:prstGeom>
              <a:noFill/>
            </p:spPr>
            <p:txBody>
              <a:bodyPr wrap="none" rtlCol="0">
                <a:spAutoFit/>
              </a:bodyPr>
              <a:lstStyle/>
              <a:p>
                <a:r>
                  <a:rPr lang="en-US" sz="1050" dirty="0" smtClean="0">
                    <a:solidFill>
                      <a:prstClr val="black"/>
                    </a:solidFill>
                  </a:rPr>
                  <a:t>Admin/</a:t>
                </a:r>
              </a:p>
              <a:p>
                <a:r>
                  <a:rPr lang="en-US" sz="1050" dirty="0" err="1" smtClean="0">
                    <a:solidFill>
                      <a:prstClr val="black"/>
                    </a:solidFill>
                  </a:rPr>
                  <a:t>DevOps</a:t>
                </a:r>
                <a:endParaRPr lang="en-US" sz="1050" dirty="0">
                  <a:solidFill>
                    <a:prstClr val="black"/>
                  </a:solidFill>
                </a:endParaRPr>
              </a:p>
            </p:txBody>
          </p:sp>
          <p:pic>
            <p:nvPicPr>
              <p:cNvPr id="41" name="Picture 9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39771" y="7079191"/>
                <a:ext cx="410219" cy="410219"/>
              </a:xfrm>
              <a:prstGeom prst="rect">
                <a:avLst/>
              </a:prstGeom>
            </p:spPr>
          </p:pic>
          <p:sp>
            <p:nvSpPr>
              <p:cNvPr id="42" name="TextBox 91"/>
              <p:cNvSpPr txBox="1"/>
              <p:nvPr/>
            </p:nvSpPr>
            <p:spPr>
              <a:xfrm>
                <a:off x="3531936" y="7447553"/>
                <a:ext cx="723317" cy="445654"/>
              </a:xfrm>
              <a:prstGeom prst="rect">
                <a:avLst/>
              </a:prstGeom>
              <a:noFill/>
            </p:spPr>
            <p:txBody>
              <a:bodyPr wrap="none" rtlCol="0">
                <a:spAutoFit/>
              </a:bodyPr>
              <a:lstStyle/>
              <a:p>
                <a:r>
                  <a:rPr lang="en-US" sz="1050" dirty="0">
                    <a:solidFill>
                      <a:prstClr val="black"/>
                    </a:solidFill>
                  </a:rPr>
                  <a:t>Admin/</a:t>
                </a:r>
              </a:p>
              <a:p>
                <a:r>
                  <a:rPr lang="en-US" sz="1050" dirty="0" err="1">
                    <a:solidFill>
                      <a:prstClr val="black"/>
                    </a:solidFill>
                  </a:rPr>
                  <a:t>DevOps</a:t>
                </a:r>
                <a:endParaRPr lang="en-US" sz="1050" dirty="0">
                  <a:solidFill>
                    <a:prstClr val="black"/>
                  </a:solidFill>
                </a:endParaRPr>
              </a:p>
            </p:txBody>
          </p:sp>
        </p:grpSp>
        <p:grpSp>
          <p:nvGrpSpPr>
            <p:cNvPr id="13" name="Group 58"/>
            <p:cNvGrpSpPr/>
            <p:nvPr/>
          </p:nvGrpSpPr>
          <p:grpSpPr>
            <a:xfrm>
              <a:off x="260110" y="3481709"/>
              <a:ext cx="994649" cy="788303"/>
              <a:chOff x="1325520" y="1415228"/>
              <a:chExt cx="994649" cy="788303"/>
            </a:xfrm>
          </p:grpSpPr>
          <p:pic>
            <p:nvPicPr>
              <p:cNvPr id="37" name="Picture 8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88762" y="1415228"/>
                <a:ext cx="399283" cy="446697"/>
              </a:xfrm>
              <a:prstGeom prst="rect">
                <a:avLst/>
              </a:prstGeom>
            </p:spPr>
          </p:pic>
          <p:sp>
            <p:nvSpPr>
              <p:cNvPr id="38" name="TextBox 87"/>
              <p:cNvSpPr txBox="1"/>
              <p:nvPr/>
            </p:nvSpPr>
            <p:spPr>
              <a:xfrm>
                <a:off x="1325520" y="1773794"/>
                <a:ext cx="994649" cy="429737"/>
              </a:xfrm>
              <a:prstGeom prst="rect">
                <a:avLst/>
              </a:prstGeom>
              <a:noFill/>
            </p:spPr>
            <p:txBody>
              <a:bodyPr wrap="none" rtlCol="0">
                <a:spAutoFit/>
              </a:bodyPr>
              <a:lstStyle/>
              <a:p>
                <a:r>
                  <a:rPr lang="en-US" sz="1050" dirty="0" smtClean="0">
                    <a:solidFill>
                      <a:prstClr val="black"/>
                    </a:solidFill>
                  </a:rPr>
                  <a:t>Application </a:t>
                </a:r>
              </a:p>
              <a:p>
                <a:r>
                  <a:rPr lang="en-US" sz="1050" dirty="0" smtClean="0">
                    <a:solidFill>
                      <a:prstClr val="black"/>
                    </a:solidFill>
                  </a:rPr>
                  <a:t>Developer</a:t>
                </a:r>
                <a:endParaRPr lang="en-US" sz="1050" dirty="0">
                  <a:solidFill>
                    <a:prstClr val="black"/>
                  </a:solidFill>
                </a:endParaRPr>
              </a:p>
            </p:txBody>
          </p:sp>
        </p:grpSp>
        <p:sp>
          <p:nvSpPr>
            <p:cNvPr id="14" name="TextBox 59"/>
            <p:cNvSpPr txBox="1"/>
            <p:nvPr/>
          </p:nvSpPr>
          <p:spPr>
            <a:xfrm>
              <a:off x="4395555" y="4911209"/>
              <a:ext cx="352019" cy="318325"/>
            </a:xfrm>
            <a:prstGeom prst="rect">
              <a:avLst/>
            </a:prstGeom>
            <a:noFill/>
          </p:spPr>
          <p:txBody>
            <a:bodyPr wrap="none" rtlCol="0">
              <a:spAutoFit/>
            </a:bodyPr>
            <a:lstStyle/>
            <a:p>
              <a:r>
                <a:rPr lang="en-US" sz="1400" dirty="0" smtClean="0">
                  <a:solidFill>
                    <a:prstClr val="black"/>
                  </a:solidFill>
                </a:rPr>
                <a:t>…</a:t>
              </a:r>
              <a:endParaRPr lang="en-US" sz="1400" dirty="0">
                <a:solidFill>
                  <a:prstClr val="black"/>
                </a:solidFill>
              </a:endParaRPr>
            </a:p>
          </p:txBody>
        </p:sp>
        <p:sp>
          <p:nvSpPr>
            <p:cNvPr id="15" name="TextBox 60"/>
            <p:cNvSpPr txBox="1"/>
            <p:nvPr/>
          </p:nvSpPr>
          <p:spPr>
            <a:xfrm>
              <a:off x="5862405" y="4911209"/>
              <a:ext cx="352019" cy="318325"/>
            </a:xfrm>
            <a:prstGeom prst="rect">
              <a:avLst/>
            </a:prstGeom>
            <a:noFill/>
          </p:spPr>
          <p:txBody>
            <a:bodyPr wrap="none" rtlCol="0">
              <a:spAutoFit/>
            </a:bodyPr>
            <a:lstStyle/>
            <a:p>
              <a:r>
                <a:rPr lang="en-US" sz="1400" dirty="0" smtClean="0">
                  <a:solidFill>
                    <a:prstClr val="black"/>
                  </a:solidFill>
                </a:rPr>
                <a:t>…</a:t>
              </a:r>
              <a:endParaRPr lang="en-US" sz="1400" dirty="0">
                <a:solidFill>
                  <a:prstClr val="black"/>
                </a:solidFill>
              </a:endParaRPr>
            </a:p>
          </p:txBody>
        </p:sp>
        <p:sp>
          <p:nvSpPr>
            <p:cNvPr id="16" name="Can 61"/>
            <p:cNvSpPr/>
            <p:nvPr/>
          </p:nvSpPr>
          <p:spPr>
            <a:xfrm>
              <a:off x="6300785" y="4343400"/>
              <a:ext cx="942975" cy="1504950"/>
            </a:xfrm>
            <a:prstGeom prst="can">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err="1" smtClean="0">
                  <a:solidFill>
                    <a:prstClr val="white"/>
                  </a:solidFill>
                </a:rPr>
                <a:t>shard</a:t>
              </a:r>
              <a:r>
                <a:rPr lang="en-US" sz="1400" baseline="-25000" dirty="0" err="1" smtClean="0">
                  <a:solidFill>
                    <a:prstClr val="white"/>
                  </a:solidFill>
                </a:rPr>
                <a:t>j</a:t>
              </a:r>
              <a:endParaRPr lang="en-US" sz="1400" baseline="-25000" dirty="0">
                <a:solidFill>
                  <a:prstClr val="white"/>
                </a:solidFill>
              </a:endParaRPr>
            </a:p>
          </p:txBody>
        </p:sp>
        <p:sp>
          <p:nvSpPr>
            <p:cNvPr id="17" name="Can 62"/>
            <p:cNvSpPr/>
            <p:nvPr/>
          </p:nvSpPr>
          <p:spPr>
            <a:xfrm>
              <a:off x="7710485" y="4343400"/>
              <a:ext cx="942975" cy="1504950"/>
            </a:xfrm>
            <a:prstGeom prst="can">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400" dirty="0" err="1" smtClean="0">
                  <a:solidFill>
                    <a:prstClr val="white"/>
                  </a:solidFill>
                </a:rPr>
                <a:t>shard</a:t>
              </a:r>
              <a:r>
                <a:rPr lang="en-US" sz="1400" baseline="-25000" dirty="0" err="1" smtClean="0">
                  <a:solidFill>
                    <a:prstClr val="white"/>
                  </a:solidFill>
                </a:rPr>
                <a:t>n</a:t>
              </a:r>
              <a:endParaRPr lang="en-US" sz="1400" baseline="-25000" dirty="0">
                <a:solidFill>
                  <a:prstClr val="white"/>
                </a:solidFill>
              </a:endParaRPr>
            </a:p>
          </p:txBody>
        </p:sp>
        <p:sp>
          <p:nvSpPr>
            <p:cNvPr id="18" name="TextBox 63"/>
            <p:cNvSpPr txBox="1"/>
            <p:nvPr/>
          </p:nvSpPr>
          <p:spPr>
            <a:xfrm>
              <a:off x="7305440" y="4911209"/>
              <a:ext cx="352019" cy="318325"/>
            </a:xfrm>
            <a:prstGeom prst="rect">
              <a:avLst/>
            </a:prstGeom>
            <a:noFill/>
          </p:spPr>
          <p:txBody>
            <a:bodyPr wrap="none" rtlCol="0">
              <a:spAutoFit/>
            </a:bodyPr>
            <a:lstStyle/>
            <a:p>
              <a:r>
                <a:rPr lang="en-US" sz="1400" dirty="0" smtClean="0">
                  <a:solidFill>
                    <a:prstClr val="black"/>
                  </a:solidFill>
                </a:rPr>
                <a:t>…</a:t>
              </a:r>
              <a:endParaRPr lang="en-US" sz="1400" dirty="0">
                <a:solidFill>
                  <a:prstClr val="black"/>
                </a:solidFill>
              </a:endParaRPr>
            </a:p>
          </p:txBody>
        </p:sp>
        <p:cxnSp>
          <p:nvCxnSpPr>
            <p:cNvPr id="19" name="Elbow Connector 64"/>
            <p:cNvCxnSpPr>
              <a:stCxn id="6" idx="2"/>
              <a:endCxn id="9" idx="1"/>
            </p:cNvCxnSpPr>
            <p:nvPr/>
          </p:nvCxnSpPr>
          <p:spPr>
            <a:xfrm rot="5400000">
              <a:off x="5145344" y="3470552"/>
              <a:ext cx="999591" cy="746104"/>
            </a:xfrm>
            <a:prstGeom prst="bent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0" name="Picture 6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49853" y="5359841"/>
              <a:ext cx="375869" cy="375869"/>
            </a:xfrm>
            <a:prstGeom prst="rect">
              <a:avLst/>
            </a:prstGeom>
          </p:spPr>
        </p:pic>
        <p:pic>
          <p:nvPicPr>
            <p:cNvPr id="21" name="Picture 6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87239" y="5373302"/>
              <a:ext cx="375869" cy="375869"/>
            </a:xfrm>
            <a:prstGeom prst="rect">
              <a:avLst/>
            </a:prstGeom>
          </p:spPr>
        </p:pic>
        <p:pic>
          <p:nvPicPr>
            <p:cNvPr id="22" name="Picture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91300" y="5386763"/>
              <a:ext cx="375869" cy="375869"/>
            </a:xfrm>
            <a:prstGeom prst="rect">
              <a:avLst/>
            </a:prstGeom>
          </p:spPr>
        </p:pic>
        <p:pic>
          <p:nvPicPr>
            <p:cNvPr id="23" name="Picture 7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80118" y="5373301"/>
              <a:ext cx="375869" cy="375869"/>
            </a:xfrm>
            <a:prstGeom prst="rect">
              <a:avLst/>
            </a:prstGeom>
          </p:spPr>
        </p:pic>
        <p:cxnSp>
          <p:nvCxnSpPr>
            <p:cNvPr id="24" name="Elbow Connector 71"/>
            <p:cNvCxnSpPr>
              <a:stCxn id="6" idx="2"/>
              <a:endCxn id="16" idx="1"/>
            </p:cNvCxnSpPr>
            <p:nvPr/>
          </p:nvCxnSpPr>
          <p:spPr>
            <a:xfrm rot="16200000" flipH="1">
              <a:off x="5895437" y="3466563"/>
              <a:ext cx="999591" cy="754082"/>
            </a:xfrm>
            <a:prstGeom prst="bent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72"/>
            <p:cNvCxnSpPr>
              <a:stCxn id="6" idx="2"/>
              <a:endCxn id="17" idx="1"/>
            </p:cNvCxnSpPr>
            <p:nvPr/>
          </p:nvCxnSpPr>
          <p:spPr>
            <a:xfrm rot="16200000" flipH="1">
              <a:off x="6600286" y="2761713"/>
              <a:ext cx="999591" cy="2163782"/>
            </a:xfrm>
            <a:prstGeom prst="bent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Left-Right Arrow 74"/>
            <p:cNvSpPr/>
            <p:nvPr/>
          </p:nvSpPr>
          <p:spPr>
            <a:xfrm>
              <a:off x="8402957" y="4623309"/>
              <a:ext cx="1349103" cy="903803"/>
            </a:xfrm>
            <a:prstGeom prst="lef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1400">
                <a:solidFill>
                  <a:prstClr val="white"/>
                </a:solidFill>
              </a:endParaRPr>
            </a:p>
          </p:txBody>
        </p:sp>
        <p:sp>
          <p:nvSpPr>
            <p:cNvPr id="27" name="TextBox 75"/>
            <p:cNvSpPr txBox="1"/>
            <p:nvPr/>
          </p:nvSpPr>
          <p:spPr>
            <a:xfrm>
              <a:off x="8616664" y="4804818"/>
              <a:ext cx="980369" cy="445654"/>
            </a:xfrm>
            <a:prstGeom prst="rect">
              <a:avLst/>
            </a:prstGeom>
            <a:noFill/>
          </p:spPr>
          <p:txBody>
            <a:bodyPr wrap="none" rtlCol="0">
              <a:spAutoFit/>
            </a:bodyPr>
            <a:lstStyle/>
            <a:p>
              <a:r>
                <a:rPr lang="en-US" sz="1100" i="1" dirty="0" smtClean="0">
                  <a:solidFill>
                    <a:prstClr val="black"/>
                  </a:solidFill>
                </a:rPr>
                <a:t>Shard-local</a:t>
              </a:r>
            </a:p>
            <a:p>
              <a:r>
                <a:rPr lang="en-US" sz="1100" i="1" dirty="0" smtClean="0">
                  <a:solidFill>
                    <a:prstClr val="black"/>
                  </a:solidFill>
                </a:rPr>
                <a:t>operations</a:t>
              </a:r>
              <a:endParaRPr lang="en-US" sz="1100" i="1" dirty="0">
                <a:solidFill>
                  <a:prstClr val="black"/>
                </a:solidFill>
              </a:endParaRPr>
            </a:p>
          </p:txBody>
        </p:sp>
        <p:sp>
          <p:nvSpPr>
            <p:cNvPr id="28" name="Rounded Rectangle 79"/>
            <p:cNvSpPr/>
            <p:nvPr/>
          </p:nvSpPr>
          <p:spPr>
            <a:xfrm>
              <a:off x="1548991" y="2325636"/>
              <a:ext cx="902809" cy="7235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prstClr val="white"/>
                  </a:solidFill>
                </a:rPr>
                <a:t>Client library</a:t>
              </a:r>
              <a:endParaRPr lang="en-US" sz="1400" dirty="0">
                <a:solidFill>
                  <a:prstClr val="white"/>
                </a:solidFill>
              </a:endParaRPr>
            </a:p>
          </p:txBody>
        </p:sp>
        <p:sp>
          <p:nvSpPr>
            <p:cNvPr id="29" name="Left-Right Arrow 80"/>
            <p:cNvSpPr/>
            <p:nvPr/>
          </p:nvSpPr>
          <p:spPr>
            <a:xfrm>
              <a:off x="2439267" y="2258497"/>
              <a:ext cx="2019300" cy="903803"/>
            </a:xfrm>
            <a:prstGeom prst="lef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1400">
                <a:solidFill>
                  <a:prstClr val="white"/>
                </a:solidFill>
              </a:endParaRPr>
            </a:p>
          </p:txBody>
        </p:sp>
        <p:sp>
          <p:nvSpPr>
            <p:cNvPr id="30" name="Rounded Rectangle 85"/>
            <p:cNvSpPr/>
            <p:nvPr/>
          </p:nvSpPr>
          <p:spPr>
            <a:xfrm>
              <a:off x="9592907" y="2223872"/>
              <a:ext cx="902809" cy="11652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prstClr val="white"/>
                  </a:solidFill>
                </a:rPr>
                <a:t>Cross-shard extensions</a:t>
              </a:r>
              <a:endParaRPr lang="en-US" sz="900" dirty="0">
                <a:solidFill>
                  <a:prstClr val="white"/>
                </a:solidFill>
              </a:endParaRPr>
            </a:p>
          </p:txBody>
        </p:sp>
        <p:sp>
          <p:nvSpPr>
            <p:cNvPr id="31" name="TextBox 81"/>
            <p:cNvSpPr txBox="1"/>
            <p:nvPr/>
          </p:nvSpPr>
          <p:spPr>
            <a:xfrm>
              <a:off x="2961088" y="2457777"/>
              <a:ext cx="1008930" cy="445654"/>
            </a:xfrm>
            <a:prstGeom prst="rect">
              <a:avLst/>
            </a:prstGeom>
            <a:noFill/>
          </p:spPr>
          <p:txBody>
            <a:bodyPr wrap="none" rtlCol="0">
              <a:spAutoFit/>
            </a:bodyPr>
            <a:lstStyle/>
            <a:p>
              <a:r>
                <a:rPr lang="en-US" sz="1100" i="1" dirty="0" smtClean="0">
                  <a:solidFill>
                    <a:prstClr val="black"/>
                  </a:solidFill>
                </a:rPr>
                <a:t>Cross-shard</a:t>
              </a:r>
            </a:p>
            <a:p>
              <a:r>
                <a:rPr lang="en-US" sz="1100" i="1" dirty="0" smtClean="0">
                  <a:solidFill>
                    <a:prstClr val="black"/>
                  </a:solidFill>
                </a:rPr>
                <a:t>operations</a:t>
              </a:r>
              <a:endParaRPr lang="en-US" sz="1100" i="1" dirty="0">
                <a:solidFill>
                  <a:prstClr val="black"/>
                </a:solidFill>
              </a:endParaRPr>
            </a:p>
          </p:txBody>
        </p:sp>
        <p:sp>
          <p:nvSpPr>
            <p:cNvPr id="32" name="Rounded Rectangle 82"/>
            <p:cNvSpPr/>
            <p:nvPr/>
          </p:nvSpPr>
          <p:spPr>
            <a:xfrm>
              <a:off x="1573920" y="4734074"/>
              <a:ext cx="902809" cy="7235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prstClr val="white"/>
                  </a:solidFill>
                </a:rPr>
                <a:t>Client library</a:t>
              </a:r>
              <a:endParaRPr lang="en-US" sz="1400" dirty="0">
                <a:solidFill>
                  <a:prstClr val="white"/>
                </a:solidFill>
              </a:endParaRPr>
            </a:p>
          </p:txBody>
        </p:sp>
        <p:sp>
          <p:nvSpPr>
            <p:cNvPr id="33" name="Left-Right Arrow 83"/>
            <p:cNvSpPr/>
            <p:nvPr/>
          </p:nvSpPr>
          <p:spPr>
            <a:xfrm>
              <a:off x="2312484" y="4643973"/>
              <a:ext cx="1349103" cy="903803"/>
            </a:xfrm>
            <a:prstGeom prst="lef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1400">
                <a:solidFill>
                  <a:prstClr val="white"/>
                </a:solidFill>
              </a:endParaRPr>
            </a:p>
          </p:txBody>
        </p:sp>
        <p:sp>
          <p:nvSpPr>
            <p:cNvPr id="34" name="TextBox 84"/>
            <p:cNvSpPr txBox="1"/>
            <p:nvPr/>
          </p:nvSpPr>
          <p:spPr>
            <a:xfrm>
              <a:off x="2526191" y="4825482"/>
              <a:ext cx="980369" cy="445654"/>
            </a:xfrm>
            <a:prstGeom prst="rect">
              <a:avLst/>
            </a:prstGeom>
            <a:noFill/>
          </p:spPr>
          <p:txBody>
            <a:bodyPr wrap="none" rtlCol="0">
              <a:spAutoFit/>
            </a:bodyPr>
            <a:lstStyle/>
            <a:p>
              <a:r>
                <a:rPr lang="en-US" sz="1100" i="1" dirty="0" smtClean="0">
                  <a:solidFill>
                    <a:prstClr val="black"/>
                  </a:solidFill>
                </a:rPr>
                <a:t>Shard-local</a:t>
              </a:r>
            </a:p>
            <a:p>
              <a:r>
                <a:rPr lang="en-US" sz="1100" i="1" dirty="0" smtClean="0">
                  <a:solidFill>
                    <a:prstClr val="black"/>
                  </a:solidFill>
                </a:rPr>
                <a:t>operations</a:t>
              </a:r>
              <a:endParaRPr lang="en-US" sz="1100" i="1" dirty="0">
                <a:solidFill>
                  <a:prstClr val="black"/>
                </a:solidFill>
              </a:endParaRPr>
            </a:p>
          </p:txBody>
        </p:sp>
        <p:sp>
          <p:nvSpPr>
            <p:cNvPr id="35" name="Left-Right Arrow 73"/>
            <p:cNvSpPr/>
            <p:nvPr/>
          </p:nvSpPr>
          <p:spPr>
            <a:xfrm>
              <a:off x="7648804" y="2285819"/>
              <a:ext cx="2070836" cy="903803"/>
            </a:xfrm>
            <a:prstGeom prst="leftRigh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sz="1400">
                <a:solidFill>
                  <a:prstClr val="white"/>
                </a:solidFill>
              </a:endParaRPr>
            </a:p>
          </p:txBody>
        </p:sp>
        <p:sp>
          <p:nvSpPr>
            <p:cNvPr id="36" name="TextBox 76"/>
            <p:cNvSpPr txBox="1"/>
            <p:nvPr/>
          </p:nvSpPr>
          <p:spPr>
            <a:xfrm>
              <a:off x="8191386" y="2526537"/>
              <a:ext cx="1008930" cy="445654"/>
            </a:xfrm>
            <a:prstGeom prst="rect">
              <a:avLst/>
            </a:prstGeom>
            <a:noFill/>
          </p:spPr>
          <p:txBody>
            <a:bodyPr wrap="none" rtlCol="0">
              <a:spAutoFit/>
            </a:bodyPr>
            <a:lstStyle/>
            <a:p>
              <a:r>
                <a:rPr lang="en-US" sz="1100" i="1" dirty="0" smtClean="0">
                  <a:solidFill>
                    <a:prstClr val="black"/>
                  </a:solidFill>
                </a:rPr>
                <a:t>Cross-shard</a:t>
              </a:r>
            </a:p>
            <a:p>
              <a:r>
                <a:rPr lang="en-US" sz="1100" i="1" dirty="0" smtClean="0">
                  <a:solidFill>
                    <a:prstClr val="black"/>
                  </a:solidFill>
                </a:rPr>
                <a:t>operations</a:t>
              </a:r>
              <a:endParaRPr lang="en-US" sz="1100" i="1" dirty="0">
                <a:solidFill>
                  <a:prstClr val="black"/>
                </a:solidFill>
              </a:endParaRPr>
            </a:p>
          </p:txBody>
        </p:sp>
      </p:grpSp>
      <p:grpSp>
        <p:nvGrpSpPr>
          <p:cNvPr id="47" name="Group 2"/>
          <p:cNvGrpSpPr/>
          <p:nvPr/>
        </p:nvGrpSpPr>
        <p:grpSpPr>
          <a:xfrm>
            <a:off x="-2044" y="6513076"/>
            <a:ext cx="12194043" cy="354000"/>
            <a:chOff x="2577137" y="4571778"/>
            <a:chExt cx="9101124" cy="1390560"/>
          </a:xfrm>
        </p:grpSpPr>
        <p:sp>
          <p:nvSpPr>
            <p:cNvPr id="48"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49"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35896399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Elastic Scale: Key Capabilities</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4294967295"/>
          </p:nvPr>
        </p:nvSpPr>
        <p:spPr>
          <a:xfrm>
            <a:off x="0" y="1825625"/>
            <a:ext cx="5354638" cy="4351338"/>
          </a:xfrm>
          <a:prstGeom prst="rect">
            <a:avLst/>
          </a:prstGeom>
        </p:spPr>
        <p:txBody>
          <a:bodyPr>
            <a:normAutofit fontScale="85000" lnSpcReduction="20000"/>
          </a:bodyPr>
          <a:lstStyle/>
          <a:p>
            <a:pPr marL="0" indent="0">
              <a:buNone/>
            </a:pPr>
            <a:r>
              <a:rPr lang="en-US" dirty="0" smtClean="0">
                <a:solidFill>
                  <a:srgbClr val="00B0F0"/>
                </a:solidFill>
                <a:latin typeface="Segoe UI Light" panose="020B0502040204020203" pitchFamily="34" charset="0"/>
                <a:cs typeface="Segoe UI Light" panose="020B0502040204020203" pitchFamily="34" charset="0"/>
              </a:rPr>
              <a:t>Shard map management (SMM)</a:t>
            </a:r>
          </a:p>
          <a:p>
            <a:pPr lvl="1"/>
            <a:r>
              <a:rPr lang="en-US" sz="2100" dirty="0">
                <a:latin typeface="Segoe UI Light" panose="020B0502040204020203" pitchFamily="34" charset="0"/>
                <a:cs typeface="Segoe UI Light" panose="020B0502040204020203" pitchFamily="34" charset="0"/>
              </a:rPr>
              <a:t>Define groups of shards for your application</a:t>
            </a:r>
          </a:p>
          <a:p>
            <a:pPr lvl="1"/>
            <a:r>
              <a:rPr lang="en-US" sz="2100" dirty="0">
                <a:latin typeface="Segoe UI Light" panose="020B0502040204020203" pitchFamily="34" charset="0"/>
                <a:cs typeface="Segoe UI Light" panose="020B0502040204020203" pitchFamily="34" charset="0"/>
              </a:rPr>
              <a:t>Manage mapping of routing keys to shards</a:t>
            </a:r>
          </a:p>
          <a:p>
            <a:pPr marL="0" indent="0">
              <a:buNone/>
            </a:pPr>
            <a:r>
              <a:rPr lang="en-US" dirty="0" smtClean="0">
                <a:solidFill>
                  <a:srgbClr val="00B0F0"/>
                </a:solidFill>
                <a:latin typeface="Segoe UI Light" panose="020B0502040204020203" pitchFamily="34" charset="0"/>
                <a:cs typeface="Segoe UI Light" panose="020B0502040204020203" pitchFamily="34" charset="0"/>
              </a:rPr>
              <a:t>Data dependent routing (DDR)</a:t>
            </a:r>
          </a:p>
          <a:p>
            <a:pPr lvl="1"/>
            <a:r>
              <a:rPr lang="en-US" sz="1900" dirty="0">
                <a:latin typeface="Segoe UI Light" panose="020B0502040204020203" pitchFamily="34" charset="0"/>
                <a:cs typeface="Segoe UI Light" panose="020B0502040204020203" pitchFamily="34" charset="0"/>
              </a:rPr>
              <a:t>Route incoming requests to the correct shard, e.g., given a customer ID </a:t>
            </a:r>
          </a:p>
          <a:p>
            <a:pPr lvl="1"/>
            <a:r>
              <a:rPr lang="en-US" sz="1900" dirty="0">
                <a:latin typeface="Segoe UI Light" panose="020B0502040204020203" pitchFamily="34" charset="0"/>
                <a:cs typeface="Segoe UI Light" panose="020B0502040204020203" pitchFamily="34" charset="0"/>
              </a:rPr>
              <a:t>Ensure correct routing as tenants move </a:t>
            </a:r>
          </a:p>
          <a:p>
            <a:pPr lvl="1"/>
            <a:r>
              <a:rPr lang="en-US" sz="1900" dirty="0">
                <a:latin typeface="Segoe UI Light" panose="020B0502040204020203" pitchFamily="34" charset="0"/>
                <a:cs typeface="Segoe UI Light" panose="020B0502040204020203" pitchFamily="34" charset="0"/>
              </a:rPr>
              <a:t>Cache routing information for efficiency</a:t>
            </a:r>
          </a:p>
          <a:p>
            <a:pPr marL="0" indent="0">
              <a:buNone/>
            </a:pPr>
            <a:r>
              <a:rPr lang="en-US" dirty="0" smtClean="0">
                <a:solidFill>
                  <a:srgbClr val="00B0F0"/>
                </a:solidFill>
                <a:latin typeface="Segoe UI Light" panose="020B0502040204020203" pitchFamily="34" charset="0"/>
                <a:cs typeface="Segoe UI Light" panose="020B0502040204020203" pitchFamily="34" charset="0"/>
              </a:rPr>
              <a:t>Multi-shard query (MSQ)</a:t>
            </a:r>
          </a:p>
          <a:p>
            <a:pPr lvl="1"/>
            <a:r>
              <a:rPr lang="en-US" sz="1900" dirty="0">
                <a:latin typeface="Segoe UI Light" panose="020B0502040204020203" pitchFamily="34" charset="0"/>
                <a:cs typeface="Segoe UI Light" panose="020B0502040204020203" pitchFamily="34" charset="0"/>
              </a:rPr>
              <a:t>Interactive processing across several shards </a:t>
            </a:r>
          </a:p>
          <a:p>
            <a:pPr lvl="1"/>
            <a:r>
              <a:rPr lang="en-US" sz="1900" dirty="0">
                <a:latin typeface="Segoe UI Light" panose="020B0502040204020203" pitchFamily="34" charset="0"/>
                <a:cs typeface="Segoe UI Light" panose="020B0502040204020203" pitchFamily="34" charset="0"/>
              </a:rPr>
              <a:t>Same statement executed on all shards with UNION all semantics</a:t>
            </a:r>
          </a:p>
          <a:p>
            <a:pPr marL="0" indent="0">
              <a:buNone/>
            </a:pPr>
            <a:endParaRPr lang="en-US" dirty="0" smtClean="0">
              <a:latin typeface="Segoe UI Light" panose="020B0502040204020203" pitchFamily="34" charset="0"/>
              <a:cs typeface="Segoe UI Light" panose="020B0502040204020203" pitchFamily="34" charset="0"/>
            </a:endParaRPr>
          </a:p>
          <a:p>
            <a:endParaRPr lang="en-US" dirty="0" smtClean="0">
              <a:latin typeface="Segoe UI Light" panose="020B0502040204020203" pitchFamily="34" charset="0"/>
              <a:cs typeface="Segoe UI Light" panose="020B0502040204020203" pitchFamily="34" charset="0"/>
            </a:endParaRPr>
          </a:p>
          <a:p>
            <a:pPr marL="0" indent="0">
              <a:buNone/>
            </a:pPr>
            <a:endParaRPr lang="en-US" dirty="0">
              <a:latin typeface="Segoe UI Light" panose="020B0502040204020203" pitchFamily="34" charset="0"/>
              <a:cs typeface="Segoe UI Light" panose="020B0502040204020203" pitchFamily="34" charset="0"/>
            </a:endParaRPr>
          </a:p>
          <a:p>
            <a:pPr marL="0" indent="0">
              <a:buNone/>
            </a:pPr>
            <a:endParaRPr lang="en-US" dirty="0">
              <a:latin typeface="Segoe UI Light" panose="020B0502040204020203" pitchFamily="34" charset="0"/>
              <a:cs typeface="Segoe UI Light" panose="020B0502040204020203" pitchFamily="34" charset="0"/>
            </a:endParaRPr>
          </a:p>
        </p:txBody>
      </p:sp>
      <p:sp>
        <p:nvSpPr>
          <p:cNvPr id="4" name="Content Placeholder 2"/>
          <p:cNvSpPr txBox="1">
            <a:spLocks/>
          </p:cNvSpPr>
          <p:nvPr/>
        </p:nvSpPr>
        <p:spPr>
          <a:xfrm>
            <a:off x="6314955" y="1825625"/>
            <a:ext cx="5354256"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a:solidFill>
                  <a:srgbClr val="00B0F0"/>
                </a:solidFill>
                <a:latin typeface="Segoe UI Light" panose="020B0502040204020203" pitchFamily="34" charset="0"/>
                <a:cs typeface="Segoe UI Light" panose="020B0502040204020203" pitchFamily="34" charset="0"/>
              </a:rPr>
              <a:t>Shard Set Execution (SSE)</a:t>
            </a:r>
          </a:p>
          <a:p>
            <a:pPr lvl="1"/>
            <a:r>
              <a:rPr lang="en-US" sz="1800" dirty="0">
                <a:solidFill>
                  <a:prstClr val="black"/>
                </a:solidFill>
                <a:latin typeface="Segoe UI Light" panose="020B0502040204020203" pitchFamily="34" charset="0"/>
                <a:cs typeface="Segoe UI Light" panose="020B0502040204020203" pitchFamily="34" charset="0"/>
              </a:rPr>
              <a:t>Interactive processing across several shards </a:t>
            </a:r>
          </a:p>
          <a:p>
            <a:pPr lvl="1"/>
            <a:r>
              <a:rPr lang="en-US" sz="1800" dirty="0">
                <a:solidFill>
                  <a:prstClr val="black"/>
                </a:solidFill>
                <a:latin typeface="Segoe UI Light" panose="020B0502040204020203" pitchFamily="34" charset="0"/>
                <a:cs typeface="Segoe UI Light" panose="020B0502040204020203" pitchFamily="34" charset="0"/>
              </a:rPr>
              <a:t>Same statement executed on all shards with UNION all semantics</a:t>
            </a:r>
          </a:p>
          <a:p>
            <a:pPr marL="0" indent="0">
              <a:buFont typeface="Arial" panose="020B0604020202020204" pitchFamily="34" charset="0"/>
              <a:buNone/>
            </a:pPr>
            <a:r>
              <a:rPr lang="en-US" sz="2600" dirty="0" smtClean="0">
                <a:solidFill>
                  <a:srgbClr val="00B0F0"/>
                </a:solidFill>
                <a:latin typeface="Segoe UI Light" panose="020B0502040204020203" pitchFamily="34" charset="0"/>
                <a:cs typeface="Segoe UI Light" panose="020B0502040204020203" pitchFamily="34" charset="0"/>
              </a:rPr>
              <a:t>Split/Merge (SM)</a:t>
            </a:r>
          </a:p>
          <a:p>
            <a:pPr lvl="1"/>
            <a:r>
              <a:rPr lang="en-US" sz="1800" dirty="0" smtClean="0">
                <a:solidFill>
                  <a:prstClr val="black"/>
                </a:solidFill>
                <a:latin typeface="Segoe UI Light" panose="020B0502040204020203" pitchFamily="34" charset="0"/>
                <a:cs typeface="Segoe UI Light" panose="020B0502040204020203" pitchFamily="34" charset="0"/>
              </a:rPr>
              <a:t>Grow or shrink capacity by adding or removing scale units </a:t>
            </a:r>
          </a:p>
          <a:p>
            <a:pPr lvl="1"/>
            <a:r>
              <a:rPr lang="en-US" sz="1800" dirty="0" smtClean="0">
                <a:solidFill>
                  <a:prstClr val="black"/>
                </a:solidFill>
                <a:latin typeface="Segoe UI Light" panose="020B0502040204020203" pitchFamily="34" charset="0"/>
                <a:cs typeface="Segoe UI Light" panose="020B0502040204020203" pitchFamily="34" charset="0"/>
              </a:rPr>
              <a:t>Dynamically </a:t>
            </a:r>
            <a:r>
              <a:rPr lang="en-US" sz="1800" dirty="0">
                <a:solidFill>
                  <a:prstClr val="black"/>
                </a:solidFill>
                <a:latin typeface="Segoe UI Light" panose="020B0502040204020203" pitchFamily="34" charset="0"/>
                <a:cs typeface="Segoe UI Light" panose="020B0502040204020203" pitchFamily="34" charset="0"/>
              </a:rPr>
              <a:t>adjust scale factor of scale unit</a:t>
            </a:r>
          </a:p>
          <a:p>
            <a:pPr lvl="1"/>
            <a:r>
              <a:rPr lang="en-US" sz="1800" dirty="0">
                <a:solidFill>
                  <a:prstClr val="black"/>
                </a:solidFill>
                <a:latin typeface="Segoe UI Light" panose="020B0502040204020203" pitchFamily="34" charset="0"/>
                <a:cs typeface="Segoe UI Light" panose="020B0502040204020203" pitchFamily="34" charset="0"/>
              </a:rPr>
              <a:t>Trigger adjustment dynamically through policies</a:t>
            </a:r>
          </a:p>
          <a:p>
            <a:pPr marL="0" indent="0">
              <a:buFont typeface="Arial" panose="020B0604020202020204" pitchFamily="34" charset="0"/>
              <a:buNone/>
            </a:pPr>
            <a:r>
              <a:rPr lang="en-US" sz="2600" dirty="0">
                <a:solidFill>
                  <a:srgbClr val="00B0F0"/>
                </a:solidFill>
                <a:latin typeface="Segoe UI Light" panose="020B0502040204020203" pitchFamily="34" charset="0"/>
                <a:cs typeface="Segoe UI Light" panose="020B0502040204020203" pitchFamily="34" charset="0"/>
              </a:rPr>
              <a:t>Shard Elasticity (SE)</a:t>
            </a:r>
          </a:p>
          <a:p>
            <a:pPr lvl="1"/>
            <a:r>
              <a:rPr lang="en-US" sz="1800" dirty="0" smtClean="0">
                <a:solidFill>
                  <a:prstClr val="black"/>
                </a:solidFill>
                <a:latin typeface="Segoe UI Light" panose="020B0502040204020203" pitchFamily="34" charset="0"/>
                <a:cs typeface="Segoe UI Light" panose="020B0502040204020203" pitchFamily="34" charset="0"/>
              </a:rPr>
              <a:t>Dynamically adjust scale factor of scale unit</a:t>
            </a:r>
          </a:p>
          <a:p>
            <a:pPr lvl="1"/>
            <a:r>
              <a:rPr lang="en-US" sz="1800" dirty="0" smtClean="0">
                <a:solidFill>
                  <a:prstClr val="black"/>
                </a:solidFill>
                <a:latin typeface="Segoe UI Light" panose="020B0502040204020203" pitchFamily="34" charset="0"/>
                <a:cs typeface="Segoe UI Light" panose="020B0502040204020203" pitchFamily="34" charset="0"/>
              </a:rPr>
              <a:t>Trigger adjustment dynamically through policies</a:t>
            </a:r>
            <a:endParaRPr lang="en-US" sz="2000" dirty="0" smtClean="0">
              <a:solidFill>
                <a:prstClr val="black"/>
              </a:solidFill>
              <a:latin typeface="Segoe UI Light" panose="020B0502040204020203" pitchFamily="34" charset="0"/>
              <a:cs typeface="Segoe UI Light" panose="020B0502040204020203" pitchFamily="34" charset="0"/>
            </a:endParaRPr>
          </a:p>
          <a:p>
            <a:pPr marL="0" indent="0">
              <a:buFont typeface="Arial" panose="020B0604020202020204" pitchFamily="34" charset="0"/>
              <a:buNone/>
            </a:pPr>
            <a:endParaRPr lang="en-US" dirty="0" smtClean="0">
              <a:solidFill>
                <a:prstClr val="black"/>
              </a:solidFill>
              <a:latin typeface="Segoe UI Light" panose="020B0502040204020203" pitchFamily="34" charset="0"/>
              <a:cs typeface="Segoe UI Light" panose="020B0502040204020203" pitchFamily="34" charset="0"/>
            </a:endParaRPr>
          </a:p>
          <a:p>
            <a:endParaRPr lang="en-US" dirty="0" smtClean="0">
              <a:solidFill>
                <a:prstClr val="black"/>
              </a:solidFill>
              <a:latin typeface="Segoe UI Light" panose="020B0502040204020203" pitchFamily="34" charset="0"/>
              <a:cs typeface="Segoe UI Light" panose="020B0502040204020203" pitchFamily="34" charset="0"/>
            </a:endParaRPr>
          </a:p>
          <a:p>
            <a:pPr marL="0" indent="0">
              <a:buFont typeface="Arial" panose="020B0604020202020204" pitchFamily="34" charset="0"/>
              <a:buNone/>
            </a:pPr>
            <a:endParaRPr lang="en-US" dirty="0" smtClean="0">
              <a:solidFill>
                <a:prstClr val="black"/>
              </a:solidFill>
              <a:latin typeface="Segoe UI Light" panose="020B0502040204020203" pitchFamily="34" charset="0"/>
              <a:cs typeface="Segoe UI Light" panose="020B0502040204020203" pitchFamily="34" charset="0"/>
            </a:endParaRPr>
          </a:p>
          <a:p>
            <a:pPr marL="0" indent="0">
              <a:buFont typeface="Arial" panose="020B0604020202020204" pitchFamily="34" charset="0"/>
              <a:buNone/>
            </a:pPr>
            <a:endParaRPr lang="en-US" dirty="0">
              <a:solidFill>
                <a:prstClr val="black"/>
              </a:solidFill>
              <a:latin typeface="Segoe UI Light" panose="020B0502040204020203" pitchFamily="34" charset="0"/>
              <a:cs typeface="Segoe UI Light" panose="020B0502040204020203" pitchFamily="34" charset="0"/>
            </a:endParaRPr>
          </a:p>
        </p:txBody>
      </p:sp>
      <p:sp>
        <p:nvSpPr>
          <p:cNvPr id="5" name="TextBox 4"/>
          <p:cNvSpPr txBox="1"/>
          <p:nvPr/>
        </p:nvSpPr>
        <p:spPr>
          <a:xfrm>
            <a:off x="937549" y="1409725"/>
            <a:ext cx="4942390" cy="461665"/>
          </a:xfrm>
          <a:prstGeom prst="rect">
            <a:avLst/>
          </a:prstGeom>
          <a:noFill/>
        </p:spPr>
        <p:txBody>
          <a:bodyPr wrap="square" rtlCol="0">
            <a:spAutoFit/>
          </a:bodyPr>
          <a:lstStyle/>
          <a:p>
            <a:pPr algn="ctr"/>
            <a:r>
              <a:rPr lang="en-US" sz="2400" b="1" dirty="0" smtClean="0">
                <a:solidFill>
                  <a:prstClr val="black"/>
                </a:solidFill>
                <a:latin typeface="Segoe UI Light" panose="020B0502040204020203" pitchFamily="34" charset="0"/>
                <a:cs typeface="Segoe UI Light" panose="020B0502040204020203" pitchFamily="34" charset="0"/>
              </a:rPr>
              <a:t>Client .NET APIs</a:t>
            </a:r>
            <a:endParaRPr lang="en-US" sz="2400" b="1" dirty="0">
              <a:solidFill>
                <a:prstClr val="black"/>
              </a:solidFill>
              <a:latin typeface="Segoe UI Light" panose="020B0502040204020203" pitchFamily="34" charset="0"/>
              <a:cs typeface="Segoe UI Light" panose="020B0502040204020203" pitchFamily="34" charset="0"/>
            </a:endParaRPr>
          </a:p>
        </p:txBody>
      </p:sp>
      <p:sp>
        <p:nvSpPr>
          <p:cNvPr id="6" name="TextBox 5"/>
          <p:cNvSpPr txBox="1"/>
          <p:nvPr/>
        </p:nvSpPr>
        <p:spPr>
          <a:xfrm>
            <a:off x="6314955" y="1419447"/>
            <a:ext cx="5354256" cy="461665"/>
          </a:xfrm>
          <a:prstGeom prst="rect">
            <a:avLst/>
          </a:prstGeom>
          <a:noFill/>
        </p:spPr>
        <p:txBody>
          <a:bodyPr wrap="square" rtlCol="0">
            <a:spAutoFit/>
          </a:bodyPr>
          <a:lstStyle/>
          <a:p>
            <a:pPr algn="ctr"/>
            <a:r>
              <a:rPr lang="en-US" sz="2400" b="1" dirty="0" smtClean="0">
                <a:solidFill>
                  <a:prstClr val="black"/>
                </a:solidFill>
                <a:latin typeface="Segoe UI Light" panose="020B0502040204020203" pitchFamily="34" charset="0"/>
                <a:cs typeface="Segoe UI Light" panose="020B0502040204020203" pitchFamily="34" charset="0"/>
              </a:rPr>
              <a:t>Management Services</a:t>
            </a:r>
            <a:endParaRPr lang="en-US" sz="2400" b="1" dirty="0">
              <a:solidFill>
                <a:prstClr val="black"/>
              </a:solidFill>
              <a:latin typeface="Segoe UI Light" panose="020B0502040204020203" pitchFamily="34" charset="0"/>
              <a:cs typeface="Segoe UI Light" panose="020B0502040204020203" pitchFamily="34" charset="0"/>
            </a:endParaRPr>
          </a:p>
        </p:txBody>
      </p:sp>
      <p:grpSp>
        <p:nvGrpSpPr>
          <p:cNvPr id="11" name="Group 2"/>
          <p:cNvGrpSpPr/>
          <p:nvPr/>
        </p:nvGrpSpPr>
        <p:grpSpPr>
          <a:xfrm>
            <a:off x="-2044" y="6513076"/>
            <a:ext cx="12194043" cy="354000"/>
            <a:chOff x="2577137" y="4571778"/>
            <a:chExt cx="9101124" cy="1390560"/>
          </a:xfrm>
        </p:grpSpPr>
        <p:sp>
          <p:nvSpPr>
            <p:cNvPr id="12"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13"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203029997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rapezoid 34"/>
          <p:cNvSpPr/>
          <p:nvPr/>
        </p:nvSpPr>
        <p:spPr>
          <a:xfrm rot="14529502">
            <a:off x="7102452" y="2313283"/>
            <a:ext cx="646465" cy="1911612"/>
          </a:xfrm>
          <a:prstGeom prst="trapezoid">
            <a:avLst>
              <a:gd name="adj" fmla="val 50000"/>
            </a:avLst>
          </a:prstGeom>
          <a:solidFill>
            <a:srgbClr val="0070C0">
              <a:alpha val="30000"/>
            </a:srgbClr>
          </a:solidFill>
          <a:ln w="28575">
            <a:solidFill>
              <a:srgbClr val="00206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 name="Content Placeholder 29"/>
          <p:cNvSpPr>
            <a:spLocks noGrp="1"/>
          </p:cNvSpPr>
          <p:nvPr>
            <p:ph idx="4294967295"/>
          </p:nvPr>
        </p:nvSpPr>
        <p:spPr>
          <a:xfrm>
            <a:off x="0" y="0"/>
            <a:ext cx="12192000" cy="6858000"/>
          </a:xfrm>
          <a:prstGeom prst="rect">
            <a:avLst/>
          </a:prstGeom>
        </p:spPr>
        <p:txBody>
          <a:bodyPr/>
          <a:lstStyle/>
          <a:p>
            <a:r>
              <a:rPr lang="en-US" dirty="0" smtClean="0">
                <a:latin typeface="Segoe UI Light" panose="020B0502040204020203" pitchFamily="34" charset="0"/>
                <a:cs typeface="Segoe UI Light" panose="020B0502040204020203" pitchFamily="34" charset="0"/>
              </a:rPr>
              <a:t>Two types of shard maps</a:t>
            </a:r>
          </a:p>
          <a:p>
            <a:pPr lvl="1"/>
            <a:r>
              <a:rPr lang="en-US" dirty="0" smtClean="0">
                <a:latin typeface="Segoe UI Light" panose="020B0502040204020203" pitchFamily="34" charset="0"/>
                <a:cs typeface="Segoe UI Light" panose="020B0502040204020203" pitchFamily="34" charset="0"/>
              </a:rPr>
              <a:t>Range: contiguous values</a:t>
            </a:r>
          </a:p>
          <a:p>
            <a:pPr lvl="1"/>
            <a:r>
              <a:rPr lang="en-US" dirty="0" smtClean="0">
                <a:latin typeface="Segoe UI Light" panose="020B0502040204020203" pitchFamily="34" charset="0"/>
                <a:cs typeface="Segoe UI Light" panose="020B0502040204020203" pitchFamily="34" charset="0"/>
              </a:rPr>
              <a:t>List: explicit values</a:t>
            </a:r>
          </a:p>
          <a:p>
            <a:r>
              <a:rPr lang="en-US" dirty="0" smtClean="0">
                <a:latin typeface="Segoe UI Light" panose="020B0502040204020203" pitchFamily="34" charset="0"/>
                <a:cs typeface="Segoe UI Light" panose="020B0502040204020203" pitchFamily="34" charset="0"/>
              </a:rPr>
              <a:t>Four types of sharding keys</a:t>
            </a:r>
          </a:p>
          <a:p>
            <a:pPr lvl="1"/>
            <a:r>
              <a:rPr lang="en-US" dirty="0" smtClean="0">
                <a:latin typeface="Segoe UI Light" panose="020B0502040204020203" pitchFamily="34" charset="0"/>
                <a:cs typeface="Segoe UI Light" panose="020B0502040204020203" pitchFamily="34" charset="0"/>
              </a:rPr>
              <a:t>INT, BIGINT, GUID, VARBINARY</a:t>
            </a:r>
            <a:endParaRPr lang="en-US" dirty="0">
              <a:latin typeface="Segoe UI Light" panose="020B0502040204020203" pitchFamily="34" charset="0"/>
              <a:cs typeface="Segoe UI Light" panose="020B0502040204020203" pitchFamily="34" charset="0"/>
            </a:endParaRPr>
          </a:p>
        </p:txBody>
      </p:sp>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Elastic Scale Overview</a:t>
            </a:r>
            <a:endParaRPr lang="en-US" dirty="0">
              <a:latin typeface="Segoe UI Light" panose="020B0502040204020203" pitchFamily="34" charset="0"/>
              <a:cs typeface="Segoe UI Light" panose="020B0502040204020203" pitchFamily="34" charset="0"/>
            </a:endParaRPr>
          </a:p>
        </p:txBody>
      </p:sp>
      <p:sp>
        <p:nvSpPr>
          <p:cNvPr id="33" name="Can 32"/>
          <p:cNvSpPr/>
          <p:nvPr/>
        </p:nvSpPr>
        <p:spPr bwMode="auto">
          <a:xfrm>
            <a:off x="6210449" y="2827941"/>
            <a:ext cx="1215236" cy="1173353"/>
          </a:xfrm>
          <a:prstGeom prst="can">
            <a:avLst/>
          </a:prstGeom>
          <a:solidFill>
            <a:srgbClr val="002060"/>
          </a:solidFill>
          <a:ln w="28575">
            <a:solidFill>
              <a:srgbClr val="002060"/>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dirty="0" smtClean="0">
                <a:solidFill>
                  <a:prstClr val="white"/>
                </a:solidFill>
              </a:rPr>
              <a:t>Shard Map Manager</a:t>
            </a:r>
          </a:p>
        </p:txBody>
      </p:sp>
      <p:sp>
        <p:nvSpPr>
          <p:cNvPr id="36" name="Oval 35"/>
          <p:cNvSpPr/>
          <p:nvPr/>
        </p:nvSpPr>
        <p:spPr>
          <a:xfrm rot="10329959">
            <a:off x="8106261" y="124328"/>
            <a:ext cx="3964296" cy="3918629"/>
          </a:xfrm>
          <a:prstGeom prst="ellipse">
            <a:avLst/>
          </a:prstGeom>
          <a:solidFill>
            <a:srgbClr val="0070C0">
              <a:alpha val="30000"/>
            </a:srgbClr>
          </a:solidFill>
          <a:ln w="28575">
            <a:solidFill>
              <a:srgbClr val="00206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 name="TextBox 37"/>
          <p:cNvSpPr txBox="1"/>
          <p:nvPr/>
        </p:nvSpPr>
        <p:spPr>
          <a:xfrm>
            <a:off x="8853822" y="1475548"/>
            <a:ext cx="2321031" cy="276999"/>
          </a:xfrm>
          <a:prstGeom prst="rect">
            <a:avLst/>
          </a:prstGeom>
          <a:noFill/>
        </p:spPr>
        <p:txBody>
          <a:bodyPr wrap="square" rtlCol="0">
            <a:spAutoFit/>
          </a:bodyPr>
          <a:lstStyle/>
          <a:p>
            <a:r>
              <a:rPr lang="en-US" sz="1200" b="1" dirty="0" smtClean="0">
                <a:solidFill>
                  <a:prstClr val="black"/>
                </a:solidFill>
              </a:rPr>
              <a:t>[</a:t>
            </a:r>
            <a:r>
              <a:rPr lang="en-US" sz="1200" b="1" dirty="0" err="1" smtClean="0">
                <a:solidFill>
                  <a:prstClr val="black"/>
                </a:solidFill>
              </a:rPr>
              <a:t>shards_global</a:t>
            </a:r>
            <a:r>
              <a:rPr lang="en-US" sz="1200" b="1" dirty="0">
                <a:solidFill>
                  <a:prstClr val="black"/>
                </a:solidFill>
              </a:rPr>
              <a:t>]</a:t>
            </a:r>
            <a:endParaRPr lang="en-US" sz="1200" b="1" dirty="0" smtClean="0">
              <a:solidFill>
                <a:prstClr val="black"/>
              </a:solidFill>
            </a:endParaRPr>
          </a:p>
        </p:txBody>
      </p:sp>
      <p:graphicFrame>
        <p:nvGraphicFramePr>
          <p:cNvPr id="3" name="Table 2"/>
          <p:cNvGraphicFramePr>
            <a:graphicFrameLocks noGrp="1"/>
          </p:cNvGraphicFramePr>
          <p:nvPr>
            <p:extLst/>
          </p:nvPr>
        </p:nvGraphicFramePr>
        <p:xfrm>
          <a:off x="8935376" y="1733822"/>
          <a:ext cx="2358708" cy="640080"/>
        </p:xfrm>
        <a:graphic>
          <a:graphicData uri="http://schemas.openxmlformats.org/drawingml/2006/table">
            <a:tbl>
              <a:tblPr firstRow="1" bandRow="1">
                <a:tableStyleId>{5C22544A-7EE6-4342-B048-85BDC9FD1C3A}</a:tableStyleId>
              </a:tblPr>
              <a:tblGrid>
                <a:gridCol w="382905">
                  <a:extLst>
                    <a:ext uri="{9D8B030D-6E8A-4147-A177-3AD203B41FA5}">
                      <a16:colId xmlns:a16="http://schemas.microsoft.com/office/drawing/2014/main" xmlns="" val="605670846"/>
                    </a:ext>
                  </a:extLst>
                </a:gridCol>
                <a:gridCol w="436880">
                  <a:extLst>
                    <a:ext uri="{9D8B030D-6E8A-4147-A177-3AD203B41FA5}">
                      <a16:colId xmlns:a16="http://schemas.microsoft.com/office/drawing/2014/main" xmlns="" val="2474575872"/>
                    </a:ext>
                  </a:extLst>
                </a:gridCol>
                <a:gridCol w="708343">
                  <a:extLst>
                    <a:ext uri="{9D8B030D-6E8A-4147-A177-3AD203B41FA5}">
                      <a16:colId xmlns:a16="http://schemas.microsoft.com/office/drawing/2014/main" xmlns="" val="3015633701"/>
                    </a:ext>
                  </a:extLst>
                </a:gridCol>
                <a:gridCol w="830580">
                  <a:extLst>
                    <a:ext uri="{9D8B030D-6E8A-4147-A177-3AD203B41FA5}">
                      <a16:colId xmlns:a16="http://schemas.microsoft.com/office/drawing/2014/main" xmlns="" val="3312308126"/>
                    </a:ext>
                  </a:extLst>
                </a:gridCol>
              </a:tblGrid>
              <a:tr h="0">
                <a:tc>
                  <a:txBody>
                    <a:bodyPr/>
                    <a:lstStyle/>
                    <a:p>
                      <a:r>
                        <a:rPr lang="en-US" sz="800" dirty="0" err="1" smtClean="0"/>
                        <a:t>sid</a:t>
                      </a:r>
                      <a:endParaRPr lang="en-US" sz="800" dirty="0"/>
                    </a:p>
                  </a:txBody>
                  <a:tcPr/>
                </a:tc>
                <a:tc>
                  <a:txBody>
                    <a:bodyPr/>
                    <a:lstStyle/>
                    <a:p>
                      <a:r>
                        <a:rPr lang="en-US" sz="800" dirty="0" err="1" smtClean="0"/>
                        <a:t>smid</a:t>
                      </a:r>
                      <a:r>
                        <a:rPr lang="en-US" sz="800" dirty="0" smtClean="0"/>
                        <a:t> </a:t>
                      </a:r>
                      <a:endParaRPr lang="en-US" sz="800" dirty="0"/>
                    </a:p>
                  </a:txBody>
                  <a:tcPr/>
                </a:tc>
                <a:tc>
                  <a:txBody>
                    <a:bodyPr/>
                    <a:lstStyle/>
                    <a:p>
                      <a:r>
                        <a:rPr lang="en-US" sz="800" dirty="0" err="1" smtClean="0"/>
                        <a:t>Datasource</a:t>
                      </a:r>
                      <a:endParaRPr lang="en-US" sz="800" dirty="0"/>
                    </a:p>
                  </a:txBody>
                  <a:tcPr/>
                </a:tc>
                <a:tc>
                  <a:txBody>
                    <a:bodyPr/>
                    <a:lstStyle/>
                    <a:p>
                      <a:r>
                        <a:rPr lang="en-US" sz="800" dirty="0" err="1" smtClean="0"/>
                        <a:t>Databasename</a:t>
                      </a:r>
                      <a:endParaRPr lang="en-US" sz="800" dirty="0"/>
                    </a:p>
                  </a:txBody>
                  <a:tcPr/>
                </a:tc>
                <a:extLst>
                  <a:ext uri="{0D108BD9-81ED-4DB2-BD59-A6C34878D82A}">
                    <a16:rowId xmlns:a16="http://schemas.microsoft.com/office/drawing/2014/main" xmlns="" val="2622592419"/>
                  </a:ext>
                </a:extLst>
              </a:tr>
              <a:tr h="0">
                <a:tc>
                  <a:txBody>
                    <a:bodyPr/>
                    <a:lstStyle/>
                    <a:p>
                      <a:r>
                        <a:rPr lang="en-US" sz="800" dirty="0" smtClean="0"/>
                        <a:t>1</a:t>
                      </a:r>
                      <a:endParaRPr lang="en-US" sz="800" dirty="0"/>
                    </a:p>
                  </a:txBody>
                  <a:tcPr/>
                </a:tc>
                <a:tc>
                  <a:txBody>
                    <a:bodyPr/>
                    <a:lstStyle/>
                    <a:p>
                      <a:r>
                        <a:rPr lang="en-US" sz="800" dirty="0" smtClean="0"/>
                        <a:t>1</a:t>
                      </a:r>
                      <a:endParaRPr lang="en-US" sz="800" dirty="0"/>
                    </a:p>
                  </a:txBody>
                  <a:tcPr/>
                </a:tc>
                <a:tc>
                  <a:txBody>
                    <a:bodyPr/>
                    <a:lstStyle/>
                    <a:p>
                      <a:r>
                        <a:rPr lang="en-US" sz="800" dirty="0" err="1" smtClean="0"/>
                        <a:t>serverName</a:t>
                      </a:r>
                      <a:endParaRPr lang="en-US" sz="800" dirty="0"/>
                    </a:p>
                  </a:txBody>
                  <a:tcPr/>
                </a:tc>
                <a:tc>
                  <a:txBody>
                    <a:bodyPr/>
                    <a:lstStyle/>
                    <a:p>
                      <a:r>
                        <a:rPr lang="en-US" sz="800" dirty="0" smtClean="0"/>
                        <a:t>DB2</a:t>
                      </a:r>
                      <a:endParaRPr lang="en-US" sz="800" dirty="0"/>
                    </a:p>
                  </a:txBody>
                  <a:tcPr/>
                </a:tc>
                <a:extLst>
                  <a:ext uri="{0D108BD9-81ED-4DB2-BD59-A6C34878D82A}">
                    <a16:rowId xmlns:a16="http://schemas.microsoft.com/office/drawing/2014/main" xmlns="" val="3532917914"/>
                  </a:ext>
                </a:extLst>
              </a:tr>
              <a:tr h="0">
                <a:tc>
                  <a:txBody>
                    <a:bodyPr/>
                    <a:lstStyle/>
                    <a:p>
                      <a:r>
                        <a:rPr lang="en-US" sz="800" dirty="0" smtClean="0"/>
                        <a:t>2</a:t>
                      </a:r>
                      <a:endParaRPr lang="en-US" sz="800" dirty="0"/>
                    </a:p>
                  </a:txBody>
                  <a:tcPr/>
                </a:tc>
                <a:tc>
                  <a:txBody>
                    <a:bodyPr/>
                    <a:lstStyle/>
                    <a:p>
                      <a:r>
                        <a:rPr lang="en-US" sz="800" dirty="0" smtClean="0"/>
                        <a:t>1</a:t>
                      </a:r>
                      <a:endParaRPr lang="en-US" sz="800" dirty="0"/>
                    </a:p>
                  </a:txBody>
                  <a:tcPr/>
                </a:tc>
                <a:tc>
                  <a:txBody>
                    <a:bodyPr/>
                    <a:lstStyle/>
                    <a:p>
                      <a:r>
                        <a:rPr lang="en-US" sz="800" dirty="0" err="1" smtClean="0"/>
                        <a:t>serverName</a:t>
                      </a:r>
                      <a:endParaRPr lang="en-US" sz="800" dirty="0"/>
                    </a:p>
                  </a:txBody>
                  <a:tcPr/>
                </a:tc>
                <a:tc>
                  <a:txBody>
                    <a:bodyPr/>
                    <a:lstStyle/>
                    <a:p>
                      <a:r>
                        <a:rPr lang="en-US" sz="800" dirty="0" smtClean="0"/>
                        <a:t>DB2</a:t>
                      </a:r>
                      <a:endParaRPr lang="en-US" sz="800" dirty="0"/>
                    </a:p>
                  </a:txBody>
                  <a:tcPr/>
                </a:tc>
                <a:extLst>
                  <a:ext uri="{0D108BD9-81ED-4DB2-BD59-A6C34878D82A}">
                    <a16:rowId xmlns:a16="http://schemas.microsoft.com/office/drawing/2014/main" xmlns="" val="2305216411"/>
                  </a:ext>
                </a:extLst>
              </a:tr>
            </a:tbl>
          </a:graphicData>
        </a:graphic>
      </p:graphicFrame>
      <p:sp>
        <p:nvSpPr>
          <p:cNvPr id="23" name="TextBox 22"/>
          <p:cNvSpPr txBox="1"/>
          <p:nvPr/>
        </p:nvSpPr>
        <p:spPr>
          <a:xfrm>
            <a:off x="8853821" y="681961"/>
            <a:ext cx="2321031" cy="276999"/>
          </a:xfrm>
          <a:prstGeom prst="rect">
            <a:avLst/>
          </a:prstGeom>
          <a:noFill/>
        </p:spPr>
        <p:txBody>
          <a:bodyPr wrap="square" rtlCol="0">
            <a:spAutoFit/>
          </a:bodyPr>
          <a:lstStyle/>
          <a:p>
            <a:r>
              <a:rPr lang="en-US" sz="1200" b="1" dirty="0" smtClean="0">
                <a:solidFill>
                  <a:prstClr val="black"/>
                </a:solidFill>
              </a:rPr>
              <a:t>[</a:t>
            </a:r>
            <a:r>
              <a:rPr lang="en-US" sz="1200" b="1" dirty="0" err="1" smtClean="0">
                <a:solidFill>
                  <a:prstClr val="black"/>
                </a:solidFill>
              </a:rPr>
              <a:t>shardmaps_global</a:t>
            </a:r>
            <a:r>
              <a:rPr lang="en-US" sz="1200" b="1" dirty="0">
                <a:solidFill>
                  <a:prstClr val="black"/>
                </a:solidFill>
              </a:rPr>
              <a:t>]</a:t>
            </a:r>
            <a:endParaRPr lang="en-US" sz="1200" b="1" dirty="0" smtClean="0">
              <a:solidFill>
                <a:prstClr val="black"/>
              </a:solidFill>
            </a:endParaRPr>
          </a:p>
        </p:txBody>
      </p:sp>
      <p:graphicFrame>
        <p:nvGraphicFramePr>
          <p:cNvPr id="24" name="Table 23"/>
          <p:cNvGraphicFramePr>
            <a:graphicFrameLocks noGrp="1"/>
          </p:cNvGraphicFramePr>
          <p:nvPr>
            <p:extLst/>
          </p:nvPr>
        </p:nvGraphicFramePr>
        <p:xfrm>
          <a:off x="8935375" y="940235"/>
          <a:ext cx="1327785" cy="426720"/>
        </p:xfrm>
        <a:graphic>
          <a:graphicData uri="http://schemas.openxmlformats.org/drawingml/2006/table">
            <a:tbl>
              <a:tblPr firstRow="1" bandRow="1">
                <a:tableStyleId>{5C22544A-7EE6-4342-B048-85BDC9FD1C3A}</a:tableStyleId>
              </a:tblPr>
              <a:tblGrid>
                <a:gridCol w="436880">
                  <a:extLst>
                    <a:ext uri="{9D8B030D-6E8A-4147-A177-3AD203B41FA5}">
                      <a16:colId xmlns:a16="http://schemas.microsoft.com/office/drawing/2014/main" xmlns="" val="1066098924"/>
                    </a:ext>
                  </a:extLst>
                </a:gridCol>
                <a:gridCol w="890905">
                  <a:extLst>
                    <a:ext uri="{9D8B030D-6E8A-4147-A177-3AD203B41FA5}">
                      <a16:colId xmlns:a16="http://schemas.microsoft.com/office/drawing/2014/main" xmlns="" val="4142199856"/>
                    </a:ext>
                  </a:extLst>
                </a:gridCol>
              </a:tblGrid>
              <a:tr h="0">
                <a:tc>
                  <a:txBody>
                    <a:bodyPr/>
                    <a:lstStyle/>
                    <a:p>
                      <a:r>
                        <a:rPr lang="en-US" sz="800" dirty="0" err="1" smtClean="0"/>
                        <a:t>smid</a:t>
                      </a:r>
                      <a:r>
                        <a:rPr lang="en-US" sz="800" dirty="0" smtClean="0"/>
                        <a:t> </a:t>
                      </a:r>
                      <a:endParaRPr lang="en-US" sz="800" dirty="0"/>
                    </a:p>
                  </a:txBody>
                  <a:tcPr/>
                </a:tc>
                <a:tc>
                  <a:txBody>
                    <a:bodyPr/>
                    <a:lstStyle/>
                    <a:p>
                      <a:r>
                        <a:rPr lang="en-US" sz="800" dirty="0" smtClean="0"/>
                        <a:t>name</a:t>
                      </a:r>
                      <a:endParaRPr lang="en-US" sz="800" dirty="0"/>
                    </a:p>
                  </a:txBody>
                  <a:tcPr/>
                </a:tc>
                <a:extLst>
                  <a:ext uri="{0D108BD9-81ED-4DB2-BD59-A6C34878D82A}">
                    <a16:rowId xmlns:a16="http://schemas.microsoft.com/office/drawing/2014/main" xmlns="" val="3617544561"/>
                  </a:ext>
                </a:extLst>
              </a:tr>
              <a:tr h="0">
                <a:tc>
                  <a:txBody>
                    <a:bodyPr/>
                    <a:lstStyle/>
                    <a:p>
                      <a:r>
                        <a:rPr lang="en-US" sz="800" dirty="0" smtClean="0"/>
                        <a:t>1</a:t>
                      </a:r>
                      <a:endParaRPr lang="en-US" sz="800" dirty="0"/>
                    </a:p>
                  </a:txBody>
                  <a:tcPr/>
                </a:tc>
                <a:tc>
                  <a:txBody>
                    <a:bodyPr/>
                    <a:lstStyle/>
                    <a:p>
                      <a:r>
                        <a:rPr lang="en-US" sz="800" dirty="0" err="1" smtClean="0"/>
                        <a:t>RangeShardMap</a:t>
                      </a:r>
                      <a:endParaRPr lang="en-US" sz="800" dirty="0"/>
                    </a:p>
                  </a:txBody>
                  <a:tcPr/>
                </a:tc>
                <a:extLst>
                  <a:ext uri="{0D108BD9-81ED-4DB2-BD59-A6C34878D82A}">
                    <a16:rowId xmlns:a16="http://schemas.microsoft.com/office/drawing/2014/main" xmlns="" val="3328234111"/>
                  </a:ext>
                </a:extLst>
              </a:tr>
            </a:tbl>
          </a:graphicData>
        </a:graphic>
      </p:graphicFrame>
      <p:sp>
        <p:nvSpPr>
          <p:cNvPr id="25" name="TextBox 24"/>
          <p:cNvSpPr txBox="1"/>
          <p:nvPr/>
        </p:nvSpPr>
        <p:spPr>
          <a:xfrm>
            <a:off x="8859481" y="2426242"/>
            <a:ext cx="2321031" cy="276999"/>
          </a:xfrm>
          <a:prstGeom prst="rect">
            <a:avLst/>
          </a:prstGeom>
          <a:noFill/>
        </p:spPr>
        <p:txBody>
          <a:bodyPr wrap="square" rtlCol="0">
            <a:spAutoFit/>
          </a:bodyPr>
          <a:lstStyle/>
          <a:p>
            <a:r>
              <a:rPr lang="en-US" sz="1200" b="1" dirty="0" smtClean="0">
                <a:solidFill>
                  <a:prstClr val="black"/>
                </a:solidFill>
              </a:rPr>
              <a:t>[</a:t>
            </a:r>
            <a:r>
              <a:rPr lang="en-US" sz="1200" b="1" dirty="0" err="1" smtClean="0">
                <a:solidFill>
                  <a:prstClr val="black"/>
                </a:solidFill>
              </a:rPr>
              <a:t>shard_mappings_global</a:t>
            </a:r>
            <a:r>
              <a:rPr lang="en-US" sz="1200" b="1" dirty="0">
                <a:solidFill>
                  <a:prstClr val="black"/>
                </a:solidFill>
              </a:rPr>
              <a:t>]</a:t>
            </a:r>
            <a:endParaRPr lang="en-US" sz="1200" b="1" dirty="0" smtClean="0">
              <a:solidFill>
                <a:prstClr val="black"/>
              </a:solidFill>
            </a:endParaRPr>
          </a:p>
        </p:txBody>
      </p:sp>
      <p:graphicFrame>
        <p:nvGraphicFramePr>
          <p:cNvPr id="26" name="Table 25"/>
          <p:cNvGraphicFramePr>
            <a:graphicFrameLocks noGrp="1"/>
          </p:cNvGraphicFramePr>
          <p:nvPr>
            <p:extLst/>
          </p:nvPr>
        </p:nvGraphicFramePr>
        <p:xfrm>
          <a:off x="8941035" y="2684516"/>
          <a:ext cx="2182407" cy="640080"/>
        </p:xfrm>
        <a:graphic>
          <a:graphicData uri="http://schemas.openxmlformats.org/drawingml/2006/table">
            <a:tbl>
              <a:tblPr firstRow="1" bandRow="1">
                <a:tableStyleId>{5C22544A-7EE6-4342-B048-85BDC9FD1C3A}</a:tableStyleId>
              </a:tblPr>
              <a:tblGrid>
                <a:gridCol w="373380">
                  <a:extLst>
                    <a:ext uri="{9D8B030D-6E8A-4147-A177-3AD203B41FA5}">
                      <a16:colId xmlns:a16="http://schemas.microsoft.com/office/drawing/2014/main" xmlns="" val="2293575361"/>
                    </a:ext>
                  </a:extLst>
                </a:gridCol>
                <a:gridCol w="436880">
                  <a:extLst>
                    <a:ext uri="{9D8B030D-6E8A-4147-A177-3AD203B41FA5}">
                      <a16:colId xmlns:a16="http://schemas.microsoft.com/office/drawing/2014/main" xmlns="" val="3239324611"/>
                    </a:ext>
                  </a:extLst>
                </a:gridCol>
                <a:gridCol w="373380">
                  <a:extLst>
                    <a:ext uri="{9D8B030D-6E8A-4147-A177-3AD203B41FA5}">
                      <a16:colId xmlns:a16="http://schemas.microsoft.com/office/drawing/2014/main" xmlns="" val="2407542853"/>
                    </a:ext>
                  </a:extLst>
                </a:gridCol>
                <a:gridCol w="384493">
                  <a:extLst>
                    <a:ext uri="{9D8B030D-6E8A-4147-A177-3AD203B41FA5}">
                      <a16:colId xmlns:a16="http://schemas.microsoft.com/office/drawing/2014/main" xmlns="" val="1620385894"/>
                    </a:ext>
                  </a:extLst>
                </a:gridCol>
                <a:gridCol w="614274">
                  <a:extLst>
                    <a:ext uri="{9D8B030D-6E8A-4147-A177-3AD203B41FA5}">
                      <a16:colId xmlns:a16="http://schemas.microsoft.com/office/drawing/2014/main" xmlns="" val="3516719946"/>
                    </a:ext>
                  </a:extLst>
                </a:gridCol>
              </a:tblGrid>
              <a:tr h="0">
                <a:tc>
                  <a:txBody>
                    <a:bodyPr/>
                    <a:lstStyle/>
                    <a:p>
                      <a:r>
                        <a:rPr lang="en-US" sz="800" dirty="0" smtClean="0"/>
                        <a:t>mid</a:t>
                      </a:r>
                      <a:endParaRPr lang="en-US" sz="800" dirty="0"/>
                    </a:p>
                  </a:txBody>
                  <a:tcPr/>
                </a:tc>
                <a:tc>
                  <a:txBody>
                    <a:bodyPr/>
                    <a:lstStyle/>
                    <a:p>
                      <a:r>
                        <a:rPr lang="en-US" sz="800" dirty="0" err="1" smtClean="0"/>
                        <a:t>smid</a:t>
                      </a:r>
                      <a:r>
                        <a:rPr lang="en-US" sz="800" dirty="0" smtClean="0"/>
                        <a:t> </a:t>
                      </a:r>
                      <a:endParaRPr lang="en-US" sz="800" dirty="0"/>
                    </a:p>
                  </a:txBody>
                  <a:tcPr/>
                </a:tc>
                <a:tc>
                  <a:txBody>
                    <a:bodyPr/>
                    <a:lstStyle/>
                    <a:p>
                      <a:r>
                        <a:rPr lang="en-US" sz="800" dirty="0" smtClean="0"/>
                        <a:t>min</a:t>
                      </a:r>
                      <a:endParaRPr lang="en-US" sz="800" dirty="0"/>
                    </a:p>
                  </a:txBody>
                  <a:tcPr/>
                </a:tc>
                <a:tc>
                  <a:txBody>
                    <a:bodyPr/>
                    <a:lstStyle/>
                    <a:p>
                      <a:r>
                        <a:rPr lang="en-US" sz="800" dirty="0" smtClean="0"/>
                        <a:t>max</a:t>
                      </a:r>
                      <a:endParaRPr lang="en-US" sz="800" dirty="0"/>
                    </a:p>
                  </a:txBody>
                  <a:tcPr/>
                </a:tc>
                <a:tc>
                  <a:txBody>
                    <a:bodyPr/>
                    <a:lstStyle/>
                    <a:p>
                      <a:r>
                        <a:rPr lang="en-US" sz="800" dirty="0" smtClean="0"/>
                        <a:t>Sid</a:t>
                      </a:r>
                      <a:endParaRPr lang="en-US" sz="800" dirty="0"/>
                    </a:p>
                  </a:txBody>
                  <a:tcPr/>
                </a:tc>
                <a:extLst>
                  <a:ext uri="{0D108BD9-81ED-4DB2-BD59-A6C34878D82A}">
                    <a16:rowId xmlns:a16="http://schemas.microsoft.com/office/drawing/2014/main" xmlns="" val="1866963361"/>
                  </a:ext>
                </a:extLst>
              </a:tr>
              <a:tr h="0">
                <a:tc>
                  <a:txBody>
                    <a:bodyPr/>
                    <a:lstStyle/>
                    <a:p>
                      <a:r>
                        <a:rPr lang="en-US" sz="800" dirty="0" smtClean="0"/>
                        <a:t>1</a:t>
                      </a:r>
                      <a:endParaRPr lang="en-US" sz="800" dirty="0"/>
                    </a:p>
                  </a:txBody>
                  <a:tcPr/>
                </a:tc>
                <a:tc>
                  <a:txBody>
                    <a:bodyPr/>
                    <a:lstStyle/>
                    <a:p>
                      <a:r>
                        <a:rPr lang="en-US" sz="800" dirty="0" smtClean="0"/>
                        <a:t>1</a:t>
                      </a:r>
                      <a:endParaRPr lang="en-US" sz="800" dirty="0"/>
                    </a:p>
                  </a:txBody>
                  <a:tcPr/>
                </a:tc>
                <a:tc>
                  <a:txBody>
                    <a:bodyPr/>
                    <a:lstStyle/>
                    <a:p>
                      <a:r>
                        <a:rPr lang="en-US" sz="800" dirty="0" smtClean="0"/>
                        <a:t>0</a:t>
                      </a:r>
                      <a:endParaRPr lang="en-US" sz="800" dirty="0"/>
                    </a:p>
                  </a:txBody>
                  <a:tcPr/>
                </a:tc>
                <a:tc>
                  <a:txBody>
                    <a:bodyPr/>
                    <a:lstStyle/>
                    <a:p>
                      <a:r>
                        <a:rPr lang="en-US" sz="800" dirty="0" smtClean="0"/>
                        <a:t>100</a:t>
                      </a:r>
                      <a:endParaRPr lang="en-US" sz="800" dirty="0"/>
                    </a:p>
                  </a:txBody>
                  <a:tcPr/>
                </a:tc>
                <a:tc>
                  <a:txBody>
                    <a:bodyPr/>
                    <a:lstStyle/>
                    <a:p>
                      <a:r>
                        <a:rPr lang="en-US" sz="800" dirty="0" smtClean="0"/>
                        <a:t>1</a:t>
                      </a:r>
                      <a:endParaRPr lang="en-US" sz="800" dirty="0"/>
                    </a:p>
                  </a:txBody>
                  <a:tcPr/>
                </a:tc>
                <a:extLst>
                  <a:ext uri="{0D108BD9-81ED-4DB2-BD59-A6C34878D82A}">
                    <a16:rowId xmlns:a16="http://schemas.microsoft.com/office/drawing/2014/main" xmlns="" val="1150951107"/>
                  </a:ext>
                </a:extLst>
              </a:tr>
              <a:tr h="0">
                <a:tc>
                  <a:txBody>
                    <a:bodyPr/>
                    <a:lstStyle/>
                    <a:p>
                      <a:r>
                        <a:rPr lang="en-US" sz="800" dirty="0" smtClean="0"/>
                        <a:t>2</a:t>
                      </a:r>
                      <a:endParaRPr lang="en-US" sz="800" dirty="0"/>
                    </a:p>
                  </a:txBody>
                  <a:tcPr/>
                </a:tc>
                <a:tc>
                  <a:txBody>
                    <a:bodyPr/>
                    <a:lstStyle/>
                    <a:p>
                      <a:r>
                        <a:rPr lang="en-US" sz="800" dirty="0" smtClean="0"/>
                        <a:t>1</a:t>
                      </a:r>
                      <a:endParaRPr lang="en-US" sz="800" dirty="0"/>
                    </a:p>
                  </a:txBody>
                  <a:tcPr/>
                </a:tc>
                <a:tc>
                  <a:txBody>
                    <a:bodyPr/>
                    <a:lstStyle/>
                    <a:p>
                      <a:r>
                        <a:rPr lang="en-US" sz="800" dirty="0" smtClean="0"/>
                        <a:t>100</a:t>
                      </a:r>
                      <a:endParaRPr lang="en-US" sz="800" dirty="0"/>
                    </a:p>
                  </a:txBody>
                  <a:tcPr/>
                </a:tc>
                <a:tc>
                  <a:txBody>
                    <a:bodyPr/>
                    <a:lstStyle/>
                    <a:p>
                      <a:r>
                        <a:rPr lang="en-US" sz="800" dirty="0" smtClean="0"/>
                        <a:t>200</a:t>
                      </a:r>
                      <a:endParaRPr lang="en-US" sz="800" dirty="0"/>
                    </a:p>
                  </a:txBody>
                  <a:tcPr/>
                </a:tc>
                <a:tc>
                  <a:txBody>
                    <a:bodyPr/>
                    <a:lstStyle/>
                    <a:p>
                      <a:r>
                        <a:rPr lang="en-US" sz="800" dirty="0" smtClean="0"/>
                        <a:t>2</a:t>
                      </a:r>
                      <a:endParaRPr lang="en-US" sz="800" dirty="0"/>
                    </a:p>
                  </a:txBody>
                  <a:tcPr/>
                </a:tc>
                <a:extLst>
                  <a:ext uri="{0D108BD9-81ED-4DB2-BD59-A6C34878D82A}">
                    <a16:rowId xmlns:a16="http://schemas.microsoft.com/office/drawing/2014/main" xmlns="" val="2925689512"/>
                  </a:ext>
                </a:extLst>
              </a:tr>
            </a:tbl>
          </a:graphicData>
        </a:graphic>
      </p:graphicFrame>
      <p:sp>
        <p:nvSpPr>
          <p:cNvPr id="28" name="Left Brace 27"/>
          <p:cNvSpPr/>
          <p:nvPr/>
        </p:nvSpPr>
        <p:spPr>
          <a:xfrm rot="16200000">
            <a:off x="5709370" y="1377698"/>
            <a:ext cx="441642" cy="8768537"/>
          </a:xfrm>
          <a:prstGeom prst="leftBrace">
            <a:avLst>
              <a:gd name="adj1" fmla="val 37911"/>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prstClr val="black"/>
              </a:solidFill>
            </a:endParaRPr>
          </a:p>
        </p:txBody>
      </p:sp>
      <p:sp>
        <p:nvSpPr>
          <p:cNvPr id="29" name="TextBox 28"/>
          <p:cNvSpPr txBox="1"/>
          <p:nvPr/>
        </p:nvSpPr>
        <p:spPr>
          <a:xfrm>
            <a:off x="5431427" y="6011263"/>
            <a:ext cx="997528" cy="307777"/>
          </a:xfrm>
          <a:prstGeom prst="rect">
            <a:avLst/>
          </a:prstGeom>
          <a:noFill/>
        </p:spPr>
        <p:txBody>
          <a:bodyPr wrap="square" rtlCol="0">
            <a:spAutoFit/>
          </a:bodyPr>
          <a:lstStyle/>
          <a:p>
            <a:pPr algn="ctr"/>
            <a:r>
              <a:rPr lang="en-US" sz="1400" dirty="0" smtClean="0">
                <a:solidFill>
                  <a:prstClr val="black"/>
                </a:solidFill>
              </a:rPr>
              <a:t>Shard Set</a:t>
            </a:r>
            <a:endParaRPr lang="en-US" sz="1400" dirty="0">
              <a:solidFill>
                <a:prstClr val="black"/>
              </a:solidFill>
            </a:endParaRPr>
          </a:p>
        </p:txBody>
      </p:sp>
      <p:sp>
        <p:nvSpPr>
          <p:cNvPr id="31" name="Can 30"/>
          <p:cNvSpPr/>
          <p:nvPr/>
        </p:nvSpPr>
        <p:spPr bwMode="auto">
          <a:xfrm>
            <a:off x="1545924" y="4543882"/>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1</a:t>
            </a:r>
          </a:p>
          <a:p>
            <a:pPr algn="ctr" defTabSz="932472" fontAlgn="base">
              <a:spcBef>
                <a:spcPct val="0"/>
              </a:spcBef>
              <a:spcAft>
                <a:spcPct val="0"/>
              </a:spcAft>
            </a:pPr>
            <a:r>
              <a:rPr lang="en-US" sz="1600" baseline="-25000" dirty="0" smtClean="0">
                <a:solidFill>
                  <a:prstClr val="white"/>
                </a:solidFill>
              </a:rPr>
              <a:t>[0-100)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7" name="TextBox 36"/>
          <p:cNvSpPr txBox="1"/>
          <p:nvPr/>
        </p:nvSpPr>
        <p:spPr>
          <a:xfrm>
            <a:off x="8780106" y="4849872"/>
            <a:ext cx="1308304" cy="369332"/>
          </a:xfrm>
          <a:prstGeom prst="rect">
            <a:avLst/>
          </a:prstGeom>
          <a:noFill/>
        </p:spPr>
        <p:txBody>
          <a:bodyPr wrap="square" rtlCol="0">
            <a:spAutoFit/>
          </a:bodyPr>
          <a:lstStyle/>
          <a:p>
            <a:r>
              <a:rPr lang="en-US" dirty="0" smtClean="0">
                <a:solidFill>
                  <a:prstClr val="black"/>
                </a:solidFill>
              </a:rPr>
              <a:t>. . .</a:t>
            </a:r>
            <a:endParaRPr lang="en-US" dirty="0">
              <a:solidFill>
                <a:prstClr val="black"/>
              </a:solidFill>
            </a:endParaRPr>
          </a:p>
        </p:txBody>
      </p:sp>
      <p:sp>
        <p:nvSpPr>
          <p:cNvPr id="39" name="Can 38"/>
          <p:cNvSpPr/>
          <p:nvPr/>
        </p:nvSpPr>
        <p:spPr bwMode="auto">
          <a:xfrm>
            <a:off x="2751621" y="454387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2</a:t>
            </a:r>
          </a:p>
          <a:p>
            <a:pPr algn="ctr" defTabSz="932472" fontAlgn="base">
              <a:spcBef>
                <a:spcPct val="0"/>
              </a:spcBef>
              <a:spcAft>
                <a:spcPct val="0"/>
              </a:spcAft>
            </a:pPr>
            <a:r>
              <a:rPr lang="en-US" sz="1600" baseline="-25000" dirty="0" smtClean="0">
                <a:solidFill>
                  <a:prstClr val="white"/>
                </a:solidFill>
              </a:rPr>
              <a:t>[100-200)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0" name="Can 39"/>
          <p:cNvSpPr/>
          <p:nvPr/>
        </p:nvSpPr>
        <p:spPr bwMode="auto">
          <a:xfrm>
            <a:off x="3957318" y="454387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a:solidFill>
                  <a:prstClr val="white"/>
                </a:solidFill>
              </a:rPr>
              <a:t>3</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[200-300)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1" name="Can 40"/>
          <p:cNvSpPr/>
          <p:nvPr/>
        </p:nvSpPr>
        <p:spPr bwMode="auto">
          <a:xfrm>
            <a:off x="5163015" y="454387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4</a:t>
            </a:r>
          </a:p>
          <a:p>
            <a:pPr algn="ctr" defTabSz="932472" fontAlgn="base">
              <a:spcBef>
                <a:spcPct val="0"/>
              </a:spcBef>
              <a:spcAft>
                <a:spcPct val="0"/>
              </a:spcAft>
            </a:pPr>
            <a:r>
              <a:rPr lang="en-US" sz="1600" baseline="-25000" dirty="0" smtClean="0">
                <a:solidFill>
                  <a:prstClr val="white"/>
                </a:solidFill>
              </a:rPr>
              <a:t>[300-400)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2" name="Can 41"/>
          <p:cNvSpPr/>
          <p:nvPr/>
        </p:nvSpPr>
        <p:spPr bwMode="auto">
          <a:xfrm>
            <a:off x="6368712" y="4543878"/>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[400-500)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3" name="Can 42"/>
          <p:cNvSpPr/>
          <p:nvPr/>
        </p:nvSpPr>
        <p:spPr bwMode="auto">
          <a:xfrm>
            <a:off x="7574409" y="4543878"/>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[500-600)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4" name="Can 43"/>
          <p:cNvSpPr/>
          <p:nvPr/>
        </p:nvSpPr>
        <p:spPr bwMode="auto">
          <a:xfrm>
            <a:off x="9334811" y="4543877"/>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err="1" smtClean="0">
                <a:solidFill>
                  <a:prstClr val="white"/>
                </a:solidFill>
              </a:rPr>
              <a:t>DB</a:t>
            </a:r>
            <a:r>
              <a:rPr lang="en-US" sz="1400" b="1" baseline="-25000" dirty="0" err="1" smtClean="0">
                <a:solidFill>
                  <a:prstClr val="white"/>
                </a:solidFill>
              </a:rPr>
              <a:t>n</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[n-n+100)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grpSp>
        <p:nvGrpSpPr>
          <p:cNvPr id="46" name="Group 2"/>
          <p:cNvGrpSpPr/>
          <p:nvPr/>
        </p:nvGrpSpPr>
        <p:grpSpPr>
          <a:xfrm>
            <a:off x="-2044" y="6513076"/>
            <a:ext cx="12194043" cy="354000"/>
            <a:chOff x="2577137" y="4571778"/>
            <a:chExt cx="9101124" cy="1390560"/>
          </a:xfrm>
        </p:grpSpPr>
        <p:sp>
          <p:nvSpPr>
            <p:cNvPr id="47"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48"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114905267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
          <p:cNvSpPr>
            <a:spLocks noGrp="1"/>
          </p:cNvSpPr>
          <p:nvPr>
            <p:ph idx="4294967295"/>
          </p:nvPr>
        </p:nvSpPr>
        <p:spPr>
          <a:xfrm>
            <a:off x="7566025" y="1690688"/>
            <a:ext cx="4625975" cy="4351337"/>
          </a:xfrm>
          <a:prstGeom prst="rect">
            <a:avLst/>
          </a:prstGeom>
        </p:spPr>
        <p:txBody>
          <a:bodyPr>
            <a:normAutofit/>
          </a:bodyPr>
          <a:lstStyle/>
          <a:p>
            <a:pPr marL="0" indent="0">
              <a:buNone/>
            </a:pPr>
            <a:r>
              <a:rPr lang="en-US" dirty="0" smtClean="0">
                <a:latin typeface="Segoe UI Light" panose="020B0502040204020203" pitchFamily="34" charset="0"/>
                <a:cs typeface="Segoe UI Light" panose="020B0502040204020203" pitchFamily="34" charset="0"/>
              </a:rPr>
              <a:t>Two classes of operations: </a:t>
            </a:r>
          </a:p>
          <a:p>
            <a:pPr lvl="1"/>
            <a:r>
              <a:rPr lang="en-US" dirty="0" smtClean="0">
                <a:latin typeface="Segoe UI Light" panose="020B0502040204020203" pitchFamily="34" charset="0"/>
                <a:cs typeface="Segoe UI Light" panose="020B0502040204020203" pitchFamily="34" charset="0"/>
              </a:rPr>
              <a:t>Individual shards</a:t>
            </a:r>
          </a:p>
          <a:p>
            <a:pPr lvl="1"/>
            <a:r>
              <a:rPr lang="en-US" dirty="0" smtClean="0">
                <a:latin typeface="Segoe UI Light" panose="020B0502040204020203" pitchFamily="34" charset="0"/>
                <a:cs typeface="Segoe UI Light" panose="020B0502040204020203" pitchFamily="34" charset="0"/>
              </a:rPr>
              <a:t>Cross shards</a:t>
            </a:r>
            <a:endParaRPr lang="en-US" dirty="0">
              <a:latin typeface="Segoe UI Light" panose="020B0502040204020203" pitchFamily="34" charset="0"/>
              <a:cs typeface="Segoe UI Light" panose="020B0502040204020203" pitchFamily="34" charset="0"/>
            </a:endParaRPr>
          </a:p>
          <a:p>
            <a:pPr marL="0" indent="0">
              <a:buNone/>
            </a:pPr>
            <a:r>
              <a:rPr lang="en-US" dirty="0" smtClean="0">
                <a:latin typeface="Segoe UI Light" panose="020B0502040204020203" pitchFamily="34" charset="0"/>
                <a:cs typeface="Segoe UI Light" panose="020B0502040204020203" pitchFamily="34" charset="0"/>
              </a:rPr>
              <a:t>Two Personas:</a:t>
            </a:r>
          </a:p>
          <a:p>
            <a:pPr lvl="1"/>
            <a:r>
              <a:rPr lang="en-US" dirty="0" smtClean="0">
                <a:latin typeface="Segoe UI Light" panose="020B0502040204020203" pitchFamily="34" charset="0"/>
                <a:cs typeface="Segoe UI Light" panose="020B0502040204020203" pitchFamily="34" charset="0"/>
              </a:rPr>
              <a:t>Application Developer</a:t>
            </a:r>
          </a:p>
          <a:p>
            <a:pPr lvl="1"/>
            <a:r>
              <a:rPr lang="en-US" dirty="0" smtClean="0">
                <a:latin typeface="Segoe UI Light" panose="020B0502040204020203" pitchFamily="34" charset="0"/>
                <a:cs typeface="Segoe UI Light" panose="020B0502040204020203" pitchFamily="34" charset="0"/>
              </a:rPr>
              <a:t>Admin/</a:t>
            </a:r>
            <a:r>
              <a:rPr lang="en-US" dirty="0" err="1" smtClean="0">
                <a:latin typeface="Segoe UI Light" panose="020B0502040204020203" pitchFamily="34" charset="0"/>
                <a:cs typeface="Segoe UI Light" panose="020B0502040204020203" pitchFamily="34" charset="0"/>
              </a:rPr>
              <a:t>DevOps</a:t>
            </a:r>
            <a:endParaRPr lang="en-US" dirty="0" smtClean="0">
              <a:latin typeface="Segoe UI Light" panose="020B0502040204020203" pitchFamily="34" charset="0"/>
              <a:cs typeface="Segoe UI Light" panose="020B0502040204020203" pitchFamily="34" charset="0"/>
            </a:endParaRPr>
          </a:p>
        </p:txBody>
      </p:sp>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Elastic Scale Overview</a:t>
            </a:r>
            <a:endParaRPr lang="en-US" dirty="0">
              <a:latin typeface="Segoe UI Light" panose="020B0502040204020203" pitchFamily="34" charset="0"/>
              <a:cs typeface="Segoe UI Light" panose="020B0502040204020203" pitchFamily="34" charset="0"/>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3799" y="2846925"/>
            <a:ext cx="480338" cy="578588"/>
          </a:xfrm>
          <a:prstGeom prst="rect">
            <a:avLst/>
          </a:prstGeom>
        </p:spPr>
      </p:pic>
      <p:sp>
        <p:nvSpPr>
          <p:cNvPr id="13" name="TextBox 12"/>
          <p:cNvSpPr txBox="1"/>
          <p:nvPr/>
        </p:nvSpPr>
        <p:spPr>
          <a:xfrm>
            <a:off x="337027" y="3352701"/>
            <a:ext cx="833882" cy="415498"/>
          </a:xfrm>
          <a:prstGeom prst="rect">
            <a:avLst/>
          </a:prstGeom>
          <a:noFill/>
        </p:spPr>
        <p:txBody>
          <a:bodyPr wrap="none" rtlCol="0">
            <a:spAutoFit/>
          </a:bodyPr>
          <a:lstStyle/>
          <a:p>
            <a:pPr algn="ctr"/>
            <a:r>
              <a:rPr lang="en-US" sz="1050" dirty="0" smtClean="0">
                <a:solidFill>
                  <a:prstClr val="black"/>
                </a:solidFill>
              </a:rPr>
              <a:t>Application </a:t>
            </a:r>
          </a:p>
          <a:p>
            <a:pPr algn="ctr"/>
            <a:r>
              <a:rPr lang="en-US" sz="1050" dirty="0" smtClean="0">
                <a:solidFill>
                  <a:prstClr val="black"/>
                </a:solidFill>
              </a:rPr>
              <a:t>Developer</a:t>
            </a:r>
            <a:endParaRPr lang="en-US" sz="1050" dirty="0">
              <a:solidFill>
                <a:prstClr val="black"/>
              </a:solidFill>
            </a:endParaRPr>
          </a:p>
        </p:txBody>
      </p:sp>
      <p:sp>
        <p:nvSpPr>
          <p:cNvPr id="14" name="Rounded Rectangle 13"/>
          <p:cNvSpPr/>
          <p:nvPr/>
        </p:nvSpPr>
        <p:spPr bwMode="auto">
          <a:xfrm>
            <a:off x="1243819" y="3084846"/>
            <a:ext cx="1403627" cy="535710"/>
          </a:xfrm>
          <a:prstGeom prst="roundRect">
            <a:avLst/>
          </a:prstGeom>
          <a:solidFill>
            <a:schemeClr val="accent1">
              <a:lumMod val="75000"/>
            </a:schemeClr>
          </a:solidFill>
          <a:ln w="28575">
            <a:solidFill>
              <a:srgbClr val="0070C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400" dirty="0" smtClean="0">
                <a:solidFill>
                  <a:prstClr val="black"/>
                </a:solidFill>
              </a:rPr>
              <a:t>.NET Client </a:t>
            </a:r>
            <a:r>
              <a:rPr lang="en-US" sz="1400" dirty="0" err="1" smtClean="0">
                <a:solidFill>
                  <a:prstClr val="black"/>
                </a:solidFill>
              </a:rPr>
              <a:t>Api</a:t>
            </a:r>
            <a:endParaRPr lang="en-US" sz="1050" dirty="0">
              <a:solidFill>
                <a:prstClr val="black"/>
              </a:solidFill>
            </a:endParaRPr>
          </a:p>
        </p:txBody>
      </p:sp>
      <p:pic>
        <p:nvPicPr>
          <p:cNvPr id="15" name="Picture 8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56708" y="2866172"/>
            <a:ext cx="501624" cy="540093"/>
          </a:xfrm>
          <a:prstGeom prst="rect">
            <a:avLst/>
          </a:prstGeom>
        </p:spPr>
      </p:pic>
      <p:sp>
        <p:nvSpPr>
          <p:cNvPr id="16" name="TextBox 15"/>
          <p:cNvSpPr txBox="1"/>
          <p:nvPr/>
        </p:nvSpPr>
        <p:spPr>
          <a:xfrm>
            <a:off x="10764392" y="3352701"/>
            <a:ext cx="609462" cy="415498"/>
          </a:xfrm>
          <a:prstGeom prst="rect">
            <a:avLst/>
          </a:prstGeom>
          <a:noFill/>
        </p:spPr>
        <p:txBody>
          <a:bodyPr wrap="none" rtlCol="0">
            <a:spAutoFit/>
          </a:bodyPr>
          <a:lstStyle/>
          <a:p>
            <a:pPr algn="ctr"/>
            <a:r>
              <a:rPr lang="en-US" sz="1050" dirty="0" smtClean="0">
                <a:solidFill>
                  <a:prstClr val="black"/>
                </a:solidFill>
              </a:rPr>
              <a:t>Admin/</a:t>
            </a:r>
          </a:p>
          <a:p>
            <a:pPr algn="ctr"/>
            <a:r>
              <a:rPr lang="en-US" sz="1050" dirty="0" err="1" smtClean="0">
                <a:solidFill>
                  <a:prstClr val="black"/>
                </a:solidFill>
              </a:rPr>
              <a:t>DevOps</a:t>
            </a:r>
            <a:endParaRPr lang="en-US" sz="1050" dirty="0">
              <a:solidFill>
                <a:prstClr val="black"/>
              </a:solidFill>
            </a:endParaRPr>
          </a:p>
        </p:txBody>
      </p:sp>
      <p:sp>
        <p:nvSpPr>
          <p:cNvPr id="28" name="TextBox 27"/>
          <p:cNvSpPr txBox="1"/>
          <p:nvPr/>
        </p:nvSpPr>
        <p:spPr>
          <a:xfrm>
            <a:off x="438442" y="3839433"/>
            <a:ext cx="3194612" cy="646331"/>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prstClr val="black"/>
                </a:solidFill>
              </a:rPr>
              <a:t>Query a specific shard</a:t>
            </a:r>
          </a:p>
          <a:p>
            <a:pPr marL="285750" indent="-285750">
              <a:buFont typeface="Arial" panose="020B0604020202020204" pitchFamily="34" charset="0"/>
              <a:buChar char="•"/>
            </a:pPr>
            <a:r>
              <a:rPr lang="en-US" dirty="0" smtClean="0">
                <a:solidFill>
                  <a:prstClr val="black"/>
                </a:solidFill>
              </a:rPr>
              <a:t>Query multiple shards</a:t>
            </a:r>
            <a:endParaRPr lang="en-US" dirty="0">
              <a:solidFill>
                <a:prstClr val="black"/>
              </a:solidFill>
            </a:endParaRPr>
          </a:p>
        </p:txBody>
      </p:sp>
      <p:sp>
        <p:nvSpPr>
          <p:cNvPr id="29" name="TextBox 28"/>
          <p:cNvSpPr txBox="1"/>
          <p:nvPr/>
        </p:nvSpPr>
        <p:spPr>
          <a:xfrm>
            <a:off x="9510214" y="3931562"/>
            <a:ext cx="3194612" cy="646331"/>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prstClr val="black"/>
                </a:solidFill>
              </a:rPr>
              <a:t>Capacity, cost mgmt. </a:t>
            </a:r>
          </a:p>
          <a:p>
            <a:pPr marL="285750" indent="-285750">
              <a:buFont typeface="Arial" panose="020B0604020202020204" pitchFamily="34" charset="0"/>
              <a:buChar char="•"/>
            </a:pPr>
            <a:r>
              <a:rPr lang="en-US" dirty="0" smtClean="0">
                <a:solidFill>
                  <a:prstClr val="black"/>
                </a:solidFill>
              </a:rPr>
              <a:t>DB Maintenance, DDL</a:t>
            </a:r>
            <a:endParaRPr lang="en-US" dirty="0">
              <a:solidFill>
                <a:prstClr val="black"/>
              </a:solidFill>
            </a:endParaRPr>
          </a:p>
        </p:txBody>
      </p:sp>
      <p:sp>
        <p:nvSpPr>
          <p:cNvPr id="24" name="Rounded Rectangle 23"/>
          <p:cNvSpPr/>
          <p:nvPr/>
        </p:nvSpPr>
        <p:spPr bwMode="auto">
          <a:xfrm>
            <a:off x="9212413" y="3084372"/>
            <a:ext cx="1224443" cy="855294"/>
          </a:xfrm>
          <a:prstGeom prst="roundRect">
            <a:avLst/>
          </a:prstGeom>
          <a:solidFill>
            <a:srgbClr val="FF9900"/>
          </a:solidFill>
          <a:ln w="31750">
            <a:solidFill>
              <a:srgbClr val="FF0000">
                <a:alpha val="50000"/>
              </a:srgbClr>
            </a:solid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dirty="0" smtClean="0">
                <a:solidFill>
                  <a:prstClr val="black"/>
                </a:solidFill>
              </a:rPr>
              <a:t>Customer Hosted Services</a:t>
            </a:r>
            <a:endParaRPr lang="en-US" sz="1200" dirty="0">
              <a:solidFill>
                <a:prstClr val="black"/>
              </a:solidFill>
            </a:endParaRPr>
          </a:p>
        </p:txBody>
      </p:sp>
      <p:sp>
        <p:nvSpPr>
          <p:cNvPr id="25" name="Can 24"/>
          <p:cNvSpPr/>
          <p:nvPr/>
        </p:nvSpPr>
        <p:spPr bwMode="auto">
          <a:xfrm>
            <a:off x="1545924" y="5197032"/>
            <a:ext cx="979648" cy="981321"/>
          </a:xfrm>
          <a:prstGeom prst="can">
            <a:avLst/>
          </a:prstGeom>
          <a:solidFill>
            <a:schemeClr val="accent1">
              <a:lumMod val="50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1</a:t>
            </a:r>
          </a:p>
          <a:p>
            <a:pPr algn="ctr" defTabSz="932472" fontAlgn="base">
              <a:spcBef>
                <a:spcPct val="0"/>
              </a:spcBef>
              <a:spcAft>
                <a:spcPct val="0"/>
              </a:spcAft>
            </a:pPr>
            <a:r>
              <a:rPr lang="en-US" sz="1600" baseline="-25000" dirty="0" smtClean="0">
                <a:solidFill>
                  <a:prstClr val="white"/>
                </a:solidFill>
              </a:rPr>
              <a:t>[0-100)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26" name="TextBox 25"/>
          <p:cNvSpPr txBox="1"/>
          <p:nvPr/>
        </p:nvSpPr>
        <p:spPr>
          <a:xfrm>
            <a:off x="8780106" y="5503022"/>
            <a:ext cx="1308304" cy="369332"/>
          </a:xfrm>
          <a:prstGeom prst="rect">
            <a:avLst/>
          </a:prstGeom>
          <a:noFill/>
        </p:spPr>
        <p:txBody>
          <a:bodyPr wrap="square" rtlCol="0">
            <a:spAutoFit/>
          </a:bodyPr>
          <a:lstStyle/>
          <a:p>
            <a:r>
              <a:rPr lang="en-US" dirty="0" smtClean="0">
                <a:solidFill>
                  <a:prstClr val="black"/>
                </a:solidFill>
              </a:rPr>
              <a:t>. . .</a:t>
            </a:r>
            <a:endParaRPr lang="en-US" dirty="0">
              <a:solidFill>
                <a:prstClr val="black"/>
              </a:solidFill>
            </a:endParaRPr>
          </a:p>
        </p:txBody>
      </p:sp>
      <p:sp>
        <p:nvSpPr>
          <p:cNvPr id="27" name="Can 26"/>
          <p:cNvSpPr/>
          <p:nvPr/>
        </p:nvSpPr>
        <p:spPr bwMode="auto">
          <a:xfrm>
            <a:off x="2751621" y="5197029"/>
            <a:ext cx="979648" cy="981321"/>
          </a:xfrm>
          <a:prstGeom prst="can">
            <a:avLst/>
          </a:prstGeom>
          <a:solidFill>
            <a:schemeClr val="accent1">
              <a:lumMod val="50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2</a:t>
            </a:r>
          </a:p>
          <a:p>
            <a:pPr algn="ctr" defTabSz="932472" fontAlgn="base">
              <a:spcBef>
                <a:spcPct val="0"/>
              </a:spcBef>
              <a:spcAft>
                <a:spcPct val="0"/>
              </a:spcAft>
            </a:pPr>
            <a:r>
              <a:rPr lang="en-US" sz="1600" baseline="-25000" dirty="0" smtClean="0">
                <a:solidFill>
                  <a:prstClr val="white"/>
                </a:solidFill>
              </a:rPr>
              <a:t>[100-200)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0" name="Can 29"/>
          <p:cNvSpPr/>
          <p:nvPr/>
        </p:nvSpPr>
        <p:spPr bwMode="auto">
          <a:xfrm>
            <a:off x="3957318" y="5197029"/>
            <a:ext cx="979648" cy="981321"/>
          </a:xfrm>
          <a:prstGeom prst="can">
            <a:avLst/>
          </a:prstGeom>
          <a:solidFill>
            <a:schemeClr val="accent1">
              <a:lumMod val="50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a:solidFill>
                  <a:prstClr val="white"/>
                </a:solidFill>
              </a:rPr>
              <a:t>3</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[200-300)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1" name="Can 30"/>
          <p:cNvSpPr/>
          <p:nvPr/>
        </p:nvSpPr>
        <p:spPr bwMode="auto">
          <a:xfrm>
            <a:off x="5163015" y="5197029"/>
            <a:ext cx="979648" cy="981321"/>
          </a:xfrm>
          <a:prstGeom prst="can">
            <a:avLst/>
          </a:prstGeom>
          <a:solidFill>
            <a:schemeClr val="accent1">
              <a:lumMod val="50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4</a:t>
            </a:r>
          </a:p>
          <a:p>
            <a:pPr algn="ctr" defTabSz="932472" fontAlgn="base">
              <a:spcBef>
                <a:spcPct val="0"/>
              </a:spcBef>
              <a:spcAft>
                <a:spcPct val="0"/>
              </a:spcAft>
            </a:pPr>
            <a:r>
              <a:rPr lang="en-US" sz="1600" baseline="-25000" dirty="0" smtClean="0">
                <a:solidFill>
                  <a:prstClr val="white"/>
                </a:solidFill>
              </a:rPr>
              <a:t>[300-400)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2" name="Can 31"/>
          <p:cNvSpPr/>
          <p:nvPr/>
        </p:nvSpPr>
        <p:spPr bwMode="auto">
          <a:xfrm>
            <a:off x="6368712" y="5197028"/>
            <a:ext cx="979648" cy="981321"/>
          </a:xfrm>
          <a:prstGeom prst="can">
            <a:avLst/>
          </a:prstGeom>
          <a:solidFill>
            <a:schemeClr val="accent1">
              <a:lumMod val="50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[400-500)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3" name="Can 32"/>
          <p:cNvSpPr/>
          <p:nvPr/>
        </p:nvSpPr>
        <p:spPr bwMode="auto">
          <a:xfrm>
            <a:off x="7574409" y="5197028"/>
            <a:ext cx="979648" cy="981321"/>
          </a:xfrm>
          <a:prstGeom prst="can">
            <a:avLst/>
          </a:prstGeom>
          <a:solidFill>
            <a:schemeClr val="accent1">
              <a:lumMod val="50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[500-600)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4" name="Can 33"/>
          <p:cNvSpPr/>
          <p:nvPr/>
        </p:nvSpPr>
        <p:spPr bwMode="auto">
          <a:xfrm>
            <a:off x="9334811" y="5197027"/>
            <a:ext cx="979648" cy="981321"/>
          </a:xfrm>
          <a:prstGeom prst="can">
            <a:avLst/>
          </a:prstGeom>
          <a:solidFill>
            <a:schemeClr val="accent1">
              <a:lumMod val="50000"/>
            </a:schemeClr>
          </a:solidFill>
          <a:ln w="28575">
            <a:solidFill>
              <a:schemeClr val="accent1">
                <a:lumMod val="75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err="1" smtClean="0">
                <a:solidFill>
                  <a:prstClr val="white"/>
                </a:solidFill>
              </a:rPr>
              <a:t>DB</a:t>
            </a:r>
            <a:r>
              <a:rPr lang="en-US" sz="1400" b="1" baseline="-25000" dirty="0" err="1" smtClean="0">
                <a:solidFill>
                  <a:prstClr val="white"/>
                </a:solidFill>
              </a:rPr>
              <a:t>n</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[n-n+100)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grpSp>
        <p:nvGrpSpPr>
          <p:cNvPr id="37" name="Group 2"/>
          <p:cNvGrpSpPr/>
          <p:nvPr/>
        </p:nvGrpSpPr>
        <p:grpSpPr>
          <a:xfrm>
            <a:off x="-2044" y="6513076"/>
            <a:ext cx="12194043" cy="354000"/>
            <a:chOff x="2577137" y="4571778"/>
            <a:chExt cx="9101124" cy="1390560"/>
          </a:xfrm>
        </p:grpSpPr>
        <p:sp>
          <p:nvSpPr>
            <p:cNvPr id="38"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39"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156408167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t>Data Dependent Routing (DDR)</a:t>
            </a:r>
            <a:endParaRPr lang="en-US" dirty="0"/>
          </a:p>
        </p:txBody>
      </p:sp>
      <p:sp>
        <p:nvSpPr>
          <p:cNvPr id="23" name="Content Placeholder 2"/>
          <p:cNvSpPr>
            <a:spLocks noGrp="1"/>
          </p:cNvSpPr>
          <p:nvPr>
            <p:ph idx="4294967295"/>
          </p:nvPr>
        </p:nvSpPr>
        <p:spPr>
          <a:xfrm>
            <a:off x="0" y="1825625"/>
            <a:ext cx="10515600" cy="4351338"/>
          </a:xfrm>
          <a:prstGeom prst="rect">
            <a:avLst/>
          </a:prstGeom>
        </p:spPr>
        <p:txBody>
          <a:bodyPr>
            <a:normAutofit/>
          </a:bodyPr>
          <a:lstStyle/>
          <a:p>
            <a:pPr marL="0" indent="0">
              <a:buNone/>
            </a:pPr>
            <a:r>
              <a:rPr lang="en-US" b="1" dirty="0" smtClean="0">
                <a:latin typeface="Segoe UI Light" panose="020B0502040204020203" pitchFamily="34" charset="0"/>
                <a:cs typeface="Segoe UI Light" panose="020B0502040204020203" pitchFamily="34" charset="0"/>
              </a:rPr>
              <a:t>Scenario: </a:t>
            </a:r>
            <a:r>
              <a:rPr lang="en-US" dirty="0" smtClean="0">
                <a:latin typeface="Segoe UI Light" panose="020B0502040204020203" pitchFamily="34" charset="0"/>
                <a:cs typeface="Segoe UI Light" panose="020B0502040204020203" pitchFamily="34" charset="0"/>
              </a:rPr>
              <a:t>query a shard with a specific </a:t>
            </a:r>
            <a:r>
              <a:rPr lang="en-US" dirty="0" err="1" smtClean="0">
                <a:latin typeface="Segoe UI Light" panose="020B0502040204020203" pitchFamily="34" charset="0"/>
                <a:cs typeface="Segoe UI Light" panose="020B0502040204020203" pitchFamily="34" charset="0"/>
              </a:rPr>
              <a:t>shardlet</a:t>
            </a:r>
            <a:r>
              <a:rPr lang="en-US" dirty="0" smtClean="0">
                <a:latin typeface="Segoe UI Light" panose="020B0502040204020203" pitchFamily="34" charset="0"/>
                <a:cs typeface="Segoe UI Light" panose="020B0502040204020203" pitchFamily="34" charset="0"/>
              </a:rPr>
              <a:t> key </a:t>
            </a:r>
            <a:endParaRPr lang="en-US" dirty="0">
              <a:latin typeface="Segoe UI Light" panose="020B0502040204020203" pitchFamily="34" charset="0"/>
              <a:cs typeface="Segoe UI Light" panose="020B0502040204020203" pitchFamily="34" charset="0"/>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3799" y="2846925"/>
            <a:ext cx="480338" cy="578588"/>
          </a:xfrm>
          <a:prstGeom prst="rect">
            <a:avLst/>
          </a:prstGeom>
        </p:spPr>
      </p:pic>
      <p:sp>
        <p:nvSpPr>
          <p:cNvPr id="13" name="TextBox 12"/>
          <p:cNvSpPr txBox="1"/>
          <p:nvPr/>
        </p:nvSpPr>
        <p:spPr>
          <a:xfrm>
            <a:off x="337027" y="3352701"/>
            <a:ext cx="833882" cy="415498"/>
          </a:xfrm>
          <a:prstGeom prst="rect">
            <a:avLst/>
          </a:prstGeom>
          <a:noFill/>
        </p:spPr>
        <p:txBody>
          <a:bodyPr wrap="none" rtlCol="0">
            <a:spAutoFit/>
          </a:bodyPr>
          <a:lstStyle/>
          <a:p>
            <a:pPr algn="ctr"/>
            <a:r>
              <a:rPr lang="en-US" sz="1050" dirty="0" smtClean="0">
                <a:solidFill>
                  <a:prstClr val="black"/>
                </a:solidFill>
              </a:rPr>
              <a:t>Application </a:t>
            </a:r>
          </a:p>
          <a:p>
            <a:pPr algn="ctr"/>
            <a:r>
              <a:rPr lang="en-US" sz="1050" dirty="0" smtClean="0">
                <a:solidFill>
                  <a:prstClr val="black"/>
                </a:solidFill>
              </a:rPr>
              <a:t>Developer</a:t>
            </a:r>
            <a:endParaRPr lang="en-US" sz="1050" dirty="0">
              <a:solidFill>
                <a:prstClr val="black"/>
              </a:solidFill>
            </a:endParaRPr>
          </a:p>
        </p:txBody>
      </p:sp>
      <p:sp>
        <p:nvSpPr>
          <p:cNvPr id="14" name="Rounded Rectangle 13"/>
          <p:cNvSpPr/>
          <p:nvPr/>
        </p:nvSpPr>
        <p:spPr bwMode="auto">
          <a:xfrm>
            <a:off x="1243819" y="3084846"/>
            <a:ext cx="1403627" cy="535710"/>
          </a:xfrm>
          <a:prstGeom prst="roundRect">
            <a:avLst/>
          </a:prstGeom>
          <a:solidFill>
            <a:srgbClr val="0099FF"/>
          </a:solidFill>
          <a:ln w="28575">
            <a:solidFill>
              <a:srgbClr val="0070C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dirty="0">
                <a:solidFill>
                  <a:prstClr val="black"/>
                </a:solidFill>
              </a:rPr>
              <a:t>Client </a:t>
            </a:r>
            <a:r>
              <a:rPr lang="en-US" sz="1600" dirty="0" smtClean="0">
                <a:solidFill>
                  <a:prstClr val="black"/>
                </a:solidFill>
              </a:rPr>
              <a:t>App</a:t>
            </a:r>
          </a:p>
          <a:p>
            <a:pPr algn="ctr" defTabSz="932472" fontAlgn="base">
              <a:spcBef>
                <a:spcPct val="0"/>
              </a:spcBef>
              <a:spcAft>
                <a:spcPct val="0"/>
              </a:spcAft>
            </a:pPr>
            <a:r>
              <a:rPr lang="en-US" sz="1200" dirty="0" smtClean="0">
                <a:solidFill>
                  <a:prstClr val="black"/>
                </a:solidFill>
              </a:rPr>
              <a:t>DDR APIs </a:t>
            </a:r>
            <a:r>
              <a:rPr lang="en-US" sz="1200" dirty="0">
                <a:solidFill>
                  <a:prstClr val="black"/>
                </a:solidFill>
              </a:rPr>
              <a:t>( )</a:t>
            </a:r>
          </a:p>
        </p:txBody>
      </p:sp>
      <p:pic>
        <p:nvPicPr>
          <p:cNvPr id="15" name="Picture 8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56708" y="2866172"/>
            <a:ext cx="501624" cy="540093"/>
          </a:xfrm>
          <a:prstGeom prst="rect">
            <a:avLst/>
          </a:prstGeom>
        </p:spPr>
      </p:pic>
      <p:sp>
        <p:nvSpPr>
          <p:cNvPr id="16" name="TextBox 15"/>
          <p:cNvSpPr txBox="1"/>
          <p:nvPr/>
        </p:nvSpPr>
        <p:spPr>
          <a:xfrm>
            <a:off x="10764392" y="3352701"/>
            <a:ext cx="609462" cy="415498"/>
          </a:xfrm>
          <a:prstGeom prst="rect">
            <a:avLst/>
          </a:prstGeom>
          <a:noFill/>
        </p:spPr>
        <p:txBody>
          <a:bodyPr wrap="none" rtlCol="0">
            <a:spAutoFit/>
          </a:bodyPr>
          <a:lstStyle/>
          <a:p>
            <a:pPr algn="ctr"/>
            <a:r>
              <a:rPr lang="en-US" sz="1050" dirty="0" smtClean="0">
                <a:solidFill>
                  <a:prstClr val="black"/>
                </a:solidFill>
              </a:rPr>
              <a:t>Admin/</a:t>
            </a:r>
          </a:p>
          <a:p>
            <a:pPr algn="ctr"/>
            <a:r>
              <a:rPr lang="en-US" sz="1050" dirty="0" err="1" smtClean="0">
                <a:solidFill>
                  <a:prstClr val="black"/>
                </a:solidFill>
              </a:rPr>
              <a:t>DevOps</a:t>
            </a:r>
            <a:endParaRPr lang="en-US" sz="1050" dirty="0">
              <a:solidFill>
                <a:prstClr val="black"/>
              </a:solidFill>
            </a:endParaRPr>
          </a:p>
        </p:txBody>
      </p:sp>
      <p:cxnSp>
        <p:nvCxnSpPr>
          <p:cNvPr id="25" name="Straight Arrow Connector 24"/>
          <p:cNvCxnSpPr>
            <a:stCxn id="14" idx="3"/>
          </p:cNvCxnSpPr>
          <p:nvPr/>
        </p:nvCxnSpPr>
        <p:spPr>
          <a:xfrm>
            <a:off x="2647446" y="3352701"/>
            <a:ext cx="593999" cy="18443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3111573" y="4138191"/>
            <a:ext cx="2316954" cy="738664"/>
          </a:xfrm>
          <a:prstGeom prst="rect">
            <a:avLst/>
          </a:prstGeom>
          <a:noFill/>
        </p:spPr>
        <p:txBody>
          <a:bodyPr wrap="square" rtlCol="0">
            <a:spAutoFit/>
          </a:bodyPr>
          <a:lstStyle/>
          <a:p>
            <a:r>
              <a:rPr lang="en-US" sz="1400" dirty="0" smtClean="0">
                <a:solidFill>
                  <a:prstClr val="black"/>
                </a:solidFill>
              </a:rPr>
              <a:t>SELECT * </a:t>
            </a:r>
          </a:p>
          <a:p>
            <a:r>
              <a:rPr lang="en-US" sz="1400" dirty="0" smtClean="0">
                <a:solidFill>
                  <a:prstClr val="black"/>
                </a:solidFill>
              </a:rPr>
              <a:t>FROM customers </a:t>
            </a:r>
          </a:p>
          <a:p>
            <a:r>
              <a:rPr lang="en-US" sz="1400" dirty="0" smtClean="0">
                <a:solidFill>
                  <a:prstClr val="black"/>
                </a:solidFill>
              </a:rPr>
              <a:t>WHERE customer ID = 104</a:t>
            </a:r>
            <a:endParaRPr lang="en-US" sz="1400" dirty="0">
              <a:solidFill>
                <a:prstClr val="black"/>
              </a:solidFill>
            </a:endParaRPr>
          </a:p>
        </p:txBody>
      </p:sp>
      <p:sp>
        <p:nvSpPr>
          <p:cNvPr id="24" name="Can 23"/>
          <p:cNvSpPr/>
          <p:nvPr/>
        </p:nvSpPr>
        <p:spPr bwMode="auto">
          <a:xfrm>
            <a:off x="4011850" y="2492812"/>
            <a:ext cx="1215236" cy="1173353"/>
          </a:xfrm>
          <a:prstGeom prst="can">
            <a:avLst/>
          </a:prstGeom>
          <a:solidFill>
            <a:srgbClr val="002060"/>
          </a:solidFill>
          <a:ln w="28575">
            <a:solidFill>
              <a:srgbClr val="002060"/>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dirty="0" smtClean="0">
                <a:solidFill>
                  <a:prstClr val="white"/>
                </a:solidFill>
              </a:rPr>
              <a:t>Shard Map Manager</a:t>
            </a:r>
          </a:p>
        </p:txBody>
      </p:sp>
      <p:cxnSp>
        <p:nvCxnSpPr>
          <p:cNvPr id="26" name="Straight Arrow Connector 25"/>
          <p:cNvCxnSpPr>
            <a:stCxn id="14" idx="3"/>
            <a:endCxn id="24" idx="2"/>
          </p:cNvCxnSpPr>
          <p:nvPr/>
        </p:nvCxnSpPr>
        <p:spPr>
          <a:xfrm flipV="1">
            <a:off x="2647446" y="3079489"/>
            <a:ext cx="1364404" cy="2732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Can 27"/>
          <p:cNvSpPr/>
          <p:nvPr/>
        </p:nvSpPr>
        <p:spPr bwMode="auto">
          <a:xfrm>
            <a:off x="1545924" y="5197032"/>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1</a:t>
            </a:r>
          </a:p>
          <a:p>
            <a:pPr algn="ctr" defTabSz="932472" fontAlgn="base">
              <a:spcBef>
                <a:spcPct val="0"/>
              </a:spcBef>
              <a:spcAft>
                <a:spcPct val="0"/>
              </a:spcAft>
            </a:pPr>
            <a:r>
              <a:rPr lang="en-US" sz="1600" baseline="-25000" dirty="0" smtClean="0">
                <a:solidFill>
                  <a:prstClr val="white"/>
                </a:solidFill>
              </a:rPr>
              <a:t>[0-100)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29" name="TextBox 28"/>
          <p:cNvSpPr txBox="1"/>
          <p:nvPr/>
        </p:nvSpPr>
        <p:spPr>
          <a:xfrm>
            <a:off x="8780106" y="5503022"/>
            <a:ext cx="1308304" cy="369332"/>
          </a:xfrm>
          <a:prstGeom prst="rect">
            <a:avLst/>
          </a:prstGeom>
          <a:noFill/>
        </p:spPr>
        <p:txBody>
          <a:bodyPr wrap="square" rtlCol="0">
            <a:spAutoFit/>
          </a:bodyPr>
          <a:lstStyle/>
          <a:p>
            <a:r>
              <a:rPr lang="en-US" dirty="0" smtClean="0">
                <a:solidFill>
                  <a:prstClr val="black"/>
                </a:solidFill>
              </a:rPr>
              <a:t>. . .</a:t>
            </a:r>
            <a:endParaRPr lang="en-US" dirty="0">
              <a:solidFill>
                <a:prstClr val="black"/>
              </a:solidFill>
            </a:endParaRPr>
          </a:p>
        </p:txBody>
      </p:sp>
      <p:sp>
        <p:nvSpPr>
          <p:cNvPr id="30" name="Can 29"/>
          <p:cNvSpPr/>
          <p:nvPr/>
        </p:nvSpPr>
        <p:spPr bwMode="auto">
          <a:xfrm>
            <a:off x="2751621" y="519702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2</a:t>
            </a:r>
          </a:p>
          <a:p>
            <a:pPr algn="ctr" defTabSz="932472" fontAlgn="base">
              <a:spcBef>
                <a:spcPct val="0"/>
              </a:spcBef>
              <a:spcAft>
                <a:spcPct val="0"/>
              </a:spcAft>
            </a:pPr>
            <a:r>
              <a:rPr lang="en-US" sz="1600" baseline="-25000" dirty="0" smtClean="0">
                <a:solidFill>
                  <a:prstClr val="white"/>
                </a:solidFill>
              </a:rPr>
              <a:t>[100-200)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1" name="Can 30"/>
          <p:cNvSpPr/>
          <p:nvPr/>
        </p:nvSpPr>
        <p:spPr bwMode="auto">
          <a:xfrm>
            <a:off x="3957318" y="519702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a:solidFill>
                  <a:prstClr val="white"/>
                </a:solidFill>
              </a:rPr>
              <a:t>3</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[200-300)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2" name="Can 31"/>
          <p:cNvSpPr/>
          <p:nvPr/>
        </p:nvSpPr>
        <p:spPr bwMode="auto">
          <a:xfrm>
            <a:off x="5163015" y="519702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4</a:t>
            </a:r>
          </a:p>
          <a:p>
            <a:pPr algn="ctr" defTabSz="932472" fontAlgn="base">
              <a:spcBef>
                <a:spcPct val="0"/>
              </a:spcBef>
              <a:spcAft>
                <a:spcPct val="0"/>
              </a:spcAft>
            </a:pPr>
            <a:r>
              <a:rPr lang="en-US" sz="1600" baseline="-25000" dirty="0" smtClean="0">
                <a:solidFill>
                  <a:prstClr val="white"/>
                </a:solidFill>
              </a:rPr>
              <a:t>[300-400)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3" name="Can 32"/>
          <p:cNvSpPr/>
          <p:nvPr/>
        </p:nvSpPr>
        <p:spPr bwMode="auto">
          <a:xfrm>
            <a:off x="6368712" y="5197028"/>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[400-500)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4" name="Can 33"/>
          <p:cNvSpPr/>
          <p:nvPr/>
        </p:nvSpPr>
        <p:spPr bwMode="auto">
          <a:xfrm>
            <a:off x="7574409" y="5197028"/>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[500-600)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5" name="Can 34"/>
          <p:cNvSpPr/>
          <p:nvPr/>
        </p:nvSpPr>
        <p:spPr bwMode="auto">
          <a:xfrm>
            <a:off x="9334811" y="5197027"/>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err="1" smtClean="0">
                <a:solidFill>
                  <a:prstClr val="white"/>
                </a:solidFill>
              </a:rPr>
              <a:t>DB</a:t>
            </a:r>
            <a:r>
              <a:rPr lang="en-US" sz="1400" b="1" baseline="-25000" dirty="0" err="1" smtClean="0">
                <a:solidFill>
                  <a:prstClr val="white"/>
                </a:solidFill>
              </a:rPr>
              <a:t>n</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[n-n+100)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grpSp>
        <p:nvGrpSpPr>
          <p:cNvPr id="44" name="Group 2"/>
          <p:cNvGrpSpPr/>
          <p:nvPr/>
        </p:nvGrpSpPr>
        <p:grpSpPr>
          <a:xfrm>
            <a:off x="-2044" y="6513076"/>
            <a:ext cx="12194043" cy="354000"/>
            <a:chOff x="2577137" y="4571778"/>
            <a:chExt cx="9101124" cy="1390560"/>
          </a:xfrm>
        </p:grpSpPr>
        <p:sp>
          <p:nvSpPr>
            <p:cNvPr id="45"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46"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13541960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spect="1"/>
          </p:cNvSpPr>
          <p:nvPr/>
        </p:nvSpPr>
        <p:spPr>
          <a:xfrm>
            <a:off x="838200" y="1790972"/>
            <a:ext cx="11310059" cy="3539430"/>
          </a:xfrm>
          <a:prstGeom prst="rect">
            <a:avLst/>
          </a:prstGeom>
        </p:spPr>
        <p:txBody>
          <a:bodyPr wrap="square">
            <a:spAutoFit/>
          </a:bodyPr>
          <a:lstStyle/>
          <a:p>
            <a:r>
              <a:rPr lang="en-US" sz="1400" dirty="0">
                <a:solidFill>
                  <a:srgbClr val="008000"/>
                </a:solidFill>
                <a:highlight>
                  <a:srgbClr val="FFFFFF"/>
                </a:highlight>
                <a:latin typeface="Consolas" panose="020B0609020204030204" pitchFamily="49" charset="0"/>
              </a:rPr>
              <a:t>// Get a routed connection for a given </a:t>
            </a:r>
            <a:r>
              <a:rPr lang="en-US" sz="1400" dirty="0" err="1">
                <a:solidFill>
                  <a:srgbClr val="008000"/>
                </a:solidFill>
                <a:highlight>
                  <a:srgbClr val="FFFFFF"/>
                </a:highlight>
                <a:latin typeface="Consolas" panose="020B0609020204030204" pitchFamily="49" charset="0"/>
              </a:rPr>
              <a:t>shardingKey</a:t>
            </a:r>
            <a:endParaRPr lang="en-US" sz="1400" dirty="0">
              <a:solidFill>
                <a:srgbClr val="000000"/>
              </a:solidFill>
              <a:highlight>
                <a:srgbClr val="FFFFFF"/>
              </a:highlight>
              <a:latin typeface="Consolas" panose="020B0609020204030204" pitchFamily="49" charset="0"/>
            </a:endParaRPr>
          </a:p>
          <a:p>
            <a:r>
              <a:rPr lang="en-US" sz="1400" dirty="0">
                <a:solidFill>
                  <a:srgbClr val="0000FF"/>
                </a:solidFill>
                <a:highlight>
                  <a:srgbClr val="FFFFFF"/>
                </a:highlight>
                <a:latin typeface="Consolas" panose="020B0609020204030204" pitchFamily="49" charset="0"/>
              </a:rPr>
              <a:t>using</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SqlConnection</a:t>
            </a:r>
            <a:r>
              <a:rPr lang="en-US" sz="1400" dirty="0">
                <a:solidFill>
                  <a:srgbClr val="000000"/>
                </a:solidFill>
                <a:highlight>
                  <a:srgbClr val="FFFFFF"/>
                </a:highlight>
                <a:latin typeface="Consolas" panose="020B0609020204030204" pitchFamily="49" charset="0"/>
              </a:rPr>
              <a:t> conn </a:t>
            </a:r>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ShardMap.OpenConnectionForKey</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shardingKey</a:t>
            </a:r>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connectionString</a:t>
            </a:r>
            <a:r>
              <a:rPr lang="en-US" sz="1400" dirty="0" smtClean="0">
                <a:solidFill>
                  <a:srgbClr val="000000"/>
                </a:solidFill>
                <a:highlight>
                  <a:srgbClr val="FFFFFF"/>
                </a:highlight>
                <a:latin typeface="Consolas" panose="020B0609020204030204" pitchFamily="49" charset="0"/>
              </a:rPr>
              <a:t> </a:t>
            </a:r>
            <a:r>
              <a:rPr lang="en-US" sz="1400" dirty="0">
                <a:solidFill>
                  <a:srgbClr val="008000"/>
                </a:solidFill>
                <a:highlight>
                  <a:srgbClr val="FFFFFF"/>
                </a:highlight>
                <a:latin typeface="Consolas" panose="020B0609020204030204" pitchFamily="49" charset="0"/>
              </a:rPr>
              <a:t>/* </a:t>
            </a:r>
            <a:r>
              <a:rPr lang="en-US" sz="1400" dirty="0" smtClean="0">
                <a:solidFill>
                  <a:srgbClr val="008000"/>
                </a:solidFill>
                <a:highlight>
                  <a:srgbClr val="FFFFFF"/>
                </a:highlight>
                <a:latin typeface="Consolas" panose="020B0609020204030204" pitchFamily="49" charset="0"/>
              </a:rPr>
              <a:t>Credentials </a:t>
            </a:r>
            <a:r>
              <a:rPr lang="en-US" sz="1400" smtClean="0">
                <a:solidFill>
                  <a:srgbClr val="008000"/>
                </a:solidFill>
                <a:highlight>
                  <a:srgbClr val="FFFFFF"/>
                </a:highlight>
                <a:latin typeface="Consolas" panose="020B0609020204030204" pitchFamily="49" charset="0"/>
              </a:rPr>
              <a:t>Only */</a:t>
            </a:r>
            <a:r>
              <a:rPr lang="en-US" sz="1400">
                <a:solidFill>
                  <a:srgbClr val="000000"/>
                </a:solidFill>
                <a:highlight>
                  <a:srgbClr val="FFFFFF"/>
                </a:highlight>
                <a:latin typeface="Consolas" panose="020B0609020204030204" pitchFamily="49" charset="0"/>
              </a:rPr>
              <a:t> </a:t>
            </a:r>
            <a:r>
              <a:rPr lang="en-US" sz="140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ConnectionOptions.Validate</a:t>
            </a:r>
            <a:r>
              <a:rPr lang="en-US" sz="1400" dirty="0" smtClean="0">
                <a:solidFill>
                  <a:srgbClr val="000000"/>
                </a:solidFill>
                <a:highlight>
                  <a:srgbClr val="FFFFFF"/>
                </a:highlight>
                <a:latin typeface="Consolas" panose="020B0609020204030204" pitchFamily="49" charset="0"/>
              </a:rPr>
              <a:t>   </a:t>
            </a:r>
            <a:r>
              <a:rPr lang="en-US" sz="1400" dirty="0" smtClean="0">
                <a:solidFill>
                  <a:srgbClr val="008000"/>
                </a:solidFill>
                <a:highlight>
                  <a:srgbClr val="FFFFFF"/>
                </a:highlight>
                <a:latin typeface="Consolas" panose="020B0609020204030204" pitchFamily="49" charset="0"/>
              </a:rPr>
              <a:t>/* Validate </a:t>
            </a:r>
            <a:r>
              <a:rPr lang="en-US" sz="1400" dirty="0">
                <a:solidFill>
                  <a:srgbClr val="008000"/>
                </a:solidFill>
                <a:highlight>
                  <a:srgbClr val="FFFFFF"/>
                </a:highlight>
                <a:latin typeface="Consolas" panose="020B0609020204030204" pitchFamily="49" charset="0"/>
              </a:rPr>
              <a:t>*/ </a:t>
            </a:r>
            <a:r>
              <a:rPr lang="en-US" sz="1400" dirty="0" smtClean="0">
                <a:solidFill>
                  <a:prstClr val="black"/>
                </a:solidFill>
                <a:highlight>
                  <a:srgbClr val="FFFFFF"/>
                </a:highlight>
                <a:latin typeface="Consolas" panose="020B0609020204030204" pitchFamily="49" charset="0"/>
              </a:rPr>
              <a:t>));</a:t>
            </a:r>
            <a:endParaRPr lang="en-US" sz="1400" dirty="0">
              <a:solidFill>
                <a:srgbClr val="008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a:t>
            </a:r>
          </a:p>
          <a:p>
            <a:r>
              <a:rPr lang="en-US" sz="1400" dirty="0">
                <a:solidFill>
                  <a:srgbClr val="0000FF"/>
                </a:solidFill>
                <a:highlight>
                  <a:srgbClr val="FFFFFF"/>
                </a:highlight>
                <a:latin typeface="Consolas" panose="020B0609020204030204" pitchFamily="49" charset="0"/>
              </a:rPr>
              <a:t>	using</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SqlCommand</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cmd</a:t>
            </a:r>
            <a:r>
              <a:rPr lang="en-US" sz="1400" dirty="0">
                <a:solidFill>
                  <a:srgbClr val="000000"/>
                </a:solidFill>
                <a:highlight>
                  <a:srgbClr val="FFFFFF"/>
                </a:highlight>
                <a:latin typeface="Consolas" panose="020B0609020204030204" pitchFamily="49" charset="0"/>
              </a:rPr>
              <a:t> = </a:t>
            </a:r>
            <a:r>
              <a:rPr lang="en-US" sz="1400" dirty="0">
                <a:solidFill>
                  <a:srgbClr val="2B91AF"/>
                </a:solidFill>
                <a:highlight>
                  <a:srgbClr val="FFFFFF"/>
                </a:highlight>
                <a:latin typeface="Consolas" panose="020B0609020204030204" pitchFamily="49" charset="0"/>
              </a:rPr>
              <a:t>new </a:t>
            </a:r>
            <a:r>
              <a:rPr lang="en-US" sz="1400" dirty="0" err="1">
                <a:solidFill>
                  <a:srgbClr val="2B91AF"/>
                </a:solidFill>
                <a:highlight>
                  <a:srgbClr val="FFFFFF"/>
                </a:highlight>
                <a:latin typeface="Consolas" panose="020B0609020204030204" pitchFamily="49" charset="0"/>
              </a:rPr>
              <a:t>SqlCommand</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cmd.Connection</a:t>
            </a:r>
            <a:r>
              <a:rPr lang="en-US" sz="1400" dirty="0">
                <a:solidFill>
                  <a:srgbClr val="000000"/>
                </a:solidFill>
                <a:highlight>
                  <a:srgbClr val="FFFFFF"/>
                </a:highlight>
                <a:latin typeface="Consolas" panose="020B0609020204030204" pitchFamily="49" charset="0"/>
              </a:rPr>
              <a:t> = conn;</a:t>
            </a: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cmd.CommandText</a:t>
            </a:r>
            <a:r>
              <a:rPr lang="en-US" sz="1400" dirty="0">
                <a:solidFill>
                  <a:srgbClr val="000000"/>
                </a:solidFill>
                <a:highlight>
                  <a:srgbClr val="FFFFFF"/>
                </a:highlight>
                <a:latin typeface="Consolas" panose="020B0609020204030204" pitchFamily="49" charset="0"/>
              </a:rPr>
              <a:t> = </a:t>
            </a:r>
            <a:r>
              <a:rPr lang="en-US" sz="1400" dirty="0">
                <a:solidFill>
                  <a:srgbClr val="A31515"/>
                </a:solidFill>
                <a:highlight>
                  <a:srgbClr val="FFFFFF"/>
                </a:highlight>
                <a:latin typeface="Consolas" panose="020B0609020204030204" pitchFamily="49" charset="0"/>
              </a:rPr>
              <a:t>"SELECT </a:t>
            </a:r>
            <a:r>
              <a:rPr lang="en-US" sz="1400" dirty="0" err="1">
                <a:solidFill>
                  <a:srgbClr val="A31515"/>
                </a:solidFill>
                <a:highlight>
                  <a:srgbClr val="FFFFFF"/>
                </a:highlight>
                <a:latin typeface="Consolas" panose="020B0609020204030204" pitchFamily="49" charset="0"/>
              </a:rPr>
              <a:t>dbNameField</a:t>
            </a:r>
            <a:r>
              <a:rPr lang="en-US" sz="1400" dirty="0">
                <a:solidFill>
                  <a:srgbClr val="A31515"/>
                </a:solidFill>
                <a:highlight>
                  <a:srgbClr val="FFFFFF"/>
                </a:highlight>
                <a:latin typeface="Consolas" panose="020B0609020204030204" pitchFamily="49" charset="0"/>
              </a:rPr>
              <a:t>, </a:t>
            </a:r>
            <a:r>
              <a:rPr lang="en-US" sz="1400" dirty="0" err="1">
                <a:solidFill>
                  <a:srgbClr val="A31515"/>
                </a:solidFill>
                <a:highlight>
                  <a:srgbClr val="FFFFFF"/>
                </a:highlight>
                <a:latin typeface="Consolas" panose="020B0609020204030204" pitchFamily="49" charset="0"/>
              </a:rPr>
              <a:t>TestIntField</a:t>
            </a:r>
            <a:r>
              <a:rPr lang="en-US" sz="1400" dirty="0">
                <a:solidFill>
                  <a:srgbClr val="A31515"/>
                </a:solidFill>
                <a:highlight>
                  <a:srgbClr val="FFFFFF"/>
                </a:highlight>
                <a:latin typeface="Consolas" panose="020B0609020204030204" pitchFamily="49" charset="0"/>
              </a:rPr>
              <a:t>, </a:t>
            </a:r>
            <a:r>
              <a:rPr lang="en-US" sz="1400" dirty="0" err="1">
                <a:solidFill>
                  <a:srgbClr val="A31515"/>
                </a:solidFill>
                <a:highlight>
                  <a:srgbClr val="FFFFFF"/>
                </a:highlight>
                <a:latin typeface="Consolas" panose="020B0609020204030204" pitchFamily="49" charset="0"/>
              </a:rPr>
              <a:t>TestBigIntField</a:t>
            </a:r>
            <a:r>
              <a:rPr lang="en-US" sz="1400" dirty="0">
                <a:solidFill>
                  <a:srgbClr val="A31515"/>
                </a:solidFill>
                <a:highlight>
                  <a:srgbClr val="FFFFFF"/>
                </a:highlight>
                <a:latin typeface="Consolas" panose="020B0609020204030204" pitchFamily="49" charset="0"/>
              </a:rPr>
              <a:t> FROM </a:t>
            </a:r>
            <a:r>
              <a:rPr lang="en-US" sz="1400" dirty="0" err="1">
                <a:solidFill>
                  <a:srgbClr val="A31515"/>
                </a:solidFill>
                <a:highlight>
                  <a:srgbClr val="FFFFFF"/>
                </a:highlight>
                <a:latin typeface="Consolas" panose="020B0609020204030204" pitchFamily="49" charset="0"/>
              </a:rPr>
              <a:t>ShardedTable</a:t>
            </a:r>
            <a:r>
              <a:rPr lang="en-US" sz="1400" dirty="0">
                <a:solidFill>
                  <a:srgbClr val="A31515"/>
                </a:solidFill>
                <a:highlight>
                  <a:srgbClr val="FFFFFF"/>
                </a:highlight>
                <a:latin typeface="Consolas" panose="020B0609020204030204" pitchFamily="49" charset="0"/>
              </a:rPr>
              <a:t>"</a:t>
            </a:r>
            <a:r>
              <a:rPr lang="en-US" sz="1400" dirty="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SqlDataReader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sdr</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cmd.ExecuteReader</a:t>
            </a:r>
            <a:r>
              <a:rPr lang="en-US" sz="1400" dirty="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8000"/>
                </a:solidFill>
                <a:highlight>
                  <a:srgbClr val="FFFFFF"/>
                </a:highlight>
                <a:latin typeface="Consolas" panose="020B0609020204030204" pitchFamily="49" charset="0"/>
              </a:rPr>
              <a:t>// </a:t>
            </a:r>
            <a:r>
              <a:rPr lang="en-US" sz="1400" dirty="0">
                <a:solidFill>
                  <a:srgbClr val="008000"/>
                </a:solidFill>
                <a:highlight>
                  <a:srgbClr val="FFFFFF"/>
                </a:highlight>
                <a:latin typeface="Consolas" panose="020B0609020204030204" pitchFamily="49" charset="0"/>
              </a:rPr>
              <a:t>Now consume results from the data reader…</a:t>
            </a:r>
          </a:p>
          <a:p>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a:t>
            </a:r>
          </a:p>
        </p:txBody>
      </p:sp>
      <p:sp>
        <p:nvSpPr>
          <p:cNvPr id="6" name="Title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prstClr val="black"/>
                </a:solidFill>
                <a:latin typeface="Segoe UI Light" panose="020B0502040204020203" pitchFamily="34" charset="0"/>
                <a:cs typeface="Segoe UI Light" panose="020B0502040204020203" pitchFamily="34" charset="0"/>
              </a:rPr>
              <a:t>Data Dependent Routing (DDR)</a:t>
            </a:r>
            <a:endParaRPr lang="en-US" dirty="0">
              <a:solidFill>
                <a:prstClr val="black"/>
              </a:solidFill>
              <a:latin typeface="Segoe UI Light" panose="020B0502040204020203" pitchFamily="34" charset="0"/>
              <a:cs typeface="Segoe UI Light" panose="020B0502040204020203" pitchFamily="34" charset="0"/>
            </a:endParaRPr>
          </a:p>
        </p:txBody>
      </p:sp>
      <p:grpSp>
        <p:nvGrpSpPr>
          <p:cNvPr id="7" name="Group 2"/>
          <p:cNvGrpSpPr/>
          <p:nvPr/>
        </p:nvGrpSpPr>
        <p:grpSpPr>
          <a:xfrm>
            <a:off x="-2044" y="6513076"/>
            <a:ext cx="12194043" cy="354000"/>
            <a:chOff x="2577137" y="4571778"/>
            <a:chExt cx="9101124" cy="1390560"/>
          </a:xfrm>
        </p:grpSpPr>
        <p:sp>
          <p:nvSpPr>
            <p:cNvPr id="8"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9"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24362468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bwMode="auto">
          <a:xfrm>
            <a:off x="4064221" y="3408040"/>
            <a:ext cx="8127779" cy="3118126"/>
          </a:xfrm>
          <a:prstGeom prst="rect">
            <a:avLst/>
          </a:prstGeom>
          <a:solidFill>
            <a:schemeClr val="accent4">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0" name="Title 1"/>
          <p:cNvSpPr txBox="1">
            <a:spLocks/>
          </p:cNvSpPr>
          <p:nvPr/>
        </p:nvSpPr>
        <p:spPr>
          <a:xfrm>
            <a:off x="269240" y="44958"/>
            <a:ext cx="11655840" cy="899665"/>
          </a:xfrm>
          <a:prstGeom prst="rect">
            <a:avLst/>
          </a:prstGeom>
        </p:spPr>
        <p:txBody>
          <a:bodyPr vert="horz" wrap="square" lIns="146304" tIns="91440" rIns="146304" bIns="91440" rtlCol="0" anchor="t">
            <a:noAutofit/>
          </a:bodyPr>
          <a:lstStyle>
            <a:lvl1pPr algn="l" defTabSz="914367" rtl="0" eaLnBrk="1" latinLnBrk="0" hangingPunct="1">
              <a:lnSpc>
                <a:spcPts val="6176"/>
              </a:lnSpc>
              <a:spcBef>
                <a:spcPct val="0"/>
              </a:spcBef>
              <a:buNone/>
              <a:defRPr lang="en-US" sz="5686" b="0" kern="1200" cap="none" spc="-100" baseline="0">
                <a:ln w="3175">
                  <a:noFill/>
                </a:ln>
                <a:solidFill>
                  <a:schemeClr val="accent2"/>
                </a:solidFill>
                <a:effectLst/>
                <a:latin typeface="+mj-lt"/>
                <a:ea typeface="+mn-ea"/>
                <a:cs typeface="Segoe UI" pitchFamily="34" charset="0"/>
              </a:defRPr>
            </a:lvl1pPr>
          </a:lstStyle>
          <a:p>
            <a:r>
              <a:rPr lang="en-US" sz="4400" dirty="0" smtClean="0"/>
              <a:t>Designed for predictable performance</a:t>
            </a:r>
            <a:endParaRPr lang="en-US" sz="4400" dirty="0">
              <a:solidFill>
                <a:srgbClr val="0070C0"/>
              </a:solidFill>
            </a:endParaRPr>
          </a:p>
        </p:txBody>
      </p:sp>
      <p:sp>
        <p:nvSpPr>
          <p:cNvPr id="23" name="Rectangle 22"/>
          <p:cNvSpPr/>
          <p:nvPr/>
        </p:nvSpPr>
        <p:spPr>
          <a:xfrm>
            <a:off x="4064221" y="1288427"/>
            <a:ext cx="8127779" cy="10289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a:latin typeface="+mj-lt"/>
              </a:rPr>
              <a:t>Across Basic, Standard, and Premium, each performance level is assigned a defined level of throughput </a:t>
            </a:r>
          </a:p>
        </p:txBody>
      </p:sp>
      <p:sp>
        <p:nvSpPr>
          <p:cNvPr id="24" name="Rectangle 23"/>
          <p:cNvSpPr/>
          <p:nvPr/>
        </p:nvSpPr>
        <p:spPr>
          <a:xfrm>
            <a:off x="4064221" y="2374768"/>
            <a:ext cx="8127779" cy="10332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smtClean="0">
                <a:latin typeface="+mj-lt"/>
              </a:rPr>
              <a:t>Introducing the Database Throughput Unit (DTU) which represents database power and replaces hardware specs</a:t>
            </a:r>
            <a:endParaRPr lang="en-US" sz="2000" dirty="0">
              <a:latin typeface="+mj-lt"/>
            </a:endParaRPr>
          </a:p>
        </p:txBody>
      </p:sp>
      <p:grpSp>
        <p:nvGrpSpPr>
          <p:cNvPr id="27" name="Group 38"/>
          <p:cNvGrpSpPr>
            <a:grpSpLocks/>
          </p:cNvGrpSpPr>
          <p:nvPr/>
        </p:nvGrpSpPr>
        <p:grpSpPr bwMode="auto">
          <a:xfrm>
            <a:off x="4291933" y="1506206"/>
            <a:ext cx="593381" cy="593381"/>
            <a:chOff x="-3781305" y="3065460"/>
            <a:chExt cx="1777999" cy="1777999"/>
          </a:xfrm>
          <a:solidFill>
            <a:schemeClr val="bg1"/>
          </a:solidFill>
        </p:grpSpPr>
        <p:sp>
          <p:nvSpPr>
            <p:cNvPr id="3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7"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grpSp>
        <p:nvGrpSpPr>
          <p:cNvPr id="38" name="Group 38"/>
          <p:cNvGrpSpPr>
            <a:grpSpLocks/>
          </p:cNvGrpSpPr>
          <p:nvPr/>
        </p:nvGrpSpPr>
        <p:grpSpPr bwMode="auto">
          <a:xfrm>
            <a:off x="4291933" y="2594714"/>
            <a:ext cx="593381" cy="593381"/>
            <a:chOff x="-3781305" y="3065460"/>
            <a:chExt cx="1777999" cy="1777999"/>
          </a:xfrm>
          <a:solidFill>
            <a:schemeClr val="bg1"/>
          </a:solidFill>
        </p:grpSpPr>
        <p:sp>
          <p:nvSpPr>
            <p:cNvPr id="39"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0"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grpSp>
        <p:nvGrpSpPr>
          <p:cNvPr id="41" name="Group 38"/>
          <p:cNvGrpSpPr>
            <a:grpSpLocks/>
          </p:cNvGrpSpPr>
          <p:nvPr/>
        </p:nvGrpSpPr>
        <p:grpSpPr bwMode="auto">
          <a:xfrm>
            <a:off x="2450988" y="3860129"/>
            <a:ext cx="593381" cy="593381"/>
            <a:chOff x="-3781305" y="3065460"/>
            <a:chExt cx="1777999" cy="1777999"/>
          </a:xfrm>
          <a:solidFill>
            <a:schemeClr val="bg1"/>
          </a:solidFill>
        </p:grpSpPr>
        <p:sp>
          <p:nvSpPr>
            <p:cNvPr id="4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3"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4" name="Rectangle 43"/>
          <p:cNvSpPr/>
          <p:nvPr/>
        </p:nvSpPr>
        <p:spPr>
          <a:xfrm>
            <a:off x="1787864" y="1288427"/>
            <a:ext cx="2178276" cy="102893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pPr marL="400050" indent="-400050"/>
            <a:r>
              <a:rPr lang="en-US" sz="2800" dirty="0" smtClean="0">
                <a:latin typeface="+mj-lt"/>
              </a:rPr>
              <a:t>Redefined</a:t>
            </a:r>
            <a:endParaRPr lang="en-US" sz="2800" dirty="0">
              <a:latin typeface="+mj-lt"/>
            </a:endParaRPr>
          </a:p>
        </p:txBody>
      </p:sp>
      <p:sp>
        <p:nvSpPr>
          <p:cNvPr id="45" name="Rectangle 44"/>
          <p:cNvSpPr/>
          <p:nvPr/>
        </p:nvSpPr>
        <p:spPr>
          <a:xfrm>
            <a:off x="1787864" y="2374768"/>
            <a:ext cx="2178276" cy="1033272"/>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r>
              <a:rPr lang="en-US" sz="2800" dirty="0" smtClean="0">
                <a:latin typeface="+mj-lt"/>
              </a:rPr>
              <a:t>Measure of power</a:t>
            </a:r>
            <a:endParaRPr lang="en-US" sz="2800" dirty="0">
              <a:latin typeface="+mj-lt"/>
            </a:endParaRPr>
          </a:p>
        </p:txBody>
      </p:sp>
      <p:grpSp>
        <p:nvGrpSpPr>
          <p:cNvPr id="16" name="Group 15"/>
          <p:cNvGrpSpPr/>
          <p:nvPr/>
        </p:nvGrpSpPr>
        <p:grpSpPr>
          <a:xfrm>
            <a:off x="4266315" y="3679410"/>
            <a:ext cx="2703390" cy="2573344"/>
            <a:chOff x="6021058" y="3730335"/>
            <a:chExt cx="2703390" cy="2573344"/>
          </a:xfrm>
        </p:grpSpPr>
        <p:sp>
          <p:nvSpPr>
            <p:cNvPr id="385" name="Rectangle 10"/>
            <p:cNvSpPr>
              <a:spLocks noChangeArrowheads="1"/>
            </p:cNvSpPr>
            <p:nvPr/>
          </p:nvSpPr>
          <p:spPr bwMode="auto">
            <a:xfrm>
              <a:off x="6053714" y="3730335"/>
              <a:ext cx="2670734" cy="2573344"/>
            </a:xfrm>
            <a:prstGeom prst="rect">
              <a:avLst/>
            </a:prstGeom>
            <a:solidFill>
              <a:schemeClr val="bg1">
                <a:lumMod val="95000"/>
              </a:schemeClr>
            </a:solidFill>
            <a:ln>
              <a:noFill/>
            </a:ln>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grpSp>
          <p:nvGrpSpPr>
            <p:cNvPr id="14" name="Group 13"/>
            <p:cNvGrpSpPr/>
            <p:nvPr/>
          </p:nvGrpSpPr>
          <p:grpSpPr>
            <a:xfrm>
              <a:off x="6982020" y="4232160"/>
              <a:ext cx="745775" cy="1555921"/>
              <a:chOff x="7205045" y="4706015"/>
              <a:chExt cx="495182" cy="1033105"/>
            </a:xfrm>
          </p:grpSpPr>
          <p:sp>
            <p:nvSpPr>
              <p:cNvPr id="220" name="Rectangle 14"/>
              <p:cNvSpPr>
                <a:spLocks noChangeArrowheads="1"/>
              </p:cNvSpPr>
              <p:nvPr/>
            </p:nvSpPr>
            <p:spPr bwMode="auto">
              <a:xfrm>
                <a:off x="7205045" y="4706015"/>
                <a:ext cx="495182" cy="103310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21" name="Rectangle 15"/>
              <p:cNvSpPr>
                <a:spLocks noChangeArrowheads="1"/>
              </p:cNvSpPr>
              <p:nvPr/>
            </p:nvSpPr>
            <p:spPr bwMode="auto">
              <a:xfrm>
                <a:off x="7250732" y="4754649"/>
                <a:ext cx="403809" cy="89899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22" name="Rectangle 16"/>
              <p:cNvSpPr>
                <a:spLocks noChangeArrowheads="1"/>
              </p:cNvSpPr>
              <p:nvPr/>
            </p:nvSpPr>
            <p:spPr bwMode="auto">
              <a:xfrm>
                <a:off x="7275785" y="4781176"/>
                <a:ext cx="355176" cy="928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23" name="Oval 23"/>
              <p:cNvSpPr>
                <a:spLocks noChangeArrowheads="1"/>
              </p:cNvSpPr>
              <p:nvPr/>
            </p:nvSpPr>
            <p:spPr bwMode="auto">
              <a:xfrm>
                <a:off x="7574958" y="4815073"/>
                <a:ext cx="25054" cy="25054"/>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24" name="Rectangle 24"/>
              <p:cNvSpPr>
                <a:spLocks noChangeArrowheads="1"/>
              </p:cNvSpPr>
              <p:nvPr/>
            </p:nvSpPr>
            <p:spPr bwMode="auto">
              <a:xfrm>
                <a:off x="7275785" y="4897603"/>
                <a:ext cx="355176" cy="928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25" name="Oval 31"/>
              <p:cNvSpPr>
                <a:spLocks noChangeArrowheads="1"/>
              </p:cNvSpPr>
              <p:nvPr/>
            </p:nvSpPr>
            <p:spPr bwMode="auto">
              <a:xfrm>
                <a:off x="7574958" y="4931500"/>
                <a:ext cx="25054" cy="25054"/>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26" name="Rectangle 32"/>
              <p:cNvSpPr>
                <a:spLocks noChangeArrowheads="1"/>
              </p:cNvSpPr>
              <p:nvPr/>
            </p:nvSpPr>
            <p:spPr bwMode="auto">
              <a:xfrm>
                <a:off x="7275785" y="5014030"/>
                <a:ext cx="355176" cy="9137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27" name="Oval 39"/>
              <p:cNvSpPr>
                <a:spLocks noChangeArrowheads="1"/>
              </p:cNvSpPr>
              <p:nvPr/>
            </p:nvSpPr>
            <p:spPr bwMode="auto">
              <a:xfrm>
                <a:off x="7574958" y="5047927"/>
                <a:ext cx="25054" cy="25054"/>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28" name="Rectangle 40"/>
              <p:cNvSpPr>
                <a:spLocks noChangeArrowheads="1"/>
              </p:cNvSpPr>
              <p:nvPr/>
            </p:nvSpPr>
            <p:spPr bwMode="auto">
              <a:xfrm>
                <a:off x="7275785" y="5130458"/>
                <a:ext cx="355176" cy="943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29" name="Oval 47"/>
              <p:cNvSpPr>
                <a:spLocks noChangeArrowheads="1"/>
              </p:cNvSpPr>
              <p:nvPr/>
            </p:nvSpPr>
            <p:spPr bwMode="auto">
              <a:xfrm>
                <a:off x="7574958" y="5167301"/>
                <a:ext cx="25054" cy="20633"/>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30" name="Rectangle 48"/>
              <p:cNvSpPr>
                <a:spLocks noChangeArrowheads="1"/>
              </p:cNvSpPr>
              <p:nvPr/>
            </p:nvSpPr>
            <p:spPr bwMode="auto">
              <a:xfrm>
                <a:off x="7275785" y="5246883"/>
                <a:ext cx="355176" cy="943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31" name="Oval 55"/>
              <p:cNvSpPr>
                <a:spLocks noChangeArrowheads="1"/>
              </p:cNvSpPr>
              <p:nvPr/>
            </p:nvSpPr>
            <p:spPr bwMode="auto">
              <a:xfrm>
                <a:off x="7574958" y="5283728"/>
                <a:ext cx="25054" cy="20633"/>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32" name="Rectangle 56"/>
              <p:cNvSpPr>
                <a:spLocks noChangeArrowheads="1"/>
              </p:cNvSpPr>
              <p:nvPr/>
            </p:nvSpPr>
            <p:spPr bwMode="auto">
              <a:xfrm>
                <a:off x="7275785" y="5366259"/>
                <a:ext cx="355176" cy="9137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33" name="Oval 63"/>
              <p:cNvSpPr>
                <a:spLocks noChangeArrowheads="1"/>
              </p:cNvSpPr>
              <p:nvPr/>
            </p:nvSpPr>
            <p:spPr bwMode="auto">
              <a:xfrm>
                <a:off x="7574958" y="5400154"/>
                <a:ext cx="25054" cy="20633"/>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34" name="Rectangle 64"/>
              <p:cNvSpPr>
                <a:spLocks noChangeArrowheads="1"/>
              </p:cNvSpPr>
              <p:nvPr/>
            </p:nvSpPr>
            <p:spPr bwMode="auto">
              <a:xfrm>
                <a:off x="7275785" y="5482685"/>
                <a:ext cx="355176" cy="9137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35" name="Oval 71"/>
              <p:cNvSpPr>
                <a:spLocks noChangeArrowheads="1"/>
              </p:cNvSpPr>
              <p:nvPr/>
            </p:nvSpPr>
            <p:spPr bwMode="auto">
              <a:xfrm>
                <a:off x="7574958" y="5516581"/>
                <a:ext cx="25054" cy="23580"/>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36" name="Rectangle 72"/>
              <p:cNvSpPr>
                <a:spLocks noChangeArrowheads="1"/>
              </p:cNvSpPr>
              <p:nvPr/>
            </p:nvSpPr>
            <p:spPr bwMode="auto">
              <a:xfrm>
                <a:off x="7205045" y="4706015"/>
                <a:ext cx="495182" cy="1033105"/>
              </a:xfrm>
              <a:prstGeom prst="rect">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BCF2"/>
                  </a:solidFill>
                  <a:effectLst/>
                  <a:uLnTx/>
                  <a:uFillTx/>
                </a:endParaRPr>
              </a:p>
            </p:txBody>
          </p:sp>
          <p:sp>
            <p:nvSpPr>
              <p:cNvPr id="237" name="Rectangle 73"/>
              <p:cNvSpPr>
                <a:spLocks noChangeArrowheads="1"/>
              </p:cNvSpPr>
              <p:nvPr/>
            </p:nvSpPr>
            <p:spPr bwMode="auto">
              <a:xfrm>
                <a:off x="7250732" y="4754649"/>
                <a:ext cx="403809" cy="898992"/>
              </a:xfrm>
              <a:prstGeom prst="rect">
                <a:avLst/>
              </a:prstGeom>
              <a:solidFill>
                <a:srgbClr val="00BCF2">
                  <a:lumMod val="7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38" name="Rectangle 74"/>
              <p:cNvSpPr>
                <a:spLocks noChangeArrowheads="1"/>
              </p:cNvSpPr>
              <p:nvPr/>
            </p:nvSpPr>
            <p:spPr bwMode="auto">
              <a:xfrm>
                <a:off x="7275785" y="4781176"/>
                <a:ext cx="355176" cy="928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39" name="Oval 81"/>
              <p:cNvSpPr>
                <a:spLocks noChangeArrowheads="1"/>
              </p:cNvSpPr>
              <p:nvPr/>
            </p:nvSpPr>
            <p:spPr bwMode="auto">
              <a:xfrm>
                <a:off x="7574958" y="4815073"/>
                <a:ext cx="25054" cy="25054"/>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0" name="Rectangle 82"/>
              <p:cNvSpPr>
                <a:spLocks noChangeArrowheads="1"/>
              </p:cNvSpPr>
              <p:nvPr/>
            </p:nvSpPr>
            <p:spPr bwMode="auto">
              <a:xfrm>
                <a:off x="7275785" y="4897603"/>
                <a:ext cx="355176" cy="9284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1" name="Oval 89"/>
              <p:cNvSpPr>
                <a:spLocks noChangeArrowheads="1"/>
              </p:cNvSpPr>
              <p:nvPr/>
            </p:nvSpPr>
            <p:spPr bwMode="auto">
              <a:xfrm>
                <a:off x="7574958" y="4931500"/>
                <a:ext cx="25054" cy="25054"/>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2" name="Rectangle 90"/>
              <p:cNvSpPr>
                <a:spLocks noChangeArrowheads="1"/>
              </p:cNvSpPr>
              <p:nvPr/>
            </p:nvSpPr>
            <p:spPr bwMode="auto">
              <a:xfrm>
                <a:off x="7275785" y="5014030"/>
                <a:ext cx="355176" cy="9137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3" name="Oval 97"/>
              <p:cNvSpPr>
                <a:spLocks noChangeArrowheads="1"/>
              </p:cNvSpPr>
              <p:nvPr/>
            </p:nvSpPr>
            <p:spPr bwMode="auto">
              <a:xfrm>
                <a:off x="7574958" y="5047927"/>
                <a:ext cx="25054" cy="25054"/>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4" name="Rectangle 98"/>
              <p:cNvSpPr>
                <a:spLocks noChangeArrowheads="1"/>
              </p:cNvSpPr>
              <p:nvPr/>
            </p:nvSpPr>
            <p:spPr bwMode="auto">
              <a:xfrm>
                <a:off x="7275785" y="5130458"/>
                <a:ext cx="355176" cy="943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5" name="Oval 105"/>
              <p:cNvSpPr>
                <a:spLocks noChangeArrowheads="1"/>
              </p:cNvSpPr>
              <p:nvPr/>
            </p:nvSpPr>
            <p:spPr bwMode="auto">
              <a:xfrm>
                <a:off x="7574958" y="5167301"/>
                <a:ext cx="25054" cy="20633"/>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6" name="Rectangle 106"/>
              <p:cNvSpPr>
                <a:spLocks noChangeArrowheads="1"/>
              </p:cNvSpPr>
              <p:nvPr/>
            </p:nvSpPr>
            <p:spPr bwMode="auto">
              <a:xfrm>
                <a:off x="7275785" y="5246883"/>
                <a:ext cx="355176" cy="943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7" name="Oval 113"/>
              <p:cNvSpPr>
                <a:spLocks noChangeArrowheads="1"/>
              </p:cNvSpPr>
              <p:nvPr/>
            </p:nvSpPr>
            <p:spPr bwMode="auto">
              <a:xfrm>
                <a:off x="7574958" y="5283728"/>
                <a:ext cx="25054" cy="20633"/>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8" name="Rectangle 114"/>
              <p:cNvSpPr>
                <a:spLocks noChangeArrowheads="1"/>
              </p:cNvSpPr>
              <p:nvPr/>
            </p:nvSpPr>
            <p:spPr bwMode="auto">
              <a:xfrm>
                <a:off x="7275785" y="5366259"/>
                <a:ext cx="355176" cy="9137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49" name="Oval 121"/>
              <p:cNvSpPr>
                <a:spLocks noChangeArrowheads="1"/>
              </p:cNvSpPr>
              <p:nvPr/>
            </p:nvSpPr>
            <p:spPr bwMode="auto">
              <a:xfrm>
                <a:off x="7574958" y="5400154"/>
                <a:ext cx="25054" cy="20633"/>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50" name="Rectangle 122"/>
              <p:cNvSpPr>
                <a:spLocks noChangeArrowheads="1"/>
              </p:cNvSpPr>
              <p:nvPr/>
            </p:nvSpPr>
            <p:spPr bwMode="auto">
              <a:xfrm>
                <a:off x="7275785" y="5482685"/>
                <a:ext cx="355176" cy="9137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251" name="Oval 129"/>
              <p:cNvSpPr>
                <a:spLocks noChangeArrowheads="1"/>
              </p:cNvSpPr>
              <p:nvPr/>
            </p:nvSpPr>
            <p:spPr bwMode="auto">
              <a:xfrm>
                <a:off x="7574958" y="5516581"/>
                <a:ext cx="25054" cy="23580"/>
              </a:xfrm>
              <a:prstGeom prst="ellipse">
                <a:avLst/>
              </a:pr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sp>
          <p:nvSpPr>
            <p:cNvPr id="15" name="TextBox 14"/>
            <p:cNvSpPr txBox="1"/>
            <p:nvPr/>
          </p:nvSpPr>
          <p:spPr>
            <a:xfrm>
              <a:off x="6840022" y="3792149"/>
              <a:ext cx="1029769" cy="544765"/>
            </a:xfrm>
            <a:prstGeom prst="rect">
              <a:avLst/>
            </a:prstGeom>
            <a:noFill/>
          </p:spPr>
          <p:txBody>
            <a:bodyPr wrap="none" lIns="182880" tIns="146304" rIns="182880" bIns="146304" rtlCol="0">
              <a:spAutoFit/>
            </a:bodyPr>
            <a:lstStyle/>
            <a:p>
              <a:pPr>
                <a:lnSpc>
                  <a:spcPct val="90000"/>
                </a:lnSpc>
                <a:spcAft>
                  <a:spcPts val="600"/>
                </a:spcAft>
              </a:pPr>
              <a:r>
                <a:rPr lang="en-US" dirty="0" smtClean="0">
                  <a:solidFill>
                    <a:schemeClr val="tx2">
                      <a:lumMod val="75000"/>
                    </a:schemeClr>
                  </a:solidFill>
                  <a:latin typeface="+mj-lt"/>
                </a:rPr>
                <a:t>% CPU</a:t>
              </a:r>
            </a:p>
          </p:txBody>
        </p:sp>
        <p:sp>
          <p:nvSpPr>
            <p:cNvPr id="382" name="TextBox 381"/>
            <p:cNvSpPr txBox="1"/>
            <p:nvPr/>
          </p:nvSpPr>
          <p:spPr>
            <a:xfrm>
              <a:off x="6021058" y="4670040"/>
              <a:ext cx="1045992" cy="544765"/>
            </a:xfrm>
            <a:prstGeom prst="rect">
              <a:avLst/>
            </a:prstGeom>
            <a:noFill/>
          </p:spPr>
          <p:txBody>
            <a:bodyPr wrap="none" lIns="182880" tIns="146304" rIns="182880" bIns="146304" rtlCol="0">
              <a:spAutoFit/>
            </a:bodyPr>
            <a:lstStyle/>
            <a:p>
              <a:pPr>
                <a:lnSpc>
                  <a:spcPct val="90000"/>
                </a:lnSpc>
                <a:spcAft>
                  <a:spcPts val="600"/>
                </a:spcAft>
              </a:pPr>
              <a:r>
                <a:rPr lang="en-US" dirty="0" smtClean="0">
                  <a:solidFill>
                    <a:schemeClr val="tx2">
                      <a:lumMod val="75000"/>
                    </a:schemeClr>
                  </a:solidFill>
                  <a:latin typeface="+mj-lt"/>
                </a:rPr>
                <a:t>% read</a:t>
              </a:r>
            </a:p>
          </p:txBody>
        </p:sp>
        <p:sp>
          <p:nvSpPr>
            <p:cNvPr id="383" name="TextBox 382"/>
            <p:cNvSpPr txBox="1"/>
            <p:nvPr/>
          </p:nvSpPr>
          <p:spPr>
            <a:xfrm>
              <a:off x="7644985" y="4681764"/>
              <a:ext cx="1079463" cy="544765"/>
            </a:xfrm>
            <a:prstGeom prst="rect">
              <a:avLst/>
            </a:prstGeom>
            <a:noFill/>
          </p:spPr>
          <p:txBody>
            <a:bodyPr wrap="none" lIns="182880" tIns="146304" rIns="182880" bIns="146304" rtlCol="0">
              <a:spAutoFit/>
            </a:bodyPr>
            <a:lstStyle/>
            <a:p>
              <a:pPr>
                <a:lnSpc>
                  <a:spcPct val="90000"/>
                </a:lnSpc>
                <a:spcAft>
                  <a:spcPts val="600"/>
                </a:spcAft>
              </a:pPr>
              <a:r>
                <a:rPr lang="en-US" dirty="0" smtClean="0">
                  <a:solidFill>
                    <a:schemeClr val="tx2">
                      <a:lumMod val="75000"/>
                    </a:schemeClr>
                  </a:solidFill>
                  <a:latin typeface="+mj-lt"/>
                </a:rPr>
                <a:t>% write</a:t>
              </a:r>
            </a:p>
          </p:txBody>
        </p:sp>
        <p:sp>
          <p:nvSpPr>
            <p:cNvPr id="384" name="TextBox 383"/>
            <p:cNvSpPr txBox="1"/>
            <p:nvPr/>
          </p:nvSpPr>
          <p:spPr>
            <a:xfrm>
              <a:off x="6638203" y="5758914"/>
              <a:ext cx="1433406" cy="544765"/>
            </a:xfrm>
            <a:prstGeom prst="rect">
              <a:avLst/>
            </a:prstGeom>
            <a:noFill/>
          </p:spPr>
          <p:txBody>
            <a:bodyPr wrap="none" lIns="182880" tIns="146304" rIns="182880" bIns="146304" rtlCol="0">
              <a:spAutoFit/>
            </a:bodyPr>
            <a:lstStyle/>
            <a:p>
              <a:pPr>
                <a:lnSpc>
                  <a:spcPct val="90000"/>
                </a:lnSpc>
                <a:spcAft>
                  <a:spcPts val="600"/>
                </a:spcAft>
              </a:pPr>
              <a:r>
                <a:rPr lang="en-US" dirty="0" smtClean="0">
                  <a:solidFill>
                    <a:schemeClr val="tx2">
                      <a:lumMod val="75000"/>
                    </a:schemeClr>
                  </a:solidFill>
                  <a:latin typeface="+mj-lt"/>
                </a:rPr>
                <a:t>% memory</a:t>
              </a:r>
            </a:p>
          </p:txBody>
        </p:sp>
      </p:grpSp>
      <p:grpSp>
        <p:nvGrpSpPr>
          <p:cNvPr id="17" name="Group 16"/>
          <p:cNvGrpSpPr/>
          <p:nvPr/>
        </p:nvGrpSpPr>
        <p:grpSpPr>
          <a:xfrm>
            <a:off x="6124319" y="3507610"/>
            <a:ext cx="1383425" cy="734335"/>
            <a:chOff x="8774460" y="3881194"/>
            <a:chExt cx="1383425" cy="734335"/>
          </a:xfrm>
        </p:grpSpPr>
        <p:sp>
          <p:nvSpPr>
            <p:cNvPr id="380" name="Freeform 12"/>
            <p:cNvSpPr>
              <a:spLocks/>
            </p:cNvSpPr>
            <p:nvPr/>
          </p:nvSpPr>
          <p:spPr bwMode="auto">
            <a:xfrm>
              <a:off x="9068727" y="3881194"/>
              <a:ext cx="1089158" cy="717226"/>
            </a:xfrm>
            <a:custGeom>
              <a:avLst/>
              <a:gdLst>
                <a:gd name="T0" fmla="*/ 378 w 450"/>
                <a:gd name="T1" fmla="*/ 130 h 296"/>
                <a:gd name="T2" fmla="*/ 378 w 450"/>
                <a:gd name="T3" fmla="*/ 124 h 296"/>
                <a:gd name="T4" fmla="*/ 254 w 450"/>
                <a:gd name="T5" fmla="*/ 0 h 296"/>
                <a:gd name="T6" fmla="*/ 150 w 450"/>
                <a:gd name="T7" fmla="*/ 55 h 296"/>
                <a:gd name="T8" fmla="*/ 116 w 450"/>
                <a:gd name="T9" fmla="*/ 46 h 296"/>
                <a:gd name="T10" fmla="*/ 76 w 450"/>
                <a:gd name="T11" fmla="*/ 58 h 296"/>
                <a:gd name="T12" fmla="*/ 44 w 450"/>
                <a:gd name="T13" fmla="*/ 116 h 296"/>
                <a:gd name="T14" fmla="*/ 0 w 450"/>
                <a:gd name="T15" fmla="*/ 198 h 296"/>
                <a:gd name="T16" fmla="*/ 86 w 450"/>
                <a:gd name="T17" fmla="*/ 296 h 296"/>
                <a:gd name="T18" fmla="*/ 97 w 450"/>
                <a:gd name="T19" fmla="*/ 296 h 296"/>
                <a:gd name="T20" fmla="*/ 107 w 450"/>
                <a:gd name="T21" fmla="*/ 296 h 296"/>
                <a:gd name="T22" fmla="*/ 310 w 450"/>
                <a:gd name="T23" fmla="*/ 296 h 296"/>
                <a:gd name="T24" fmla="*/ 314 w 450"/>
                <a:gd name="T25" fmla="*/ 296 h 296"/>
                <a:gd name="T26" fmla="*/ 319 w 450"/>
                <a:gd name="T27" fmla="*/ 296 h 296"/>
                <a:gd name="T28" fmla="*/ 334 w 450"/>
                <a:gd name="T29" fmla="*/ 296 h 296"/>
                <a:gd name="T30" fmla="*/ 366 w 450"/>
                <a:gd name="T31" fmla="*/ 296 h 296"/>
                <a:gd name="T32" fmla="*/ 450 w 450"/>
                <a:gd name="T33" fmla="*/ 212 h 296"/>
                <a:gd name="T34" fmla="*/ 378 w 450"/>
                <a:gd name="T35" fmla="*/ 1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0" h="296">
                  <a:moveTo>
                    <a:pt x="378" y="130"/>
                  </a:moveTo>
                  <a:cubicBezTo>
                    <a:pt x="378" y="128"/>
                    <a:pt x="378" y="125"/>
                    <a:pt x="378" y="124"/>
                  </a:cubicBezTo>
                  <a:cubicBezTo>
                    <a:pt x="378" y="55"/>
                    <a:pt x="322" y="0"/>
                    <a:pt x="254" y="0"/>
                  </a:cubicBezTo>
                  <a:cubicBezTo>
                    <a:pt x="211" y="0"/>
                    <a:pt x="173" y="22"/>
                    <a:pt x="150" y="55"/>
                  </a:cubicBezTo>
                  <a:cubicBezTo>
                    <a:pt x="140" y="49"/>
                    <a:pt x="129" y="46"/>
                    <a:pt x="116" y="46"/>
                  </a:cubicBezTo>
                  <a:cubicBezTo>
                    <a:pt x="101" y="46"/>
                    <a:pt x="88" y="51"/>
                    <a:pt x="76" y="58"/>
                  </a:cubicBezTo>
                  <a:cubicBezTo>
                    <a:pt x="57" y="71"/>
                    <a:pt x="45" y="92"/>
                    <a:pt x="44" y="116"/>
                  </a:cubicBezTo>
                  <a:cubicBezTo>
                    <a:pt x="18" y="134"/>
                    <a:pt x="0" y="164"/>
                    <a:pt x="0" y="198"/>
                  </a:cubicBezTo>
                  <a:cubicBezTo>
                    <a:pt x="0" y="249"/>
                    <a:pt x="38" y="290"/>
                    <a:pt x="86" y="296"/>
                  </a:cubicBezTo>
                  <a:cubicBezTo>
                    <a:pt x="90" y="296"/>
                    <a:pt x="94" y="296"/>
                    <a:pt x="97" y="296"/>
                  </a:cubicBezTo>
                  <a:cubicBezTo>
                    <a:pt x="101" y="296"/>
                    <a:pt x="104" y="296"/>
                    <a:pt x="107" y="296"/>
                  </a:cubicBezTo>
                  <a:cubicBezTo>
                    <a:pt x="153" y="296"/>
                    <a:pt x="259" y="296"/>
                    <a:pt x="310" y="296"/>
                  </a:cubicBezTo>
                  <a:cubicBezTo>
                    <a:pt x="311" y="296"/>
                    <a:pt x="313" y="296"/>
                    <a:pt x="314" y="296"/>
                  </a:cubicBezTo>
                  <a:cubicBezTo>
                    <a:pt x="319" y="296"/>
                    <a:pt x="319" y="296"/>
                    <a:pt x="319" y="296"/>
                  </a:cubicBezTo>
                  <a:cubicBezTo>
                    <a:pt x="321" y="296"/>
                    <a:pt x="329" y="296"/>
                    <a:pt x="334" y="296"/>
                  </a:cubicBezTo>
                  <a:cubicBezTo>
                    <a:pt x="366" y="296"/>
                    <a:pt x="366" y="296"/>
                    <a:pt x="366" y="296"/>
                  </a:cubicBezTo>
                  <a:cubicBezTo>
                    <a:pt x="412" y="295"/>
                    <a:pt x="450" y="258"/>
                    <a:pt x="450" y="212"/>
                  </a:cubicBezTo>
                  <a:cubicBezTo>
                    <a:pt x="450" y="170"/>
                    <a:pt x="418" y="135"/>
                    <a:pt x="378" y="130"/>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381" name="Freeform 8"/>
            <p:cNvSpPr>
              <a:spLocks/>
            </p:cNvSpPr>
            <p:nvPr/>
          </p:nvSpPr>
          <p:spPr bwMode="auto">
            <a:xfrm>
              <a:off x="8774460" y="4228890"/>
              <a:ext cx="588533" cy="386639"/>
            </a:xfrm>
            <a:custGeom>
              <a:avLst/>
              <a:gdLst>
                <a:gd name="T0" fmla="*/ 1245 w 1482"/>
                <a:gd name="T1" fmla="*/ 427 h 974"/>
                <a:gd name="T2" fmla="*/ 1245 w 1482"/>
                <a:gd name="T3" fmla="*/ 408 h 974"/>
                <a:gd name="T4" fmla="*/ 836 w 1482"/>
                <a:gd name="T5" fmla="*/ 0 h 974"/>
                <a:gd name="T6" fmla="*/ 496 w 1482"/>
                <a:gd name="T7" fmla="*/ 182 h 974"/>
                <a:gd name="T8" fmla="*/ 384 w 1482"/>
                <a:gd name="T9" fmla="*/ 152 h 974"/>
                <a:gd name="T10" fmla="*/ 252 w 1482"/>
                <a:gd name="T11" fmla="*/ 192 h 974"/>
                <a:gd name="T12" fmla="*/ 147 w 1482"/>
                <a:gd name="T13" fmla="*/ 383 h 974"/>
                <a:gd name="T14" fmla="*/ 0 w 1482"/>
                <a:gd name="T15" fmla="*/ 653 h 974"/>
                <a:gd name="T16" fmla="*/ 286 w 1482"/>
                <a:gd name="T17" fmla="*/ 974 h 974"/>
                <a:gd name="T18" fmla="*/ 321 w 1482"/>
                <a:gd name="T19" fmla="*/ 974 h 974"/>
                <a:gd name="T20" fmla="*/ 354 w 1482"/>
                <a:gd name="T21" fmla="*/ 974 h 974"/>
                <a:gd name="T22" fmla="*/ 1021 w 1482"/>
                <a:gd name="T23" fmla="*/ 974 h 974"/>
                <a:gd name="T24" fmla="*/ 1035 w 1482"/>
                <a:gd name="T25" fmla="*/ 974 h 974"/>
                <a:gd name="T26" fmla="*/ 1051 w 1482"/>
                <a:gd name="T27" fmla="*/ 974 h 974"/>
                <a:gd name="T28" fmla="*/ 1100 w 1482"/>
                <a:gd name="T29" fmla="*/ 974 h 974"/>
                <a:gd name="T30" fmla="*/ 1207 w 1482"/>
                <a:gd name="T31" fmla="*/ 974 h 974"/>
                <a:gd name="T32" fmla="*/ 1482 w 1482"/>
                <a:gd name="T33" fmla="*/ 699 h 974"/>
                <a:gd name="T34" fmla="*/ 1245 w 1482"/>
                <a:gd name="T35" fmla="*/ 427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82" h="974">
                  <a:moveTo>
                    <a:pt x="1245" y="427"/>
                  </a:moveTo>
                  <a:cubicBezTo>
                    <a:pt x="1245" y="422"/>
                    <a:pt x="1245" y="413"/>
                    <a:pt x="1245" y="408"/>
                  </a:cubicBezTo>
                  <a:cubicBezTo>
                    <a:pt x="1245" y="182"/>
                    <a:pt x="1062" y="0"/>
                    <a:pt x="836" y="0"/>
                  </a:cubicBezTo>
                  <a:cubicBezTo>
                    <a:pt x="694" y="0"/>
                    <a:pt x="569" y="73"/>
                    <a:pt x="496" y="182"/>
                  </a:cubicBezTo>
                  <a:cubicBezTo>
                    <a:pt x="463" y="163"/>
                    <a:pt x="425" y="152"/>
                    <a:pt x="384" y="152"/>
                  </a:cubicBezTo>
                  <a:cubicBezTo>
                    <a:pt x="335" y="152"/>
                    <a:pt x="289" y="167"/>
                    <a:pt x="252" y="192"/>
                  </a:cubicBezTo>
                  <a:cubicBezTo>
                    <a:pt x="190" y="233"/>
                    <a:pt x="149" y="304"/>
                    <a:pt x="147" y="383"/>
                  </a:cubicBezTo>
                  <a:cubicBezTo>
                    <a:pt x="60" y="441"/>
                    <a:pt x="0" y="541"/>
                    <a:pt x="0" y="653"/>
                  </a:cubicBezTo>
                  <a:cubicBezTo>
                    <a:pt x="0" y="819"/>
                    <a:pt x="125" y="955"/>
                    <a:pt x="286" y="974"/>
                  </a:cubicBezTo>
                  <a:cubicBezTo>
                    <a:pt x="297" y="974"/>
                    <a:pt x="310" y="974"/>
                    <a:pt x="321" y="974"/>
                  </a:cubicBezTo>
                  <a:cubicBezTo>
                    <a:pt x="332" y="974"/>
                    <a:pt x="343" y="974"/>
                    <a:pt x="354" y="974"/>
                  </a:cubicBezTo>
                  <a:cubicBezTo>
                    <a:pt x="504" y="974"/>
                    <a:pt x="855" y="974"/>
                    <a:pt x="1021" y="974"/>
                  </a:cubicBezTo>
                  <a:cubicBezTo>
                    <a:pt x="1027" y="974"/>
                    <a:pt x="1031" y="974"/>
                    <a:pt x="1035" y="974"/>
                  </a:cubicBezTo>
                  <a:cubicBezTo>
                    <a:pt x="1051" y="974"/>
                    <a:pt x="1051" y="974"/>
                    <a:pt x="1051" y="974"/>
                  </a:cubicBezTo>
                  <a:cubicBezTo>
                    <a:pt x="1060" y="974"/>
                    <a:pt x="1084" y="974"/>
                    <a:pt x="1100" y="974"/>
                  </a:cubicBezTo>
                  <a:cubicBezTo>
                    <a:pt x="1207" y="974"/>
                    <a:pt x="1207" y="974"/>
                    <a:pt x="1207" y="974"/>
                  </a:cubicBezTo>
                  <a:cubicBezTo>
                    <a:pt x="1359" y="972"/>
                    <a:pt x="1482" y="849"/>
                    <a:pt x="1482" y="699"/>
                  </a:cubicBezTo>
                  <a:cubicBezTo>
                    <a:pt x="1482" y="560"/>
                    <a:pt x="1378" y="446"/>
                    <a:pt x="1245" y="427"/>
                  </a:cubicBezTo>
                  <a:close/>
                </a:path>
              </a:pathLst>
            </a:custGeom>
            <a:solidFill>
              <a:srgbClr val="00BCF2">
                <a:lumMod val="40000"/>
                <a:lumOff val="60000"/>
              </a:srgbClr>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grpSp>
        <p:nvGrpSpPr>
          <p:cNvPr id="386" name="Group 385"/>
          <p:cNvGrpSpPr/>
          <p:nvPr/>
        </p:nvGrpSpPr>
        <p:grpSpPr>
          <a:xfrm>
            <a:off x="6934499" y="5144215"/>
            <a:ext cx="5355582" cy="1280351"/>
            <a:chOff x="4782974" y="5259039"/>
            <a:chExt cx="5355582" cy="1280351"/>
          </a:xfrm>
        </p:grpSpPr>
        <p:sp>
          <p:nvSpPr>
            <p:cNvPr id="387" name="TextBox 386"/>
            <p:cNvSpPr txBox="1"/>
            <p:nvPr/>
          </p:nvSpPr>
          <p:spPr>
            <a:xfrm>
              <a:off x="4782974" y="5259039"/>
              <a:ext cx="207010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smtClean="0">
                  <a:solidFill>
                    <a:schemeClr val="tx2">
                      <a:lumMod val="75000"/>
                    </a:schemeClr>
                  </a:solidFill>
                  <a:latin typeface="+mj-lt"/>
                </a:rPr>
                <a:t>Basic — 5 DTU</a:t>
              </a:r>
              <a:endParaRPr lang="en-US" sz="2000" dirty="0">
                <a:solidFill>
                  <a:schemeClr val="tx2">
                    <a:lumMod val="75000"/>
                  </a:schemeClr>
                </a:solidFill>
                <a:latin typeface="+mj-lt"/>
              </a:endParaRPr>
            </a:p>
          </p:txBody>
        </p:sp>
        <p:sp>
          <p:nvSpPr>
            <p:cNvPr id="388" name="TextBox 387"/>
            <p:cNvSpPr txBox="1"/>
            <p:nvPr/>
          </p:nvSpPr>
          <p:spPr>
            <a:xfrm>
              <a:off x="6483004" y="5259039"/>
              <a:ext cx="2070100" cy="1280351"/>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tx2">
                      <a:lumMod val="75000"/>
                    </a:schemeClr>
                  </a:solidFill>
                  <a:latin typeface="+mj-lt"/>
                </a:rPr>
                <a:t>S0 — 10 DTU</a:t>
              </a:r>
            </a:p>
            <a:p>
              <a:pPr>
                <a:lnSpc>
                  <a:spcPct val="90000"/>
                </a:lnSpc>
                <a:spcAft>
                  <a:spcPts val="600"/>
                </a:spcAft>
              </a:pPr>
              <a:r>
                <a:rPr lang="en-US" sz="2000" dirty="0" smtClean="0">
                  <a:solidFill>
                    <a:schemeClr val="tx2">
                      <a:lumMod val="75000"/>
                    </a:schemeClr>
                  </a:solidFill>
                  <a:latin typeface="+mj-lt"/>
                </a:rPr>
                <a:t>S1 — 20 DTU</a:t>
              </a:r>
            </a:p>
            <a:p>
              <a:pPr>
                <a:lnSpc>
                  <a:spcPct val="90000"/>
                </a:lnSpc>
                <a:spcAft>
                  <a:spcPts val="600"/>
                </a:spcAft>
              </a:pPr>
              <a:r>
                <a:rPr lang="en-US" sz="2000" dirty="0">
                  <a:solidFill>
                    <a:schemeClr val="tx2">
                      <a:lumMod val="75000"/>
                    </a:schemeClr>
                  </a:solidFill>
                  <a:latin typeface="+mj-lt"/>
                </a:rPr>
                <a:t>S2 </a:t>
              </a:r>
              <a:r>
                <a:rPr lang="en-US" sz="2000" dirty="0" smtClean="0">
                  <a:solidFill>
                    <a:schemeClr val="tx2">
                      <a:lumMod val="75000"/>
                    </a:schemeClr>
                  </a:solidFill>
                  <a:latin typeface="+mj-lt"/>
                </a:rPr>
                <a:t>— 50 DTU</a:t>
              </a:r>
              <a:endParaRPr lang="en-US" sz="2000" dirty="0">
                <a:solidFill>
                  <a:schemeClr val="tx2">
                    <a:lumMod val="75000"/>
                  </a:schemeClr>
                </a:solidFill>
                <a:latin typeface="+mj-lt"/>
              </a:endParaRPr>
            </a:p>
          </p:txBody>
        </p:sp>
        <p:sp>
          <p:nvSpPr>
            <p:cNvPr id="389" name="TextBox 388"/>
            <p:cNvSpPr txBox="1"/>
            <p:nvPr/>
          </p:nvSpPr>
          <p:spPr>
            <a:xfrm>
              <a:off x="8068456" y="5259039"/>
              <a:ext cx="2070100" cy="1280351"/>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tx2">
                      <a:lumMod val="75000"/>
                    </a:schemeClr>
                  </a:solidFill>
                  <a:latin typeface="+mj-lt"/>
                </a:rPr>
                <a:t>P</a:t>
              </a:r>
              <a:r>
                <a:rPr lang="en-US" sz="2000" dirty="0" smtClean="0">
                  <a:solidFill>
                    <a:schemeClr val="tx2">
                      <a:lumMod val="75000"/>
                    </a:schemeClr>
                  </a:solidFill>
                  <a:latin typeface="+mj-lt"/>
                </a:rPr>
                <a:t>1 — 100 DTU</a:t>
              </a:r>
            </a:p>
            <a:p>
              <a:pPr>
                <a:lnSpc>
                  <a:spcPct val="90000"/>
                </a:lnSpc>
                <a:spcAft>
                  <a:spcPts val="600"/>
                </a:spcAft>
              </a:pPr>
              <a:r>
                <a:rPr lang="en-US" sz="2000" dirty="0" smtClean="0">
                  <a:solidFill>
                    <a:schemeClr val="tx2">
                      <a:lumMod val="75000"/>
                    </a:schemeClr>
                  </a:solidFill>
                  <a:latin typeface="+mj-lt"/>
                </a:rPr>
                <a:t>P2 — 200 DTU</a:t>
              </a:r>
            </a:p>
            <a:p>
              <a:pPr>
                <a:lnSpc>
                  <a:spcPct val="90000"/>
                </a:lnSpc>
                <a:spcAft>
                  <a:spcPts val="600"/>
                </a:spcAft>
              </a:pPr>
              <a:r>
                <a:rPr lang="en-US" sz="2000" dirty="0">
                  <a:solidFill>
                    <a:schemeClr val="tx2">
                      <a:lumMod val="75000"/>
                    </a:schemeClr>
                  </a:solidFill>
                  <a:latin typeface="+mj-lt"/>
                </a:rPr>
                <a:t>P3 — </a:t>
              </a:r>
              <a:r>
                <a:rPr lang="en-US" sz="2000" dirty="0" smtClean="0">
                  <a:solidFill>
                    <a:schemeClr val="tx2">
                      <a:lumMod val="75000"/>
                    </a:schemeClr>
                  </a:solidFill>
                  <a:latin typeface="+mj-lt"/>
                </a:rPr>
                <a:t>800 </a:t>
              </a:r>
              <a:r>
                <a:rPr lang="en-US" sz="2000" dirty="0">
                  <a:solidFill>
                    <a:schemeClr val="tx2">
                      <a:lumMod val="75000"/>
                    </a:schemeClr>
                  </a:solidFill>
                  <a:latin typeface="+mj-lt"/>
                </a:rPr>
                <a:t>DTU</a:t>
              </a:r>
            </a:p>
          </p:txBody>
        </p:sp>
      </p:grpSp>
      <p:sp>
        <p:nvSpPr>
          <p:cNvPr id="20" name="Rectangle 19"/>
          <p:cNvSpPr/>
          <p:nvPr/>
        </p:nvSpPr>
        <p:spPr>
          <a:xfrm>
            <a:off x="7067786" y="3721496"/>
            <a:ext cx="5024778" cy="1323439"/>
          </a:xfrm>
          <a:prstGeom prst="rect">
            <a:avLst/>
          </a:prstGeom>
        </p:spPr>
        <p:txBody>
          <a:bodyPr wrap="square">
            <a:spAutoFit/>
          </a:bodyPr>
          <a:lstStyle/>
          <a:p>
            <a:pPr marL="571500" lvl="0">
              <a:lnSpc>
                <a:spcPts val="2400"/>
              </a:lnSpc>
            </a:pPr>
            <a:r>
              <a:rPr lang="en-US" sz="2000" dirty="0" smtClean="0">
                <a:solidFill>
                  <a:schemeClr val="tx2">
                    <a:lumMod val="75000"/>
                  </a:schemeClr>
                </a:solidFill>
                <a:latin typeface="Segoe UI Light"/>
              </a:rPr>
              <a:t>DTU is defined </a:t>
            </a:r>
            <a:r>
              <a:rPr lang="en-US" sz="2000" dirty="0">
                <a:solidFill>
                  <a:schemeClr val="tx2">
                    <a:lumMod val="75000"/>
                  </a:schemeClr>
                </a:solidFill>
                <a:latin typeface="Segoe UI Light"/>
              </a:rPr>
              <a:t>by the bounding box for the resources required by a database </a:t>
            </a:r>
            <a:r>
              <a:rPr lang="en-US" sz="2000" dirty="0" smtClean="0">
                <a:solidFill>
                  <a:schemeClr val="tx2">
                    <a:lumMod val="75000"/>
                  </a:schemeClr>
                </a:solidFill>
                <a:latin typeface="Segoe UI Light"/>
              </a:rPr>
              <a:t>workload and measures </a:t>
            </a:r>
            <a:r>
              <a:rPr lang="en-US" sz="2000" dirty="0">
                <a:solidFill>
                  <a:schemeClr val="tx2">
                    <a:lumMod val="75000"/>
                  </a:schemeClr>
                </a:solidFill>
                <a:latin typeface="Segoe UI Light"/>
              </a:rPr>
              <a:t>power across </a:t>
            </a:r>
            <a:r>
              <a:rPr lang="en-US" sz="2000" dirty="0" smtClean="0">
                <a:solidFill>
                  <a:schemeClr val="tx2">
                    <a:lumMod val="75000"/>
                  </a:schemeClr>
                </a:solidFill>
                <a:latin typeface="Segoe UI Light"/>
              </a:rPr>
              <a:t>the six performance levels.</a:t>
            </a:r>
            <a:endParaRPr lang="en-US" sz="2000" dirty="0">
              <a:solidFill>
                <a:schemeClr val="tx2">
                  <a:lumMod val="75000"/>
                </a:schemeClr>
              </a:solidFill>
              <a:latin typeface="Segoe UI Light"/>
            </a:endParaRPr>
          </a:p>
        </p:txBody>
      </p:sp>
      <p:sp>
        <p:nvSpPr>
          <p:cNvPr id="390" name="Freeform 95"/>
          <p:cNvSpPr>
            <a:spLocks/>
          </p:cNvSpPr>
          <p:nvPr/>
        </p:nvSpPr>
        <p:spPr bwMode="auto">
          <a:xfrm flipH="1">
            <a:off x="108636" y="4656741"/>
            <a:ext cx="2735311" cy="1776370"/>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noFill/>
          <a:ln w="38100">
            <a:solidFill>
              <a:srgbClr val="10117D"/>
            </a:solidFill>
            <a:prstDash val="sysDash"/>
            <a:round/>
            <a:headEnd/>
            <a:tailEnd/>
          </a:ln>
          <a:extLst/>
        </p:spPr>
        <p:txBody>
          <a:bodyPr vert="horz" wrap="square" lIns="91440" tIns="45720" rIns="91440" bIns="45720" numCol="1" anchor="t" anchorCtr="0" compatLnSpc="1">
            <a:prstTxWarp prst="textNoShape">
              <a:avLst/>
            </a:prstTxWarp>
          </a:bodyPr>
          <a:lstStyle/>
          <a:p>
            <a:endParaRPr lang="en-US" kern="0">
              <a:solidFill>
                <a:srgbClr val="505050"/>
              </a:solidFill>
            </a:endParaRPr>
          </a:p>
        </p:txBody>
      </p:sp>
      <p:grpSp>
        <p:nvGrpSpPr>
          <p:cNvPr id="450" name="Group 449"/>
          <p:cNvGrpSpPr/>
          <p:nvPr/>
        </p:nvGrpSpPr>
        <p:grpSpPr>
          <a:xfrm>
            <a:off x="1527801" y="5346244"/>
            <a:ext cx="1044251" cy="1024556"/>
            <a:chOff x="570606" y="5612779"/>
            <a:chExt cx="841749" cy="825873"/>
          </a:xfrm>
        </p:grpSpPr>
        <p:sp>
          <p:nvSpPr>
            <p:cNvPr id="392" name="Freeform 55"/>
            <p:cNvSpPr>
              <a:spLocks/>
            </p:cNvSpPr>
            <p:nvPr/>
          </p:nvSpPr>
          <p:spPr bwMode="auto">
            <a:xfrm>
              <a:off x="665784" y="6277677"/>
              <a:ext cx="746571" cy="160975"/>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chemeClr val="tx1">
                <a:lumMod val="50000"/>
                <a:alpha val="19000"/>
              </a:schemeClr>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nvGrpSpPr>
            <p:cNvPr id="393" name="Group 392"/>
            <p:cNvGrpSpPr/>
            <p:nvPr/>
          </p:nvGrpSpPr>
          <p:grpSpPr>
            <a:xfrm>
              <a:off x="570606" y="5612779"/>
              <a:ext cx="595623" cy="824538"/>
              <a:chOff x="13103226" y="2775830"/>
              <a:chExt cx="1039812" cy="1407232"/>
            </a:xfrm>
          </p:grpSpPr>
          <p:sp>
            <p:nvSpPr>
              <p:cNvPr id="394" name="Rectangle 5"/>
              <p:cNvSpPr>
                <a:spLocks noChangeArrowheads="1"/>
              </p:cNvSpPr>
              <p:nvPr/>
            </p:nvSpPr>
            <p:spPr bwMode="auto">
              <a:xfrm>
                <a:off x="13103226" y="2775830"/>
                <a:ext cx="1039812" cy="1407232"/>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395"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396"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397"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398"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399" name="Oval 14"/>
              <p:cNvSpPr>
                <a:spLocks noChangeArrowheads="1"/>
              </p:cNvSpPr>
              <p:nvPr/>
            </p:nvSpPr>
            <p:spPr bwMode="auto">
              <a:xfrm>
                <a:off x="13875539" y="2970470"/>
                <a:ext cx="79105" cy="7910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400" name="Oval 15"/>
              <p:cNvSpPr>
                <a:spLocks noChangeArrowheads="1"/>
              </p:cNvSpPr>
              <p:nvPr/>
            </p:nvSpPr>
            <p:spPr bwMode="auto">
              <a:xfrm>
                <a:off x="13875539" y="3224438"/>
                <a:ext cx="79105" cy="7910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401" name="Oval 16"/>
              <p:cNvSpPr>
                <a:spLocks noChangeArrowheads="1"/>
              </p:cNvSpPr>
              <p:nvPr/>
            </p:nvSpPr>
            <p:spPr bwMode="auto">
              <a:xfrm>
                <a:off x="13875539" y="3478406"/>
                <a:ext cx="79105" cy="7910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402" name="Oval 17"/>
              <p:cNvSpPr>
                <a:spLocks noChangeArrowheads="1"/>
              </p:cNvSpPr>
              <p:nvPr/>
            </p:nvSpPr>
            <p:spPr bwMode="auto">
              <a:xfrm>
                <a:off x="13875539" y="3732374"/>
                <a:ext cx="79105" cy="7910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grpSp>
      <p:grpSp>
        <p:nvGrpSpPr>
          <p:cNvPr id="21" name="Group 20"/>
          <p:cNvGrpSpPr/>
          <p:nvPr/>
        </p:nvGrpSpPr>
        <p:grpSpPr>
          <a:xfrm>
            <a:off x="646635" y="5547421"/>
            <a:ext cx="804980" cy="824623"/>
            <a:chOff x="1816538" y="5583257"/>
            <a:chExt cx="702664" cy="719810"/>
          </a:xfrm>
        </p:grpSpPr>
        <p:sp>
          <p:nvSpPr>
            <p:cNvPr id="449" name="Freeform 55"/>
            <p:cNvSpPr>
              <a:spLocks/>
            </p:cNvSpPr>
            <p:nvPr/>
          </p:nvSpPr>
          <p:spPr bwMode="auto">
            <a:xfrm>
              <a:off x="1869368" y="6162950"/>
              <a:ext cx="649834" cy="140117"/>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chemeClr val="tx1">
                <a:lumMod val="50000"/>
                <a:alpha val="19000"/>
              </a:schemeClr>
            </a:solidFill>
            <a:ln>
              <a:noFill/>
            </a:ln>
            <a:extLst/>
          </p:spPr>
          <p:txBody>
            <a:bodyPr vert="horz" wrap="square" lIns="89642" tIns="44821" rIns="89642" bIns="44821" numCol="1" anchor="t" anchorCtr="0" compatLnSpc="1">
              <a:prstTxWarp prst="textNoShape">
                <a:avLst/>
              </a:prstTxWarp>
            </a:bodyPr>
            <a:lstStyle/>
            <a:p>
              <a:pPr defTabSz="913949"/>
              <a:endParaRPr lang="en-US">
                <a:solidFill>
                  <a:srgbClr val="000000"/>
                </a:solidFill>
              </a:endParaRPr>
            </a:p>
          </p:txBody>
        </p:sp>
        <p:grpSp>
          <p:nvGrpSpPr>
            <p:cNvPr id="439" name="Group 438"/>
            <p:cNvGrpSpPr/>
            <p:nvPr/>
          </p:nvGrpSpPr>
          <p:grpSpPr>
            <a:xfrm>
              <a:off x="1816538" y="5583257"/>
              <a:ext cx="518446" cy="717700"/>
              <a:chOff x="13103226" y="2775830"/>
              <a:chExt cx="1039812" cy="1407232"/>
            </a:xfrm>
          </p:grpSpPr>
          <p:sp>
            <p:nvSpPr>
              <p:cNvPr id="440" name="Rectangle 5"/>
              <p:cNvSpPr>
                <a:spLocks noChangeArrowheads="1"/>
              </p:cNvSpPr>
              <p:nvPr/>
            </p:nvSpPr>
            <p:spPr bwMode="auto">
              <a:xfrm>
                <a:off x="13103226" y="2775830"/>
                <a:ext cx="1039812" cy="1407232"/>
              </a:xfrm>
              <a:prstGeom prst="rect">
                <a:avLst/>
              </a:prstGeom>
              <a:solidFill>
                <a:srgbClr val="DC3C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41"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42"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43"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44"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45"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46"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47"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448"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grpSp>
      <p:grpSp>
        <p:nvGrpSpPr>
          <p:cNvPr id="456" name="Group 2"/>
          <p:cNvGrpSpPr/>
          <p:nvPr/>
        </p:nvGrpSpPr>
        <p:grpSpPr>
          <a:xfrm>
            <a:off x="-2044" y="6513076"/>
            <a:ext cx="12194043" cy="354000"/>
            <a:chOff x="2577137" y="4571778"/>
            <a:chExt cx="9101124" cy="1390560"/>
          </a:xfrm>
        </p:grpSpPr>
        <p:sp>
          <p:nvSpPr>
            <p:cNvPr id="457" name="TextBox 4"/>
            <p:cNvSpPr txBox="1"/>
            <p:nvPr/>
          </p:nvSpPr>
          <p:spPr>
            <a:xfrm>
              <a:off x="2577137" y="4571778"/>
              <a:ext cx="3034890" cy="1390458"/>
            </a:xfrm>
            <a:prstGeom prst="rect">
              <a:avLst/>
            </a:prstGeom>
            <a:solidFill>
              <a:schemeClr val="accent2"/>
            </a:solidFill>
          </p:spPr>
          <p:txBody>
            <a:bodyPr wrap="square" lIns="457200" tIns="137160" rIns="365760" rtlCol="0">
              <a:noAutofit/>
            </a:bodyPr>
            <a:lstStyle/>
            <a:p>
              <a:pPr>
                <a:lnSpc>
                  <a:spcPts val="3000"/>
                </a:lnSpc>
              </a:pPr>
              <a:r>
                <a:rPr lang="en-US" sz="2800" dirty="0" smtClean="0">
                  <a:solidFill>
                    <a:srgbClr val="FFFFFF"/>
                  </a:solidFill>
                  <a:latin typeface="Segoe UI Light"/>
                </a:rPr>
                <a:t> </a:t>
              </a:r>
              <a:endParaRPr lang="en-US" sz="2800" dirty="0">
                <a:solidFill>
                  <a:srgbClr val="FFFFFF"/>
                </a:solidFill>
                <a:latin typeface="Segoe UI Light"/>
              </a:endParaRPr>
            </a:p>
          </p:txBody>
        </p:sp>
        <p:sp>
          <p:nvSpPr>
            <p:cNvPr id="458" name="TextBox 6"/>
            <p:cNvSpPr txBox="1"/>
            <p:nvPr/>
          </p:nvSpPr>
          <p:spPr>
            <a:xfrm>
              <a:off x="5612027" y="4572324"/>
              <a:ext cx="6066234" cy="1390014"/>
            </a:xfrm>
            <a:prstGeom prst="rect">
              <a:avLst/>
            </a:prstGeom>
            <a:solidFill>
              <a:schemeClr val="accent2">
                <a:lumMod val="50000"/>
              </a:scheme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14414796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0-#ppt_w/2"/>
                                          </p:val>
                                        </p:tav>
                                        <p:tav tm="100000">
                                          <p:val>
                                            <p:strVal val="#ppt_x"/>
                                          </p:val>
                                        </p:tav>
                                      </p:tavLst>
                                    </p:anim>
                                    <p:anim calcmode="lin" valueType="num">
                                      <p:cBhvr additive="base">
                                        <p:cTn id="12" dur="500" fill="hold"/>
                                        <p:tgtEl>
                                          <p:spTgt spid="4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decel="100000" fill="hold" grpId="0" nodeType="afterEffect">
                                  <p:stCondLst>
                                    <p:cond delay="0"/>
                                  </p:stCondLst>
                                  <p:childTnLst>
                                    <p:set>
                                      <p:cBhvr>
                                        <p:cTn id="15" dur="1" fill="hold">
                                          <p:stCondLst>
                                            <p:cond delay="0"/>
                                          </p:stCondLst>
                                        </p:cTn>
                                        <p:tgtEl>
                                          <p:spTgt spid="23"/>
                                        </p:tgtEl>
                                        <p:attrNameLst>
                                          <p:attrName>style.visibility</p:attrName>
                                        </p:attrNameLst>
                                      </p:cBhvr>
                                      <p:to>
                                        <p:strVal val="visible"/>
                                      </p:to>
                                    </p:set>
                                    <p:anim calcmode="lin" valueType="num">
                                      <p:cBhvr additive="base">
                                        <p:cTn id="16" dur="750" fill="hold"/>
                                        <p:tgtEl>
                                          <p:spTgt spid="23"/>
                                        </p:tgtEl>
                                        <p:attrNameLst>
                                          <p:attrName>ppt_x</p:attrName>
                                        </p:attrNameLst>
                                      </p:cBhvr>
                                      <p:tavLst>
                                        <p:tav tm="0">
                                          <p:val>
                                            <p:strVal val="0-#ppt_w/2"/>
                                          </p:val>
                                        </p:tav>
                                        <p:tav tm="100000">
                                          <p:val>
                                            <p:strVal val="#ppt_x"/>
                                          </p:val>
                                        </p:tav>
                                      </p:tavLst>
                                    </p:anim>
                                    <p:anim calcmode="lin" valueType="num">
                                      <p:cBhvr additive="base">
                                        <p:cTn id="17" dur="750" fill="hold"/>
                                        <p:tgtEl>
                                          <p:spTgt spid="23"/>
                                        </p:tgtEl>
                                        <p:attrNameLst>
                                          <p:attrName>ppt_y</p:attrName>
                                        </p:attrNameLst>
                                      </p:cBhvr>
                                      <p:tavLst>
                                        <p:tav tm="0">
                                          <p:val>
                                            <p:strVal val="#ppt_y"/>
                                          </p:val>
                                        </p:tav>
                                        <p:tav tm="100000">
                                          <p:val>
                                            <p:strVal val="#ppt_y"/>
                                          </p:val>
                                        </p:tav>
                                      </p:tavLst>
                                    </p:anim>
                                  </p:childTnLst>
                                </p:cTn>
                              </p:par>
                            </p:childTnLst>
                          </p:cTn>
                        </p:par>
                        <p:par>
                          <p:cTn id="18" fill="hold">
                            <p:stCondLst>
                              <p:cond delay="1250"/>
                            </p:stCondLst>
                            <p:childTnLst>
                              <p:par>
                                <p:cTn id="19" presetID="10" presetClass="entr" presetSubtype="0" fill="hold" nodeType="after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250"/>
                                        <p:tgtEl>
                                          <p:spTgt spid="27"/>
                                        </p:tgtEl>
                                      </p:cBhvr>
                                    </p:animEffect>
                                  </p:childTnLst>
                                </p:cTn>
                              </p:par>
                              <p:par>
                                <p:cTn id="22" presetID="35" presetClass="path" presetSubtype="0" decel="100000" fill="hold" nodeType="withEffect">
                                  <p:stCondLst>
                                    <p:cond delay="0"/>
                                  </p:stCondLst>
                                  <p:childTnLst>
                                    <p:animMotion origin="layout" path="M -3.10186E-6 -3.63595E-6 L -0.03689 -3.63595E-6 " pathEditMode="relative" rAng="0" ptsTypes="AA">
                                      <p:cBhvr>
                                        <p:cTn id="23" dur="500" spd="-100000" fill="hold"/>
                                        <p:tgtEl>
                                          <p:spTgt spid="27"/>
                                        </p:tgtEl>
                                        <p:attrNameLst>
                                          <p:attrName>ppt_x</p:attrName>
                                          <p:attrName>ppt_y</p:attrName>
                                        </p:attrNameLst>
                                      </p:cBhvr>
                                      <p:rCtr x="-1851" y="0"/>
                                    </p:animMotion>
                                  </p:childTnLst>
                                </p:cTn>
                              </p:par>
                            </p:childTnLst>
                          </p:cTn>
                        </p:par>
                        <p:par>
                          <p:cTn id="24" fill="hold">
                            <p:stCondLst>
                              <p:cond delay="1750"/>
                            </p:stCondLst>
                            <p:childTnLst>
                              <p:par>
                                <p:cTn id="25" presetID="2" presetClass="entr" presetSubtype="8" decel="100000"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750" fill="hold"/>
                                        <p:tgtEl>
                                          <p:spTgt spid="24"/>
                                        </p:tgtEl>
                                        <p:attrNameLst>
                                          <p:attrName>ppt_x</p:attrName>
                                        </p:attrNameLst>
                                      </p:cBhvr>
                                      <p:tavLst>
                                        <p:tav tm="0">
                                          <p:val>
                                            <p:strVal val="0-#ppt_w/2"/>
                                          </p:val>
                                        </p:tav>
                                        <p:tav tm="100000">
                                          <p:val>
                                            <p:strVal val="#ppt_x"/>
                                          </p:val>
                                        </p:tav>
                                      </p:tavLst>
                                    </p:anim>
                                    <p:anim calcmode="lin" valueType="num">
                                      <p:cBhvr additive="base">
                                        <p:cTn id="28" dur="750" fill="hold"/>
                                        <p:tgtEl>
                                          <p:spTgt spid="2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250"/>
                                        <p:tgtEl>
                                          <p:spTgt spid="38"/>
                                        </p:tgtEl>
                                      </p:cBhvr>
                                    </p:animEffect>
                                  </p:childTnLst>
                                </p:cTn>
                              </p:par>
                              <p:par>
                                <p:cTn id="33" presetID="35" presetClass="path" presetSubtype="0" decel="100000" fill="hold" nodeType="withEffect">
                                  <p:stCondLst>
                                    <p:cond delay="0"/>
                                  </p:stCondLst>
                                  <p:childTnLst>
                                    <p:animMotion origin="layout" path="M -3.10186E-6 -3.44984E-6 L -0.03689 -3.44984E-6 " pathEditMode="relative" rAng="0" ptsTypes="AA">
                                      <p:cBhvr>
                                        <p:cTn id="34" dur="500" spd="-100000" fill="hold"/>
                                        <p:tgtEl>
                                          <p:spTgt spid="38"/>
                                        </p:tgtEl>
                                        <p:attrNameLst>
                                          <p:attrName>ppt_x</p:attrName>
                                          <p:attrName>ppt_y</p:attrName>
                                        </p:attrNameLst>
                                      </p:cBhvr>
                                      <p:rCtr x="-1851" y="0"/>
                                    </p:animMotion>
                                  </p:childTnLst>
                                </p:cTn>
                              </p:par>
                            </p:childTnLst>
                          </p:cTn>
                        </p:par>
                        <p:par>
                          <p:cTn id="35" fill="hold">
                            <p:stCondLst>
                              <p:cond delay="3000"/>
                            </p:stCondLst>
                            <p:childTnLst>
                              <p:par>
                                <p:cTn id="36" presetID="10" presetClass="entr" presetSubtype="0" fill="hold"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250"/>
                                        <p:tgtEl>
                                          <p:spTgt spid="41"/>
                                        </p:tgtEl>
                                      </p:cBhvr>
                                    </p:animEffect>
                                  </p:childTnLst>
                                </p:cTn>
                              </p:par>
                              <p:par>
                                <p:cTn id="39" presetID="35" presetClass="path" presetSubtype="0" decel="100000" fill="hold" nodeType="withEffect">
                                  <p:stCondLst>
                                    <p:cond delay="0"/>
                                  </p:stCondLst>
                                  <p:childTnLst>
                                    <p:animMotion origin="layout" path="M -3.10186E-6 1.39809E-6 L -0.03689 1.39809E-6 " pathEditMode="relative" rAng="0" ptsTypes="AA">
                                      <p:cBhvr>
                                        <p:cTn id="40" dur="500" spd="-100000" fill="hold"/>
                                        <p:tgtEl>
                                          <p:spTgt spid="41"/>
                                        </p:tgtEl>
                                        <p:attrNameLst>
                                          <p:attrName>ppt_x</p:attrName>
                                          <p:attrName>ppt_y</p:attrName>
                                        </p:attrNameLst>
                                      </p:cBhvr>
                                      <p:rCtr x="-185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44" grpId="0" animBg="1"/>
      <p:bldP spid="4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t>Data Dependent Routing (DDR)</a:t>
            </a:r>
            <a:endParaRPr lang="en-US" dirty="0"/>
          </a:p>
        </p:txBody>
      </p:sp>
      <p:sp>
        <p:nvSpPr>
          <p:cNvPr id="23" name="Content Placeholder 2"/>
          <p:cNvSpPr>
            <a:spLocks noGrp="1"/>
          </p:cNvSpPr>
          <p:nvPr>
            <p:ph idx="4294967295"/>
          </p:nvPr>
        </p:nvSpPr>
        <p:spPr>
          <a:xfrm>
            <a:off x="0" y="1825625"/>
            <a:ext cx="10515600" cy="4351338"/>
          </a:xfrm>
          <a:prstGeom prst="rect">
            <a:avLst/>
          </a:prstGeom>
        </p:spPr>
        <p:txBody>
          <a:bodyPr>
            <a:normAutofit/>
          </a:bodyPr>
          <a:lstStyle/>
          <a:p>
            <a:pPr marL="0" indent="0">
              <a:buNone/>
            </a:pPr>
            <a:r>
              <a:rPr lang="en-US" b="1" dirty="0" smtClean="0"/>
              <a:t>Caching: </a:t>
            </a:r>
            <a:r>
              <a:rPr lang="en-US" dirty="0" smtClean="0"/>
              <a:t>improve performance of shard operations </a:t>
            </a:r>
          </a:p>
          <a:p>
            <a:pPr lvl="1"/>
            <a:r>
              <a:rPr lang="en-US" dirty="0" smtClean="0"/>
              <a:t>Global Shard Map (GSM) – state of all shards in the Shard Map</a:t>
            </a:r>
          </a:p>
          <a:p>
            <a:pPr lvl="1"/>
            <a:r>
              <a:rPr lang="en-US" dirty="0" smtClean="0"/>
              <a:t>Local Shard Map (LSM) – state of all shards on a particular shard</a:t>
            </a:r>
          </a:p>
          <a:p>
            <a:pPr lvl="1"/>
            <a:r>
              <a:rPr lang="en-US" dirty="0" smtClean="0"/>
              <a:t>Client Cache (eager/lazy) – state of all shards in the Shard Map/known shards</a:t>
            </a:r>
            <a:endParaRPr lang="en-US" dirty="0"/>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8912" y="4003873"/>
            <a:ext cx="480338" cy="578588"/>
          </a:xfrm>
          <a:prstGeom prst="rect">
            <a:avLst/>
          </a:prstGeom>
        </p:spPr>
      </p:pic>
      <p:sp>
        <p:nvSpPr>
          <p:cNvPr id="13" name="TextBox 12"/>
          <p:cNvSpPr txBox="1"/>
          <p:nvPr/>
        </p:nvSpPr>
        <p:spPr>
          <a:xfrm>
            <a:off x="742140" y="4509649"/>
            <a:ext cx="833882" cy="415498"/>
          </a:xfrm>
          <a:prstGeom prst="rect">
            <a:avLst/>
          </a:prstGeom>
          <a:noFill/>
        </p:spPr>
        <p:txBody>
          <a:bodyPr wrap="none" rtlCol="0">
            <a:spAutoFit/>
          </a:bodyPr>
          <a:lstStyle/>
          <a:p>
            <a:pPr algn="ctr"/>
            <a:r>
              <a:rPr lang="en-US" sz="1050" dirty="0" smtClean="0">
                <a:solidFill>
                  <a:prstClr val="black"/>
                </a:solidFill>
              </a:rPr>
              <a:t>Application </a:t>
            </a:r>
          </a:p>
          <a:p>
            <a:pPr algn="ctr"/>
            <a:r>
              <a:rPr lang="en-US" sz="1050" dirty="0" smtClean="0">
                <a:solidFill>
                  <a:prstClr val="black"/>
                </a:solidFill>
              </a:rPr>
              <a:t>Developer</a:t>
            </a:r>
            <a:endParaRPr lang="en-US" sz="1050" dirty="0">
              <a:solidFill>
                <a:prstClr val="black"/>
              </a:solidFill>
            </a:endParaRPr>
          </a:p>
        </p:txBody>
      </p:sp>
      <p:sp>
        <p:nvSpPr>
          <p:cNvPr id="14" name="Rounded Rectangle 13"/>
          <p:cNvSpPr/>
          <p:nvPr/>
        </p:nvSpPr>
        <p:spPr bwMode="auto">
          <a:xfrm>
            <a:off x="1648932" y="4241794"/>
            <a:ext cx="1403627" cy="885270"/>
          </a:xfrm>
          <a:prstGeom prst="roundRect">
            <a:avLst/>
          </a:prstGeom>
          <a:solidFill>
            <a:srgbClr val="0099FF"/>
          </a:solidFill>
          <a:ln w="28575">
            <a:solidFill>
              <a:srgbClr val="0070C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dirty="0">
                <a:solidFill>
                  <a:prstClr val="black"/>
                </a:solidFill>
              </a:rPr>
              <a:t>Client </a:t>
            </a:r>
            <a:r>
              <a:rPr lang="en-US" sz="1600" dirty="0" smtClean="0">
                <a:solidFill>
                  <a:prstClr val="black"/>
                </a:solidFill>
              </a:rPr>
              <a:t>App</a:t>
            </a:r>
          </a:p>
          <a:p>
            <a:pPr algn="ctr" defTabSz="932472" fontAlgn="base">
              <a:spcBef>
                <a:spcPct val="0"/>
              </a:spcBef>
              <a:spcAft>
                <a:spcPct val="0"/>
              </a:spcAft>
            </a:pPr>
            <a:r>
              <a:rPr lang="en-US" sz="1200" dirty="0" smtClean="0">
                <a:solidFill>
                  <a:prstClr val="black"/>
                </a:solidFill>
              </a:rPr>
              <a:t>DDR APIs </a:t>
            </a:r>
            <a:r>
              <a:rPr lang="en-US" sz="1200" dirty="0">
                <a:solidFill>
                  <a:prstClr val="black"/>
                </a:solidFill>
              </a:rPr>
              <a:t>( </a:t>
            </a:r>
            <a:r>
              <a:rPr lang="en-US" sz="1200" dirty="0" smtClean="0">
                <a:solidFill>
                  <a:prstClr val="black"/>
                </a:solidFill>
              </a:rPr>
              <a:t>)</a:t>
            </a:r>
          </a:p>
          <a:p>
            <a:pPr algn="ctr" defTabSz="932472" fontAlgn="base">
              <a:spcBef>
                <a:spcPct val="0"/>
              </a:spcBef>
              <a:spcAft>
                <a:spcPct val="0"/>
              </a:spcAft>
            </a:pPr>
            <a:endParaRPr lang="en-US" sz="1200" dirty="0">
              <a:solidFill>
                <a:prstClr val="black"/>
              </a:solidFill>
            </a:endParaRPr>
          </a:p>
        </p:txBody>
      </p:sp>
      <p:cxnSp>
        <p:nvCxnSpPr>
          <p:cNvPr id="25" name="Straight Arrow Connector 24"/>
          <p:cNvCxnSpPr>
            <a:stCxn id="14" idx="3"/>
            <a:endCxn id="28" idx="2"/>
          </p:cNvCxnSpPr>
          <p:nvPr/>
        </p:nvCxnSpPr>
        <p:spPr>
          <a:xfrm>
            <a:off x="3052559" y="4684429"/>
            <a:ext cx="1478205" cy="10900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Can 23"/>
          <p:cNvSpPr/>
          <p:nvPr/>
        </p:nvSpPr>
        <p:spPr bwMode="auto">
          <a:xfrm>
            <a:off x="4416963" y="3649760"/>
            <a:ext cx="1215236" cy="1173353"/>
          </a:xfrm>
          <a:prstGeom prst="can">
            <a:avLst/>
          </a:prstGeom>
          <a:solidFill>
            <a:srgbClr val="002060"/>
          </a:solidFill>
          <a:ln w="28575">
            <a:solidFill>
              <a:srgbClr val="002060"/>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dirty="0" smtClean="0">
                <a:solidFill>
                  <a:prstClr val="white"/>
                </a:solidFill>
              </a:rPr>
              <a:t>Shard Map Manager</a:t>
            </a:r>
          </a:p>
          <a:p>
            <a:pPr algn="ctr" defTabSz="932472" fontAlgn="base">
              <a:spcBef>
                <a:spcPct val="0"/>
              </a:spcBef>
              <a:spcAft>
                <a:spcPct val="0"/>
              </a:spcAft>
            </a:pPr>
            <a:endParaRPr lang="en-US" sz="1200" dirty="0" smtClean="0">
              <a:solidFill>
                <a:prstClr val="white"/>
              </a:solidFill>
            </a:endParaRPr>
          </a:p>
        </p:txBody>
      </p:sp>
      <p:cxnSp>
        <p:nvCxnSpPr>
          <p:cNvPr id="26" name="Straight Arrow Connector 25"/>
          <p:cNvCxnSpPr>
            <a:stCxn id="14" idx="3"/>
            <a:endCxn id="24" idx="2"/>
          </p:cNvCxnSpPr>
          <p:nvPr/>
        </p:nvCxnSpPr>
        <p:spPr>
          <a:xfrm flipV="1">
            <a:off x="3052559" y="4236437"/>
            <a:ext cx="1364404" cy="4479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Can 27"/>
          <p:cNvSpPr/>
          <p:nvPr/>
        </p:nvSpPr>
        <p:spPr bwMode="auto">
          <a:xfrm>
            <a:off x="4530764" y="5217037"/>
            <a:ext cx="979648" cy="1114868"/>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1</a:t>
            </a:r>
          </a:p>
          <a:p>
            <a:pPr algn="ctr" defTabSz="932472" fontAlgn="base">
              <a:spcBef>
                <a:spcPct val="0"/>
              </a:spcBef>
              <a:spcAft>
                <a:spcPct val="0"/>
              </a:spcAft>
            </a:pPr>
            <a:r>
              <a:rPr lang="en-US" sz="1600" baseline="-25000" dirty="0" smtClean="0">
                <a:solidFill>
                  <a:prstClr val="white"/>
                </a:solidFill>
              </a:rPr>
              <a:t>[0-100)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6" name="Rounded Rectangle 5"/>
          <p:cNvSpPr/>
          <p:nvPr/>
        </p:nvSpPr>
        <p:spPr>
          <a:xfrm>
            <a:off x="4530764" y="4435572"/>
            <a:ext cx="1038841" cy="248857"/>
          </a:xfrm>
          <a:prstGeom prst="roundRect">
            <a:avLst/>
          </a:prstGeom>
          <a:solidFill>
            <a:srgbClr val="FFCC00"/>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prstClr val="black"/>
                </a:solidFill>
              </a:rPr>
              <a:t>GSM</a:t>
            </a:r>
            <a:endParaRPr lang="en-US" sz="1400" dirty="0">
              <a:solidFill>
                <a:prstClr val="black"/>
              </a:solidFill>
            </a:endParaRPr>
          </a:p>
        </p:txBody>
      </p:sp>
      <p:sp>
        <p:nvSpPr>
          <p:cNvPr id="36" name="Rounded Rectangle 35"/>
          <p:cNvSpPr/>
          <p:nvPr/>
        </p:nvSpPr>
        <p:spPr>
          <a:xfrm>
            <a:off x="1825704" y="4823113"/>
            <a:ext cx="1038841" cy="248857"/>
          </a:xfrm>
          <a:prstGeom prst="roundRect">
            <a:avLst/>
          </a:prstGeom>
          <a:solidFill>
            <a:srgbClr val="FFCC00"/>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black"/>
                </a:solidFill>
              </a:rPr>
              <a:t>Cache</a:t>
            </a:r>
          </a:p>
        </p:txBody>
      </p:sp>
      <p:sp>
        <p:nvSpPr>
          <p:cNvPr id="37" name="Rounded Rectangle 36"/>
          <p:cNvSpPr/>
          <p:nvPr/>
        </p:nvSpPr>
        <p:spPr>
          <a:xfrm>
            <a:off x="4597339" y="6056422"/>
            <a:ext cx="846933" cy="202885"/>
          </a:xfrm>
          <a:prstGeom prst="roundRect">
            <a:avLst/>
          </a:prstGeom>
          <a:solidFill>
            <a:srgbClr val="FFCC00"/>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black"/>
                </a:solidFill>
              </a:rPr>
              <a:t>LSM</a:t>
            </a:r>
          </a:p>
        </p:txBody>
      </p:sp>
      <p:grpSp>
        <p:nvGrpSpPr>
          <p:cNvPr id="15" name="Group 2"/>
          <p:cNvGrpSpPr/>
          <p:nvPr/>
        </p:nvGrpSpPr>
        <p:grpSpPr>
          <a:xfrm>
            <a:off x="-2044" y="6513076"/>
            <a:ext cx="12194043" cy="354000"/>
            <a:chOff x="2577137" y="4571778"/>
            <a:chExt cx="9101124" cy="1390560"/>
          </a:xfrm>
        </p:grpSpPr>
        <p:sp>
          <p:nvSpPr>
            <p:cNvPr id="16"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17"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2471611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
          <p:cNvSpPr>
            <a:spLocks noGrp="1"/>
          </p:cNvSpPr>
          <p:nvPr>
            <p:ph idx="4294967295"/>
          </p:nvPr>
        </p:nvSpPr>
        <p:spPr>
          <a:xfrm>
            <a:off x="0" y="1825625"/>
            <a:ext cx="10515600" cy="4351338"/>
          </a:xfrm>
          <a:prstGeom prst="rect">
            <a:avLst/>
          </a:prstGeom>
        </p:spPr>
        <p:txBody>
          <a:bodyPr>
            <a:normAutofit/>
          </a:bodyPr>
          <a:lstStyle/>
          <a:p>
            <a:pPr marL="0" indent="0">
              <a:buNone/>
            </a:pPr>
            <a:r>
              <a:rPr lang="en-US" b="1" dirty="0" smtClean="0"/>
              <a:t>Scenario: </a:t>
            </a:r>
            <a:r>
              <a:rPr lang="en-US" dirty="0" smtClean="0"/>
              <a:t>execute a query across a set of shards (returns a UNION ALL result set)</a:t>
            </a:r>
            <a:endParaRPr lang="en-US" dirty="0"/>
          </a:p>
        </p:txBody>
      </p:sp>
      <p:sp>
        <p:nvSpPr>
          <p:cNvPr id="2" name="Title 1"/>
          <p:cNvSpPr>
            <a:spLocks noGrp="1"/>
          </p:cNvSpPr>
          <p:nvPr>
            <p:ph type="title" idx="4294967295"/>
          </p:nvPr>
        </p:nvSpPr>
        <p:spPr>
          <a:xfrm>
            <a:off x="0" y="0"/>
            <a:ext cx="12201525" cy="812800"/>
          </a:xfrm>
          <a:prstGeom prst="rect">
            <a:avLst/>
          </a:prstGeom>
        </p:spPr>
        <p:txBody>
          <a:bodyPr/>
          <a:lstStyle/>
          <a:p>
            <a:r>
              <a:rPr lang="en-US" dirty="0" smtClean="0"/>
              <a:t>Multi-shard Query (MSQ)</a:t>
            </a:r>
            <a:endParaRPr lang="en-US"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3799" y="2846925"/>
            <a:ext cx="480338" cy="578588"/>
          </a:xfrm>
          <a:prstGeom prst="rect">
            <a:avLst/>
          </a:prstGeom>
        </p:spPr>
      </p:pic>
      <p:sp>
        <p:nvSpPr>
          <p:cNvPr id="13" name="TextBox 12"/>
          <p:cNvSpPr txBox="1"/>
          <p:nvPr/>
        </p:nvSpPr>
        <p:spPr>
          <a:xfrm>
            <a:off x="337027" y="3352701"/>
            <a:ext cx="833882" cy="415498"/>
          </a:xfrm>
          <a:prstGeom prst="rect">
            <a:avLst/>
          </a:prstGeom>
          <a:noFill/>
        </p:spPr>
        <p:txBody>
          <a:bodyPr wrap="none" rtlCol="0">
            <a:spAutoFit/>
          </a:bodyPr>
          <a:lstStyle/>
          <a:p>
            <a:pPr algn="ctr"/>
            <a:r>
              <a:rPr lang="en-US" sz="1050" dirty="0" smtClean="0">
                <a:solidFill>
                  <a:prstClr val="black"/>
                </a:solidFill>
              </a:rPr>
              <a:t>Application </a:t>
            </a:r>
          </a:p>
          <a:p>
            <a:pPr algn="ctr"/>
            <a:r>
              <a:rPr lang="en-US" sz="1050" dirty="0" smtClean="0">
                <a:solidFill>
                  <a:prstClr val="black"/>
                </a:solidFill>
              </a:rPr>
              <a:t>Developer</a:t>
            </a:r>
            <a:endParaRPr lang="en-US" sz="1050" dirty="0">
              <a:solidFill>
                <a:prstClr val="black"/>
              </a:solidFill>
            </a:endParaRPr>
          </a:p>
        </p:txBody>
      </p:sp>
      <p:sp>
        <p:nvSpPr>
          <p:cNvPr id="14" name="Rounded Rectangle 13"/>
          <p:cNvSpPr/>
          <p:nvPr/>
        </p:nvSpPr>
        <p:spPr bwMode="auto">
          <a:xfrm>
            <a:off x="1243819" y="3084846"/>
            <a:ext cx="1403627" cy="535710"/>
          </a:xfrm>
          <a:prstGeom prst="roundRect">
            <a:avLst/>
          </a:prstGeom>
          <a:solidFill>
            <a:srgbClr val="0099FF"/>
          </a:solidFill>
          <a:ln w="28575">
            <a:solidFill>
              <a:srgbClr val="0070C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prstClr val="black"/>
                </a:solidFill>
              </a:rPr>
              <a:t>Client </a:t>
            </a:r>
            <a:r>
              <a:rPr lang="en-US" dirty="0" smtClean="0">
                <a:solidFill>
                  <a:prstClr val="black"/>
                </a:solidFill>
              </a:rPr>
              <a:t>App</a:t>
            </a:r>
          </a:p>
          <a:p>
            <a:pPr algn="ctr" defTabSz="932472" fontAlgn="base">
              <a:spcBef>
                <a:spcPct val="0"/>
              </a:spcBef>
              <a:spcAft>
                <a:spcPct val="0"/>
              </a:spcAft>
            </a:pPr>
            <a:r>
              <a:rPr lang="en-US" sz="1200" dirty="0" smtClean="0">
                <a:solidFill>
                  <a:prstClr val="black"/>
                </a:solidFill>
              </a:rPr>
              <a:t>MSQ APIs </a:t>
            </a:r>
            <a:r>
              <a:rPr lang="en-US" sz="1200" dirty="0">
                <a:solidFill>
                  <a:prstClr val="black"/>
                </a:solidFill>
              </a:rPr>
              <a:t>( )</a:t>
            </a:r>
          </a:p>
        </p:txBody>
      </p:sp>
      <p:pic>
        <p:nvPicPr>
          <p:cNvPr id="15" name="Picture 8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56708" y="2866172"/>
            <a:ext cx="501624" cy="540093"/>
          </a:xfrm>
          <a:prstGeom prst="rect">
            <a:avLst/>
          </a:prstGeom>
        </p:spPr>
      </p:pic>
      <p:sp>
        <p:nvSpPr>
          <p:cNvPr id="16" name="TextBox 15"/>
          <p:cNvSpPr txBox="1"/>
          <p:nvPr/>
        </p:nvSpPr>
        <p:spPr>
          <a:xfrm>
            <a:off x="10764392" y="3352701"/>
            <a:ext cx="609462" cy="415498"/>
          </a:xfrm>
          <a:prstGeom prst="rect">
            <a:avLst/>
          </a:prstGeom>
          <a:noFill/>
        </p:spPr>
        <p:txBody>
          <a:bodyPr wrap="none" rtlCol="0">
            <a:spAutoFit/>
          </a:bodyPr>
          <a:lstStyle/>
          <a:p>
            <a:pPr algn="ctr"/>
            <a:r>
              <a:rPr lang="en-US" sz="1050" dirty="0" smtClean="0">
                <a:solidFill>
                  <a:prstClr val="black"/>
                </a:solidFill>
              </a:rPr>
              <a:t>Admin/</a:t>
            </a:r>
          </a:p>
          <a:p>
            <a:pPr algn="ctr"/>
            <a:r>
              <a:rPr lang="en-US" sz="1050" dirty="0" err="1" smtClean="0">
                <a:solidFill>
                  <a:prstClr val="black"/>
                </a:solidFill>
              </a:rPr>
              <a:t>DevOps</a:t>
            </a:r>
            <a:endParaRPr lang="en-US" sz="1050" dirty="0">
              <a:solidFill>
                <a:prstClr val="black"/>
              </a:solidFill>
            </a:endParaRPr>
          </a:p>
        </p:txBody>
      </p:sp>
      <p:cxnSp>
        <p:nvCxnSpPr>
          <p:cNvPr id="25" name="Straight Arrow Connector 24"/>
          <p:cNvCxnSpPr>
            <a:stCxn id="14" idx="2"/>
            <a:endCxn id="3" idx="1"/>
          </p:cNvCxnSpPr>
          <p:nvPr/>
        </p:nvCxnSpPr>
        <p:spPr>
          <a:xfrm>
            <a:off x="1945633" y="3620556"/>
            <a:ext cx="3984558" cy="1168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Left Brace 2"/>
          <p:cNvSpPr/>
          <p:nvPr/>
        </p:nvSpPr>
        <p:spPr>
          <a:xfrm rot="5400000">
            <a:off x="5718392" y="616843"/>
            <a:ext cx="423598" cy="8768537"/>
          </a:xfrm>
          <a:prstGeom prst="leftBrace">
            <a:avLst>
              <a:gd name="adj1" fmla="val 91595"/>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prstClr val="black"/>
              </a:solidFill>
            </a:endParaRPr>
          </a:p>
        </p:txBody>
      </p:sp>
      <p:sp>
        <p:nvSpPr>
          <p:cNvPr id="24" name="TextBox 23"/>
          <p:cNvSpPr txBox="1"/>
          <p:nvPr/>
        </p:nvSpPr>
        <p:spPr>
          <a:xfrm>
            <a:off x="2525572" y="4064628"/>
            <a:ext cx="2671138" cy="523220"/>
          </a:xfrm>
          <a:prstGeom prst="rect">
            <a:avLst/>
          </a:prstGeom>
          <a:noFill/>
        </p:spPr>
        <p:txBody>
          <a:bodyPr wrap="square" rtlCol="0">
            <a:spAutoFit/>
          </a:bodyPr>
          <a:lstStyle/>
          <a:p>
            <a:r>
              <a:rPr lang="en-US" sz="1400" dirty="0" smtClean="0">
                <a:solidFill>
                  <a:prstClr val="black"/>
                </a:solidFill>
              </a:rPr>
              <a:t>SELECT count(*) </a:t>
            </a:r>
          </a:p>
          <a:p>
            <a:r>
              <a:rPr lang="en-US" sz="1400" dirty="0" smtClean="0">
                <a:solidFill>
                  <a:prstClr val="black"/>
                </a:solidFill>
              </a:rPr>
              <a:t>FROM customers </a:t>
            </a:r>
          </a:p>
        </p:txBody>
      </p:sp>
      <p:sp>
        <p:nvSpPr>
          <p:cNvPr id="26" name="TextBox 25"/>
          <p:cNvSpPr txBox="1"/>
          <p:nvPr/>
        </p:nvSpPr>
        <p:spPr>
          <a:xfrm>
            <a:off x="5033143" y="4311716"/>
            <a:ext cx="2671138" cy="307777"/>
          </a:xfrm>
          <a:prstGeom prst="rect">
            <a:avLst/>
          </a:prstGeom>
          <a:noFill/>
        </p:spPr>
        <p:txBody>
          <a:bodyPr wrap="square" rtlCol="0">
            <a:spAutoFit/>
          </a:bodyPr>
          <a:lstStyle/>
          <a:p>
            <a:r>
              <a:rPr lang="en-US" sz="1400" dirty="0" smtClean="0">
                <a:solidFill>
                  <a:prstClr val="black"/>
                </a:solidFill>
              </a:rPr>
              <a:t>UNION ALL result set</a:t>
            </a:r>
          </a:p>
        </p:txBody>
      </p:sp>
      <p:sp>
        <p:nvSpPr>
          <p:cNvPr id="28" name="Can 27"/>
          <p:cNvSpPr/>
          <p:nvPr/>
        </p:nvSpPr>
        <p:spPr bwMode="auto">
          <a:xfrm>
            <a:off x="4011850" y="2492812"/>
            <a:ext cx="1215236" cy="1173353"/>
          </a:xfrm>
          <a:prstGeom prst="can">
            <a:avLst/>
          </a:prstGeom>
          <a:solidFill>
            <a:srgbClr val="002060"/>
          </a:solidFill>
          <a:ln w="28575">
            <a:solidFill>
              <a:srgbClr val="002060"/>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dirty="0" smtClean="0">
                <a:solidFill>
                  <a:prstClr val="white"/>
                </a:solidFill>
              </a:rPr>
              <a:t>Shard Map Manager</a:t>
            </a:r>
          </a:p>
        </p:txBody>
      </p:sp>
      <p:cxnSp>
        <p:nvCxnSpPr>
          <p:cNvPr id="29" name="Straight Arrow Connector 28"/>
          <p:cNvCxnSpPr>
            <a:endCxn id="28" idx="2"/>
          </p:cNvCxnSpPr>
          <p:nvPr/>
        </p:nvCxnSpPr>
        <p:spPr>
          <a:xfrm flipV="1">
            <a:off x="2647446" y="3079489"/>
            <a:ext cx="1364404" cy="2732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Can 26"/>
          <p:cNvSpPr/>
          <p:nvPr/>
        </p:nvSpPr>
        <p:spPr bwMode="auto">
          <a:xfrm>
            <a:off x="1545924" y="5197032"/>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1</a:t>
            </a:r>
          </a:p>
          <a:p>
            <a:pPr algn="ctr" defTabSz="932472" fontAlgn="base">
              <a:spcBef>
                <a:spcPct val="0"/>
              </a:spcBef>
              <a:spcAft>
                <a:spcPct val="0"/>
              </a:spcAft>
            </a:pPr>
            <a:r>
              <a:rPr lang="en-US" sz="1600" baseline="-25000" dirty="0" smtClean="0">
                <a:solidFill>
                  <a:prstClr val="white"/>
                </a:solidFill>
              </a:rPr>
              <a:t>[0-100)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0" name="TextBox 29"/>
          <p:cNvSpPr txBox="1"/>
          <p:nvPr/>
        </p:nvSpPr>
        <p:spPr>
          <a:xfrm>
            <a:off x="8780106" y="5503022"/>
            <a:ext cx="1308304" cy="369332"/>
          </a:xfrm>
          <a:prstGeom prst="rect">
            <a:avLst/>
          </a:prstGeom>
          <a:noFill/>
        </p:spPr>
        <p:txBody>
          <a:bodyPr wrap="square" rtlCol="0">
            <a:spAutoFit/>
          </a:bodyPr>
          <a:lstStyle/>
          <a:p>
            <a:r>
              <a:rPr lang="en-US" dirty="0" smtClean="0">
                <a:solidFill>
                  <a:prstClr val="black"/>
                </a:solidFill>
              </a:rPr>
              <a:t>. . .</a:t>
            </a:r>
            <a:endParaRPr lang="en-US" dirty="0">
              <a:solidFill>
                <a:prstClr val="black"/>
              </a:solidFill>
            </a:endParaRPr>
          </a:p>
        </p:txBody>
      </p:sp>
      <p:sp>
        <p:nvSpPr>
          <p:cNvPr id="31" name="Can 30"/>
          <p:cNvSpPr/>
          <p:nvPr/>
        </p:nvSpPr>
        <p:spPr bwMode="auto">
          <a:xfrm>
            <a:off x="2751621" y="519702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2</a:t>
            </a:r>
          </a:p>
          <a:p>
            <a:pPr algn="ctr" defTabSz="932472" fontAlgn="base">
              <a:spcBef>
                <a:spcPct val="0"/>
              </a:spcBef>
              <a:spcAft>
                <a:spcPct val="0"/>
              </a:spcAft>
            </a:pPr>
            <a:r>
              <a:rPr lang="en-US" sz="1600" baseline="-25000" dirty="0" smtClean="0">
                <a:solidFill>
                  <a:prstClr val="white"/>
                </a:solidFill>
              </a:rPr>
              <a:t>[100-200)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2" name="Can 31"/>
          <p:cNvSpPr/>
          <p:nvPr/>
        </p:nvSpPr>
        <p:spPr bwMode="auto">
          <a:xfrm>
            <a:off x="3957318" y="519702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a:solidFill>
                  <a:prstClr val="white"/>
                </a:solidFill>
              </a:rPr>
              <a:t>3</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[200-300)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3" name="Can 32"/>
          <p:cNvSpPr/>
          <p:nvPr/>
        </p:nvSpPr>
        <p:spPr bwMode="auto">
          <a:xfrm>
            <a:off x="5163015" y="519702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4</a:t>
            </a:r>
          </a:p>
          <a:p>
            <a:pPr algn="ctr" defTabSz="932472" fontAlgn="base">
              <a:spcBef>
                <a:spcPct val="0"/>
              </a:spcBef>
              <a:spcAft>
                <a:spcPct val="0"/>
              </a:spcAft>
            </a:pPr>
            <a:r>
              <a:rPr lang="en-US" sz="1600" baseline="-25000" dirty="0" smtClean="0">
                <a:solidFill>
                  <a:prstClr val="white"/>
                </a:solidFill>
              </a:rPr>
              <a:t>[300-400)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4" name="Can 33"/>
          <p:cNvSpPr/>
          <p:nvPr/>
        </p:nvSpPr>
        <p:spPr bwMode="auto">
          <a:xfrm>
            <a:off x="6368712" y="5197028"/>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[400-500)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5" name="Can 34"/>
          <p:cNvSpPr/>
          <p:nvPr/>
        </p:nvSpPr>
        <p:spPr bwMode="auto">
          <a:xfrm>
            <a:off x="7574409" y="5197028"/>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[500-600)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6" name="Can 35"/>
          <p:cNvSpPr/>
          <p:nvPr/>
        </p:nvSpPr>
        <p:spPr bwMode="auto">
          <a:xfrm>
            <a:off x="9334811" y="5197027"/>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err="1" smtClean="0">
                <a:solidFill>
                  <a:prstClr val="white"/>
                </a:solidFill>
              </a:rPr>
              <a:t>DB</a:t>
            </a:r>
            <a:r>
              <a:rPr lang="en-US" sz="1400" b="1" baseline="-25000" dirty="0" err="1" smtClean="0">
                <a:solidFill>
                  <a:prstClr val="white"/>
                </a:solidFill>
              </a:rPr>
              <a:t>n</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[n-n+100)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grpSp>
        <p:nvGrpSpPr>
          <p:cNvPr id="38" name="Group 2"/>
          <p:cNvGrpSpPr/>
          <p:nvPr/>
        </p:nvGrpSpPr>
        <p:grpSpPr>
          <a:xfrm>
            <a:off x="-2044" y="6513076"/>
            <a:ext cx="12194043" cy="354000"/>
            <a:chOff x="2577137" y="4571778"/>
            <a:chExt cx="9101124" cy="1390560"/>
          </a:xfrm>
        </p:grpSpPr>
        <p:sp>
          <p:nvSpPr>
            <p:cNvPr id="39"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40"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42485621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spect="1"/>
          </p:cNvSpPr>
          <p:nvPr/>
        </p:nvSpPr>
        <p:spPr>
          <a:xfrm>
            <a:off x="990600" y="1744674"/>
            <a:ext cx="11310059" cy="4616648"/>
          </a:xfrm>
          <a:prstGeom prst="rect">
            <a:avLst/>
          </a:prstGeom>
        </p:spPr>
        <p:txBody>
          <a:bodyPr wrap="square">
            <a:spAutoFit/>
          </a:bodyPr>
          <a:lstStyle/>
          <a:p>
            <a:r>
              <a:rPr lang="en-US" sz="1400" dirty="0">
                <a:solidFill>
                  <a:srgbClr val="0000FF"/>
                </a:solidFill>
                <a:highlight>
                  <a:srgbClr val="FFFFFF"/>
                </a:highlight>
                <a:latin typeface="Consolas" panose="020B0609020204030204" pitchFamily="49" charset="0"/>
              </a:rPr>
              <a:t>using</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MultiShardConnection</a:t>
            </a:r>
            <a:r>
              <a:rPr lang="en-US" sz="1400" dirty="0">
                <a:solidFill>
                  <a:srgbClr val="000000"/>
                </a:solidFill>
                <a:highlight>
                  <a:srgbClr val="FFFFFF"/>
                </a:highlight>
                <a:latin typeface="Consolas" panose="020B0609020204030204" pitchFamily="49" charset="0"/>
              </a:rPr>
              <a:t> conn = </a:t>
            </a:r>
            <a:r>
              <a:rPr lang="en-US" sz="1400" dirty="0">
                <a:solidFill>
                  <a:srgbClr val="0000FF"/>
                </a:solidFill>
                <a:highlight>
                  <a:srgbClr val="FFFFFF"/>
                </a:highlight>
                <a:latin typeface="Consolas" panose="020B0609020204030204" pitchFamily="49" charset="0"/>
              </a:rPr>
              <a:t>new</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MultiShardConnection</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m_shardMap.GetAllShards</a:t>
            </a:r>
            <a:r>
              <a:rPr lang="en-US" sz="1400" dirty="0">
                <a:solidFill>
                  <a:srgbClr val="000000"/>
                </a:solidFill>
                <a:highlight>
                  <a:srgbClr val="FFFFFF"/>
                </a:highlight>
                <a:latin typeface="Consolas" panose="020B0609020204030204" pitchFamily="49" charset="0"/>
              </a:rPr>
              <a:t>(</a:t>
            </a:r>
            <a:r>
              <a:rPr lang="en-US" sz="1400" dirty="0">
                <a:solidFill>
                  <a:srgbClr val="0000FF"/>
                </a:solidFill>
                <a:highlight>
                  <a:srgbClr val="FFFFFF"/>
                </a:highlight>
                <a:latin typeface="Consolas" panose="020B0609020204030204" pitchFamily="49" charset="0"/>
              </a:rPr>
              <a:t>null</a:t>
            </a:r>
            <a:r>
              <a:rPr lang="en-US" sz="1400" dirty="0" smtClean="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MultiShardTestUtils</a:t>
            </a:r>
            <a:r>
              <a:rPr lang="en-US" sz="1400" dirty="0" err="1">
                <a:solidFill>
                  <a:srgbClr val="000000"/>
                </a:solidFill>
                <a:highlight>
                  <a:srgbClr val="FFFFFF"/>
                </a:highlight>
                <a:latin typeface="Consolas" panose="020B0609020204030204" pitchFamily="49" charset="0"/>
              </a:rPr>
              <a:t>.GetTestSqlCredential</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using</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MultiShardCommand</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cmd</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conn.CreateCommand</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cmd.CommandText</a:t>
            </a:r>
            <a:r>
              <a:rPr lang="en-US" sz="1400" dirty="0">
                <a:solidFill>
                  <a:srgbClr val="000000"/>
                </a:solidFill>
                <a:highlight>
                  <a:srgbClr val="FFFFFF"/>
                </a:highlight>
                <a:latin typeface="Consolas" panose="020B0609020204030204" pitchFamily="49" charset="0"/>
              </a:rPr>
              <a:t> = </a:t>
            </a:r>
            <a:r>
              <a:rPr lang="en-US" sz="1400" dirty="0">
                <a:solidFill>
                  <a:srgbClr val="A31515"/>
                </a:solidFill>
                <a:highlight>
                  <a:srgbClr val="FFFFFF"/>
                </a:highlight>
                <a:latin typeface="Consolas" panose="020B0609020204030204" pitchFamily="49" charset="0"/>
              </a:rPr>
              <a:t>"SELECT </a:t>
            </a:r>
            <a:r>
              <a:rPr lang="en-US" sz="1400" dirty="0" err="1">
                <a:solidFill>
                  <a:srgbClr val="A31515"/>
                </a:solidFill>
                <a:highlight>
                  <a:srgbClr val="FFFFFF"/>
                </a:highlight>
                <a:latin typeface="Consolas" panose="020B0609020204030204" pitchFamily="49" charset="0"/>
              </a:rPr>
              <a:t>dbNameField</a:t>
            </a:r>
            <a:r>
              <a:rPr lang="en-US" sz="1400" dirty="0">
                <a:solidFill>
                  <a:srgbClr val="A31515"/>
                </a:solidFill>
                <a:highlight>
                  <a:srgbClr val="FFFFFF"/>
                </a:highlight>
                <a:latin typeface="Consolas" panose="020B0609020204030204" pitchFamily="49" charset="0"/>
              </a:rPr>
              <a:t>, </a:t>
            </a:r>
            <a:r>
              <a:rPr lang="en-US" sz="1400" dirty="0" err="1">
                <a:solidFill>
                  <a:srgbClr val="A31515"/>
                </a:solidFill>
                <a:highlight>
                  <a:srgbClr val="FFFFFF"/>
                </a:highlight>
                <a:latin typeface="Consolas" panose="020B0609020204030204" pitchFamily="49" charset="0"/>
              </a:rPr>
              <a:t>TestIntField</a:t>
            </a:r>
            <a:r>
              <a:rPr lang="en-US" sz="1400" dirty="0">
                <a:solidFill>
                  <a:srgbClr val="A31515"/>
                </a:solidFill>
                <a:highlight>
                  <a:srgbClr val="FFFFFF"/>
                </a:highlight>
                <a:latin typeface="Consolas" panose="020B0609020204030204" pitchFamily="49" charset="0"/>
              </a:rPr>
              <a:t>, </a:t>
            </a:r>
            <a:r>
              <a:rPr lang="en-US" sz="1400" dirty="0" err="1">
                <a:solidFill>
                  <a:srgbClr val="A31515"/>
                </a:solidFill>
                <a:highlight>
                  <a:srgbClr val="FFFFFF"/>
                </a:highlight>
                <a:latin typeface="Consolas" panose="020B0609020204030204" pitchFamily="49" charset="0"/>
              </a:rPr>
              <a:t>TestBigIntField</a:t>
            </a:r>
            <a:r>
              <a:rPr lang="en-US" sz="1400" dirty="0">
                <a:solidFill>
                  <a:srgbClr val="A31515"/>
                </a:solidFill>
                <a:highlight>
                  <a:srgbClr val="FFFFFF"/>
                </a:highlight>
                <a:latin typeface="Consolas" panose="020B0609020204030204" pitchFamily="49" charset="0"/>
              </a:rPr>
              <a:t> FROM </a:t>
            </a:r>
            <a:r>
              <a:rPr lang="en-US" sz="1400" dirty="0" err="1" smtClean="0">
                <a:solidFill>
                  <a:srgbClr val="A31515"/>
                </a:solidFill>
                <a:highlight>
                  <a:srgbClr val="FFFFFF"/>
                </a:highlight>
                <a:latin typeface="Consolas" panose="020B0609020204030204" pitchFamily="49" charset="0"/>
              </a:rPr>
              <a:t>ShardedTable</a:t>
            </a:r>
            <a:r>
              <a:rPr lang="en-US" sz="1400" dirty="0" smtClean="0">
                <a:solidFill>
                  <a:srgbClr val="A31515"/>
                </a:solidFill>
                <a:highlight>
                  <a:srgbClr val="FFFFFF"/>
                </a:highlight>
                <a:latin typeface="Consolas" panose="020B0609020204030204" pitchFamily="49" charset="0"/>
              </a:rPr>
              <a:t>"</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cmd.CommandType</a:t>
            </a:r>
            <a:r>
              <a:rPr lang="en-US" sz="1400" dirty="0">
                <a:solidFill>
                  <a:srgbClr val="000000"/>
                </a:solidFill>
                <a:highlight>
                  <a:srgbClr val="FFFFFF"/>
                </a:highlight>
                <a:latin typeface="Consolas" panose="020B0609020204030204" pitchFamily="49" charset="0"/>
              </a:rPr>
              <a:t> = </a:t>
            </a:r>
            <a:r>
              <a:rPr lang="en-US" sz="1400" dirty="0" err="1">
                <a:solidFill>
                  <a:srgbClr val="2B91AF"/>
                </a:solidFill>
                <a:highlight>
                  <a:srgbClr val="FFFFFF"/>
                </a:highlight>
                <a:latin typeface="Consolas" panose="020B0609020204030204" pitchFamily="49" charset="0"/>
              </a:rPr>
              <a:t>CommandType</a:t>
            </a:r>
            <a:r>
              <a:rPr lang="en-US" sz="1400" dirty="0" err="1">
                <a:solidFill>
                  <a:srgbClr val="000000"/>
                </a:solidFill>
                <a:highlight>
                  <a:srgbClr val="FFFFFF"/>
                </a:highlight>
                <a:latin typeface="Consolas" panose="020B0609020204030204" pitchFamily="49" charset="0"/>
              </a:rPr>
              <a:t>.Text</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cmd.Policy</a:t>
            </a:r>
            <a:r>
              <a:rPr lang="en-US" sz="1400" dirty="0">
                <a:solidFill>
                  <a:srgbClr val="000000"/>
                </a:solidFill>
                <a:highlight>
                  <a:srgbClr val="FFFFFF"/>
                </a:highlight>
                <a:latin typeface="Consolas" panose="020B0609020204030204" pitchFamily="49" charset="0"/>
              </a:rPr>
              <a:t> = </a:t>
            </a:r>
            <a:r>
              <a:rPr lang="en-US" sz="1400" dirty="0" err="1">
                <a:solidFill>
                  <a:srgbClr val="2B91AF"/>
                </a:solidFill>
                <a:highlight>
                  <a:srgbClr val="FFFFFF"/>
                </a:highlight>
                <a:latin typeface="Consolas" panose="020B0609020204030204" pitchFamily="49" charset="0"/>
              </a:rPr>
              <a:t>MultiShardPolicy</a:t>
            </a:r>
            <a:r>
              <a:rPr lang="en-US" sz="1400" dirty="0" err="1">
                <a:solidFill>
                  <a:srgbClr val="000000"/>
                </a:solidFill>
                <a:highlight>
                  <a:srgbClr val="FFFFFF"/>
                </a:highlight>
                <a:latin typeface="Consolas" panose="020B0609020204030204" pitchFamily="49" charset="0"/>
              </a:rPr>
              <a:t>.PartialResults</a:t>
            </a:r>
            <a:r>
              <a:rPr lang="en-US" sz="1400" dirty="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00FF"/>
                </a:solidFill>
                <a:highlight>
                  <a:srgbClr val="FFFFFF"/>
                </a:highlight>
                <a:latin typeface="Consolas" panose="020B0609020204030204" pitchFamily="49" charset="0"/>
              </a:rPr>
              <a:t>        using</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MultiShardDataReader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sdr</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cmd.ExecuteReader</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includeShardNameColumn</a:t>
            </a:r>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true</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while</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sdr.Read</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var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dbNameField</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sdr.GetString</a:t>
            </a:r>
            <a:r>
              <a:rPr lang="en-US" sz="1400" dirty="0">
                <a:solidFill>
                  <a:srgbClr val="000000"/>
                </a:solidFill>
                <a:highlight>
                  <a:srgbClr val="FFFFFF"/>
                </a:highlight>
                <a:latin typeface="Consolas" panose="020B0609020204030204" pitchFamily="49" charset="0"/>
              </a:rPr>
              <a:t>(0);</a:t>
            </a:r>
          </a:p>
          <a:p>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var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testIntField</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sdr.GetFieldValue</a:t>
            </a:r>
            <a:r>
              <a:rPr lang="en-US" sz="1400" dirty="0">
                <a:solidFill>
                  <a:srgbClr val="000000"/>
                </a:solidFill>
                <a:highlight>
                  <a:srgbClr val="FFFFFF"/>
                </a:highlight>
                <a:latin typeface="Consolas" panose="020B0609020204030204" pitchFamily="49" charset="0"/>
              </a:rPr>
              <a:t>&lt;</a:t>
            </a:r>
            <a:r>
              <a:rPr lang="en-US" sz="1400" dirty="0" err="1">
                <a:solidFill>
                  <a:srgbClr val="0000FF"/>
                </a:solidFill>
                <a:highlight>
                  <a:srgbClr val="FFFFFF"/>
                </a:highlight>
                <a:latin typeface="Consolas" panose="020B0609020204030204" pitchFamily="49" charset="0"/>
              </a:rPr>
              <a:t>int</a:t>
            </a:r>
            <a:r>
              <a:rPr lang="en-US" sz="1400" dirty="0">
                <a:solidFill>
                  <a:srgbClr val="000000"/>
                </a:solidFill>
                <a:highlight>
                  <a:srgbClr val="FFFFFF"/>
                </a:highlight>
                <a:latin typeface="Consolas" panose="020B0609020204030204" pitchFamily="49" charset="0"/>
              </a:rPr>
              <a:t>&gt;(1);</a:t>
            </a:r>
          </a:p>
          <a:p>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var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testBigIntField</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sdr.GetFieldValue</a:t>
            </a:r>
            <a:r>
              <a:rPr lang="en-US" sz="1400" dirty="0">
                <a:solidFill>
                  <a:srgbClr val="000000"/>
                </a:solidFill>
                <a:highlight>
                  <a:srgbClr val="FFFFFF"/>
                </a:highlight>
                <a:latin typeface="Consolas" panose="020B0609020204030204" pitchFamily="49" charset="0"/>
              </a:rPr>
              <a:t>&lt;</a:t>
            </a:r>
            <a:r>
              <a:rPr lang="en-US" sz="1400" dirty="0">
                <a:solidFill>
                  <a:srgbClr val="2B91AF"/>
                </a:solidFill>
                <a:highlight>
                  <a:srgbClr val="FFFFFF"/>
                </a:highlight>
                <a:latin typeface="Consolas" panose="020B0609020204030204" pitchFamily="49" charset="0"/>
              </a:rPr>
              <a:t>Int64</a:t>
            </a:r>
            <a:r>
              <a:rPr lang="en-US" sz="1400" dirty="0">
                <a:solidFill>
                  <a:srgbClr val="000000"/>
                </a:solidFill>
                <a:highlight>
                  <a:srgbClr val="FFFFFF"/>
                </a:highlight>
                <a:latin typeface="Consolas" panose="020B0609020204030204" pitchFamily="49" charset="0"/>
              </a:rPr>
              <a:t>&gt;(2);</a:t>
            </a:r>
          </a:p>
          <a:p>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string</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shardIdPseudoColumn</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sdr.GetFieldValue</a:t>
            </a:r>
            <a:r>
              <a:rPr lang="en-US" sz="1400" dirty="0">
                <a:solidFill>
                  <a:srgbClr val="000000"/>
                </a:solidFill>
                <a:highlight>
                  <a:srgbClr val="FFFFFF"/>
                </a:highlight>
                <a:latin typeface="Consolas" panose="020B0609020204030204" pitchFamily="49" charset="0"/>
              </a:rPr>
              <a:t>&lt;</a:t>
            </a:r>
            <a:r>
              <a:rPr lang="en-US" sz="1400" dirty="0">
                <a:solidFill>
                  <a:srgbClr val="0000FF"/>
                </a:solidFill>
                <a:highlight>
                  <a:srgbClr val="FFFFFF"/>
                </a:highlight>
                <a:latin typeface="Consolas" panose="020B0609020204030204" pitchFamily="49" charset="0"/>
              </a:rPr>
              <a:t>string</a:t>
            </a:r>
            <a:r>
              <a:rPr lang="en-US" sz="1400" dirty="0">
                <a:solidFill>
                  <a:srgbClr val="000000"/>
                </a:solidFill>
                <a:highlight>
                  <a:srgbClr val="FFFFFF"/>
                </a:highlight>
                <a:latin typeface="Consolas" panose="020B0609020204030204" pitchFamily="49" charset="0"/>
              </a:rPr>
              <a:t>&gt;(3);</a:t>
            </a:r>
          </a:p>
          <a:p>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a:t>
            </a:r>
          </a:p>
        </p:txBody>
      </p:sp>
      <p:sp>
        <p:nvSpPr>
          <p:cNvPr id="9" name="Title 1"/>
          <p:cNvSpPr>
            <a:spLocks noGrp="1"/>
          </p:cNvSpPr>
          <p:nvPr>
            <p:ph type="title" idx="4294967295"/>
          </p:nvPr>
        </p:nvSpPr>
        <p:spPr>
          <a:xfrm>
            <a:off x="0" y="365125"/>
            <a:ext cx="10515600" cy="1325563"/>
          </a:xfrm>
          <a:prstGeom prst="rect">
            <a:avLst/>
          </a:prstGeom>
        </p:spPr>
        <p:txBody>
          <a:bodyPr/>
          <a:lstStyle/>
          <a:p>
            <a:r>
              <a:rPr lang="en-US" dirty="0" smtClean="0">
                <a:latin typeface="Segoe UI Light" panose="020B0502040204020203" pitchFamily="34" charset="0"/>
                <a:cs typeface="Segoe UI Light" panose="020B0502040204020203" pitchFamily="34" charset="0"/>
              </a:rPr>
              <a:t>Multi-shard Query (MSQ)</a:t>
            </a:r>
            <a:endParaRPr lang="en-US" dirty="0">
              <a:latin typeface="Segoe UI Light" panose="020B0502040204020203" pitchFamily="34" charset="0"/>
              <a:cs typeface="Segoe UI Light" panose="020B0502040204020203" pitchFamily="34" charset="0"/>
            </a:endParaRPr>
          </a:p>
        </p:txBody>
      </p:sp>
      <p:grpSp>
        <p:nvGrpSpPr>
          <p:cNvPr id="6" name="Group 2"/>
          <p:cNvGrpSpPr/>
          <p:nvPr/>
        </p:nvGrpSpPr>
        <p:grpSpPr>
          <a:xfrm>
            <a:off x="-2044" y="6513076"/>
            <a:ext cx="12194043" cy="354000"/>
            <a:chOff x="2577137" y="4571778"/>
            <a:chExt cx="9101124" cy="1390560"/>
          </a:xfrm>
        </p:grpSpPr>
        <p:sp>
          <p:nvSpPr>
            <p:cNvPr id="7"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8"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8765402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
          <p:cNvSpPr>
            <a:spLocks noGrp="1"/>
          </p:cNvSpPr>
          <p:nvPr>
            <p:ph idx="4294967295"/>
          </p:nvPr>
        </p:nvSpPr>
        <p:spPr>
          <a:xfrm>
            <a:off x="0" y="1825625"/>
            <a:ext cx="10515600" cy="4351338"/>
          </a:xfrm>
          <a:prstGeom prst="rect">
            <a:avLst/>
          </a:prstGeom>
        </p:spPr>
        <p:txBody>
          <a:bodyPr>
            <a:normAutofit/>
          </a:bodyPr>
          <a:lstStyle/>
          <a:p>
            <a:pPr marL="0" indent="0">
              <a:buNone/>
            </a:pPr>
            <a:r>
              <a:rPr lang="en-US" b="1" dirty="0" smtClean="0"/>
              <a:t>Scenario: </a:t>
            </a:r>
            <a:r>
              <a:rPr lang="en-US" dirty="0" smtClean="0"/>
              <a:t>perform an admin action across of set of shards</a:t>
            </a:r>
            <a:endParaRPr lang="en-US" dirty="0"/>
          </a:p>
        </p:txBody>
      </p:sp>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Shard Set Executer (SSE)</a:t>
            </a:r>
            <a:endParaRPr lang="en-US" dirty="0">
              <a:latin typeface="Segoe UI Light" panose="020B0502040204020203" pitchFamily="34" charset="0"/>
              <a:cs typeface="Segoe UI Light" panose="020B0502040204020203" pitchFamily="34" charset="0"/>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3799" y="2846925"/>
            <a:ext cx="480338" cy="578588"/>
          </a:xfrm>
          <a:prstGeom prst="rect">
            <a:avLst/>
          </a:prstGeom>
        </p:spPr>
      </p:pic>
      <p:sp>
        <p:nvSpPr>
          <p:cNvPr id="13" name="TextBox 12"/>
          <p:cNvSpPr txBox="1"/>
          <p:nvPr/>
        </p:nvSpPr>
        <p:spPr>
          <a:xfrm>
            <a:off x="337027" y="3352701"/>
            <a:ext cx="833882" cy="415498"/>
          </a:xfrm>
          <a:prstGeom prst="rect">
            <a:avLst/>
          </a:prstGeom>
          <a:noFill/>
        </p:spPr>
        <p:txBody>
          <a:bodyPr wrap="none" rtlCol="0">
            <a:spAutoFit/>
          </a:bodyPr>
          <a:lstStyle/>
          <a:p>
            <a:pPr algn="ctr"/>
            <a:r>
              <a:rPr lang="en-US" sz="1050" dirty="0" smtClean="0">
                <a:solidFill>
                  <a:prstClr val="black"/>
                </a:solidFill>
              </a:rPr>
              <a:t>Application </a:t>
            </a:r>
          </a:p>
          <a:p>
            <a:pPr algn="ctr"/>
            <a:r>
              <a:rPr lang="en-US" sz="1050" dirty="0" smtClean="0">
                <a:solidFill>
                  <a:prstClr val="black"/>
                </a:solidFill>
              </a:rPr>
              <a:t>Developer</a:t>
            </a:r>
            <a:endParaRPr lang="en-US" sz="1050" dirty="0">
              <a:solidFill>
                <a:prstClr val="black"/>
              </a:solidFill>
            </a:endParaRPr>
          </a:p>
        </p:txBody>
      </p:sp>
      <p:pic>
        <p:nvPicPr>
          <p:cNvPr id="15" name="Picture 8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56708" y="2866172"/>
            <a:ext cx="501624" cy="540093"/>
          </a:xfrm>
          <a:prstGeom prst="rect">
            <a:avLst/>
          </a:prstGeom>
        </p:spPr>
      </p:pic>
      <p:sp>
        <p:nvSpPr>
          <p:cNvPr id="16" name="TextBox 15"/>
          <p:cNvSpPr txBox="1"/>
          <p:nvPr/>
        </p:nvSpPr>
        <p:spPr>
          <a:xfrm>
            <a:off x="10764392" y="3352701"/>
            <a:ext cx="609462" cy="415498"/>
          </a:xfrm>
          <a:prstGeom prst="rect">
            <a:avLst/>
          </a:prstGeom>
          <a:noFill/>
        </p:spPr>
        <p:txBody>
          <a:bodyPr wrap="none" rtlCol="0">
            <a:spAutoFit/>
          </a:bodyPr>
          <a:lstStyle/>
          <a:p>
            <a:pPr algn="ctr"/>
            <a:r>
              <a:rPr lang="en-US" sz="1050" dirty="0" smtClean="0">
                <a:solidFill>
                  <a:prstClr val="black"/>
                </a:solidFill>
              </a:rPr>
              <a:t>Admin/</a:t>
            </a:r>
          </a:p>
          <a:p>
            <a:pPr algn="ctr"/>
            <a:r>
              <a:rPr lang="en-US" sz="1050" dirty="0" err="1" smtClean="0">
                <a:solidFill>
                  <a:prstClr val="black"/>
                </a:solidFill>
              </a:rPr>
              <a:t>DevOps</a:t>
            </a:r>
            <a:endParaRPr lang="en-US" sz="1050" dirty="0">
              <a:solidFill>
                <a:prstClr val="black"/>
              </a:solidFill>
            </a:endParaRPr>
          </a:p>
        </p:txBody>
      </p:sp>
      <p:cxnSp>
        <p:nvCxnSpPr>
          <p:cNvPr id="25" name="Straight Arrow Connector 24"/>
          <p:cNvCxnSpPr>
            <a:endCxn id="3" idx="1"/>
          </p:cNvCxnSpPr>
          <p:nvPr/>
        </p:nvCxnSpPr>
        <p:spPr>
          <a:xfrm flipH="1">
            <a:off x="5930191" y="3425513"/>
            <a:ext cx="3180892" cy="1328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Left Brace 2"/>
          <p:cNvSpPr/>
          <p:nvPr/>
        </p:nvSpPr>
        <p:spPr>
          <a:xfrm rot="5400000">
            <a:off x="5785861" y="514492"/>
            <a:ext cx="288661" cy="876853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prstClr val="black"/>
              </a:solidFill>
            </a:endParaRPr>
          </a:p>
        </p:txBody>
      </p:sp>
      <p:sp>
        <p:nvSpPr>
          <p:cNvPr id="24" name="TextBox 23"/>
          <p:cNvSpPr txBox="1"/>
          <p:nvPr/>
        </p:nvSpPr>
        <p:spPr>
          <a:xfrm>
            <a:off x="5680272" y="3614310"/>
            <a:ext cx="2671138" cy="307777"/>
          </a:xfrm>
          <a:prstGeom prst="rect">
            <a:avLst/>
          </a:prstGeom>
          <a:noFill/>
        </p:spPr>
        <p:txBody>
          <a:bodyPr wrap="square" rtlCol="0">
            <a:spAutoFit/>
          </a:bodyPr>
          <a:lstStyle/>
          <a:p>
            <a:r>
              <a:rPr lang="en-US" sz="1400" dirty="0" smtClean="0">
                <a:solidFill>
                  <a:prstClr val="black"/>
                </a:solidFill>
              </a:rPr>
              <a:t>CREATE TABLE foo (col1 INT)</a:t>
            </a:r>
          </a:p>
        </p:txBody>
      </p:sp>
      <p:sp>
        <p:nvSpPr>
          <p:cNvPr id="27" name="Rounded Rectangle 26"/>
          <p:cNvSpPr/>
          <p:nvPr/>
        </p:nvSpPr>
        <p:spPr bwMode="auto">
          <a:xfrm>
            <a:off x="9212413" y="3084372"/>
            <a:ext cx="1224443" cy="855294"/>
          </a:xfrm>
          <a:prstGeom prst="roundRect">
            <a:avLst/>
          </a:prstGeom>
          <a:solidFill>
            <a:srgbClr val="FF9900"/>
          </a:solidFill>
          <a:ln w="31750">
            <a:solidFill>
              <a:srgbClr val="FF0000">
                <a:alpha val="50000"/>
              </a:srgbClr>
            </a:solid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dirty="0" smtClean="0">
                <a:solidFill>
                  <a:prstClr val="black"/>
                </a:solidFill>
              </a:rPr>
              <a:t>Customer Hosted Services</a:t>
            </a:r>
          </a:p>
          <a:p>
            <a:pPr algn="ctr" defTabSz="932472" fontAlgn="base">
              <a:spcBef>
                <a:spcPct val="0"/>
              </a:spcBef>
              <a:spcAft>
                <a:spcPct val="0"/>
              </a:spcAft>
            </a:pPr>
            <a:r>
              <a:rPr lang="en-US" sz="1200" dirty="0" smtClean="0">
                <a:solidFill>
                  <a:prstClr val="black"/>
                </a:solidFill>
              </a:rPr>
              <a:t>(SSE)</a:t>
            </a:r>
            <a:endParaRPr lang="en-US" sz="1200" dirty="0">
              <a:solidFill>
                <a:prstClr val="black"/>
              </a:solidFill>
            </a:endParaRPr>
          </a:p>
        </p:txBody>
      </p:sp>
      <p:sp>
        <p:nvSpPr>
          <p:cNvPr id="26" name="Can 25"/>
          <p:cNvSpPr/>
          <p:nvPr/>
        </p:nvSpPr>
        <p:spPr bwMode="auto">
          <a:xfrm>
            <a:off x="1545924" y="5197032"/>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1</a:t>
            </a:r>
          </a:p>
          <a:p>
            <a:pPr algn="ctr" defTabSz="932472" fontAlgn="base">
              <a:spcBef>
                <a:spcPct val="0"/>
              </a:spcBef>
              <a:spcAft>
                <a:spcPct val="0"/>
              </a:spcAft>
            </a:pPr>
            <a:r>
              <a:rPr lang="en-US" sz="1600" baseline="-25000" dirty="0" smtClean="0">
                <a:solidFill>
                  <a:prstClr val="white"/>
                </a:solidFill>
              </a:rPr>
              <a:t>[0-100)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28" name="TextBox 27"/>
          <p:cNvSpPr txBox="1"/>
          <p:nvPr/>
        </p:nvSpPr>
        <p:spPr>
          <a:xfrm>
            <a:off x="8780106" y="5503022"/>
            <a:ext cx="1308304" cy="369332"/>
          </a:xfrm>
          <a:prstGeom prst="rect">
            <a:avLst/>
          </a:prstGeom>
          <a:noFill/>
          <a:ln>
            <a:noFill/>
          </a:ln>
        </p:spPr>
        <p:txBody>
          <a:bodyPr wrap="square" rtlCol="0">
            <a:spAutoFit/>
          </a:bodyPr>
          <a:lstStyle/>
          <a:p>
            <a:r>
              <a:rPr lang="en-US" dirty="0" smtClean="0">
                <a:solidFill>
                  <a:prstClr val="black"/>
                </a:solidFill>
              </a:rPr>
              <a:t>. . .</a:t>
            </a:r>
            <a:endParaRPr lang="en-US" dirty="0">
              <a:solidFill>
                <a:prstClr val="black"/>
              </a:solidFill>
            </a:endParaRPr>
          </a:p>
        </p:txBody>
      </p:sp>
      <p:sp>
        <p:nvSpPr>
          <p:cNvPr id="29" name="Can 28"/>
          <p:cNvSpPr/>
          <p:nvPr/>
        </p:nvSpPr>
        <p:spPr bwMode="auto">
          <a:xfrm>
            <a:off x="2751621" y="519702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2</a:t>
            </a:r>
          </a:p>
          <a:p>
            <a:pPr algn="ctr" defTabSz="932472" fontAlgn="base">
              <a:spcBef>
                <a:spcPct val="0"/>
              </a:spcBef>
              <a:spcAft>
                <a:spcPct val="0"/>
              </a:spcAft>
            </a:pPr>
            <a:r>
              <a:rPr lang="en-US" sz="1600" baseline="-25000" dirty="0" smtClean="0">
                <a:solidFill>
                  <a:prstClr val="white"/>
                </a:solidFill>
              </a:rPr>
              <a:t>[100-200)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0" name="Can 29"/>
          <p:cNvSpPr/>
          <p:nvPr/>
        </p:nvSpPr>
        <p:spPr bwMode="auto">
          <a:xfrm>
            <a:off x="3957318" y="519702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a:solidFill>
                  <a:prstClr val="white"/>
                </a:solidFill>
              </a:rPr>
              <a:t>3</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[200-300)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1" name="Can 30"/>
          <p:cNvSpPr/>
          <p:nvPr/>
        </p:nvSpPr>
        <p:spPr bwMode="auto">
          <a:xfrm>
            <a:off x="5163015" y="5197029"/>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4</a:t>
            </a:r>
          </a:p>
          <a:p>
            <a:pPr algn="ctr" defTabSz="932472" fontAlgn="base">
              <a:spcBef>
                <a:spcPct val="0"/>
              </a:spcBef>
              <a:spcAft>
                <a:spcPct val="0"/>
              </a:spcAft>
            </a:pPr>
            <a:r>
              <a:rPr lang="en-US" sz="1600" baseline="-25000" dirty="0" smtClean="0">
                <a:solidFill>
                  <a:prstClr val="white"/>
                </a:solidFill>
              </a:rPr>
              <a:t>[300-400)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2" name="Can 31"/>
          <p:cNvSpPr/>
          <p:nvPr/>
        </p:nvSpPr>
        <p:spPr bwMode="auto">
          <a:xfrm>
            <a:off x="6368712" y="5197028"/>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[400-500)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3" name="Can 32"/>
          <p:cNvSpPr/>
          <p:nvPr/>
        </p:nvSpPr>
        <p:spPr bwMode="auto">
          <a:xfrm>
            <a:off x="7574409" y="5197028"/>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[500-600)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4" name="Can 33"/>
          <p:cNvSpPr/>
          <p:nvPr/>
        </p:nvSpPr>
        <p:spPr bwMode="auto">
          <a:xfrm>
            <a:off x="9334811" y="5197027"/>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err="1" smtClean="0">
                <a:solidFill>
                  <a:prstClr val="white"/>
                </a:solidFill>
              </a:rPr>
              <a:t>DB</a:t>
            </a:r>
            <a:r>
              <a:rPr lang="en-US" sz="1400" b="1" baseline="-25000" dirty="0" err="1" smtClean="0">
                <a:solidFill>
                  <a:prstClr val="white"/>
                </a:solidFill>
              </a:rPr>
              <a:t>n</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[n-n+100)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grpSp>
        <p:nvGrpSpPr>
          <p:cNvPr id="21" name="Group 2"/>
          <p:cNvGrpSpPr/>
          <p:nvPr/>
        </p:nvGrpSpPr>
        <p:grpSpPr>
          <a:xfrm>
            <a:off x="-2044" y="6513076"/>
            <a:ext cx="12194043" cy="354000"/>
            <a:chOff x="2577137" y="4571778"/>
            <a:chExt cx="9101124" cy="1390560"/>
          </a:xfrm>
        </p:grpSpPr>
        <p:sp>
          <p:nvSpPr>
            <p:cNvPr id="22"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36"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92023447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
          <p:cNvSpPr>
            <a:spLocks noGrp="1"/>
          </p:cNvSpPr>
          <p:nvPr>
            <p:ph idx="4294967295"/>
          </p:nvPr>
        </p:nvSpPr>
        <p:spPr>
          <a:xfrm>
            <a:off x="0" y="1681163"/>
            <a:ext cx="10515600" cy="4351337"/>
          </a:xfrm>
          <a:prstGeom prst="rect">
            <a:avLst/>
          </a:prstGeom>
        </p:spPr>
        <p:txBody>
          <a:bodyPr>
            <a:normAutofit/>
          </a:bodyPr>
          <a:lstStyle/>
          <a:p>
            <a:pPr marL="0" indent="0">
              <a:buNone/>
            </a:pPr>
            <a:r>
              <a:rPr lang="en-US" b="1" dirty="0" smtClean="0">
                <a:latin typeface="Segoe UI Light" panose="020B0502040204020203" pitchFamily="34" charset="0"/>
                <a:cs typeface="Segoe UI Light" panose="020B0502040204020203" pitchFamily="34" charset="0"/>
              </a:rPr>
              <a:t>Scenario: </a:t>
            </a:r>
            <a:r>
              <a:rPr lang="en-US" dirty="0" smtClean="0">
                <a:latin typeface="Segoe UI Light" panose="020B0502040204020203" pitchFamily="34" charset="0"/>
                <a:cs typeface="Segoe UI Light" panose="020B0502040204020203" pitchFamily="34" charset="0"/>
              </a:rPr>
              <a:t>perform a split or merge action</a:t>
            </a:r>
          </a:p>
          <a:p>
            <a:pPr lvl="1"/>
            <a:r>
              <a:rPr lang="en-US" dirty="0" smtClean="0">
                <a:latin typeface="Segoe UI Light" panose="020B0502040204020203" pitchFamily="34" charset="0"/>
                <a:cs typeface="Segoe UI Light" panose="020B0502040204020203" pitchFamily="34" charset="0"/>
              </a:rPr>
              <a:t>Split: create two distinct shards from one</a:t>
            </a:r>
          </a:p>
          <a:p>
            <a:pPr lvl="1"/>
            <a:r>
              <a:rPr lang="en-US" dirty="0" smtClean="0">
                <a:latin typeface="Segoe UI Light" panose="020B0502040204020203" pitchFamily="34" charset="0"/>
                <a:cs typeface="Segoe UI Light" panose="020B0502040204020203" pitchFamily="34" charset="0"/>
              </a:rPr>
              <a:t>Merge: create one shard from two distinct shards</a:t>
            </a:r>
            <a:endParaRPr lang="en-US" dirty="0">
              <a:latin typeface="Segoe UI Light" panose="020B0502040204020203" pitchFamily="34" charset="0"/>
              <a:cs typeface="Segoe UI Light" panose="020B0502040204020203" pitchFamily="34" charset="0"/>
            </a:endParaRPr>
          </a:p>
        </p:txBody>
      </p:sp>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Split/Merge (SM)</a:t>
            </a:r>
            <a:endParaRPr lang="en-US" dirty="0">
              <a:latin typeface="Segoe UI Light" panose="020B0502040204020203" pitchFamily="34" charset="0"/>
              <a:cs typeface="Segoe UI Light" panose="020B0502040204020203" pitchFamily="34" charset="0"/>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3799" y="2585665"/>
            <a:ext cx="480338" cy="578588"/>
          </a:xfrm>
          <a:prstGeom prst="rect">
            <a:avLst/>
          </a:prstGeom>
        </p:spPr>
      </p:pic>
      <p:sp>
        <p:nvSpPr>
          <p:cNvPr id="13" name="TextBox 12"/>
          <p:cNvSpPr txBox="1"/>
          <p:nvPr/>
        </p:nvSpPr>
        <p:spPr>
          <a:xfrm>
            <a:off x="337027" y="3091441"/>
            <a:ext cx="833882" cy="415498"/>
          </a:xfrm>
          <a:prstGeom prst="rect">
            <a:avLst/>
          </a:prstGeom>
          <a:noFill/>
        </p:spPr>
        <p:txBody>
          <a:bodyPr wrap="none" rtlCol="0">
            <a:spAutoFit/>
          </a:bodyPr>
          <a:lstStyle/>
          <a:p>
            <a:pPr algn="ctr"/>
            <a:r>
              <a:rPr lang="en-US" sz="1050" dirty="0" smtClean="0">
                <a:solidFill>
                  <a:prstClr val="black"/>
                </a:solidFill>
              </a:rPr>
              <a:t>Application </a:t>
            </a:r>
          </a:p>
          <a:p>
            <a:pPr algn="ctr"/>
            <a:r>
              <a:rPr lang="en-US" sz="1050" dirty="0" smtClean="0">
                <a:solidFill>
                  <a:prstClr val="black"/>
                </a:solidFill>
              </a:rPr>
              <a:t>Developer</a:t>
            </a:r>
            <a:endParaRPr lang="en-US" sz="1050" dirty="0">
              <a:solidFill>
                <a:prstClr val="black"/>
              </a:solidFill>
            </a:endParaRPr>
          </a:p>
        </p:txBody>
      </p:sp>
      <p:pic>
        <p:nvPicPr>
          <p:cNvPr id="15" name="Picture 8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56708" y="2604912"/>
            <a:ext cx="501624" cy="540093"/>
          </a:xfrm>
          <a:prstGeom prst="rect">
            <a:avLst/>
          </a:prstGeom>
        </p:spPr>
      </p:pic>
      <p:sp>
        <p:nvSpPr>
          <p:cNvPr id="16" name="TextBox 15"/>
          <p:cNvSpPr txBox="1"/>
          <p:nvPr/>
        </p:nvSpPr>
        <p:spPr>
          <a:xfrm>
            <a:off x="10764392" y="3091441"/>
            <a:ext cx="609462" cy="415498"/>
          </a:xfrm>
          <a:prstGeom prst="rect">
            <a:avLst/>
          </a:prstGeom>
          <a:noFill/>
        </p:spPr>
        <p:txBody>
          <a:bodyPr wrap="none" rtlCol="0">
            <a:spAutoFit/>
          </a:bodyPr>
          <a:lstStyle/>
          <a:p>
            <a:pPr algn="ctr"/>
            <a:r>
              <a:rPr lang="en-US" sz="1050" dirty="0" smtClean="0">
                <a:solidFill>
                  <a:prstClr val="black"/>
                </a:solidFill>
              </a:rPr>
              <a:t>Admin/</a:t>
            </a:r>
          </a:p>
          <a:p>
            <a:pPr algn="ctr"/>
            <a:r>
              <a:rPr lang="en-US" sz="1050" dirty="0" err="1" smtClean="0">
                <a:solidFill>
                  <a:prstClr val="black"/>
                </a:solidFill>
              </a:rPr>
              <a:t>DevOps</a:t>
            </a:r>
            <a:endParaRPr lang="en-US" sz="1050" dirty="0">
              <a:solidFill>
                <a:prstClr val="black"/>
              </a:solidFill>
            </a:endParaRPr>
          </a:p>
        </p:txBody>
      </p:sp>
      <p:cxnSp>
        <p:nvCxnSpPr>
          <p:cNvPr id="25" name="Straight Arrow Connector 24"/>
          <p:cNvCxnSpPr>
            <a:stCxn id="27" idx="1"/>
          </p:cNvCxnSpPr>
          <p:nvPr/>
        </p:nvCxnSpPr>
        <p:spPr>
          <a:xfrm flipH="1">
            <a:off x="6858536" y="3250759"/>
            <a:ext cx="2353877" cy="8053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26"/>
          <p:cNvSpPr/>
          <p:nvPr/>
        </p:nvSpPr>
        <p:spPr bwMode="auto">
          <a:xfrm>
            <a:off x="9212413" y="2823112"/>
            <a:ext cx="1224443" cy="855294"/>
          </a:xfrm>
          <a:prstGeom prst="roundRect">
            <a:avLst/>
          </a:prstGeom>
          <a:solidFill>
            <a:srgbClr val="FF9900"/>
          </a:solidFill>
          <a:ln w="31750">
            <a:solidFill>
              <a:srgbClr val="FF0000">
                <a:alpha val="50000"/>
              </a:srgbClr>
            </a:solid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dirty="0" smtClean="0">
                <a:solidFill>
                  <a:prstClr val="black"/>
                </a:solidFill>
              </a:rPr>
              <a:t>Customer Hosted Services</a:t>
            </a:r>
          </a:p>
          <a:p>
            <a:pPr algn="ctr" defTabSz="932472" fontAlgn="base">
              <a:spcBef>
                <a:spcPct val="0"/>
              </a:spcBef>
              <a:spcAft>
                <a:spcPct val="0"/>
              </a:spcAft>
            </a:pPr>
            <a:r>
              <a:rPr lang="en-US" sz="1200" dirty="0" smtClean="0">
                <a:solidFill>
                  <a:prstClr val="black"/>
                </a:solidFill>
              </a:rPr>
              <a:t>(SM)</a:t>
            </a:r>
            <a:endParaRPr lang="en-US" sz="1200" dirty="0">
              <a:solidFill>
                <a:prstClr val="black"/>
              </a:solidFill>
            </a:endParaRPr>
          </a:p>
        </p:txBody>
      </p:sp>
      <p:sp>
        <p:nvSpPr>
          <p:cNvPr id="29" name="TextBox 28"/>
          <p:cNvSpPr txBox="1"/>
          <p:nvPr/>
        </p:nvSpPr>
        <p:spPr>
          <a:xfrm>
            <a:off x="5875994" y="3480608"/>
            <a:ext cx="1924976" cy="338554"/>
          </a:xfrm>
          <a:prstGeom prst="rect">
            <a:avLst/>
          </a:prstGeom>
          <a:noFill/>
        </p:spPr>
        <p:txBody>
          <a:bodyPr wrap="square" rtlCol="0">
            <a:spAutoFit/>
          </a:bodyPr>
          <a:lstStyle/>
          <a:p>
            <a:pPr algn="ctr"/>
            <a:r>
              <a:rPr lang="en-US" sz="1600" dirty="0" smtClean="0">
                <a:solidFill>
                  <a:prstClr val="black"/>
                </a:solidFill>
              </a:rPr>
              <a:t>Split</a:t>
            </a:r>
            <a:endParaRPr lang="en-US" sz="1600" dirty="0">
              <a:solidFill>
                <a:prstClr val="black"/>
              </a:solidFill>
            </a:endParaRPr>
          </a:p>
        </p:txBody>
      </p:sp>
      <p:sp>
        <p:nvSpPr>
          <p:cNvPr id="30" name="TextBox 29"/>
          <p:cNvSpPr txBox="1"/>
          <p:nvPr/>
        </p:nvSpPr>
        <p:spPr>
          <a:xfrm>
            <a:off x="2885880" y="3565433"/>
            <a:ext cx="1924976" cy="338554"/>
          </a:xfrm>
          <a:prstGeom prst="rect">
            <a:avLst/>
          </a:prstGeom>
          <a:noFill/>
        </p:spPr>
        <p:txBody>
          <a:bodyPr wrap="square" rtlCol="0">
            <a:spAutoFit/>
          </a:bodyPr>
          <a:lstStyle/>
          <a:p>
            <a:pPr algn="ctr"/>
            <a:r>
              <a:rPr lang="en-US" sz="1600" dirty="0" smtClean="0">
                <a:solidFill>
                  <a:prstClr val="black"/>
                </a:solidFill>
              </a:rPr>
              <a:t>Merge</a:t>
            </a:r>
            <a:endParaRPr lang="en-US" sz="1600" dirty="0">
              <a:solidFill>
                <a:prstClr val="black"/>
              </a:solidFill>
            </a:endParaRPr>
          </a:p>
        </p:txBody>
      </p:sp>
      <p:sp>
        <p:nvSpPr>
          <p:cNvPr id="32" name="Can 31"/>
          <p:cNvSpPr/>
          <p:nvPr/>
        </p:nvSpPr>
        <p:spPr bwMode="auto">
          <a:xfrm>
            <a:off x="1545924" y="4056096"/>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1</a:t>
            </a:r>
          </a:p>
          <a:p>
            <a:pPr algn="ctr" defTabSz="932472" fontAlgn="base">
              <a:spcBef>
                <a:spcPct val="0"/>
              </a:spcBef>
              <a:spcAft>
                <a:spcPct val="0"/>
              </a:spcAft>
            </a:pPr>
            <a:r>
              <a:rPr lang="en-US" sz="1600" baseline="-25000" dirty="0" smtClean="0">
                <a:solidFill>
                  <a:prstClr val="white"/>
                </a:solidFill>
              </a:rPr>
              <a:t>[0-100)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4" name="TextBox 33"/>
          <p:cNvSpPr txBox="1"/>
          <p:nvPr/>
        </p:nvSpPr>
        <p:spPr>
          <a:xfrm>
            <a:off x="8780106" y="4362086"/>
            <a:ext cx="1308304" cy="369332"/>
          </a:xfrm>
          <a:prstGeom prst="rect">
            <a:avLst/>
          </a:prstGeom>
          <a:noFill/>
        </p:spPr>
        <p:txBody>
          <a:bodyPr wrap="square" rtlCol="0">
            <a:spAutoFit/>
          </a:bodyPr>
          <a:lstStyle/>
          <a:p>
            <a:r>
              <a:rPr lang="en-US" dirty="0" smtClean="0">
                <a:solidFill>
                  <a:prstClr val="black"/>
                </a:solidFill>
              </a:rPr>
              <a:t>. . .</a:t>
            </a:r>
            <a:endParaRPr lang="en-US" dirty="0">
              <a:solidFill>
                <a:prstClr val="black"/>
              </a:solidFill>
            </a:endParaRPr>
          </a:p>
        </p:txBody>
      </p:sp>
      <p:sp>
        <p:nvSpPr>
          <p:cNvPr id="36" name="Can 35"/>
          <p:cNvSpPr/>
          <p:nvPr/>
        </p:nvSpPr>
        <p:spPr bwMode="auto">
          <a:xfrm>
            <a:off x="2751621" y="4056093"/>
            <a:ext cx="979648" cy="981321"/>
          </a:xfrm>
          <a:prstGeom prst="can">
            <a:avLst/>
          </a:prstGeom>
          <a:solidFill>
            <a:schemeClr val="bg1">
              <a:lumMod val="75000"/>
            </a:schemeClr>
          </a:solidFill>
          <a:ln w="28575">
            <a:solidFill>
              <a:schemeClr val="bg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srgbClr val="000000"/>
              </a:solidFill>
            </a:endParaRPr>
          </a:p>
          <a:p>
            <a:pPr algn="ctr" defTabSz="932472" fontAlgn="base">
              <a:spcBef>
                <a:spcPct val="0"/>
              </a:spcBef>
              <a:spcAft>
                <a:spcPct val="0"/>
              </a:spcAft>
            </a:pPr>
            <a:endParaRPr lang="en-US" sz="1400" dirty="0">
              <a:solidFill>
                <a:srgbClr val="000000"/>
              </a:solidFill>
            </a:endParaRPr>
          </a:p>
          <a:p>
            <a:pPr algn="ctr" defTabSz="932472" fontAlgn="base">
              <a:spcBef>
                <a:spcPct val="0"/>
              </a:spcBef>
              <a:spcAft>
                <a:spcPct val="0"/>
              </a:spcAft>
            </a:pPr>
            <a:r>
              <a:rPr lang="en-US" sz="1400" b="1" dirty="0" smtClean="0">
                <a:solidFill>
                  <a:srgbClr val="000000"/>
                </a:solidFill>
              </a:rPr>
              <a:t>DB</a:t>
            </a:r>
            <a:r>
              <a:rPr lang="en-US" sz="1400" b="1" baseline="-25000" dirty="0" smtClean="0">
                <a:solidFill>
                  <a:srgbClr val="000000"/>
                </a:solidFill>
              </a:rPr>
              <a:t>2</a:t>
            </a:r>
          </a:p>
          <a:p>
            <a:pPr algn="ctr" defTabSz="932472" fontAlgn="base">
              <a:spcBef>
                <a:spcPct val="0"/>
              </a:spcBef>
              <a:spcAft>
                <a:spcPct val="0"/>
              </a:spcAft>
            </a:pPr>
            <a:r>
              <a:rPr lang="en-US" sz="1600" baseline="-25000" dirty="0" smtClean="0">
                <a:solidFill>
                  <a:srgbClr val="000000"/>
                </a:solidFill>
              </a:rPr>
              <a:t>[100-200)</a:t>
            </a:r>
            <a:endParaRPr lang="en-US" sz="1400" baseline="-25000" dirty="0" smtClean="0">
              <a:solidFill>
                <a:srgbClr val="000000"/>
              </a:solidFill>
            </a:endParaRPr>
          </a:p>
          <a:p>
            <a:pPr algn="ctr" defTabSz="932472" fontAlgn="base">
              <a:spcBef>
                <a:spcPct val="0"/>
              </a:spcBef>
              <a:spcAft>
                <a:spcPct val="0"/>
              </a:spcAft>
            </a:pPr>
            <a:endParaRPr lang="en-US" sz="1400" baseline="-25000" dirty="0">
              <a:solidFill>
                <a:srgbClr val="000000"/>
              </a:solidFill>
            </a:endParaRPr>
          </a:p>
          <a:p>
            <a:pPr algn="ctr" defTabSz="932472" fontAlgn="base">
              <a:spcBef>
                <a:spcPct val="0"/>
              </a:spcBef>
              <a:spcAft>
                <a:spcPct val="0"/>
              </a:spcAft>
            </a:pPr>
            <a:endParaRPr lang="en-US" sz="1400" baseline="-25000" dirty="0" smtClean="0">
              <a:solidFill>
                <a:srgbClr val="000000"/>
              </a:solidFill>
            </a:endParaRPr>
          </a:p>
          <a:p>
            <a:pPr algn="ctr" defTabSz="932472" fontAlgn="base">
              <a:spcBef>
                <a:spcPct val="0"/>
              </a:spcBef>
              <a:spcAft>
                <a:spcPct val="0"/>
              </a:spcAft>
            </a:pP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37" name="Can 36"/>
          <p:cNvSpPr/>
          <p:nvPr/>
        </p:nvSpPr>
        <p:spPr bwMode="auto">
          <a:xfrm>
            <a:off x="3957318" y="4056093"/>
            <a:ext cx="979648" cy="981321"/>
          </a:xfrm>
          <a:prstGeom prst="can">
            <a:avLst/>
          </a:prstGeom>
          <a:solidFill>
            <a:schemeClr val="bg1">
              <a:lumMod val="75000"/>
            </a:schemeClr>
          </a:solidFill>
          <a:ln w="28575">
            <a:solidFill>
              <a:schemeClr val="bg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srgbClr val="000000"/>
              </a:solidFill>
            </a:endParaRPr>
          </a:p>
          <a:p>
            <a:pPr algn="ctr" defTabSz="932472" fontAlgn="base">
              <a:spcBef>
                <a:spcPct val="0"/>
              </a:spcBef>
              <a:spcAft>
                <a:spcPct val="0"/>
              </a:spcAft>
            </a:pPr>
            <a:endParaRPr lang="en-US" sz="1400" dirty="0">
              <a:solidFill>
                <a:srgbClr val="000000"/>
              </a:solidFill>
            </a:endParaRPr>
          </a:p>
          <a:p>
            <a:pPr algn="ctr" defTabSz="932472" fontAlgn="base">
              <a:spcBef>
                <a:spcPct val="0"/>
              </a:spcBef>
              <a:spcAft>
                <a:spcPct val="0"/>
              </a:spcAft>
            </a:pPr>
            <a:r>
              <a:rPr lang="en-US" sz="1400" b="1" dirty="0" smtClean="0">
                <a:solidFill>
                  <a:srgbClr val="000000"/>
                </a:solidFill>
              </a:rPr>
              <a:t>DB</a:t>
            </a:r>
            <a:r>
              <a:rPr lang="en-US" sz="1400" b="1" baseline="-25000" dirty="0">
                <a:solidFill>
                  <a:srgbClr val="000000"/>
                </a:solidFill>
              </a:rPr>
              <a:t>3</a:t>
            </a:r>
            <a:endParaRPr lang="en-US" sz="1400" b="1" baseline="-25000" dirty="0" smtClean="0">
              <a:solidFill>
                <a:srgbClr val="000000"/>
              </a:solidFill>
            </a:endParaRPr>
          </a:p>
          <a:p>
            <a:pPr algn="ctr" defTabSz="932472" fontAlgn="base">
              <a:spcBef>
                <a:spcPct val="0"/>
              </a:spcBef>
              <a:spcAft>
                <a:spcPct val="0"/>
              </a:spcAft>
            </a:pPr>
            <a:r>
              <a:rPr lang="en-US" sz="1600" baseline="-25000" dirty="0" smtClean="0">
                <a:solidFill>
                  <a:srgbClr val="000000"/>
                </a:solidFill>
              </a:rPr>
              <a:t>[200-300)</a:t>
            </a:r>
            <a:endParaRPr lang="en-US" sz="1400" baseline="-25000" dirty="0" smtClean="0">
              <a:solidFill>
                <a:srgbClr val="000000"/>
              </a:solidFill>
            </a:endParaRPr>
          </a:p>
          <a:p>
            <a:pPr algn="ctr" defTabSz="932472" fontAlgn="base">
              <a:spcBef>
                <a:spcPct val="0"/>
              </a:spcBef>
              <a:spcAft>
                <a:spcPct val="0"/>
              </a:spcAft>
            </a:pPr>
            <a:endParaRPr lang="en-US" sz="1400" baseline="-25000" dirty="0">
              <a:solidFill>
                <a:srgbClr val="000000"/>
              </a:solidFill>
            </a:endParaRPr>
          </a:p>
          <a:p>
            <a:pPr algn="ctr" defTabSz="932472" fontAlgn="base">
              <a:spcBef>
                <a:spcPct val="0"/>
              </a:spcBef>
              <a:spcAft>
                <a:spcPct val="0"/>
              </a:spcAft>
            </a:pPr>
            <a:endParaRPr lang="en-US" sz="1400" baseline="-25000" dirty="0" smtClean="0">
              <a:solidFill>
                <a:srgbClr val="000000"/>
              </a:solidFill>
            </a:endParaRPr>
          </a:p>
          <a:p>
            <a:pPr algn="ctr" defTabSz="932472" fontAlgn="base">
              <a:spcBef>
                <a:spcPct val="0"/>
              </a:spcBef>
              <a:spcAft>
                <a:spcPct val="0"/>
              </a:spcAft>
            </a:pP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38" name="Can 37"/>
          <p:cNvSpPr/>
          <p:nvPr/>
        </p:nvSpPr>
        <p:spPr bwMode="auto">
          <a:xfrm>
            <a:off x="5163015" y="4056093"/>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4</a:t>
            </a:r>
          </a:p>
          <a:p>
            <a:pPr algn="ctr" defTabSz="932472" fontAlgn="base">
              <a:spcBef>
                <a:spcPct val="0"/>
              </a:spcBef>
              <a:spcAft>
                <a:spcPct val="0"/>
              </a:spcAft>
            </a:pPr>
            <a:r>
              <a:rPr lang="en-US" sz="1600" baseline="-25000" dirty="0" smtClean="0">
                <a:solidFill>
                  <a:prstClr val="white"/>
                </a:solidFill>
              </a:rPr>
              <a:t>[300-400)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9" name="Can 38"/>
          <p:cNvSpPr/>
          <p:nvPr/>
        </p:nvSpPr>
        <p:spPr bwMode="auto">
          <a:xfrm>
            <a:off x="6368712" y="4056092"/>
            <a:ext cx="979648" cy="981321"/>
          </a:xfrm>
          <a:prstGeom prst="can">
            <a:avLst/>
          </a:prstGeom>
          <a:solidFill>
            <a:schemeClr val="bg1">
              <a:lumMod val="75000"/>
            </a:schemeClr>
          </a:solidFill>
          <a:ln w="28575">
            <a:solidFill>
              <a:schemeClr val="bg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srgbClr val="000000"/>
              </a:solidFill>
            </a:endParaRPr>
          </a:p>
          <a:p>
            <a:pPr algn="ctr" defTabSz="932472" fontAlgn="base">
              <a:spcBef>
                <a:spcPct val="0"/>
              </a:spcBef>
              <a:spcAft>
                <a:spcPct val="0"/>
              </a:spcAft>
            </a:pPr>
            <a:endParaRPr lang="en-US" sz="1400" dirty="0">
              <a:solidFill>
                <a:srgbClr val="000000"/>
              </a:solidFill>
            </a:endParaRPr>
          </a:p>
          <a:p>
            <a:pPr algn="ctr" defTabSz="932472" fontAlgn="base">
              <a:spcBef>
                <a:spcPct val="0"/>
              </a:spcBef>
              <a:spcAft>
                <a:spcPct val="0"/>
              </a:spcAft>
            </a:pPr>
            <a:r>
              <a:rPr lang="en-US" sz="1400" b="1" dirty="0" smtClean="0">
                <a:solidFill>
                  <a:srgbClr val="000000"/>
                </a:solidFill>
              </a:rPr>
              <a:t>DB</a:t>
            </a:r>
            <a:r>
              <a:rPr lang="en-US" sz="1400" b="1" baseline="-25000" dirty="0" smtClean="0">
                <a:solidFill>
                  <a:srgbClr val="000000"/>
                </a:solidFill>
              </a:rPr>
              <a:t>5</a:t>
            </a:r>
          </a:p>
          <a:p>
            <a:pPr algn="ctr" defTabSz="932472" fontAlgn="base">
              <a:spcBef>
                <a:spcPct val="0"/>
              </a:spcBef>
              <a:spcAft>
                <a:spcPct val="0"/>
              </a:spcAft>
            </a:pPr>
            <a:r>
              <a:rPr lang="en-US" sz="1600" baseline="-25000" dirty="0" smtClean="0">
                <a:solidFill>
                  <a:srgbClr val="000000"/>
                </a:solidFill>
              </a:rPr>
              <a:t>[400-500)</a:t>
            </a:r>
            <a:endParaRPr lang="en-US" sz="1400" baseline="-25000" dirty="0" smtClean="0">
              <a:solidFill>
                <a:srgbClr val="000000"/>
              </a:solidFill>
            </a:endParaRPr>
          </a:p>
          <a:p>
            <a:pPr algn="ctr" defTabSz="932472" fontAlgn="base">
              <a:spcBef>
                <a:spcPct val="0"/>
              </a:spcBef>
              <a:spcAft>
                <a:spcPct val="0"/>
              </a:spcAft>
            </a:pPr>
            <a:endParaRPr lang="en-US" sz="1400" baseline="-25000" dirty="0">
              <a:solidFill>
                <a:srgbClr val="000000"/>
              </a:solidFill>
            </a:endParaRPr>
          </a:p>
          <a:p>
            <a:pPr algn="ctr" defTabSz="932472" fontAlgn="base">
              <a:spcBef>
                <a:spcPct val="0"/>
              </a:spcBef>
              <a:spcAft>
                <a:spcPct val="0"/>
              </a:spcAft>
            </a:pPr>
            <a:endParaRPr lang="en-US" sz="1400" baseline="-25000" dirty="0" smtClean="0">
              <a:solidFill>
                <a:srgbClr val="000000"/>
              </a:solidFill>
            </a:endParaRPr>
          </a:p>
          <a:p>
            <a:pPr algn="ctr" defTabSz="932472" fontAlgn="base">
              <a:spcBef>
                <a:spcPct val="0"/>
              </a:spcBef>
              <a:spcAft>
                <a:spcPct val="0"/>
              </a:spcAft>
            </a:pPr>
            <a:endParaRPr lang="en-US" sz="1400" baseline="-25000" dirty="0">
              <a:solidFill>
                <a:srgbClr val="000000"/>
              </a:solidFill>
            </a:endParaRPr>
          </a:p>
          <a:p>
            <a:pPr algn="ctr" defTabSz="932472" fontAlgn="base">
              <a:spcBef>
                <a:spcPct val="0"/>
              </a:spcBef>
              <a:spcAft>
                <a:spcPct val="0"/>
              </a:spcAft>
            </a:pPr>
            <a:endParaRPr lang="en-US" sz="1400" baseline="-25000" dirty="0">
              <a:solidFill>
                <a:srgbClr val="000000"/>
              </a:solidFill>
            </a:endParaRPr>
          </a:p>
        </p:txBody>
      </p:sp>
      <p:sp>
        <p:nvSpPr>
          <p:cNvPr id="40" name="Can 39"/>
          <p:cNvSpPr/>
          <p:nvPr/>
        </p:nvSpPr>
        <p:spPr bwMode="auto">
          <a:xfrm>
            <a:off x="7574409" y="4056092"/>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[500-600)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1" name="Can 40"/>
          <p:cNvSpPr/>
          <p:nvPr/>
        </p:nvSpPr>
        <p:spPr bwMode="auto">
          <a:xfrm>
            <a:off x="9334811" y="4056091"/>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err="1" smtClean="0">
                <a:solidFill>
                  <a:prstClr val="white"/>
                </a:solidFill>
              </a:rPr>
              <a:t>DB</a:t>
            </a:r>
            <a:r>
              <a:rPr lang="en-US" sz="1400" b="1" baseline="-25000" dirty="0" err="1" smtClean="0">
                <a:solidFill>
                  <a:prstClr val="white"/>
                </a:solidFill>
              </a:rPr>
              <a:t>n</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[n-n+100)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2" name="Can 41"/>
          <p:cNvSpPr/>
          <p:nvPr/>
        </p:nvSpPr>
        <p:spPr bwMode="auto">
          <a:xfrm>
            <a:off x="5652839" y="5425042"/>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5.1</a:t>
            </a:r>
          </a:p>
          <a:p>
            <a:pPr algn="ctr" defTabSz="932472" fontAlgn="base">
              <a:spcBef>
                <a:spcPct val="0"/>
              </a:spcBef>
              <a:spcAft>
                <a:spcPct val="0"/>
              </a:spcAft>
            </a:pPr>
            <a:r>
              <a:rPr lang="en-US" sz="1600" baseline="-25000" dirty="0" smtClean="0">
                <a:solidFill>
                  <a:prstClr val="white"/>
                </a:solidFill>
              </a:rPr>
              <a:t>[400-450)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3" name="Can 42"/>
          <p:cNvSpPr/>
          <p:nvPr/>
        </p:nvSpPr>
        <p:spPr bwMode="auto">
          <a:xfrm>
            <a:off x="6956888" y="5425041"/>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5.2</a:t>
            </a:r>
          </a:p>
          <a:p>
            <a:pPr algn="ctr" defTabSz="932472" fontAlgn="base">
              <a:spcBef>
                <a:spcPct val="0"/>
              </a:spcBef>
              <a:spcAft>
                <a:spcPct val="0"/>
              </a:spcAft>
            </a:pPr>
            <a:r>
              <a:rPr lang="en-US" sz="1600" baseline="-25000" dirty="0" smtClean="0">
                <a:solidFill>
                  <a:prstClr val="white"/>
                </a:solidFill>
              </a:rPr>
              <a:t>[450-500)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cxnSp>
        <p:nvCxnSpPr>
          <p:cNvPr id="44" name="Straight Arrow Connector 43"/>
          <p:cNvCxnSpPr>
            <a:stCxn id="39" idx="3"/>
            <a:endCxn id="42" idx="1"/>
          </p:cNvCxnSpPr>
          <p:nvPr/>
        </p:nvCxnSpPr>
        <p:spPr>
          <a:xfrm flipH="1">
            <a:off x="6142663" y="5037413"/>
            <a:ext cx="715873" cy="3876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39" idx="3"/>
            <a:endCxn id="43" idx="1"/>
          </p:cNvCxnSpPr>
          <p:nvPr/>
        </p:nvCxnSpPr>
        <p:spPr>
          <a:xfrm>
            <a:off x="6858536" y="5037413"/>
            <a:ext cx="588176" cy="3876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Can 45"/>
          <p:cNvSpPr/>
          <p:nvPr/>
        </p:nvSpPr>
        <p:spPr bwMode="auto">
          <a:xfrm>
            <a:off x="3354470" y="5424145"/>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2.1</a:t>
            </a:r>
          </a:p>
          <a:p>
            <a:pPr algn="ctr" defTabSz="932472" fontAlgn="base">
              <a:spcBef>
                <a:spcPct val="0"/>
              </a:spcBef>
              <a:spcAft>
                <a:spcPct val="0"/>
              </a:spcAft>
            </a:pPr>
            <a:r>
              <a:rPr lang="en-US" sz="1600" baseline="-25000" dirty="0" smtClean="0">
                <a:solidFill>
                  <a:prstClr val="white"/>
                </a:solidFill>
              </a:rPr>
              <a:t>[100-300)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cxnSp>
        <p:nvCxnSpPr>
          <p:cNvPr id="47" name="Straight Arrow Connector 46"/>
          <p:cNvCxnSpPr>
            <a:stCxn id="36" idx="3"/>
            <a:endCxn id="46" idx="0"/>
          </p:cNvCxnSpPr>
          <p:nvPr/>
        </p:nvCxnSpPr>
        <p:spPr>
          <a:xfrm>
            <a:off x="3241445" y="5037414"/>
            <a:ext cx="602849" cy="6316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37" idx="3"/>
            <a:endCxn id="46" idx="0"/>
          </p:cNvCxnSpPr>
          <p:nvPr/>
        </p:nvCxnSpPr>
        <p:spPr>
          <a:xfrm flipH="1">
            <a:off x="3844294" y="5037414"/>
            <a:ext cx="602848" cy="6316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8" name="Group 2"/>
          <p:cNvGrpSpPr/>
          <p:nvPr/>
        </p:nvGrpSpPr>
        <p:grpSpPr>
          <a:xfrm>
            <a:off x="-2044" y="6513076"/>
            <a:ext cx="12194043" cy="354000"/>
            <a:chOff x="2577137" y="4571778"/>
            <a:chExt cx="9101124" cy="1390560"/>
          </a:xfrm>
        </p:grpSpPr>
        <p:sp>
          <p:nvSpPr>
            <p:cNvPr id="31"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b="1" kern="0" dirty="0" smtClean="0">
                  <a:solidFill>
                    <a:srgbClr val="FFFFFF"/>
                  </a:solidFill>
                  <a:latin typeface="Segoe UI Light"/>
                </a:rPr>
                <a:t> </a:t>
              </a:r>
            </a:p>
          </p:txBody>
        </p:sp>
        <p:sp>
          <p:nvSpPr>
            <p:cNvPr id="33"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b="1" kern="0" dirty="0">
                <a:solidFill>
                  <a:srgbClr val="FFFFFF"/>
                </a:solidFill>
                <a:latin typeface="Segoe UI Light"/>
              </a:endParaRPr>
            </a:p>
          </p:txBody>
        </p:sp>
      </p:grpSp>
    </p:spTree>
    <p:extLst>
      <p:ext uri="{BB962C8B-B14F-4D97-AF65-F5344CB8AC3E}">
        <p14:creationId xmlns:p14="http://schemas.microsoft.com/office/powerpoint/2010/main" val="33365940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
          <p:cNvSpPr>
            <a:spLocks noGrp="1"/>
          </p:cNvSpPr>
          <p:nvPr>
            <p:ph idx="4294967295"/>
          </p:nvPr>
        </p:nvSpPr>
        <p:spPr>
          <a:xfrm>
            <a:off x="0" y="1433513"/>
            <a:ext cx="10515600" cy="4351337"/>
          </a:xfrm>
          <a:prstGeom prst="rect">
            <a:avLst/>
          </a:prstGeom>
        </p:spPr>
        <p:txBody>
          <a:bodyPr>
            <a:normAutofit/>
          </a:bodyPr>
          <a:lstStyle/>
          <a:p>
            <a:pPr marL="0" indent="0">
              <a:buNone/>
            </a:pPr>
            <a:r>
              <a:rPr lang="en-US" b="1" dirty="0" smtClean="0">
                <a:latin typeface="Segoe UI Light" panose="020B0502040204020203" pitchFamily="34" charset="0"/>
                <a:cs typeface="Segoe UI Light" panose="020B0502040204020203" pitchFamily="34" charset="0"/>
              </a:rPr>
              <a:t>Scenario: </a:t>
            </a:r>
            <a:r>
              <a:rPr lang="en-US" dirty="0" smtClean="0">
                <a:latin typeface="Segoe UI Light" panose="020B0502040204020203" pitchFamily="34" charset="0"/>
                <a:cs typeface="Segoe UI Light" panose="020B0502040204020203" pitchFamily="34" charset="0"/>
              </a:rPr>
              <a:t>automation to vertically scale a shard or horizontally scale a </a:t>
            </a:r>
            <a:r>
              <a:rPr lang="en-US" dirty="0" err="1" smtClean="0">
                <a:latin typeface="Segoe UI Light" panose="020B0502040204020203" pitchFamily="34" charset="0"/>
                <a:cs typeface="Segoe UI Light" panose="020B0502040204020203" pitchFamily="34" charset="0"/>
              </a:rPr>
              <a:t>shardset</a:t>
            </a:r>
            <a:endParaRPr lang="en-US" dirty="0" smtClean="0">
              <a:latin typeface="Segoe UI Light" panose="020B0502040204020203" pitchFamily="34" charset="0"/>
              <a:cs typeface="Segoe UI Light" panose="020B0502040204020203" pitchFamily="34" charset="0"/>
            </a:endParaRPr>
          </a:p>
          <a:p>
            <a:pPr lvl="1"/>
            <a:r>
              <a:rPr lang="en-US" dirty="0" smtClean="0">
                <a:latin typeface="Segoe UI Light" panose="020B0502040204020203" pitchFamily="34" charset="0"/>
                <a:cs typeface="Segoe UI Light" panose="020B0502040204020203" pitchFamily="34" charset="0"/>
              </a:rPr>
              <a:t>Vertical scale: increase/decrease the performance level of the shard</a:t>
            </a:r>
          </a:p>
          <a:p>
            <a:pPr lvl="1"/>
            <a:r>
              <a:rPr lang="en-US" dirty="0" smtClean="0">
                <a:latin typeface="Segoe UI Light" panose="020B0502040204020203" pitchFamily="34" charset="0"/>
                <a:cs typeface="Segoe UI Light" panose="020B0502040204020203" pitchFamily="34" charset="0"/>
              </a:rPr>
              <a:t>Horizontal scale: add/remove a shard to the shard set</a:t>
            </a:r>
            <a:endParaRPr lang="en-US" dirty="0">
              <a:latin typeface="Segoe UI Light" panose="020B0502040204020203" pitchFamily="34" charset="0"/>
              <a:cs typeface="Segoe UI Light" panose="020B0502040204020203" pitchFamily="34" charset="0"/>
            </a:endParaRPr>
          </a:p>
        </p:txBody>
      </p:sp>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Shard Elasticity (SE)</a:t>
            </a:r>
            <a:endParaRPr lang="en-US" dirty="0">
              <a:latin typeface="Segoe UI Light" panose="020B0502040204020203" pitchFamily="34" charset="0"/>
              <a:cs typeface="Segoe UI Light" panose="020B0502040204020203" pitchFamily="34" charset="0"/>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3799" y="2533413"/>
            <a:ext cx="480338" cy="578588"/>
          </a:xfrm>
          <a:prstGeom prst="rect">
            <a:avLst/>
          </a:prstGeom>
        </p:spPr>
      </p:pic>
      <p:sp>
        <p:nvSpPr>
          <p:cNvPr id="13" name="TextBox 12"/>
          <p:cNvSpPr txBox="1"/>
          <p:nvPr/>
        </p:nvSpPr>
        <p:spPr>
          <a:xfrm>
            <a:off x="337027" y="3039189"/>
            <a:ext cx="833882" cy="415498"/>
          </a:xfrm>
          <a:prstGeom prst="rect">
            <a:avLst/>
          </a:prstGeom>
          <a:noFill/>
        </p:spPr>
        <p:txBody>
          <a:bodyPr wrap="none" rtlCol="0">
            <a:spAutoFit/>
          </a:bodyPr>
          <a:lstStyle/>
          <a:p>
            <a:pPr algn="ctr"/>
            <a:r>
              <a:rPr lang="en-US" sz="1050" dirty="0" smtClean="0">
                <a:solidFill>
                  <a:prstClr val="black"/>
                </a:solidFill>
              </a:rPr>
              <a:t>Application </a:t>
            </a:r>
          </a:p>
          <a:p>
            <a:pPr algn="ctr"/>
            <a:r>
              <a:rPr lang="en-US" sz="1050" dirty="0" smtClean="0">
                <a:solidFill>
                  <a:prstClr val="black"/>
                </a:solidFill>
              </a:rPr>
              <a:t>Developer</a:t>
            </a:r>
            <a:endParaRPr lang="en-US" sz="1050" dirty="0">
              <a:solidFill>
                <a:prstClr val="black"/>
              </a:solidFill>
            </a:endParaRPr>
          </a:p>
        </p:txBody>
      </p:sp>
      <p:pic>
        <p:nvPicPr>
          <p:cNvPr id="15" name="Picture 8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56708" y="2552660"/>
            <a:ext cx="501624" cy="540093"/>
          </a:xfrm>
          <a:prstGeom prst="rect">
            <a:avLst/>
          </a:prstGeom>
        </p:spPr>
      </p:pic>
      <p:sp>
        <p:nvSpPr>
          <p:cNvPr id="16" name="TextBox 15"/>
          <p:cNvSpPr txBox="1"/>
          <p:nvPr/>
        </p:nvSpPr>
        <p:spPr>
          <a:xfrm>
            <a:off x="10764392" y="3039189"/>
            <a:ext cx="609462" cy="415498"/>
          </a:xfrm>
          <a:prstGeom prst="rect">
            <a:avLst/>
          </a:prstGeom>
          <a:noFill/>
        </p:spPr>
        <p:txBody>
          <a:bodyPr wrap="none" rtlCol="0">
            <a:spAutoFit/>
          </a:bodyPr>
          <a:lstStyle/>
          <a:p>
            <a:pPr algn="ctr"/>
            <a:r>
              <a:rPr lang="en-US" sz="1050" dirty="0" smtClean="0">
                <a:solidFill>
                  <a:prstClr val="black"/>
                </a:solidFill>
              </a:rPr>
              <a:t>Admin/</a:t>
            </a:r>
          </a:p>
          <a:p>
            <a:pPr algn="ctr"/>
            <a:r>
              <a:rPr lang="en-US" sz="1050" dirty="0" err="1" smtClean="0">
                <a:solidFill>
                  <a:prstClr val="black"/>
                </a:solidFill>
              </a:rPr>
              <a:t>DevOps</a:t>
            </a:r>
            <a:endParaRPr lang="en-US" sz="1050" dirty="0">
              <a:solidFill>
                <a:prstClr val="black"/>
              </a:solidFill>
            </a:endParaRPr>
          </a:p>
        </p:txBody>
      </p:sp>
      <p:cxnSp>
        <p:nvCxnSpPr>
          <p:cNvPr id="25" name="Straight Arrow Connector 24"/>
          <p:cNvCxnSpPr>
            <a:stCxn id="24" idx="1"/>
          </p:cNvCxnSpPr>
          <p:nvPr/>
        </p:nvCxnSpPr>
        <p:spPr>
          <a:xfrm flipH="1">
            <a:off x="8064233" y="3198507"/>
            <a:ext cx="1148180" cy="1893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bwMode="auto">
          <a:xfrm>
            <a:off x="9212413" y="2770860"/>
            <a:ext cx="1224443" cy="855294"/>
          </a:xfrm>
          <a:prstGeom prst="roundRect">
            <a:avLst/>
          </a:prstGeom>
          <a:solidFill>
            <a:srgbClr val="FF9900"/>
          </a:solidFill>
          <a:ln w="31750">
            <a:solidFill>
              <a:srgbClr val="FF0000">
                <a:alpha val="50000"/>
              </a:srgbClr>
            </a:solidFill>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dirty="0" smtClean="0">
                <a:solidFill>
                  <a:prstClr val="black"/>
                </a:solidFill>
              </a:rPr>
              <a:t>Azure Automation (SE)</a:t>
            </a:r>
            <a:endParaRPr lang="en-US" sz="1200" dirty="0">
              <a:solidFill>
                <a:prstClr val="black"/>
              </a:solidFill>
            </a:endParaRPr>
          </a:p>
        </p:txBody>
      </p:sp>
      <p:cxnSp>
        <p:nvCxnSpPr>
          <p:cNvPr id="35" name="Straight Arrow Connector 34"/>
          <p:cNvCxnSpPr/>
          <p:nvPr/>
        </p:nvCxnSpPr>
        <p:spPr>
          <a:xfrm flipH="1">
            <a:off x="4447142" y="3387812"/>
            <a:ext cx="3617091" cy="12089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rot="20486470">
            <a:off x="4755846" y="3717533"/>
            <a:ext cx="2795466" cy="338554"/>
          </a:xfrm>
          <a:prstGeom prst="rect">
            <a:avLst/>
          </a:prstGeom>
          <a:noFill/>
        </p:spPr>
        <p:txBody>
          <a:bodyPr wrap="square" rtlCol="0">
            <a:spAutoFit/>
          </a:bodyPr>
          <a:lstStyle/>
          <a:p>
            <a:pPr algn="ctr"/>
            <a:r>
              <a:rPr lang="en-US" sz="1600" dirty="0" smtClean="0">
                <a:solidFill>
                  <a:prstClr val="black"/>
                </a:solidFill>
              </a:rPr>
              <a:t>Vertical scaling</a:t>
            </a:r>
            <a:endParaRPr lang="en-US" sz="1600" dirty="0">
              <a:solidFill>
                <a:prstClr val="black"/>
              </a:solidFill>
            </a:endParaRPr>
          </a:p>
        </p:txBody>
      </p:sp>
      <p:sp>
        <p:nvSpPr>
          <p:cNvPr id="33" name="Can 32"/>
          <p:cNvSpPr/>
          <p:nvPr/>
        </p:nvSpPr>
        <p:spPr bwMode="auto">
          <a:xfrm>
            <a:off x="1545924" y="4883520"/>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1</a:t>
            </a:r>
          </a:p>
          <a:p>
            <a:pPr algn="ctr" defTabSz="932472" fontAlgn="base">
              <a:spcBef>
                <a:spcPct val="0"/>
              </a:spcBef>
              <a:spcAft>
                <a:spcPct val="0"/>
              </a:spcAft>
            </a:pPr>
            <a:r>
              <a:rPr lang="en-US" sz="1600" baseline="-25000" dirty="0" smtClean="0">
                <a:solidFill>
                  <a:prstClr val="white"/>
                </a:solidFill>
              </a:rPr>
              <a:t>[0-100)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4" name="TextBox 33"/>
          <p:cNvSpPr txBox="1"/>
          <p:nvPr/>
        </p:nvSpPr>
        <p:spPr>
          <a:xfrm>
            <a:off x="8780106" y="5189510"/>
            <a:ext cx="1308304" cy="369332"/>
          </a:xfrm>
          <a:prstGeom prst="rect">
            <a:avLst/>
          </a:prstGeom>
          <a:noFill/>
        </p:spPr>
        <p:txBody>
          <a:bodyPr wrap="square" rtlCol="0">
            <a:spAutoFit/>
          </a:bodyPr>
          <a:lstStyle/>
          <a:p>
            <a:r>
              <a:rPr lang="en-US" dirty="0" smtClean="0">
                <a:solidFill>
                  <a:prstClr val="black"/>
                </a:solidFill>
              </a:rPr>
              <a:t>. . .</a:t>
            </a:r>
            <a:endParaRPr lang="en-US" dirty="0">
              <a:solidFill>
                <a:prstClr val="black"/>
              </a:solidFill>
            </a:endParaRPr>
          </a:p>
        </p:txBody>
      </p:sp>
      <p:sp>
        <p:nvSpPr>
          <p:cNvPr id="37" name="Can 36"/>
          <p:cNvSpPr/>
          <p:nvPr/>
        </p:nvSpPr>
        <p:spPr bwMode="auto">
          <a:xfrm>
            <a:off x="2751621" y="4883521"/>
            <a:ext cx="979648" cy="981317"/>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2</a:t>
            </a:r>
          </a:p>
          <a:p>
            <a:pPr algn="ctr" defTabSz="932472" fontAlgn="base">
              <a:spcBef>
                <a:spcPct val="0"/>
              </a:spcBef>
              <a:spcAft>
                <a:spcPct val="0"/>
              </a:spcAft>
            </a:pPr>
            <a:r>
              <a:rPr lang="en-US" sz="1600" baseline="-25000" dirty="0" smtClean="0">
                <a:solidFill>
                  <a:prstClr val="white"/>
                </a:solidFill>
              </a:rPr>
              <a:t>[100-200)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39" name="Can 38"/>
          <p:cNvSpPr/>
          <p:nvPr/>
        </p:nvSpPr>
        <p:spPr bwMode="auto">
          <a:xfrm>
            <a:off x="3957318" y="4883517"/>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a:solidFill>
                  <a:prstClr val="white"/>
                </a:solidFill>
              </a:rPr>
              <a:t>3</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[200-300)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0" name="Can 39"/>
          <p:cNvSpPr/>
          <p:nvPr/>
        </p:nvSpPr>
        <p:spPr bwMode="auto">
          <a:xfrm>
            <a:off x="5163015" y="4432109"/>
            <a:ext cx="979648" cy="1432730"/>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4</a:t>
            </a:r>
          </a:p>
          <a:p>
            <a:pPr algn="ctr" defTabSz="932472" fontAlgn="base">
              <a:spcBef>
                <a:spcPct val="0"/>
              </a:spcBef>
              <a:spcAft>
                <a:spcPct val="0"/>
              </a:spcAft>
            </a:pPr>
            <a:r>
              <a:rPr lang="en-US" sz="1600" baseline="-25000" dirty="0" smtClean="0">
                <a:solidFill>
                  <a:prstClr val="white"/>
                </a:solidFill>
              </a:rPr>
              <a:t>[300-400)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2" name="Can 41"/>
          <p:cNvSpPr/>
          <p:nvPr/>
        </p:nvSpPr>
        <p:spPr bwMode="auto">
          <a:xfrm>
            <a:off x="6368712" y="3992270"/>
            <a:ext cx="979648" cy="1872567"/>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[400-500)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3" name="Can 42"/>
          <p:cNvSpPr/>
          <p:nvPr/>
        </p:nvSpPr>
        <p:spPr bwMode="auto">
          <a:xfrm>
            <a:off x="7574409" y="3626154"/>
            <a:ext cx="979648" cy="2238683"/>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smtClean="0">
                <a:solidFill>
                  <a:prstClr val="white"/>
                </a:solidFill>
              </a:rPr>
              <a:t>DB</a:t>
            </a:r>
            <a:r>
              <a:rPr lang="en-US" sz="1400" b="1" baseline="-25000" dirty="0" smtClean="0">
                <a:solidFill>
                  <a:prstClr val="white"/>
                </a:solidFill>
              </a:rPr>
              <a:t>5</a:t>
            </a:r>
          </a:p>
          <a:p>
            <a:pPr algn="ctr" defTabSz="932472" fontAlgn="base">
              <a:spcBef>
                <a:spcPct val="0"/>
              </a:spcBef>
              <a:spcAft>
                <a:spcPct val="0"/>
              </a:spcAft>
            </a:pPr>
            <a:r>
              <a:rPr lang="en-US" sz="1600" baseline="-25000" dirty="0" smtClean="0">
                <a:solidFill>
                  <a:prstClr val="white"/>
                </a:solidFill>
              </a:rPr>
              <a:t>[500-600)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5" name="Can 44"/>
          <p:cNvSpPr/>
          <p:nvPr/>
        </p:nvSpPr>
        <p:spPr bwMode="auto">
          <a:xfrm>
            <a:off x="9334811" y="4883515"/>
            <a:ext cx="979648" cy="981321"/>
          </a:xfrm>
          <a:prstGeom prst="can">
            <a:avLst/>
          </a:prstGeom>
          <a:solidFill>
            <a:schemeClr val="accent1">
              <a:lumMod val="50000"/>
            </a:schemeClr>
          </a:solidFill>
          <a:ln w="28575">
            <a:solidFill>
              <a:schemeClr val="accent1">
                <a:lumMod val="50000"/>
              </a:schemeClr>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400" dirty="0" smtClean="0">
              <a:solidFill>
                <a:prstClr val="white"/>
              </a:solidFill>
            </a:endParaRPr>
          </a:p>
          <a:p>
            <a:pPr algn="ctr" defTabSz="932472" fontAlgn="base">
              <a:spcBef>
                <a:spcPct val="0"/>
              </a:spcBef>
              <a:spcAft>
                <a:spcPct val="0"/>
              </a:spcAft>
            </a:pPr>
            <a:endParaRPr lang="en-US" sz="1400" dirty="0">
              <a:solidFill>
                <a:prstClr val="white"/>
              </a:solidFill>
            </a:endParaRPr>
          </a:p>
          <a:p>
            <a:pPr algn="ctr" defTabSz="932472" fontAlgn="base">
              <a:spcBef>
                <a:spcPct val="0"/>
              </a:spcBef>
              <a:spcAft>
                <a:spcPct val="0"/>
              </a:spcAft>
            </a:pPr>
            <a:r>
              <a:rPr lang="en-US" sz="1400" b="1" dirty="0" err="1" smtClean="0">
                <a:solidFill>
                  <a:prstClr val="white"/>
                </a:solidFill>
              </a:rPr>
              <a:t>DB</a:t>
            </a:r>
            <a:r>
              <a:rPr lang="en-US" sz="1400" b="1" baseline="-25000" dirty="0" err="1" smtClean="0">
                <a:solidFill>
                  <a:prstClr val="white"/>
                </a:solidFill>
              </a:rPr>
              <a:t>n</a:t>
            </a:r>
            <a:endParaRPr lang="en-US" sz="1400" b="1" baseline="-25000" dirty="0" smtClean="0">
              <a:solidFill>
                <a:prstClr val="white"/>
              </a:solidFill>
            </a:endParaRPr>
          </a:p>
          <a:p>
            <a:pPr algn="ctr" defTabSz="932472" fontAlgn="base">
              <a:spcBef>
                <a:spcPct val="0"/>
              </a:spcBef>
              <a:spcAft>
                <a:spcPct val="0"/>
              </a:spcAft>
            </a:pPr>
            <a:r>
              <a:rPr lang="en-US" sz="1600" baseline="-25000" dirty="0" smtClean="0">
                <a:solidFill>
                  <a:prstClr val="white"/>
                </a:solidFill>
              </a:rPr>
              <a:t>[n-n+100)</a:t>
            </a: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smtClean="0">
              <a:solidFill>
                <a:prstClr val="white"/>
              </a:solidFill>
            </a:endParaRPr>
          </a:p>
          <a:p>
            <a:pPr algn="ctr" defTabSz="932472" fontAlgn="base">
              <a:spcBef>
                <a:spcPct val="0"/>
              </a:spcBef>
              <a:spcAft>
                <a:spcPct val="0"/>
              </a:spcAft>
            </a:pPr>
            <a:endParaRPr lang="en-US" sz="1400" baseline="-25000" dirty="0">
              <a:solidFill>
                <a:prstClr val="white"/>
              </a:solidFill>
            </a:endParaRPr>
          </a:p>
          <a:p>
            <a:pPr algn="ctr" defTabSz="932472" fontAlgn="base">
              <a:spcBef>
                <a:spcPct val="0"/>
              </a:spcBef>
              <a:spcAft>
                <a:spcPct val="0"/>
              </a:spcAft>
            </a:pPr>
            <a:endParaRPr lang="en-US" sz="1400" baseline="-25000" dirty="0">
              <a:solidFill>
                <a:prstClr val="white"/>
              </a:solidFill>
            </a:endParaRPr>
          </a:p>
        </p:txBody>
      </p:sp>
      <p:sp>
        <p:nvSpPr>
          <p:cNvPr id="46" name="TextBox 45"/>
          <p:cNvSpPr txBox="1"/>
          <p:nvPr/>
        </p:nvSpPr>
        <p:spPr>
          <a:xfrm>
            <a:off x="7643857" y="5890298"/>
            <a:ext cx="840752" cy="369332"/>
          </a:xfrm>
          <a:prstGeom prst="rect">
            <a:avLst/>
          </a:prstGeom>
          <a:noFill/>
        </p:spPr>
        <p:txBody>
          <a:bodyPr wrap="square" rtlCol="0">
            <a:spAutoFit/>
          </a:bodyPr>
          <a:lstStyle/>
          <a:p>
            <a:pPr algn="ctr"/>
            <a:r>
              <a:rPr lang="en-US" dirty="0" smtClean="0">
                <a:solidFill>
                  <a:prstClr val="black"/>
                </a:solidFill>
              </a:rPr>
              <a:t>P3</a:t>
            </a:r>
            <a:endParaRPr lang="en-US" dirty="0">
              <a:solidFill>
                <a:prstClr val="black"/>
              </a:solidFill>
            </a:endParaRPr>
          </a:p>
        </p:txBody>
      </p:sp>
      <p:sp>
        <p:nvSpPr>
          <p:cNvPr id="47" name="TextBox 46"/>
          <p:cNvSpPr txBox="1"/>
          <p:nvPr/>
        </p:nvSpPr>
        <p:spPr>
          <a:xfrm>
            <a:off x="6438160" y="5890298"/>
            <a:ext cx="840752" cy="369332"/>
          </a:xfrm>
          <a:prstGeom prst="rect">
            <a:avLst/>
          </a:prstGeom>
          <a:noFill/>
        </p:spPr>
        <p:txBody>
          <a:bodyPr wrap="square" rtlCol="0">
            <a:spAutoFit/>
          </a:bodyPr>
          <a:lstStyle/>
          <a:p>
            <a:pPr algn="ctr"/>
            <a:r>
              <a:rPr lang="en-US" dirty="0" smtClean="0">
                <a:solidFill>
                  <a:prstClr val="black"/>
                </a:solidFill>
              </a:rPr>
              <a:t>P1</a:t>
            </a:r>
            <a:endParaRPr lang="en-US" dirty="0">
              <a:solidFill>
                <a:prstClr val="black"/>
              </a:solidFill>
            </a:endParaRPr>
          </a:p>
        </p:txBody>
      </p:sp>
      <p:sp>
        <p:nvSpPr>
          <p:cNvPr id="48" name="TextBox 47"/>
          <p:cNvSpPr txBox="1"/>
          <p:nvPr/>
        </p:nvSpPr>
        <p:spPr>
          <a:xfrm>
            <a:off x="5232463" y="5890298"/>
            <a:ext cx="840752" cy="369332"/>
          </a:xfrm>
          <a:prstGeom prst="rect">
            <a:avLst/>
          </a:prstGeom>
          <a:noFill/>
        </p:spPr>
        <p:txBody>
          <a:bodyPr wrap="square" rtlCol="0">
            <a:spAutoFit/>
          </a:bodyPr>
          <a:lstStyle/>
          <a:p>
            <a:pPr algn="ctr"/>
            <a:r>
              <a:rPr lang="en-US" dirty="0" smtClean="0">
                <a:solidFill>
                  <a:prstClr val="black"/>
                </a:solidFill>
              </a:rPr>
              <a:t>S2</a:t>
            </a:r>
            <a:endParaRPr lang="en-US" dirty="0">
              <a:solidFill>
                <a:prstClr val="black"/>
              </a:solidFill>
            </a:endParaRPr>
          </a:p>
        </p:txBody>
      </p:sp>
      <p:sp>
        <p:nvSpPr>
          <p:cNvPr id="49" name="TextBox 48"/>
          <p:cNvSpPr txBox="1"/>
          <p:nvPr/>
        </p:nvSpPr>
        <p:spPr>
          <a:xfrm>
            <a:off x="4026766" y="5863451"/>
            <a:ext cx="840752" cy="369332"/>
          </a:xfrm>
          <a:prstGeom prst="rect">
            <a:avLst/>
          </a:prstGeom>
          <a:noFill/>
        </p:spPr>
        <p:txBody>
          <a:bodyPr wrap="square" rtlCol="0">
            <a:spAutoFit/>
          </a:bodyPr>
          <a:lstStyle/>
          <a:p>
            <a:pPr algn="ctr"/>
            <a:r>
              <a:rPr lang="en-US" dirty="0" smtClean="0">
                <a:solidFill>
                  <a:prstClr val="black"/>
                </a:solidFill>
              </a:rPr>
              <a:t>Basic</a:t>
            </a:r>
            <a:endParaRPr lang="en-US" dirty="0">
              <a:solidFill>
                <a:prstClr val="black"/>
              </a:solidFill>
            </a:endParaRPr>
          </a:p>
        </p:txBody>
      </p:sp>
      <p:sp>
        <p:nvSpPr>
          <p:cNvPr id="50" name="TextBox 49"/>
          <p:cNvSpPr txBox="1"/>
          <p:nvPr/>
        </p:nvSpPr>
        <p:spPr>
          <a:xfrm>
            <a:off x="2821069" y="5863231"/>
            <a:ext cx="840752" cy="369332"/>
          </a:xfrm>
          <a:prstGeom prst="rect">
            <a:avLst/>
          </a:prstGeom>
          <a:noFill/>
        </p:spPr>
        <p:txBody>
          <a:bodyPr wrap="square" rtlCol="0">
            <a:spAutoFit/>
          </a:bodyPr>
          <a:lstStyle/>
          <a:p>
            <a:pPr algn="ctr"/>
            <a:r>
              <a:rPr lang="en-US" dirty="0" smtClean="0">
                <a:solidFill>
                  <a:prstClr val="black"/>
                </a:solidFill>
              </a:rPr>
              <a:t>Basic</a:t>
            </a:r>
            <a:endParaRPr lang="en-US" dirty="0">
              <a:solidFill>
                <a:prstClr val="black"/>
              </a:solidFill>
            </a:endParaRPr>
          </a:p>
        </p:txBody>
      </p:sp>
      <p:sp>
        <p:nvSpPr>
          <p:cNvPr id="51" name="TextBox 50"/>
          <p:cNvSpPr txBox="1"/>
          <p:nvPr/>
        </p:nvSpPr>
        <p:spPr>
          <a:xfrm>
            <a:off x="1615372" y="5863231"/>
            <a:ext cx="840752" cy="369332"/>
          </a:xfrm>
          <a:prstGeom prst="rect">
            <a:avLst/>
          </a:prstGeom>
          <a:noFill/>
        </p:spPr>
        <p:txBody>
          <a:bodyPr wrap="square" rtlCol="0">
            <a:spAutoFit/>
          </a:bodyPr>
          <a:lstStyle/>
          <a:p>
            <a:pPr algn="ctr"/>
            <a:r>
              <a:rPr lang="en-US" dirty="0" smtClean="0">
                <a:solidFill>
                  <a:prstClr val="black"/>
                </a:solidFill>
              </a:rPr>
              <a:t>Basic</a:t>
            </a:r>
            <a:endParaRPr lang="en-US" dirty="0">
              <a:solidFill>
                <a:prstClr val="black"/>
              </a:solidFill>
            </a:endParaRPr>
          </a:p>
        </p:txBody>
      </p:sp>
      <p:cxnSp>
        <p:nvCxnSpPr>
          <p:cNvPr id="52" name="Straight Arrow Connector 51"/>
          <p:cNvCxnSpPr/>
          <p:nvPr/>
        </p:nvCxnSpPr>
        <p:spPr>
          <a:xfrm flipH="1">
            <a:off x="1580125" y="6285089"/>
            <a:ext cx="6713682" cy="115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8270819" y="6135522"/>
            <a:ext cx="879039" cy="276999"/>
          </a:xfrm>
          <a:prstGeom prst="rect">
            <a:avLst/>
          </a:prstGeom>
          <a:noFill/>
        </p:spPr>
        <p:txBody>
          <a:bodyPr wrap="square" rtlCol="0">
            <a:spAutoFit/>
          </a:bodyPr>
          <a:lstStyle/>
          <a:p>
            <a:r>
              <a:rPr lang="en-US" sz="1200" dirty="0" smtClean="0">
                <a:solidFill>
                  <a:prstClr val="black"/>
                </a:solidFill>
              </a:rPr>
              <a:t>time</a:t>
            </a:r>
            <a:endParaRPr lang="en-US" sz="1200" dirty="0">
              <a:solidFill>
                <a:prstClr val="black"/>
              </a:solidFill>
            </a:endParaRPr>
          </a:p>
        </p:txBody>
      </p:sp>
      <p:cxnSp>
        <p:nvCxnSpPr>
          <p:cNvPr id="54" name="Straight Arrow Connector 53"/>
          <p:cNvCxnSpPr>
            <a:endCxn id="56" idx="0"/>
          </p:cNvCxnSpPr>
          <p:nvPr/>
        </p:nvCxnSpPr>
        <p:spPr>
          <a:xfrm>
            <a:off x="9824635" y="3626154"/>
            <a:ext cx="11278" cy="6689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V="1">
            <a:off x="8980763" y="4666485"/>
            <a:ext cx="1801477" cy="2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8873425" y="4295059"/>
            <a:ext cx="1924976" cy="338554"/>
          </a:xfrm>
          <a:prstGeom prst="rect">
            <a:avLst/>
          </a:prstGeom>
          <a:noFill/>
        </p:spPr>
        <p:txBody>
          <a:bodyPr wrap="square" rtlCol="0">
            <a:spAutoFit/>
          </a:bodyPr>
          <a:lstStyle/>
          <a:p>
            <a:pPr algn="ctr"/>
            <a:r>
              <a:rPr lang="en-US" sz="1600" dirty="0" smtClean="0">
                <a:solidFill>
                  <a:prstClr val="black"/>
                </a:solidFill>
              </a:rPr>
              <a:t>Horizontal scaling</a:t>
            </a:r>
            <a:endParaRPr lang="en-US" sz="1600" dirty="0">
              <a:solidFill>
                <a:prstClr val="black"/>
              </a:solidFill>
            </a:endParaRPr>
          </a:p>
        </p:txBody>
      </p:sp>
      <p:grpSp>
        <p:nvGrpSpPr>
          <p:cNvPr id="32" name="Group 2"/>
          <p:cNvGrpSpPr/>
          <p:nvPr/>
        </p:nvGrpSpPr>
        <p:grpSpPr>
          <a:xfrm>
            <a:off x="-2044" y="6513076"/>
            <a:ext cx="12194043" cy="354000"/>
            <a:chOff x="2577137" y="4571778"/>
            <a:chExt cx="9101124" cy="1390560"/>
          </a:xfrm>
        </p:grpSpPr>
        <p:sp>
          <p:nvSpPr>
            <p:cNvPr id="38"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41"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7152288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71438"/>
            <a:ext cx="10515600" cy="1325562"/>
          </a:xfrm>
          <a:prstGeom prst="rect">
            <a:avLst/>
          </a:prstGeom>
        </p:spPr>
        <p:txBody>
          <a:bodyPr/>
          <a:lstStyle/>
          <a:p>
            <a:r>
              <a:rPr lang="en-US" dirty="0" smtClean="0">
                <a:latin typeface="Segoe UI Light" panose="020B0502040204020203" pitchFamily="34" charset="0"/>
                <a:cs typeface="Segoe UI Light" panose="020B0502040204020203" pitchFamily="34" charset="0"/>
              </a:rPr>
              <a:t>References</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4294967295"/>
          </p:nvPr>
        </p:nvSpPr>
        <p:spPr>
          <a:xfrm>
            <a:off x="1676400" y="1276350"/>
            <a:ext cx="10515600" cy="4351338"/>
          </a:xfrm>
          <a:prstGeom prst="rect">
            <a:avLst/>
          </a:prstGeom>
        </p:spPr>
        <p:txBody>
          <a:bodyPr>
            <a:normAutofit fontScale="77500" lnSpcReduction="20000"/>
          </a:bodyPr>
          <a:lstStyle/>
          <a:p>
            <a:r>
              <a:rPr lang="en-US" dirty="0">
                <a:latin typeface="Segoe UI Light" panose="020B0502040204020203" pitchFamily="34" charset="0"/>
                <a:cs typeface="Segoe UI Light" panose="020B0502040204020203" pitchFamily="34" charset="0"/>
              </a:rPr>
              <a:t>Client library and service packages are available on Nuget.org</a:t>
            </a:r>
          </a:p>
          <a:p>
            <a:pPr lvl="1"/>
            <a:r>
              <a:rPr lang="en-US" dirty="0">
                <a:latin typeface="Segoe UI Light" panose="020B0502040204020203" pitchFamily="34" charset="0"/>
                <a:cs typeface="Segoe UI Light" panose="020B0502040204020203" pitchFamily="34" charset="0"/>
              </a:rPr>
              <a:t>Search for ‘Elastic Scale’ to find the projects on Nuget.org</a:t>
            </a:r>
          </a:p>
          <a:p>
            <a:pPr lvl="1"/>
            <a:r>
              <a:rPr lang="en-US" dirty="0">
                <a:latin typeface="Segoe UI Light" panose="020B0502040204020203" pitchFamily="34" charset="0"/>
                <a:cs typeface="Segoe UI Light" panose="020B0502040204020203" pitchFamily="34" charset="0"/>
              </a:rPr>
              <a:t>Search for ‘Elastic Scale’ in the VS Package Manager to find the </a:t>
            </a:r>
            <a:r>
              <a:rPr lang="en-US" dirty="0" smtClean="0">
                <a:latin typeface="Segoe UI Light" panose="020B0502040204020203" pitchFamily="34" charset="0"/>
                <a:cs typeface="Segoe UI Light" panose="020B0502040204020203" pitchFamily="34" charset="0"/>
              </a:rPr>
              <a:t>DLL</a:t>
            </a:r>
          </a:p>
          <a:p>
            <a:pPr lvl="1"/>
            <a:r>
              <a:rPr lang="en-US" dirty="0" smtClean="0">
                <a:latin typeface="Segoe UI Light" panose="020B0502040204020203" pitchFamily="34" charset="0"/>
                <a:cs typeface="Segoe UI Light" panose="020B0502040204020203" pitchFamily="34" charset="0"/>
              </a:rPr>
              <a:t>Client </a:t>
            </a:r>
            <a:r>
              <a:rPr lang="en-US" dirty="0">
                <a:latin typeface="Segoe UI Light" panose="020B0502040204020203" pitchFamily="34" charset="0"/>
                <a:cs typeface="Segoe UI Light" panose="020B0502040204020203" pitchFamily="34" charset="0"/>
              </a:rPr>
              <a:t>library: </a:t>
            </a:r>
            <a:r>
              <a:rPr lang="en-US" dirty="0">
                <a:latin typeface="Segoe UI Light" panose="020B0502040204020203" pitchFamily="34" charset="0"/>
                <a:cs typeface="Segoe UI Light" panose="020B0502040204020203" pitchFamily="34" charset="0"/>
                <a:hlinkClick r:id="rId2"/>
              </a:rPr>
              <a:t>http://www.nuget.org/packages/Microsoft.Azure.SqlDatabase.ElasticScale.Client</a:t>
            </a:r>
            <a:r>
              <a:rPr lang="en-US" dirty="0" smtClean="0">
                <a:latin typeface="Segoe UI Light" panose="020B0502040204020203" pitchFamily="34" charset="0"/>
                <a:cs typeface="Segoe UI Light" panose="020B0502040204020203" pitchFamily="34" charset="0"/>
                <a:hlinkClick r:id="rId2"/>
              </a:rPr>
              <a:t>/</a:t>
            </a:r>
            <a:r>
              <a:rPr lang="en-US" dirty="0" smtClean="0">
                <a:latin typeface="Segoe UI Light" panose="020B0502040204020203" pitchFamily="34" charset="0"/>
                <a:cs typeface="Segoe UI Light" panose="020B0502040204020203" pitchFamily="34" charset="0"/>
              </a:rPr>
              <a:t> </a:t>
            </a:r>
          </a:p>
          <a:p>
            <a:pPr lvl="1"/>
            <a:r>
              <a:rPr lang="en-US" dirty="0">
                <a:latin typeface="Segoe UI Light" panose="020B0502040204020203" pitchFamily="34" charset="0"/>
                <a:cs typeface="Segoe UI Light" panose="020B0502040204020203" pitchFamily="34" charset="0"/>
              </a:rPr>
              <a:t>Split/Merge: </a:t>
            </a:r>
            <a:r>
              <a:rPr lang="en-US" dirty="0">
                <a:latin typeface="Segoe UI Light" panose="020B0502040204020203" pitchFamily="34" charset="0"/>
                <a:cs typeface="Segoe UI Light" panose="020B0502040204020203" pitchFamily="34" charset="0"/>
                <a:hlinkClick r:id="rId3"/>
              </a:rPr>
              <a:t>http://www.nuget.org/packages/Microsoft.Azure.SqlDatabase.ElasticScale.Service.SplitMerge</a:t>
            </a:r>
            <a:r>
              <a:rPr lang="en-US" dirty="0" smtClean="0">
                <a:latin typeface="Segoe UI Light" panose="020B0502040204020203" pitchFamily="34" charset="0"/>
                <a:cs typeface="Segoe UI Light" panose="020B0502040204020203" pitchFamily="34" charset="0"/>
                <a:hlinkClick r:id="rId3"/>
              </a:rPr>
              <a:t>/</a:t>
            </a:r>
            <a:r>
              <a:rPr lang="en-US" dirty="0" smtClean="0">
                <a:latin typeface="Segoe UI Light" panose="020B0502040204020203" pitchFamily="34" charset="0"/>
                <a:cs typeface="Segoe UI Light" panose="020B0502040204020203" pitchFamily="34" charset="0"/>
              </a:rPr>
              <a:t> </a:t>
            </a:r>
            <a:endParaRPr lang="en-US" dirty="0">
              <a:latin typeface="Segoe UI Light" panose="020B0502040204020203" pitchFamily="34" charset="0"/>
              <a:cs typeface="Segoe UI Light" panose="020B0502040204020203" pitchFamily="34" charset="0"/>
            </a:endParaRPr>
          </a:p>
          <a:p>
            <a:r>
              <a:rPr lang="en-US" dirty="0">
                <a:latin typeface="Segoe UI Light" panose="020B0502040204020203" pitchFamily="34" charset="0"/>
                <a:cs typeface="Segoe UI Light" panose="020B0502040204020203" pitchFamily="34" charset="0"/>
              </a:rPr>
              <a:t>Documentation on Azure.com in the SQL Database section</a:t>
            </a:r>
          </a:p>
          <a:p>
            <a:pPr lvl="1"/>
            <a:r>
              <a:rPr lang="en-US" dirty="0">
                <a:latin typeface="Segoe UI Light" panose="020B0502040204020203" pitchFamily="34" charset="0"/>
                <a:cs typeface="Segoe UI Light" panose="020B0502040204020203" pitchFamily="34" charset="0"/>
              </a:rPr>
              <a:t>Search for ‘</a:t>
            </a:r>
            <a:r>
              <a:rPr lang="it-IT" dirty="0">
                <a:latin typeface="Segoe UI Light" panose="020B0502040204020203" pitchFamily="34" charset="0"/>
                <a:cs typeface="Segoe UI Light" panose="020B0502040204020203" pitchFamily="34" charset="0"/>
              </a:rPr>
              <a:t>elastic scale documentation map azure.com</a:t>
            </a:r>
            <a:r>
              <a:rPr lang="it-IT" dirty="0" smtClean="0">
                <a:latin typeface="Segoe UI Light" panose="020B0502040204020203" pitchFamily="34" charset="0"/>
                <a:cs typeface="Segoe UI Light" panose="020B0502040204020203" pitchFamily="34" charset="0"/>
              </a:rPr>
              <a:t>’</a:t>
            </a:r>
          </a:p>
          <a:p>
            <a:pPr lvl="1"/>
            <a:r>
              <a:rPr lang="it-IT" dirty="0">
                <a:latin typeface="Segoe UI Light" panose="020B0502040204020203" pitchFamily="34" charset="0"/>
                <a:cs typeface="Segoe UI Light" panose="020B0502040204020203" pitchFamily="34" charset="0"/>
              </a:rPr>
              <a:t>Get stared: </a:t>
            </a:r>
            <a:r>
              <a:rPr lang="it-IT" dirty="0">
                <a:latin typeface="Segoe UI Light" panose="020B0502040204020203" pitchFamily="34" charset="0"/>
                <a:cs typeface="Segoe UI Light" panose="020B0502040204020203" pitchFamily="34" charset="0"/>
                <a:hlinkClick r:id="rId4"/>
              </a:rPr>
              <a:t>http://azure.microsoft.com/en-us/documentation/articles/sql-database-elastic-scale-get-started</a:t>
            </a:r>
            <a:r>
              <a:rPr lang="it-IT" dirty="0" smtClean="0">
                <a:latin typeface="Segoe UI Light" panose="020B0502040204020203" pitchFamily="34" charset="0"/>
                <a:cs typeface="Segoe UI Light" panose="020B0502040204020203" pitchFamily="34" charset="0"/>
                <a:hlinkClick r:id="rId4"/>
              </a:rPr>
              <a:t>/</a:t>
            </a:r>
            <a:r>
              <a:rPr lang="it-IT" dirty="0" smtClean="0">
                <a:latin typeface="Segoe UI Light" panose="020B0502040204020203" pitchFamily="34" charset="0"/>
                <a:cs typeface="Segoe UI Light" panose="020B0502040204020203" pitchFamily="34" charset="0"/>
              </a:rPr>
              <a:t> </a:t>
            </a:r>
          </a:p>
          <a:p>
            <a:pPr lvl="1"/>
            <a:r>
              <a:rPr lang="it-IT" dirty="0">
                <a:latin typeface="Segoe UI Light" panose="020B0502040204020203" pitchFamily="34" charset="0"/>
                <a:cs typeface="Segoe UI Light" panose="020B0502040204020203" pitchFamily="34" charset="0"/>
              </a:rPr>
              <a:t>Documentation map: </a:t>
            </a:r>
            <a:r>
              <a:rPr lang="it-IT" dirty="0">
                <a:latin typeface="Segoe UI Light" panose="020B0502040204020203" pitchFamily="34" charset="0"/>
                <a:cs typeface="Segoe UI Light" panose="020B0502040204020203" pitchFamily="34" charset="0"/>
                <a:hlinkClick r:id="rId5"/>
              </a:rPr>
              <a:t>http://azure.microsoft.com/en-us/documentation/articles/sql-database-elastic-scale-documentation-map</a:t>
            </a:r>
            <a:r>
              <a:rPr lang="it-IT" dirty="0" smtClean="0">
                <a:latin typeface="Segoe UI Light" panose="020B0502040204020203" pitchFamily="34" charset="0"/>
                <a:cs typeface="Segoe UI Light" panose="020B0502040204020203" pitchFamily="34" charset="0"/>
                <a:hlinkClick r:id="rId5"/>
              </a:rPr>
              <a:t>/</a:t>
            </a:r>
            <a:r>
              <a:rPr lang="it-IT" dirty="0" smtClean="0">
                <a:latin typeface="Segoe UI Light" panose="020B0502040204020203" pitchFamily="34" charset="0"/>
                <a:cs typeface="Segoe UI Light" panose="020B0502040204020203" pitchFamily="34" charset="0"/>
              </a:rPr>
              <a:t> </a:t>
            </a:r>
            <a:endParaRPr lang="en-US" dirty="0">
              <a:latin typeface="Segoe UI Light" panose="020B0502040204020203" pitchFamily="34" charset="0"/>
              <a:cs typeface="Segoe UI Light" panose="020B0502040204020203" pitchFamily="34" charset="0"/>
            </a:endParaRPr>
          </a:p>
          <a:p>
            <a:r>
              <a:rPr lang="en-US" dirty="0">
                <a:latin typeface="Segoe UI Light" panose="020B0502040204020203" pitchFamily="34" charset="0"/>
                <a:cs typeface="Segoe UI Light" panose="020B0502040204020203" pitchFamily="34" charset="0"/>
              </a:rPr>
              <a:t>Samples in the VS code samples gallery</a:t>
            </a:r>
          </a:p>
          <a:p>
            <a:pPr lvl="1"/>
            <a:r>
              <a:rPr lang="en-US" dirty="0">
                <a:latin typeface="Segoe UI Light" panose="020B0502040204020203" pitchFamily="34" charset="0"/>
                <a:cs typeface="Segoe UI Light" panose="020B0502040204020203" pitchFamily="34" charset="0"/>
              </a:rPr>
              <a:t>Search for ‘Elastic Scale’ on </a:t>
            </a:r>
            <a:r>
              <a:rPr lang="en-US" dirty="0">
                <a:latin typeface="Segoe UI Light" panose="020B0502040204020203" pitchFamily="34" charset="0"/>
                <a:cs typeface="Segoe UI Light" panose="020B0502040204020203" pitchFamily="34" charset="0"/>
                <a:hlinkClick r:id="rId6"/>
              </a:rPr>
              <a:t>https://code.msdn.microsoft.com/</a:t>
            </a:r>
            <a:r>
              <a:rPr lang="en-US" dirty="0">
                <a:latin typeface="Segoe UI Light" panose="020B0502040204020203" pitchFamily="34" charset="0"/>
                <a:cs typeface="Segoe UI Light" panose="020B0502040204020203" pitchFamily="34" charset="0"/>
              </a:rPr>
              <a:t> </a:t>
            </a:r>
          </a:p>
          <a:p>
            <a:pPr lvl="1"/>
            <a:r>
              <a:rPr lang="en-US" dirty="0">
                <a:latin typeface="Segoe UI Light" panose="020B0502040204020203" pitchFamily="34" charset="0"/>
                <a:cs typeface="Segoe UI Light" panose="020B0502040204020203" pitchFamily="34" charset="0"/>
              </a:rPr>
              <a:t>Search for ‘Elastic Scale’ in the Online Samples section for new VS projects</a:t>
            </a:r>
          </a:p>
          <a:p>
            <a:endParaRPr lang="en-US" dirty="0">
              <a:latin typeface="Segoe UI Light" panose="020B0502040204020203" pitchFamily="34" charset="0"/>
              <a:cs typeface="Segoe UI Light" panose="020B0502040204020203" pitchFamily="34" charset="0"/>
            </a:endParaRPr>
          </a:p>
        </p:txBody>
      </p:sp>
      <p:grpSp>
        <p:nvGrpSpPr>
          <p:cNvPr id="5" name="Group 2"/>
          <p:cNvGrpSpPr/>
          <p:nvPr/>
        </p:nvGrpSpPr>
        <p:grpSpPr>
          <a:xfrm>
            <a:off x="-2044" y="6513076"/>
            <a:ext cx="12194043" cy="354000"/>
            <a:chOff x="2577137" y="4571778"/>
            <a:chExt cx="9101124" cy="1390560"/>
          </a:xfrm>
        </p:grpSpPr>
        <p:sp>
          <p:nvSpPr>
            <p:cNvPr id="6"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grpSp>
        <p:nvGrpSpPr>
          <p:cNvPr id="8" name="Group 7"/>
          <p:cNvGrpSpPr/>
          <p:nvPr/>
        </p:nvGrpSpPr>
        <p:grpSpPr>
          <a:xfrm>
            <a:off x="6811440" y="4588848"/>
            <a:ext cx="5380559" cy="1924296"/>
            <a:chOff x="5121275" y="4378326"/>
            <a:chExt cx="7315201" cy="2616199"/>
          </a:xfrm>
        </p:grpSpPr>
        <p:grpSp>
          <p:nvGrpSpPr>
            <p:cNvPr id="9" name="Group 8"/>
            <p:cNvGrpSpPr/>
            <p:nvPr/>
          </p:nvGrpSpPr>
          <p:grpSpPr>
            <a:xfrm>
              <a:off x="9883858" y="5181881"/>
              <a:ext cx="320511" cy="621225"/>
              <a:chOff x="6229350" y="5232400"/>
              <a:chExt cx="539750" cy="1046162"/>
            </a:xfrm>
          </p:grpSpPr>
          <p:sp>
            <p:nvSpPr>
              <p:cNvPr id="66"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67"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68"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grpSp>
        <p:sp>
          <p:nvSpPr>
            <p:cNvPr id="10" name="AutoShape 3"/>
            <p:cNvSpPr>
              <a:spLocks noChangeAspect="1" noChangeArrowheads="1" noTextEdit="1"/>
            </p:cNvSpPr>
            <p:nvPr/>
          </p:nvSpPr>
          <p:spPr bwMode="auto">
            <a:xfrm>
              <a:off x="5121275" y="4611688"/>
              <a:ext cx="7315200" cy="238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11" name="Rectangle 5"/>
            <p:cNvSpPr>
              <a:spLocks noChangeArrowheads="1"/>
            </p:cNvSpPr>
            <p:nvPr/>
          </p:nvSpPr>
          <p:spPr bwMode="auto">
            <a:xfrm>
              <a:off x="8015288" y="5427663"/>
              <a:ext cx="936625" cy="75088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12" name="Rectangle 6"/>
            <p:cNvSpPr>
              <a:spLocks noChangeArrowheads="1"/>
            </p:cNvSpPr>
            <p:nvPr/>
          </p:nvSpPr>
          <p:spPr bwMode="auto">
            <a:xfrm>
              <a:off x="8394700" y="5081588"/>
              <a:ext cx="406400" cy="1096962"/>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13" name="Rectangle 7"/>
            <p:cNvSpPr>
              <a:spLocks noChangeArrowheads="1"/>
            </p:cNvSpPr>
            <p:nvPr/>
          </p:nvSpPr>
          <p:spPr bwMode="auto">
            <a:xfrm>
              <a:off x="5305425" y="6378575"/>
              <a:ext cx="600075" cy="4826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14" name="Rectangle 8"/>
            <p:cNvSpPr>
              <a:spLocks noChangeArrowheads="1"/>
            </p:cNvSpPr>
            <p:nvPr/>
          </p:nvSpPr>
          <p:spPr bwMode="auto">
            <a:xfrm>
              <a:off x="5549900" y="6156325"/>
              <a:ext cx="595313" cy="7048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15" name="Rectangle 9"/>
            <p:cNvSpPr>
              <a:spLocks noChangeArrowheads="1"/>
            </p:cNvSpPr>
            <p:nvPr/>
          </p:nvSpPr>
          <p:spPr bwMode="auto">
            <a:xfrm>
              <a:off x="11128375" y="5580063"/>
              <a:ext cx="930275" cy="10572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16" name="Rectangle 10"/>
            <p:cNvSpPr>
              <a:spLocks noChangeArrowheads="1"/>
            </p:cNvSpPr>
            <p:nvPr/>
          </p:nvSpPr>
          <p:spPr bwMode="auto">
            <a:xfrm>
              <a:off x="11506200" y="5081588"/>
              <a:ext cx="930275" cy="15557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17" name="Freeform 11"/>
            <p:cNvSpPr>
              <a:spLocks/>
            </p:cNvSpPr>
            <p:nvPr/>
          </p:nvSpPr>
          <p:spPr bwMode="auto">
            <a:xfrm>
              <a:off x="5121275" y="6121400"/>
              <a:ext cx="3679825" cy="868362"/>
            </a:xfrm>
            <a:custGeom>
              <a:avLst/>
              <a:gdLst>
                <a:gd name="T0" fmla="*/ 408 w 661"/>
                <a:gd name="T1" fmla="*/ 25 h 155"/>
                <a:gd name="T2" fmla="*/ 408 w 661"/>
                <a:gd name="T3" fmla="*/ 25 h 155"/>
                <a:gd name="T4" fmla="*/ 0 w 661"/>
                <a:gd name="T5" fmla="*/ 155 h 155"/>
                <a:gd name="T6" fmla="*/ 234 w 661"/>
                <a:gd name="T7" fmla="*/ 155 h 155"/>
                <a:gd name="T8" fmla="*/ 661 w 661"/>
                <a:gd name="T9" fmla="*/ 155 h 155"/>
                <a:gd name="T10" fmla="*/ 408 w 661"/>
                <a:gd name="T11" fmla="*/ 25 h 155"/>
              </a:gdLst>
              <a:ahLst/>
              <a:cxnLst>
                <a:cxn ang="0">
                  <a:pos x="T0" y="T1"/>
                </a:cxn>
                <a:cxn ang="0">
                  <a:pos x="T2" y="T3"/>
                </a:cxn>
                <a:cxn ang="0">
                  <a:pos x="T4" y="T5"/>
                </a:cxn>
                <a:cxn ang="0">
                  <a:pos x="T6" y="T7"/>
                </a:cxn>
                <a:cxn ang="0">
                  <a:pos x="T8" y="T9"/>
                </a:cxn>
                <a:cxn ang="0">
                  <a:pos x="T10" y="T11"/>
                </a:cxn>
              </a:cxnLst>
              <a:rect l="0" t="0" r="r" b="b"/>
              <a:pathLst>
                <a:path w="661" h="155">
                  <a:moveTo>
                    <a:pt x="408" y="25"/>
                  </a:moveTo>
                  <a:cubicBezTo>
                    <a:pt x="408" y="25"/>
                    <a:pt x="408" y="25"/>
                    <a:pt x="408" y="25"/>
                  </a:cubicBezTo>
                  <a:cubicBezTo>
                    <a:pt x="264" y="0"/>
                    <a:pt x="111" y="44"/>
                    <a:pt x="0" y="155"/>
                  </a:cubicBezTo>
                  <a:cubicBezTo>
                    <a:pt x="234" y="155"/>
                    <a:pt x="234" y="155"/>
                    <a:pt x="234" y="155"/>
                  </a:cubicBezTo>
                  <a:cubicBezTo>
                    <a:pt x="661" y="155"/>
                    <a:pt x="661" y="155"/>
                    <a:pt x="661" y="155"/>
                  </a:cubicBezTo>
                  <a:cubicBezTo>
                    <a:pt x="589" y="84"/>
                    <a:pt x="501" y="40"/>
                    <a:pt x="408" y="25"/>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18" name="Freeform 12"/>
            <p:cNvSpPr>
              <a:spLocks/>
            </p:cNvSpPr>
            <p:nvPr/>
          </p:nvSpPr>
          <p:spPr bwMode="auto">
            <a:xfrm>
              <a:off x="9869797" y="4462465"/>
              <a:ext cx="757238" cy="503236"/>
            </a:xfrm>
            <a:custGeom>
              <a:avLst/>
              <a:gdLst>
                <a:gd name="T0" fmla="*/ 22 w 136"/>
                <a:gd name="T1" fmla="*/ 39 h 90"/>
                <a:gd name="T2" fmla="*/ 22 w 136"/>
                <a:gd name="T3" fmla="*/ 38 h 90"/>
                <a:gd name="T4" fmla="*/ 59 w 136"/>
                <a:gd name="T5" fmla="*/ 0 h 90"/>
                <a:gd name="T6" fmla="*/ 91 w 136"/>
                <a:gd name="T7" fmla="*/ 17 h 90"/>
                <a:gd name="T8" fmla="*/ 101 w 136"/>
                <a:gd name="T9" fmla="*/ 14 h 90"/>
                <a:gd name="T10" fmla="*/ 113 w 136"/>
                <a:gd name="T11" fmla="*/ 18 h 90"/>
                <a:gd name="T12" fmla="*/ 123 w 136"/>
                <a:gd name="T13" fmla="*/ 35 h 90"/>
                <a:gd name="T14" fmla="*/ 136 w 136"/>
                <a:gd name="T15" fmla="*/ 60 h 90"/>
                <a:gd name="T16" fmla="*/ 110 w 136"/>
                <a:gd name="T17" fmla="*/ 90 h 90"/>
                <a:gd name="T18" fmla="*/ 107 w 136"/>
                <a:gd name="T19" fmla="*/ 90 h 90"/>
                <a:gd name="T20" fmla="*/ 104 w 136"/>
                <a:gd name="T21" fmla="*/ 90 h 90"/>
                <a:gd name="T22" fmla="*/ 42 w 136"/>
                <a:gd name="T23" fmla="*/ 90 h 90"/>
                <a:gd name="T24" fmla="*/ 41 w 136"/>
                <a:gd name="T25" fmla="*/ 90 h 90"/>
                <a:gd name="T26" fmla="*/ 39 w 136"/>
                <a:gd name="T27" fmla="*/ 90 h 90"/>
                <a:gd name="T28" fmla="*/ 35 w 136"/>
                <a:gd name="T29" fmla="*/ 90 h 90"/>
                <a:gd name="T30" fmla="*/ 25 w 136"/>
                <a:gd name="T31" fmla="*/ 90 h 90"/>
                <a:gd name="T32" fmla="*/ 0 w 136"/>
                <a:gd name="T33" fmla="*/ 64 h 90"/>
                <a:gd name="T34" fmla="*/ 22 w 136"/>
                <a:gd name="T35" fmla="*/ 3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90">
                  <a:moveTo>
                    <a:pt x="22" y="39"/>
                  </a:moveTo>
                  <a:cubicBezTo>
                    <a:pt x="22" y="39"/>
                    <a:pt x="22" y="38"/>
                    <a:pt x="22" y="38"/>
                  </a:cubicBezTo>
                  <a:cubicBezTo>
                    <a:pt x="22" y="17"/>
                    <a:pt x="38" y="0"/>
                    <a:pt x="59" y="0"/>
                  </a:cubicBezTo>
                  <a:cubicBezTo>
                    <a:pt x="72" y="0"/>
                    <a:pt x="84" y="7"/>
                    <a:pt x="91" y="17"/>
                  </a:cubicBezTo>
                  <a:cubicBezTo>
                    <a:pt x="94" y="15"/>
                    <a:pt x="97" y="14"/>
                    <a:pt x="101" y="14"/>
                  </a:cubicBezTo>
                  <a:cubicBezTo>
                    <a:pt x="106" y="14"/>
                    <a:pt x="110" y="16"/>
                    <a:pt x="113" y="18"/>
                  </a:cubicBezTo>
                  <a:cubicBezTo>
                    <a:pt x="119" y="22"/>
                    <a:pt x="123" y="28"/>
                    <a:pt x="123" y="35"/>
                  </a:cubicBezTo>
                  <a:cubicBezTo>
                    <a:pt x="131" y="41"/>
                    <a:pt x="136" y="50"/>
                    <a:pt x="136" y="60"/>
                  </a:cubicBezTo>
                  <a:cubicBezTo>
                    <a:pt x="136" y="75"/>
                    <a:pt x="125" y="88"/>
                    <a:pt x="110" y="90"/>
                  </a:cubicBezTo>
                  <a:cubicBezTo>
                    <a:pt x="109" y="90"/>
                    <a:pt x="108" y="90"/>
                    <a:pt x="107" y="90"/>
                  </a:cubicBezTo>
                  <a:cubicBezTo>
                    <a:pt x="106" y="90"/>
                    <a:pt x="105" y="90"/>
                    <a:pt x="104" y="90"/>
                  </a:cubicBezTo>
                  <a:cubicBezTo>
                    <a:pt x="90" y="90"/>
                    <a:pt x="58" y="90"/>
                    <a:pt x="42" y="90"/>
                  </a:cubicBezTo>
                  <a:cubicBezTo>
                    <a:pt x="42" y="90"/>
                    <a:pt x="41" y="90"/>
                    <a:pt x="41" y="90"/>
                  </a:cubicBezTo>
                  <a:cubicBezTo>
                    <a:pt x="39" y="90"/>
                    <a:pt x="39" y="90"/>
                    <a:pt x="39" y="90"/>
                  </a:cubicBezTo>
                  <a:cubicBezTo>
                    <a:pt x="39" y="90"/>
                    <a:pt x="36" y="90"/>
                    <a:pt x="35" y="90"/>
                  </a:cubicBezTo>
                  <a:cubicBezTo>
                    <a:pt x="25" y="90"/>
                    <a:pt x="25" y="90"/>
                    <a:pt x="25" y="90"/>
                  </a:cubicBezTo>
                  <a:cubicBezTo>
                    <a:pt x="11" y="89"/>
                    <a:pt x="0" y="78"/>
                    <a:pt x="0" y="64"/>
                  </a:cubicBezTo>
                  <a:cubicBezTo>
                    <a:pt x="0" y="52"/>
                    <a:pt x="9" y="41"/>
                    <a:pt x="22" y="39"/>
                  </a:cubicBez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19" name="Freeform 13"/>
            <p:cNvSpPr>
              <a:spLocks/>
            </p:cNvSpPr>
            <p:nvPr/>
          </p:nvSpPr>
          <p:spPr bwMode="auto">
            <a:xfrm>
              <a:off x="10437364" y="4378326"/>
              <a:ext cx="630238" cy="414337"/>
            </a:xfrm>
            <a:custGeom>
              <a:avLst/>
              <a:gdLst>
                <a:gd name="T0" fmla="*/ 18 w 113"/>
                <a:gd name="T1" fmla="*/ 32 h 74"/>
                <a:gd name="T2" fmla="*/ 18 w 113"/>
                <a:gd name="T3" fmla="*/ 31 h 74"/>
                <a:gd name="T4" fmla="*/ 50 w 113"/>
                <a:gd name="T5" fmla="*/ 0 h 74"/>
                <a:gd name="T6" fmla="*/ 76 w 113"/>
                <a:gd name="T7" fmla="*/ 14 h 74"/>
                <a:gd name="T8" fmla="*/ 84 w 113"/>
                <a:gd name="T9" fmla="*/ 11 h 74"/>
                <a:gd name="T10" fmla="*/ 94 w 113"/>
                <a:gd name="T11" fmla="*/ 14 h 74"/>
                <a:gd name="T12" fmla="*/ 102 w 113"/>
                <a:gd name="T13" fmla="*/ 29 h 74"/>
                <a:gd name="T14" fmla="*/ 113 w 113"/>
                <a:gd name="T15" fmla="*/ 49 h 74"/>
                <a:gd name="T16" fmla="*/ 91 w 113"/>
                <a:gd name="T17" fmla="*/ 74 h 74"/>
                <a:gd name="T18" fmla="*/ 89 w 113"/>
                <a:gd name="T19" fmla="*/ 74 h 74"/>
                <a:gd name="T20" fmla="*/ 86 w 113"/>
                <a:gd name="T21" fmla="*/ 74 h 74"/>
                <a:gd name="T22" fmla="*/ 35 w 113"/>
                <a:gd name="T23" fmla="*/ 74 h 74"/>
                <a:gd name="T24" fmla="*/ 34 w 113"/>
                <a:gd name="T25" fmla="*/ 74 h 74"/>
                <a:gd name="T26" fmla="*/ 33 w 113"/>
                <a:gd name="T27" fmla="*/ 74 h 74"/>
                <a:gd name="T28" fmla="*/ 29 w 113"/>
                <a:gd name="T29" fmla="*/ 74 h 74"/>
                <a:gd name="T30" fmla="*/ 21 w 113"/>
                <a:gd name="T31" fmla="*/ 74 h 74"/>
                <a:gd name="T32" fmla="*/ 0 w 113"/>
                <a:gd name="T33" fmla="*/ 53 h 74"/>
                <a:gd name="T34" fmla="*/ 18 w 113"/>
                <a:gd name="T35" fmla="*/ 3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74">
                  <a:moveTo>
                    <a:pt x="18" y="32"/>
                  </a:moveTo>
                  <a:cubicBezTo>
                    <a:pt x="18" y="32"/>
                    <a:pt x="18" y="31"/>
                    <a:pt x="18" y="31"/>
                  </a:cubicBezTo>
                  <a:cubicBezTo>
                    <a:pt x="18" y="14"/>
                    <a:pt x="32" y="0"/>
                    <a:pt x="50" y="0"/>
                  </a:cubicBezTo>
                  <a:cubicBezTo>
                    <a:pt x="60" y="0"/>
                    <a:pt x="70" y="5"/>
                    <a:pt x="76" y="14"/>
                  </a:cubicBezTo>
                  <a:cubicBezTo>
                    <a:pt x="78" y="12"/>
                    <a:pt x="81" y="11"/>
                    <a:pt x="84" y="11"/>
                  </a:cubicBezTo>
                  <a:cubicBezTo>
                    <a:pt x="88" y="11"/>
                    <a:pt x="91" y="12"/>
                    <a:pt x="94" y="14"/>
                  </a:cubicBezTo>
                  <a:cubicBezTo>
                    <a:pt x="99" y="18"/>
                    <a:pt x="102" y="23"/>
                    <a:pt x="102" y="29"/>
                  </a:cubicBezTo>
                  <a:cubicBezTo>
                    <a:pt x="109" y="33"/>
                    <a:pt x="113" y="41"/>
                    <a:pt x="113" y="49"/>
                  </a:cubicBezTo>
                  <a:cubicBezTo>
                    <a:pt x="113" y="62"/>
                    <a:pt x="104" y="72"/>
                    <a:pt x="91" y="74"/>
                  </a:cubicBezTo>
                  <a:cubicBezTo>
                    <a:pt x="91" y="74"/>
                    <a:pt x="90" y="74"/>
                    <a:pt x="89" y="74"/>
                  </a:cubicBezTo>
                  <a:cubicBezTo>
                    <a:pt x="88" y="74"/>
                    <a:pt x="87" y="74"/>
                    <a:pt x="86" y="74"/>
                  </a:cubicBezTo>
                  <a:cubicBezTo>
                    <a:pt x="75" y="74"/>
                    <a:pt x="48" y="74"/>
                    <a:pt x="35" y="74"/>
                  </a:cubicBezTo>
                  <a:cubicBezTo>
                    <a:pt x="35" y="74"/>
                    <a:pt x="35" y="74"/>
                    <a:pt x="34" y="74"/>
                  </a:cubicBezTo>
                  <a:cubicBezTo>
                    <a:pt x="33" y="74"/>
                    <a:pt x="33" y="74"/>
                    <a:pt x="33" y="74"/>
                  </a:cubicBezTo>
                  <a:cubicBezTo>
                    <a:pt x="33" y="74"/>
                    <a:pt x="31" y="74"/>
                    <a:pt x="29" y="74"/>
                  </a:cubicBezTo>
                  <a:cubicBezTo>
                    <a:pt x="21" y="74"/>
                    <a:pt x="21" y="74"/>
                    <a:pt x="21" y="74"/>
                  </a:cubicBezTo>
                  <a:cubicBezTo>
                    <a:pt x="10" y="73"/>
                    <a:pt x="0" y="64"/>
                    <a:pt x="0" y="53"/>
                  </a:cubicBezTo>
                  <a:cubicBezTo>
                    <a:pt x="0" y="42"/>
                    <a:pt x="8" y="34"/>
                    <a:pt x="18" y="32"/>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grpSp>
          <p:nvGrpSpPr>
            <p:cNvPr id="20" name="Group 19"/>
            <p:cNvGrpSpPr/>
            <p:nvPr/>
          </p:nvGrpSpPr>
          <p:grpSpPr>
            <a:xfrm>
              <a:off x="6274046" y="5741988"/>
              <a:ext cx="320511" cy="621225"/>
              <a:chOff x="6229350" y="5232400"/>
              <a:chExt cx="539750" cy="1046162"/>
            </a:xfrm>
          </p:grpSpPr>
          <p:sp>
            <p:nvSpPr>
              <p:cNvPr id="63"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64"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65"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grpSp>
        <p:sp>
          <p:nvSpPr>
            <p:cNvPr id="21" name="Freeform 17"/>
            <p:cNvSpPr>
              <a:spLocks/>
            </p:cNvSpPr>
            <p:nvPr/>
          </p:nvSpPr>
          <p:spPr bwMode="auto">
            <a:xfrm>
              <a:off x="9975850" y="5992813"/>
              <a:ext cx="2460625" cy="996950"/>
            </a:xfrm>
            <a:custGeom>
              <a:avLst/>
              <a:gdLst>
                <a:gd name="T0" fmla="*/ 0 w 442"/>
                <a:gd name="T1" fmla="*/ 178 h 178"/>
                <a:gd name="T2" fmla="*/ 0 w 442"/>
                <a:gd name="T3" fmla="*/ 178 h 178"/>
                <a:gd name="T4" fmla="*/ 290 w 442"/>
                <a:gd name="T5" fmla="*/ 178 h 178"/>
                <a:gd name="T6" fmla="*/ 442 w 442"/>
                <a:gd name="T7" fmla="*/ 178 h 178"/>
                <a:gd name="T8" fmla="*/ 442 w 442"/>
                <a:gd name="T9" fmla="*/ 9 h 178"/>
                <a:gd name="T10" fmla="*/ 0 w 442"/>
                <a:gd name="T11" fmla="*/ 178 h 178"/>
              </a:gdLst>
              <a:ahLst/>
              <a:cxnLst>
                <a:cxn ang="0">
                  <a:pos x="T0" y="T1"/>
                </a:cxn>
                <a:cxn ang="0">
                  <a:pos x="T2" y="T3"/>
                </a:cxn>
                <a:cxn ang="0">
                  <a:pos x="T4" y="T5"/>
                </a:cxn>
                <a:cxn ang="0">
                  <a:pos x="T6" y="T7"/>
                </a:cxn>
                <a:cxn ang="0">
                  <a:pos x="T8" y="T9"/>
                </a:cxn>
                <a:cxn ang="0">
                  <a:pos x="T10" y="T11"/>
                </a:cxn>
              </a:cxnLst>
              <a:rect l="0" t="0" r="r" b="b"/>
              <a:pathLst>
                <a:path w="442" h="178">
                  <a:moveTo>
                    <a:pt x="0" y="178"/>
                  </a:moveTo>
                  <a:cubicBezTo>
                    <a:pt x="0" y="178"/>
                    <a:pt x="0" y="178"/>
                    <a:pt x="0" y="178"/>
                  </a:cubicBezTo>
                  <a:cubicBezTo>
                    <a:pt x="290" y="178"/>
                    <a:pt x="290" y="178"/>
                    <a:pt x="290" y="178"/>
                  </a:cubicBezTo>
                  <a:cubicBezTo>
                    <a:pt x="442" y="178"/>
                    <a:pt x="442" y="178"/>
                    <a:pt x="442" y="178"/>
                  </a:cubicBezTo>
                  <a:cubicBezTo>
                    <a:pt x="442" y="9"/>
                    <a:pt x="442" y="9"/>
                    <a:pt x="442" y="9"/>
                  </a:cubicBezTo>
                  <a:cubicBezTo>
                    <a:pt x="283" y="0"/>
                    <a:pt x="121" y="57"/>
                    <a:pt x="0" y="17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22" name="Freeform 18"/>
            <p:cNvSpPr>
              <a:spLocks/>
            </p:cNvSpPr>
            <p:nvPr/>
          </p:nvSpPr>
          <p:spPr bwMode="auto">
            <a:xfrm>
              <a:off x="6791325" y="5334000"/>
              <a:ext cx="5645150" cy="1655762"/>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23" name="Freeform 19"/>
            <p:cNvSpPr>
              <a:spLocks/>
            </p:cNvSpPr>
            <p:nvPr/>
          </p:nvSpPr>
          <p:spPr bwMode="auto">
            <a:xfrm>
              <a:off x="8439150" y="5786438"/>
              <a:ext cx="723900" cy="889000"/>
            </a:xfrm>
            <a:custGeom>
              <a:avLst/>
              <a:gdLst>
                <a:gd name="T0" fmla="*/ 42 w 130"/>
                <a:gd name="T1" fmla="*/ 159 h 159"/>
                <a:gd name="T2" fmla="*/ 42 w 130"/>
                <a:gd name="T3" fmla="*/ 159 h 159"/>
                <a:gd name="T4" fmla="*/ 130 w 130"/>
                <a:gd name="T5" fmla="*/ 0 h 159"/>
                <a:gd name="T6" fmla="*/ 77 w 130"/>
                <a:gd name="T7" fmla="*/ 10 h 159"/>
                <a:gd name="T8" fmla="*/ 0 w 130"/>
                <a:gd name="T9" fmla="*/ 159 h 159"/>
                <a:gd name="T10" fmla="*/ 42 w 130"/>
                <a:gd name="T11" fmla="*/ 159 h 159"/>
                <a:gd name="T12" fmla="*/ 42 w 130"/>
                <a:gd name="T13" fmla="*/ 159 h 159"/>
              </a:gdLst>
              <a:ahLst/>
              <a:cxnLst>
                <a:cxn ang="0">
                  <a:pos x="T0" y="T1"/>
                </a:cxn>
                <a:cxn ang="0">
                  <a:pos x="T2" y="T3"/>
                </a:cxn>
                <a:cxn ang="0">
                  <a:pos x="T4" y="T5"/>
                </a:cxn>
                <a:cxn ang="0">
                  <a:pos x="T6" y="T7"/>
                </a:cxn>
                <a:cxn ang="0">
                  <a:pos x="T8" y="T9"/>
                </a:cxn>
                <a:cxn ang="0">
                  <a:pos x="T10" y="T11"/>
                </a:cxn>
                <a:cxn ang="0">
                  <a:pos x="T12" y="T13"/>
                </a:cxn>
              </a:cxnLst>
              <a:rect l="0" t="0" r="r" b="b"/>
              <a:pathLst>
                <a:path w="130" h="159">
                  <a:moveTo>
                    <a:pt x="42" y="159"/>
                  </a:moveTo>
                  <a:cubicBezTo>
                    <a:pt x="42" y="159"/>
                    <a:pt x="42" y="159"/>
                    <a:pt x="42" y="159"/>
                  </a:cubicBezTo>
                  <a:cubicBezTo>
                    <a:pt x="48" y="109"/>
                    <a:pt x="77" y="51"/>
                    <a:pt x="130" y="0"/>
                  </a:cubicBezTo>
                  <a:cubicBezTo>
                    <a:pt x="112" y="3"/>
                    <a:pt x="95" y="6"/>
                    <a:pt x="77" y="10"/>
                  </a:cubicBezTo>
                  <a:cubicBezTo>
                    <a:pt x="30" y="58"/>
                    <a:pt x="5" y="112"/>
                    <a:pt x="0" y="159"/>
                  </a:cubicBezTo>
                  <a:cubicBezTo>
                    <a:pt x="42" y="159"/>
                    <a:pt x="42" y="159"/>
                    <a:pt x="42" y="159"/>
                  </a:cubicBezTo>
                  <a:cubicBezTo>
                    <a:pt x="42" y="159"/>
                    <a:pt x="42" y="159"/>
                    <a:pt x="42" y="15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24" name="Freeform 21"/>
            <p:cNvSpPr>
              <a:spLocks/>
            </p:cNvSpPr>
            <p:nvPr/>
          </p:nvSpPr>
          <p:spPr bwMode="auto">
            <a:xfrm>
              <a:off x="10348913" y="5853113"/>
              <a:ext cx="612775" cy="822325"/>
            </a:xfrm>
            <a:custGeom>
              <a:avLst/>
              <a:gdLst>
                <a:gd name="T0" fmla="*/ 43 w 110"/>
                <a:gd name="T1" fmla="*/ 147 h 147"/>
                <a:gd name="T2" fmla="*/ 43 w 110"/>
                <a:gd name="T3" fmla="*/ 147 h 147"/>
                <a:gd name="T4" fmla="*/ 110 w 110"/>
                <a:gd name="T5" fmla="*/ 9 h 147"/>
                <a:gd name="T6" fmla="*/ 76 w 110"/>
                <a:gd name="T7" fmla="*/ 0 h 147"/>
                <a:gd name="T8" fmla="*/ 0 w 110"/>
                <a:gd name="T9" fmla="*/ 147 h 147"/>
                <a:gd name="T10" fmla="*/ 43 w 110"/>
                <a:gd name="T11" fmla="*/ 147 h 147"/>
                <a:gd name="T12" fmla="*/ 43 w 110"/>
                <a:gd name="T13" fmla="*/ 147 h 147"/>
              </a:gdLst>
              <a:ahLst/>
              <a:cxnLst>
                <a:cxn ang="0">
                  <a:pos x="T0" y="T1"/>
                </a:cxn>
                <a:cxn ang="0">
                  <a:pos x="T2" y="T3"/>
                </a:cxn>
                <a:cxn ang="0">
                  <a:pos x="T4" y="T5"/>
                </a:cxn>
                <a:cxn ang="0">
                  <a:pos x="T6" y="T7"/>
                </a:cxn>
                <a:cxn ang="0">
                  <a:pos x="T8" y="T9"/>
                </a:cxn>
                <a:cxn ang="0">
                  <a:pos x="T10" y="T11"/>
                </a:cxn>
                <a:cxn ang="0">
                  <a:pos x="T12" y="T13"/>
                </a:cxn>
              </a:cxnLst>
              <a:rect l="0" t="0" r="r" b="b"/>
              <a:pathLst>
                <a:path w="110" h="147">
                  <a:moveTo>
                    <a:pt x="43" y="147"/>
                  </a:moveTo>
                  <a:cubicBezTo>
                    <a:pt x="43" y="147"/>
                    <a:pt x="43" y="147"/>
                    <a:pt x="43" y="147"/>
                  </a:cubicBezTo>
                  <a:cubicBezTo>
                    <a:pt x="48" y="104"/>
                    <a:pt x="70" y="54"/>
                    <a:pt x="110" y="9"/>
                  </a:cubicBezTo>
                  <a:cubicBezTo>
                    <a:pt x="99" y="6"/>
                    <a:pt x="87" y="3"/>
                    <a:pt x="76" y="0"/>
                  </a:cubicBezTo>
                  <a:cubicBezTo>
                    <a:pt x="30" y="48"/>
                    <a:pt x="5" y="101"/>
                    <a:pt x="0" y="147"/>
                  </a:cubicBezTo>
                  <a:cubicBezTo>
                    <a:pt x="43" y="147"/>
                    <a:pt x="43" y="147"/>
                    <a:pt x="43" y="147"/>
                  </a:cubicBezTo>
                  <a:cubicBezTo>
                    <a:pt x="43" y="147"/>
                    <a:pt x="43" y="147"/>
                    <a:pt x="43" y="147"/>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25" name="Freeform 22"/>
            <p:cNvSpPr>
              <a:spLocks/>
            </p:cNvSpPr>
            <p:nvPr/>
          </p:nvSpPr>
          <p:spPr bwMode="auto">
            <a:xfrm>
              <a:off x="9007475" y="5741988"/>
              <a:ext cx="1412875" cy="966787"/>
            </a:xfrm>
            <a:custGeom>
              <a:avLst/>
              <a:gdLst>
                <a:gd name="T0" fmla="*/ 41 w 254"/>
                <a:gd name="T1" fmla="*/ 38 h 173"/>
                <a:gd name="T2" fmla="*/ 41 w 254"/>
                <a:gd name="T3" fmla="*/ 38 h 173"/>
                <a:gd name="T4" fmla="*/ 10 w 254"/>
                <a:gd name="T5" fmla="*/ 140 h 173"/>
                <a:gd name="T6" fmla="*/ 70 w 254"/>
                <a:gd name="T7" fmla="*/ 173 h 173"/>
                <a:gd name="T8" fmla="*/ 147 w 254"/>
                <a:gd name="T9" fmla="*/ 138 h 173"/>
                <a:gd name="T10" fmla="*/ 232 w 254"/>
                <a:gd name="T11" fmla="*/ 31 h 173"/>
                <a:gd name="T12" fmla="*/ 254 w 254"/>
                <a:gd name="T13" fmla="*/ 8 h 173"/>
                <a:gd name="T14" fmla="*/ 213 w 254"/>
                <a:gd name="T15" fmla="*/ 3 h 173"/>
                <a:gd name="T16" fmla="*/ 185 w 254"/>
                <a:gd name="T17" fmla="*/ 34 h 173"/>
                <a:gd name="T18" fmla="*/ 79 w 254"/>
                <a:gd name="T19" fmla="*/ 140 h 173"/>
                <a:gd name="T20" fmla="*/ 88 w 254"/>
                <a:gd name="T21" fmla="*/ 36 h 173"/>
                <a:gd name="T22" fmla="*/ 124 w 254"/>
                <a:gd name="T23" fmla="*/ 0 h 173"/>
                <a:gd name="T24" fmla="*/ 76 w 254"/>
                <a:gd name="T25" fmla="*/ 3 h 173"/>
                <a:gd name="T26" fmla="*/ 41 w 254"/>
                <a:gd name="T27" fmla="*/ 3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 h="173">
                  <a:moveTo>
                    <a:pt x="41" y="38"/>
                  </a:moveTo>
                  <a:cubicBezTo>
                    <a:pt x="41" y="38"/>
                    <a:pt x="41" y="38"/>
                    <a:pt x="41" y="38"/>
                  </a:cubicBezTo>
                  <a:cubicBezTo>
                    <a:pt x="5" y="82"/>
                    <a:pt x="0" y="117"/>
                    <a:pt x="10" y="140"/>
                  </a:cubicBezTo>
                  <a:cubicBezTo>
                    <a:pt x="20" y="163"/>
                    <a:pt x="42" y="173"/>
                    <a:pt x="70" y="173"/>
                  </a:cubicBezTo>
                  <a:cubicBezTo>
                    <a:pt x="101" y="173"/>
                    <a:pt x="124" y="162"/>
                    <a:pt x="147" y="138"/>
                  </a:cubicBezTo>
                  <a:cubicBezTo>
                    <a:pt x="170" y="114"/>
                    <a:pt x="192" y="77"/>
                    <a:pt x="232" y="31"/>
                  </a:cubicBezTo>
                  <a:cubicBezTo>
                    <a:pt x="239" y="23"/>
                    <a:pt x="247" y="15"/>
                    <a:pt x="254" y="8"/>
                  </a:cubicBezTo>
                  <a:cubicBezTo>
                    <a:pt x="240" y="6"/>
                    <a:pt x="227" y="4"/>
                    <a:pt x="213" y="3"/>
                  </a:cubicBezTo>
                  <a:cubicBezTo>
                    <a:pt x="204" y="12"/>
                    <a:pt x="195" y="23"/>
                    <a:pt x="185" y="34"/>
                  </a:cubicBezTo>
                  <a:cubicBezTo>
                    <a:pt x="128" y="104"/>
                    <a:pt x="113" y="140"/>
                    <a:pt x="79" y="140"/>
                  </a:cubicBezTo>
                  <a:cubicBezTo>
                    <a:pt x="49" y="140"/>
                    <a:pt x="32" y="105"/>
                    <a:pt x="88" y="36"/>
                  </a:cubicBezTo>
                  <a:cubicBezTo>
                    <a:pt x="99" y="22"/>
                    <a:pt x="111" y="10"/>
                    <a:pt x="124" y="0"/>
                  </a:cubicBezTo>
                  <a:cubicBezTo>
                    <a:pt x="108" y="0"/>
                    <a:pt x="92" y="1"/>
                    <a:pt x="76" y="3"/>
                  </a:cubicBezTo>
                  <a:cubicBezTo>
                    <a:pt x="64" y="13"/>
                    <a:pt x="52" y="25"/>
                    <a:pt x="41" y="3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26" name="Freeform 23"/>
            <p:cNvSpPr>
              <a:spLocks/>
            </p:cNvSpPr>
            <p:nvPr/>
          </p:nvSpPr>
          <p:spPr bwMode="auto">
            <a:xfrm>
              <a:off x="10933113" y="5965825"/>
              <a:ext cx="985838" cy="742950"/>
            </a:xfrm>
            <a:custGeom>
              <a:avLst/>
              <a:gdLst>
                <a:gd name="T0" fmla="*/ 10 w 177"/>
                <a:gd name="T1" fmla="*/ 100 h 133"/>
                <a:gd name="T2" fmla="*/ 10 w 177"/>
                <a:gd name="T3" fmla="*/ 100 h 133"/>
                <a:gd name="T4" fmla="*/ 70 w 177"/>
                <a:gd name="T5" fmla="*/ 133 h 133"/>
                <a:gd name="T6" fmla="*/ 147 w 177"/>
                <a:gd name="T7" fmla="*/ 98 h 133"/>
                <a:gd name="T8" fmla="*/ 177 w 177"/>
                <a:gd name="T9" fmla="*/ 62 h 133"/>
                <a:gd name="T10" fmla="*/ 146 w 177"/>
                <a:gd name="T11" fmla="*/ 45 h 133"/>
                <a:gd name="T12" fmla="*/ 79 w 177"/>
                <a:gd name="T13" fmla="*/ 100 h 133"/>
                <a:gd name="T14" fmla="*/ 75 w 177"/>
                <a:gd name="T15" fmla="*/ 13 h 133"/>
                <a:gd name="T16" fmla="*/ 39 w 177"/>
                <a:gd name="T17" fmla="*/ 0 h 133"/>
                <a:gd name="T18" fmla="*/ 10 w 177"/>
                <a:gd name="T19" fmla="*/ 10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133">
                  <a:moveTo>
                    <a:pt x="10" y="100"/>
                  </a:moveTo>
                  <a:cubicBezTo>
                    <a:pt x="10" y="100"/>
                    <a:pt x="10" y="100"/>
                    <a:pt x="10" y="100"/>
                  </a:cubicBezTo>
                  <a:cubicBezTo>
                    <a:pt x="20" y="123"/>
                    <a:pt x="42" y="133"/>
                    <a:pt x="70" y="133"/>
                  </a:cubicBezTo>
                  <a:cubicBezTo>
                    <a:pt x="101" y="133"/>
                    <a:pt x="124" y="122"/>
                    <a:pt x="147" y="98"/>
                  </a:cubicBezTo>
                  <a:cubicBezTo>
                    <a:pt x="157" y="88"/>
                    <a:pt x="166" y="76"/>
                    <a:pt x="177" y="62"/>
                  </a:cubicBezTo>
                  <a:cubicBezTo>
                    <a:pt x="166" y="56"/>
                    <a:pt x="156" y="50"/>
                    <a:pt x="146" y="45"/>
                  </a:cubicBezTo>
                  <a:cubicBezTo>
                    <a:pt x="119" y="82"/>
                    <a:pt x="103" y="100"/>
                    <a:pt x="79" y="100"/>
                  </a:cubicBezTo>
                  <a:cubicBezTo>
                    <a:pt x="52" y="100"/>
                    <a:pt x="36" y="71"/>
                    <a:pt x="75" y="13"/>
                  </a:cubicBezTo>
                  <a:cubicBezTo>
                    <a:pt x="63" y="8"/>
                    <a:pt x="51" y="4"/>
                    <a:pt x="39" y="0"/>
                  </a:cubicBezTo>
                  <a:cubicBezTo>
                    <a:pt x="5" y="43"/>
                    <a:pt x="0" y="77"/>
                    <a:pt x="10" y="10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27" name="Freeform 24"/>
            <p:cNvSpPr>
              <a:spLocks/>
            </p:cNvSpPr>
            <p:nvPr/>
          </p:nvSpPr>
          <p:spPr bwMode="auto">
            <a:xfrm>
              <a:off x="12207875" y="6496050"/>
              <a:ext cx="228600" cy="212725"/>
            </a:xfrm>
            <a:custGeom>
              <a:avLst/>
              <a:gdLst>
                <a:gd name="T0" fmla="*/ 0 w 41"/>
                <a:gd name="T1" fmla="*/ 0 h 38"/>
                <a:gd name="T2" fmla="*/ 0 w 41"/>
                <a:gd name="T3" fmla="*/ 0 h 38"/>
                <a:gd name="T4" fmla="*/ 0 w 41"/>
                <a:gd name="T5" fmla="*/ 5 h 38"/>
                <a:gd name="T6" fmla="*/ 37 w 41"/>
                <a:gd name="T7" fmla="*/ 38 h 38"/>
                <a:gd name="T8" fmla="*/ 41 w 41"/>
                <a:gd name="T9" fmla="*/ 32 h 38"/>
                <a:gd name="T10" fmla="*/ 41 w 41"/>
                <a:gd name="T11" fmla="*/ 30 h 38"/>
                <a:gd name="T12" fmla="*/ 0 w 41"/>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41" h="38">
                  <a:moveTo>
                    <a:pt x="0" y="0"/>
                  </a:moveTo>
                  <a:cubicBezTo>
                    <a:pt x="0" y="0"/>
                    <a:pt x="0" y="0"/>
                    <a:pt x="0" y="0"/>
                  </a:cubicBezTo>
                  <a:cubicBezTo>
                    <a:pt x="0" y="2"/>
                    <a:pt x="0" y="3"/>
                    <a:pt x="0" y="5"/>
                  </a:cubicBezTo>
                  <a:cubicBezTo>
                    <a:pt x="2" y="25"/>
                    <a:pt x="15" y="36"/>
                    <a:pt x="37" y="38"/>
                  </a:cubicBezTo>
                  <a:cubicBezTo>
                    <a:pt x="41" y="32"/>
                    <a:pt x="41" y="32"/>
                    <a:pt x="41" y="32"/>
                  </a:cubicBezTo>
                  <a:cubicBezTo>
                    <a:pt x="41" y="30"/>
                    <a:pt x="41" y="30"/>
                    <a:pt x="41" y="30"/>
                  </a:cubicBezTo>
                  <a:cubicBezTo>
                    <a:pt x="27" y="20"/>
                    <a:pt x="14" y="10"/>
                    <a:pt x="0" y="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28" name="Freeform 25"/>
            <p:cNvSpPr>
              <a:spLocks/>
            </p:cNvSpPr>
            <p:nvPr/>
          </p:nvSpPr>
          <p:spPr bwMode="auto">
            <a:xfrm>
              <a:off x="8143875" y="5210175"/>
              <a:ext cx="528638" cy="1465262"/>
            </a:xfrm>
            <a:custGeom>
              <a:avLst/>
              <a:gdLst>
                <a:gd name="T0" fmla="*/ 95 w 95"/>
                <a:gd name="T1" fmla="*/ 0 h 262"/>
                <a:gd name="T2" fmla="*/ 95 w 95"/>
                <a:gd name="T3" fmla="*/ 0 h 262"/>
                <a:gd name="T4" fmla="*/ 95 w 95"/>
                <a:gd name="T5" fmla="*/ 262 h 262"/>
                <a:gd name="T6" fmla="*/ 53 w 95"/>
                <a:gd name="T7" fmla="*/ 262 h 262"/>
                <a:gd name="T8" fmla="*/ 53 w 95"/>
                <a:gd name="T9" fmla="*/ 51 h 262"/>
                <a:gd name="T10" fmla="*/ 29 w 95"/>
                <a:gd name="T11" fmla="*/ 65 h 262"/>
                <a:gd name="T12" fmla="*/ 0 w 95"/>
                <a:gd name="T13" fmla="*/ 74 h 262"/>
                <a:gd name="T14" fmla="*/ 0 w 95"/>
                <a:gd name="T15" fmla="*/ 39 h 262"/>
                <a:gd name="T16" fmla="*/ 20 w 95"/>
                <a:gd name="T17" fmla="*/ 32 h 262"/>
                <a:gd name="T18" fmla="*/ 39 w 95"/>
                <a:gd name="T19" fmla="*/ 24 h 262"/>
                <a:gd name="T20" fmla="*/ 58 w 95"/>
                <a:gd name="T21" fmla="*/ 13 h 262"/>
                <a:gd name="T22" fmla="*/ 77 w 95"/>
                <a:gd name="T23" fmla="*/ 0 h 262"/>
                <a:gd name="T24" fmla="*/ 95 w 95"/>
                <a:gd name="T25" fmla="*/ 0 h 262"/>
                <a:gd name="T26" fmla="*/ 95 w 95"/>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262">
                  <a:moveTo>
                    <a:pt x="95" y="0"/>
                  </a:moveTo>
                  <a:cubicBezTo>
                    <a:pt x="95" y="0"/>
                    <a:pt x="95" y="0"/>
                    <a:pt x="95" y="0"/>
                  </a:cubicBezTo>
                  <a:cubicBezTo>
                    <a:pt x="95" y="262"/>
                    <a:pt x="95" y="262"/>
                    <a:pt x="95" y="262"/>
                  </a:cubicBezTo>
                  <a:cubicBezTo>
                    <a:pt x="53" y="262"/>
                    <a:pt x="53" y="262"/>
                    <a:pt x="53" y="262"/>
                  </a:cubicBezTo>
                  <a:cubicBezTo>
                    <a:pt x="53" y="51"/>
                    <a:pt x="53" y="51"/>
                    <a:pt x="53" y="51"/>
                  </a:cubicBezTo>
                  <a:cubicBezTo>
                    <a:pt x="46" y="56"/>
                    <a:pt x="38" y="61"/>
                    <a:pt x="29" y="65"/>
                  </a:cubicBezTo>
                  <a:cubicBezTo>
                    <a:pt x="21" y="68"/>
                    <a:pt x="11" y="72"/>
                    <a:pt x="0" y="74"/>
                  </a:cubicBezTo>
                  <a:cubicBezTo>
                    <a:pt x="0" y="39"/>
                    <a:pt x="0" y="39"/>
                    <a:pt x="0" y="39"/>
                  </a:cubicBezTo>
                  <a:cubicBezTo>
                    <a:pt x="7" y="37"/>
                    <a:pt x="13" y="34"/>
                    <a:pt x="20" y="32"/>
                  </a:cubicBezTo>
                  <a:cubicBezTo>
                    <a:pt x="26" y="29"/>
                    <a:pt x="33" y="26"/>
                    <a:pt x="39" y="24"/>
                  </a:cubicBezTo>
                  <a:cubicBezTo>
                    <a:pt x="45" y="20"/>
                    <a:pt x="51" y="17"/>
                    <a:pt x="58" y="13"/>
                  </a:cubicBezTo>
                  <a:cubicBezTo>
                    <a:pt x="64" y="9"/>
                    <a:pt x="71" y="5"/>
                    <a:pt x="77" y="0"/>
                  </a:cubicBezTo>
                  <a:cubicBezTo>
                    <a:pt x="95" y="0"/>
                    <a:pt x="95" y="0"/>
                    <a:pt x="95" y="0"/>
                  </a:cubicBezTo>
                  <a:cubicBezTo>
                    <a:pt x="95" y="0"/>
                    <a:pt x="95" y="0"/>
                    <a:pt x="95"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29" name="Freeform 26"/>
            <p:cNvSpPr>
              <a:spLocks/>
            </p:cNvSpPr>
            <p:nvPr/>
          </p:nvSpPr>
          <p:spPr bwMode="auto">
            <a:xfrm>
              <a:off x="9991725" y="5210175"/>
              <a:ext cx="534988" cy="1465262"/>
            </a:xfrm>
            <a:custGeom>
              <a:avLst/>
              <a:gdLst>
                <a:gd name="T0" fmla="*/ 96 w 96"/>
                <a:gd name="T1" fmla="*/ 0 h 262"/>
                <a:gd name="T2" fmla="*/ 96 w 96"/>
                <a:gd name="T3" fmla="*/ 0 h 262"/>
                <a:gd name="T4" fmla="*/ 96 w 96"/>
                <a:gd name="T5" fmla="*/ 262 h 262"/>
                <a:gd name="T6" fmla="*/ 54 w 96"/>
                <a:gd name="T7" fmla="*/ 262 h 262"/>
                <a:gd name="T8" fmla="*/ 54 w 96"/>
                <a:gd name="T9" fmla="*/ 51 h 262"/>
                <a:gd name="T10" fmla="*/ 30 w 96"/>
                <a:gd name="T11" fmla="*/ 65 h 262"/>
                <a:gd name="T12" fmla="*/ 0 w 96"/>
                <a:gd name="T13" fmla="*/ 74 h 262"/>
                <a:gd name="T14" fmla="*/ 0 w 96"/>
                <a:gd name="T15" fmla="*/ 39 h 262"/>
                <a:gd name="T16" fmla="*/ 20 w 96"/>
                <a:gd name="T17" fmla="*/ 32 h 262"/>
                <a:gd name="T18" fmla="*/ 39 w 96"/>
                <a:gd name="T19" fmla="*/ 24 h 262"/>
                <a:gd name="T20" fmla="*/ 58 w 96"/>
                <a:gd name="T21" fmla="*/ 13 h 262"/>
                <a:gd name="T22" fmla="*/ 78 w 96"/>
                <a:gd name="T23" fmla="*/ 0 h 262"/>
                <a:gd name="T24" fmla="*/ 96 w 96"/>
                <a:gd name="T25" fmla="*/ 0 h 262"/>
                <a:gd name="T26" fmla="*/ 96 w 96"/>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262">
                  <a:moveTo>
                    <a:pt x="96" y="0"/>
                  </a:moveTo>
                  <a:cubicBezTo>
                    <a:pt x="96" y="0"/>
                    <a:pt x="96" y="0"/>
                    <a:pt x="96" y="0"/>
                  </a:cubicBezTo>
                  <a:cubicBezTo>
                    <a:pt x="96" y="262"/>
                    <a:pt x="96" y="262"/>
                    <a:pt x="96" y="262"/>
                  </a:cubicBezTo>
                  <a:cubicBezTo>
                    <a:pt x="54" y="262"/>
                    <a:pt x="54" y="262"/>
                    <a:pt x="54" y="262"/>
                  </a:cubicBezTo>
                  <a:cubicBezTo>
                    <a:pt x="54" y="51"/>
                    <a:pt x="54" y="51"/>
                    <a:pt x="54" y="51"/>
                  </a:cubicBezTo>
                  <a:cubicBezTo>
                    <a:pt x="47" y="56"/>
                    <a:pt x="39" y="61"/>
                    <a:pt x="30" y="65"/>
                  </a:cubicBezTo>
                  <a:cubicBezTo>
                    <a:pt x="21" y="68"/>
                    <a:pt x="11" y="72"/>
                    <a:pt x="0" y="74"/>
                  </a:cubicBezTo>
                  <a:cubicBezTo>
                    <a:pt x="0" y="39"/>
                    <a:pt x="0" y="39"/>
                    <a:pt x="0" y="39"/>
                  </a:cubicBezTo>
                  <a:cubicBezTo>
                    <a:pt x="7" y="37"/>
                    <a:pt x="14" y="34"/>
                    <a:pt x="20" y="32"/>
                  </a:cubicBezTo>
                  <a:cubicBezTo>
                    <a:pt x="27" y="29"/>
                    <a:pt x="33" y="26"/>
                    <a:pt x="39" y="24"/>
                  </a:cubicBezTo>
                  <a:cubicBezTo>
                    <a:pt x="46" y="20"/>
                    <a:pt x="52" y="17"/>
                    <a:pt x="58" y="13"/>
                  </a:cubicBezTo>
                  <a:cubicBezTo>
                    <a:pt x="65" y="9"/>
                    <a:pt x="71" y="5"/>
                    <a:pt x="78" y="0"/>
                  </a:cubicBezTo>
                  <a:cubicBezTo>
                    <a:pt x="96" y="0"/>
                    <a:pt x="96" y="0"/>
                    <a:pt x="96" y="0"/>
                  </a:cubicBezTo>
                  <a:cubicBezTo>
                    <a:pt x="96" y="0"/>
                    <a:pt x="96" y="0"/>
                    <a:pt x="96"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30" name="Freeform 27"/>
            <p:cNvSpPr>
              <a:spLocks noEditPoints="1"/>
            </p:cNvSpPr>
            <p:nvPr/>
          </p:nvSpPr>
          <p:spPr bwMode="auto">
            <a:xfrm>
              <a:off x="8890000" y="5192713"/>
              <a:ext cx="1001713" cy="1516062"/>
            </a:xfrm>
            <a:custGeom>
              <a:avLst/>
              <a:gdLst>
                <a:gd name="T0" fmla="*/ 91 w 180"/>
                <a:gd name="T1" fmla="*/ 34 h 271"/>
                <a:gd name="T2" fmla="*/ 91 w 180"/>
                <a:gd name="T3" fmla="*/ 34 h 271"/>
                <a:gd name="T4" fmla="*/ 44 w 180"/>
                <a:gd name="T5" fmla="*/ 139 h 271"/>
                <a:gd name="T6" fmla="*/ 91 w 180"/>
                <a:gd name="T7" fmla="*/ 238 h 271"/>
                <a:gd name="T8" fmla="*/ 137 w 180"/>
                <a:gd name="T9" fmla="*/ 137 h 271"/>
                <a:gd name="T10" fmla="*/ 91 w 180"/>
                <a:gd name="T11" fmla="*/ 34 h 271"/>
                <a:gd name="T12" fmla="*/ 87 w 180"/>
                <a:gd name="T13" fmla="*/ 271 h 271"/>
                <a:gd name="T14" fmla="*/ 87 w 180"/>
                <a:gd name="T15" fmla="*/ 271 h 271"/>
                <a:gd name="T16" fmla="*/ 23 w 180"/>
                <a:gd name="T17" fmla="*/ 238 h 271"/>
                <a:gd name="T18" fmla="*/ 0 w 180"/>
                <a:gd name="T19" fmla="*/ 141 h 271"/>
                <a:gd name="T20" fmla="*/ 24 w 180"/>
                <a:gd name="T21" fmla="*/ 36 h 271"/>
                <a:gd name="T22" fmla="*/ 94 w 180"/>
                <a:gd name="T23" fmla="*/ 0 h 271"/>
                <a:gd name="T24" fmla="*/ 180 w 180"/>
                <a:gd name="T25" fmla="*/ 134 h 271"/>
                <a:gd name="T26" fmla="*/ 156 w 180"/>
                <a:gd name="T27" fmla="*/ 236 h 271"/>
                <a:gd name="T28" fmla="*/ 87 w 180"/>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0" h="271">
                  <a:moveTo>
                    <a:pt x="91" y="34"/>
                  </a:moveTo>
                  <a:cubicBezTo>
                    <a:pt x="91" y="34"/>
                    <a:pt x="91" y="34"/>
                    <a:pt x="91" y="34"/>
                  </a:cubicBezTo>
                  <a:cubicBezTo>
                    <a:pt x="60" y="34"/>
                    <a:pt x="44" y="69"/>
                    <a:pt x="44" y="139"/>
                  </a:cubicBezTo>
                  <a:cubicBezTo>
                    <a:pt x="44" y="205"/>
                    <a:pt x="59" y="238"/>
                    <a:pt x="91" y="238"/>
                  </a:cubicBezTo>
                  <a:cubicBezTo>
                    <a:pt x="121" y="238"/>
                    <a:pt x="137" y="204"/>
                    <a:pt x="137" y="137"/>
                  </a:cubicBezTo>
                  <a:cubicBezTo>
                    <a:pt x="137" y="68"/>
                    <a:pt x="122" y="34"/>
                    <a:pt x="91" y="34"/>
                  </a:cubicBezTo>
                  <a:close/>
                  <a:moveTo>
                    <a:pt x="87" y="271"/>
                  </a:moveTo>
                  <a:cubicBezTo>
                    <a:pt x="87" y="271"/>
                    <a:pt x="87" y="271"/>
                    <a:pt x="87" y="271"/>
                  </a:cubicBezTo>
                  <a:cubicBezTo>
                    <a:pt x="60" y="271"/>
                    <a:pt x="39" y="260"/>
                    <a:pt x="23" y="238"/>
                  </a:cubicBezTo>
                  <a:cubicBezTo>
                    <a:pt x="8" y="215"/>
                    <a:pt x="0" y="183"/>
                    <a:pt x="0" y="141"/>
                  </a:cubicBezTo>
                  <a:cubicBezTo>
                    <a:pt x="0" y="95"/>
                    <a:pt x="8" y="60"/>
                    <a:pt x="24" y="36"/>
                  </a:cubicBezTo>
                  <a:cubicBezTo>
                    <a:pt x="40" y="12"/>
                    <a:pt x="63" y="0"/>
                    <a:pt x="94" y="0"/>
                  </a:cubicBezTo>
                  <a:cubicBezTo>
                    <a:pt x="151" y="0"/>
                    <a:pt x="180" y="45"/>
                    <a:pt x="180" y="134"/>
                  </a:cubicBezTo>
                  <a:cubicBezTo>
                    <a:pt x="180" y="179"/>
                    <a:pt x="172" y="213"/>
                    <a:pt x="156" y="236"/>
                  </a:cubicBezTo>
                  <a:cubicBezTo>
                    <a:pt x="139" y="260"/>
                    <a:pt x="117" y="271"/>
                    <a:pt x="87"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31" name="Freeform 28"/>
            <p:cNvSpPr>
              <a:spLocks noEditPoints="1"/>
            </p:cNvSpPr>
            <p:nvPr/>
          </p:nvSpPr>
          <p:spPr bwMode="auto">
            <a:xfrm>
              <a:off x="10760075" y="5192713"/>
              <a:ext cx="996950" cy="1516062"/>
            </a:xfrm>
            <a:custGeom>
              <a:avLst/>
              <a:gdLst>
                <a:gd name="T0" fmla="*/ 91 w 179"/>
                <a:gd name="T1" fmla="*/ 34 h 271"/>
                <a:gd name="T2" fmla="*/ 91 w 179"/>
                <a:gd name="T3" fmla="*/ 34 h 271"/>
                <a:gd name="T4" fmla="*/ 43 w 179"/>
                <a:gd name="T5" fmla="*/ 139 h 271"/>
                <a:gd name="T6" fmla="*/ 90 w 179"/>
                <a:gd name="T7" fmla="*/ 238 h 271"/>
                <a:gd name="T8" fmla="*/ 136 w 179"/>
                <a:gd name="T9" fmla="*/ 137 h 271"/>
                <a:gd name="T10" fmla="*/ 91 w 179"/>
                <a:gd name="T11" fmla="*/ 34 h 271"/>
                <a:gd name="T12" fmla="*/ 86 w 179"/>
                <a:gd name="T13" fmla="*/ 271 h 271"/>
                <a:gd name="T14" fmla="*/ 86 w 179"/>
                <a:gd name="T15" fmla="*/ 271 h 271"/>
                <a:gd name="T16" fmla="*/ 23 w 179"/>
                <a:gd name="T17" fmla="*/ 238 h 271"/>
                <a:gd name="T18" fmla="*/ 0 w 179"/>
                <a:gd name="T19" fmla="*/ 141 h 271"/>
                <a:gd name="T20" fmla="*/ 24 w 179"/>
                <a:gd name="T21" fmla="*/ 36 h 271"/>
                <a:gd name="T22" fmla="*/ 93 w 179"/>
                <a:gd name="T23" fmla="*/ 0 h 271"/>
                <a:gd name="T24" fmla="*/ 179 w 179"/>
                <a:gd name="T25" fmla="*/ 134 h 271"/>
                <a:gd name="T26" fmla="*/ 155 w 179"/>
                <a:gd name="T27" fmla="*/ 236 h 271"/>
                <a:gd name="T28" fmla="*/ 86 w 179"/>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9" h="271">
                  <a:moveTo>
                    <a:pt x="91" y="34"/>
                  </a:moveTo>
                  <a:cubicBezTo>
                    <a:pt x="91" y="34"/>
                    <a:pt x="91" y="34"/>
                    <a:pt x="91" y="34"/>
                  </a:cubicBezTo>
                  <a:cubicBezTo>
                    <a:pt x="59" y="34"/>
                    <a:pt x="43" y="69"/>
                    <a:pt x="43" y="139"/>
                  </a:cubicBezTo>
                  <a:cubicBezTo>
                    <a:pt x="43" y="205"/>
                    <a:pt x="59" y="238"/>
                    <a:pt x="90" y="238"/>
                  </a:cubicBezTo>
                  <a:cubicBezTo>
                    <a:pt x="121" y="238"/>
                    <a:pt x="136" y="204"/>
                    <a:pt x="136" y="137"/>
                  </a:cubicBezTo>
                  <a:cubicBezTo>
                    <a:pt x="136" y="68"/>
                    <a:pt x="121" y="34"/>
                    <a:pt x="91" y="34"/>
                  </a:cubicBezTo>
                  <a:close/>
                  <a:moveTo>
                    <a:pt x="86" y="271"/>
                  </a:moveTo>
                  <a:cubicBezTo>
                    <a:pt x="86" y="271"/>
                    <a:pt x="86" y="271"/>
                    <a:pt x="86" y="271"/>
                  </a:cubicBezTo>
                  <a:cubicBezTo>
                    <a:pt x="59" y="271"/>
                    <a:pt x="38" y="260"/>
                    <a:pt x="23" y="238"/>
                  </a:cubicBezTo>
                  <a:cubicBezTo>
                    <a:pt x="7" y="215"/>
                    <a:pt x="0" y="183"/>
                    <a:pt x="0" y="141"/>
                  </a:cubicBezTo>
                  <a:cubicBezTo>
                    <a:pt x="0" y="95"/>
                    <a:pt x="8" y="60"/>
                    <a:pt x="24" y="36"/>
                  </a:cubicBezTo>
                  <a:cubicBezTo>
                    <a:pt x="39" y="12"/>
                    <a:pt x="63" y="0"/>
                    <a:pt x="93" y="0"/>
                  </a:cubicBezTo>
                  <a:cubicBezTo>
                    <a:pt x="150" y="0"/>
                    <a:pt x="179" y="45"/>
                    <a:pt x="179" y="134"/>
                  </a:cubicBezTo>
                  <a:cubicBezTo>
                    <a:pt x="179" y="179"/>
                    <a:pt x="171" y="213"/>
                    <a:pt x="155" y="236"/>
                  </a:cubicBezTo>
                  <a:cubicBezTo>
                    <a:pt x="138" y="260"/>
                    <a:pt x="116" y="271"/>
                    <a:pt x="86"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32" name="Freeform 29"/>
            <p:cNvSpPr>
              <a:spLocks/>
            </p:cNvSpPr>
            <p:nvPr/>
          </p:nvSpPr>
          <p:spPr bwMode="auto">
            <a:xfrm>
              <a:off x="8940800" y="6261100"/>
              <a:ext cx="3095625" cy="728662"/>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33" name="Freeform 30"/>
            <p:cNvSpPr>
              <a:spLocks/>
            </p:cNvSpPr>
            <p:nvPr/>
          </p:nvSpPr>
          <p:spPr bwMode="auto">
            <a:xfrm>
              <a:off x="11990388" y="5199063"/>
              <a:ext cx="446088" cy="1509712"/>
            </a:xfrm>
            <a:custGeom>
              <a:avLst/>
              <a:gdLst>
                <a:gd name="T0" fmla="*/ 44 w 80"/>
                <a:gd name="T1" fmla="*/ 138 h 270"/>
                <a:gd name="T2" fmla="*/ 44 w 80"/>
                <a:gd name="T3" fmla="*/ 138 h 270"/>
                <a:gd name="T4" fmla="*/ 80 w 80"/>
                <a:gd name="T5" fmla="*/ 35 h 270"/>
                <a:gd name="T6" fmla="*/ 80 w 80"/>
                <a:gd name="T7" fmla="*/ 0 h 270"/>
                <a:gd name="T8" fmla="*/ 25 w 80"/>
                <a:gd name="T9" fmla="*/ 35 h 270"/>
                <a:gd name="T10" fmla="*/ 0 w 80"/>
                <a:gd name="T11" fmla="*/ 140 h 270"/>
                <a:gd name="T12" fmla="*/ 23 w 80"/>
                <a:gd name="T13" fmla="*/ 237 h 270"/>
                <a:gd name="T14" fmla="*/ 80 w 80"/>
                <a:gd name="T15" fmla="*/ 270 h 270"/>
                <a:gd name="T16" fmla="*/ 80 w 80"/>
                <a:gd name="T17" fmla="*/ 235 h 270"/>
                <a:gd name="T18" fmla="*/ 44 w 80"/>
                <a:gd name="T19" fmla="*/ 13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270">
                  <a:moveTo>
                    <a:pt x="44" y="138"/>
                  </a:moveTo>
                  <a:cubicBezTo>
                    <a:pt x="44" y="138"/>
                    <a:pt x="44" y="138"/>
                    <a:pt x="44" y="138"/>
                  </a:cubicBezTo>
                  <a:cubicBezTo>
                    <a:pt x="44" y="77"/>
                    <a:pt x="56" y="43"/>
                    <a:pt x="80" y="35"/>
                  </a:cubicBezTo>
                  <a:cubicBezTo>
                    <a:pt x="80" y="0"/>
                    <a:pt x="80" y="0"/>
                    <a:pt x="80" y="0"/>
                  </a:cubicBezTo>
                  <a:cubicBezTo>
                    <a:pt x="56" y="3"/>
                    <a:pt x="38" y="15"/>
                    <a:pt x="25" y="35"/>
                  </a:cubicBezTo>
                  <a:cubicBezTo>
                    <a:pt x="8" y="59"/>
                    <a:pt x="0" y="94"/>
                    <a:pt x="0" y="140"/>
                  </a:cubicBezTo>
                  <a:cubicBezTo>
                    <a:pt x="0" y="182"/>
                    <a:pt x="8" y="214"/>
                    <a:pt x="23" y="237"/>
                  </a:cubicBezTo>
                  <a:cubicBezTo>
                    <a:pt x="37" y="257"/>
                    <a:pt x="56" y="268"/>
                    <a:pt x="80" y="270"/>
                  </a:cubicBezTo>
                  <a:cubicBezTo>
                    <a:pt x="80" y="235"/>
                    <a:pt x="80" y="235"/>
                    <a:pt x="80" y="235"/>
                  </a:cubicBezTo>
                  <a:cubicBezTo>
                    <a:pt x="56" y="228"/>
                    <a:pt x="44" y="196"/>
                    <a:pt x="44" y="138"/>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34" name="Freeform 55"/>
            <p:cNvSpPr>
              <a:spLocks/>
            </p:cNvSpPr>
            <p:nvPr/>
          </p:nvSpPr>
          <p:spPr bwMode="auto">
            <a:xfrm>
              <a:off x="7164388" y="6675438"/>
              <a:ext cx="935038" cy="201612"/>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35" name="Freeform 56"/>
            <p:cNvSpPr>
              <a:spLocks/>
            </p:cNvSpPr>
            <p:nvPr/>
          </p:nvSpPr>
          <p:spPr bwMode="auto">
            <a:xfrm>
              <a:off x="7091363" y="5651500"/>
              <a:ext cx="719138" cy="1225550"/>
            </a:xfrm>
            <a:custGeom>
              <a:avLst/>
              <a:gdLst>
                <a:gd name="T0" fmla="*/ 129 w 129"/>
                <a:gd name="T1" fmla="*/ 211 h 219"/>
                <a:gd name="T2" fmla="*/ 120 w 129"/>
                <a:gd name="T3" fmla="*/ 219 h 219"/>
                <a:gd name="T4" fmla="*/ 9 w 129"/>
                <a:gd name="T5" fmla="*/ 219 h 219"/>
                <a:gd name="T6" fmla="*/ 0 w 129"/>
                <a:gd name="T7" fmla="*/ 211 h 219"/>
                <a:gd name="T8" fmla="*/ 0 w 129"/>
                <a:gd name="T9" fmla="*/ 8 h 219"/>
                <a:gd name="T10" fmla="*/ 9 w 129"/>
                <a:gd name="T11" fmla="*/ 0 h 219"/>
                <a:gd name="T12" fmla="*/ 120 w 129"/>
                <a:gd name="T13" fmla="*/ 0 h 219"/>
                <a:gd name="T14" fmla="*/ 129 w 129"/>
                <a:gd name="T15" fmla="*/ 8 h 219"/>
                <a:gd name="T16" fmla="*/ 129 w 129"/>
                <a:gd name="T17" fmla="*/ 211 h 219"/>
                <a:gd name="T18" fmla="*/ 129 w 129"/>
                <a:gd name="T19" fmla="*/ 21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219">
                  <a:moveTo>
                    <a:pt x="129" y="211"/>
                  </a:moveTo>
                  <a:cubicBezTo>
                    <a:pt x="129" y="215"/>
                    <a:pt x="125" y="219"/>
                    <a:pt x="120" y="219"/>
                  </a:cubicBezTo>
                  <a:cubicBezTo>
                    <a:pt x="9" y="219"/>
                    <a:pt x="9" y="219"/>
                    <a:pt x="9" y="219"/>
                  </a:cubicBezTo>
                  <a:cubicBezTo>
                    <a:pt x="4" y="219"/>
                    <a:pt x="0" y="215"/>
                    <a:pt x="0" y="211"/>
                  </a:cubicBezTo>
                  <a:cubicBezTo>
                    <a:pt x="0" y="8"/>
                    <a:pt x="0" y="8"/>
                    <a:pt x="0" y="8"/>
                  </a:cubicBezTo>
                  <a:cubicBezTo>
                    <a:pt x="0" y="4"/>
                    <a:pt x="4" y="0"/>
                    <a:pt x="9" y="0"/>
                  </a:cubicBezTo>
                  <a:cubicBezTo>
                    <a:pt x="120" y="0"/>
                    <a:pt x="120" y="0"/>
                    <a:pt x="120" y="0"/>
                  </a:cubicBezTo>
                  <a:cubicBezTo>
                    <a:pt x="125" y="0"/>
                    <a:pt x="129" y="4"/>
                    <a:pt x="129" y="8"/>
                  </a:cubicBezTo>
                  <a:cubicBezTo>
                    <a:pt x="129" y="211"/>
                    <a:pt x="129" y="211"/>
                    <a:pt x="129" y="211"/>
                  </a:cubicBezTo>
                  <a:cubicBezTo>
                    <a:pt x="129" y="211"/>
                    <a:pt x="129" y="211"/>
                    <a:pt x="129" y="211"/>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36" name="Freeform 57"/>
            <p:cNvSpPr>
              <a:spLocks/>
            </p:cNvSpPr>
            <p:nvPr/>
          </p:nvSpPr>
          <p:spPr bwMode="auto">
            <a:xfrm>
              <a:off x="7164388" y="5719763"/>
              <a:ext cx="579438" cy="966787"/>
            </a:xfrm>
            <a:custGeom>
              <a:avLst/>
              <a:gdLst>
                <a:gd name="T0" fmla="*/ 0 w 365"/>
                <a:gd name="T1" fmla="*/ 0 h 609"/>
                <a:gd name="T2" fmla="*/ 365 w 365"/>
                <a:gd name="T3" fmla="*/ 0 h 609"/>
                <a:gd name="T4" fmla="*/ 365 w 365"/>
                <a:gd name="T5" fmla="*/ 609 h 609"/>
                <a:gd name="T6" fmla="*/ 0 w 365"/>
                <a:gd name="T7" fmla="*/ 609 h 609"/>
                <a:gd name="T8" fmla="*/ 0 w 365"/>
                <a:gd name="T9" fmla="*/ 0 h 609"/>
                <a:gd name="T10" fmla="*/ 0 w 365"/>
                <a:gd name="T11" fmla="*/ 0 h 609"/>
              </a:gdLst>
              <a:ahLst/>
              <a:cxnLst>
                <a:cxn ang="0">
                  <a:pos x="T0" y="T1"/>
                </a:cxn>
                <a:cxn ang="0">
                  <a:pos x="T2" y="T3"/>
                </a:cxn>
                <a:cxn ang="0">
                  <a:pos x="T4" y="T5"/>
                </a:cxn>
                <a:cxn ang="0">
                  <a:pos x="T6" y="T7"/>
                </a:cxn>
                <a:cxn ang="0">
                  <a:pos x="T8" y="T9"/>
                </a:cxn>
                <a:cxn ang="0">
                  <a:pos x="T10" y="T11"/>
                </a:cxn>
              </a:cxnLst>
              <a:rect l="0" t="0" r="r" b="b"/>
              <a:pathLst>
                <a:path w="365" h="609">
                  <a:moveTo>
                    <a:pt x="0" y="0"/>
                  </a:moveTo>
                  <a:lnTo>
                    <a:pt x="365" y="0"/>
                  </a:lnTo>
                  <a:lnTo>
                    <a:pt x="365" y="609"/>
                  </a:lnTo>
                  <a:lnTo>
                    <a:pt x="0" y="609"/>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grpSp>
          <p:nvGrpSpPr>
            <p:cNvPr id="37" name="Group 36"/>
            <p:cNvGrpSpPr/>
            <p:nvPr/>
          </p:nvGrpSpPr>
          <p:grpSpPr>
            <a:xfrm>
              <a:off x="7259638" y="6021388"/>
              <a:ext cx="384175" cy="385762"/>
              <a:chOff x="7259638" y="6021388"/>
              <a:chExt cx="384175" cy="385762"/>
            </a:xfrm>
          </p:grpSpPr>
          <p:sp>
            <p:nvSpPr>
              <p:cNvPr id="54" name="Oval 58"/>
              <p:cNvSpPr>
                <a:spLocks noChangeArrowheads="1"/>
              </p:cNvSpPr>
              <p:nvPr/>
            </p:nvSpPr>
            <p:spPr bwMode="auto">
              <a:xfrm>
                <a:off x="7392988" y="6149975"/>
                <a:ext cx="115888" cy="123825"/>
              </a:xfrm>
              <a:prstGeom prst="ellipse">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55" name="Rectangle 59"/>
              <p:cNvSpPr>
                <a:spLocks noChangeArrowheads="1"/>
              </p:cNvSpPr>
              <p:nvPr/>
            </p:nvSpPr>
            <p:spPr bwMode="auto">
              <a:xfrm>
                <a:off x="7437438" y="6021388"/>
                <a:ext cx="26988" cy="95250"/>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56" name="Rectangle 60"/>
              <p:cNvSpPr>
                <a:spLocks noChangeArrowheads="1"/>
              </p:cNvSpPr>
              <p:nvPr/>
            </p:nvSpPr>
            <p:spPr bwMode="auto">
              <a:xfrm>
                <a:off x="7437438" y="6307138"/>
                <a:ext cx="26988" cy="100012"/>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57" name="Freeform 61"/>
              <p:cNvSpPr>
                <a:spLocks/>
              </p:cNvSpPr>
              <p:nvPr/>
            </p:nvSpPr>
            <p:spPr bwMode="auto">
              <a:xfrm>
                <a:off x="7508875" y="6065838"/>
                <a:ext cx="84138" cy="90487"/>
              </a:xfrm>
              <a:custGeom>
                <a:avLst/>
                <a:gdLst>
                  <a:gd name="T0" fmla="*/ 11 w 53"/>
                  <a:gd name="T1" fmla="*/ 57 h 57"/>
                  <a:gd name="T2" fmla="*/ 0 w 53"/>
                  <a:gd name="T3" fmla="*/ 46 h 57"/>
                  <a:gd name="T4" fmla="*/ 42 w 53"/>
                  <a:gd name="T5" fmla="*/ 0 h 57"/>
                  <a:gd name="T6" fmla="*/ 53 w 53"/>
                  <a:gd name="T7" fmla="*/ 14 h 57"/>
                  <a:gd name="T8" fmla="*/ 11 w 53"/>
                  <a:gd name="T9" fmla="*/ 57 h 57"/>
                </a:gdLst>
                <a:ahLst/>
                <a:cxnLst>
                  <a:cxn ang="0">
                    <a:pos x="T0" y="T1"/>
                  </a:cxn>
                  <a:cxn ang="0">
                    <a:pos x="T2" y="T3"/>
                  </a:cxn>
                  <a:cxn ang="0">
                    <a:pos x="T4" y="T5"/>
                  </a:cxn>
                  <a:cxn ang="0">
                    <a:pos x="T6" y="T7"/>
                  </a:cxn>
                  <a:cxn ang="0">
                    <a:pos x="T8" y="T9"/>
                  </a:cxn>
                </a:cxnLst>
                <a:rect l="0" t="0" r="r" b="b"/>
                <a:pathLst>
                  <a:path w="53" h="57">
                    <a:moveTo>
                      <a:pt x="11" y="57"/>
                    </a:moveTo>
                    <a:lnTo>
                      <a:pt x="0" y="46"/>
                    </a:lnTo>
                    <a:lnTo>
                      <a:pt x="42" y="0"/>
                    </a:lnTo>
                    <a:lnTo>
                      <a:pt x="53" y="14"/>
                    </a:lnTo>
                    <a:lnTo>
                      <a:pt x="11" y="57"/>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58" name="Freeform 62"/>
              <p:cNvSpPr>
                <a:spLocks/>
              </p:cNvSpPr>
              <p:nvPr/>
            </p:nvSpPr>
            <p:spPr bwMode="auto">
              <a:xfrm>
                <a:off x="7308850" y="6273800"/>
                <a:ext cx="84138" cy="82550"/>
              </a:xfrm>
              <a:custGeom>
                <a:avLst/>
                <a:gdLst>
                  <a:gd name="T0" fmla="*/ 11 w 53"/>
                  <a:gd name="T1" fmla="*/ 52 h 52"/>
                  <a:gd name="T2" fmla="*/ 0 w 53"/>
                  <a:gd name="T3" fmla="*/ 42 h 52"/>
                  <a:gd name="T4" fmla="*/ 42 w 53"/>
                  <a:gd name="T5" fmla="*/ 0 h 52"/>
                  <a:gd name="T6" fmla="*/ 53 w 53"/>
                  <a:gd name="T7" fmla="*/ 10 h 52"/>
                  <a:gd name="T8" fmla="*/ 11 w 53"/>
                  <a:gd name="T9" fmla="*/ 52 h 52"/>
                </a:gdLst>
                <a:ahLst/>
                <a:cxnLst>
                  <a:cxn ang="0">
                    <a:pos x="T0" y="T1"/>
                  </a:cxn>
                  <a:cxn ang="0">
                    <a:pos x="T2" y="T3"/>
                  </a:cxn>
                  <a:cxn ang="0">
                    <a:pos x="T4" y="T5"/>
                  </a:cxn>
                  <a:cxn ang="0">
                    <a:pos x="T6" y="T7"/>
                  </a:cxn>
                  <a:cxn ang="0">
                    <a:pos x="T8" y="T9"/>
                  </a:cxn>
                </a:cxnLst>
                <a:rect l="0" t="0" r="r" b="b"/>
                <a:pathLst>
                  <a:path w="53" h="52">
                    <a:moveTo>
                      <a:pt x="11" y="52"/>
                    </a:moveTo>
                    <a:lnTo>
                      <a:pt x="0" y="42"/>
                    </a:lnTo>
                    <a:lnTo>
                      <a:pt x="42" y="0"/>
                    </a:lnTo>
                    <a:lnTo>
                      <a:pt x="53" y="10"/>
                    </a:lnTo>
                    <a:lnTo>
                      <a:pt x="11" y="52"/>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59" name="Rectangle 63"/>
              <p:cNvSpPr>
                <a:spLocks noChangeArrowheads="1"/>
              </p:cNvSpPr>
              <p:nvPr/>
            </p:nvSpPr>
            <p:spPr bwMode="auto">
              <a:xfrm>
                <a:off x="7548563" y="6200775"/>
                <a:ext cx="95250" cy="26987"/>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60" name="Rectangle 64"/>
              <p:cNvSpPr>
                <a:spLocks noChangeArrowheads="1"/>
              </p:cNvSpPr>
              <p:nvPr/>
            </p:nvSpPr>
            <p:spPr bwMode="auto">
              <a:xfrm>
                <a:off x="7259638" y="6200775"/>
                <a:ext cx="100013" cy="26987"/>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61" name="Freeform 65"/>
              <p:cNvSpPr>
                <a:spLocks/>
              </p:cNvSpPr>
              <p:nvPr/>
            </p:nvSpPr>
            <p:spPr bwMode="auto">
              <a:xfrm>
                <a:off x="7508875" y="6273800"/>
                <a:ext cx="84138" cy="82550"/>
              </a:xfrm>
              <a:custGeom>
                <a:avLst/>
                <a:gdLst>
                  <a:gd name="T0" fmla="*/ 0 w 53"/>
                  <a:gd name="T1" fmla="*/ 10 h 52"/>
                  <a:gd name="T2" fmla="*/ 11 w 53"/>
                  <a:gd name="T3" fmla="*/ 0 h 52"/>
                  <a:gd name="T4" fmla="*/ 53 w 53"/>
                  <a:gd name="T5" fmla="*/ 42 h 52"/>
                  <a:gd name="T6" fmla="*/ 42 w 53"/>
                  <a:gd name="T7" fmla="*/ 52 h 52"/>
                  <a:gd name="T8" fmla="*/ 0 w 53"/>
                  <a:gd name="T9" fmla="*/ 10 h 52"/>
                </a:gdLst>
                <a:ahLst/>
                <a:cxnLst>
                  <a:cxn ang="0">
                    <a:pos x="T0" y="T1"/>
                  </a:cxn>
                  <a:cxn ang="0">
                    <a:pos x="T2" y="T3"/>
                  </a:cxn>
                  <a:cxn ang="0">
                    <a:pos x="T4" y="T5"/>
                  </a:cxn>
                  <a:cxn ang="0">
                    <a:pos x="T6" y="T7"/>
                  </a:cxn>
                  <a:cxn ang="0">
                    <a:pos x="T8" y="T9"/>
                  </a:cxn>
                </a:cxnLst>
                <a:rect l="0" t="0" r="r" b="b"/>
                <a:pathLst>
                  <a:path w="53" h="52">
                    <a:moveTo>
                      <a:pt x="0" y="10"/>
                    </a:moveTo>
                    <a:lnTo>
                      <a:pt x="11" y="0"/>
                    </a:lnTo>
                    <a:lnTo>
                      <a:pt x="53" y="42"/>
                    </a:lnTo>
                    <a:lnTo>
                      <a:pt x="42" y="52"/>
                    </a:lnTo>
                    <a:lnTo>
                      <a:pt x="0" y="10"/>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62" name="Freeform 66"/>
              <p:cNvSpPr>
                <a:spLocks/>
              </p:cNvSpPr>
              <p:nvPr/>
            </p:nvSpPr>
            <p:spPr bwMode="auto">
              <a:xfrm>
                <a:off x="7308850" y="6065838"/>
                <a:ext cx="84138" cy="90487"/>
              </a:xfrm>
              <a:custGeom>
                <a:avLst/>
                <a:gdLst>
                  <a:gd name="T0" fmla="*/ 0 w 53"/>
                  <a:gd name="T1" fmla="*/ 14 h 57"/>
                  <a:gd name="T2" fmla="*/ 11 w 53"/>
                  <a:gd name="T3" fmla="*/ 0 h 57"/>
                  <a:gd name="T4" fmla="*/ 53 w 53"/>
                  <a:gd name="T5" fmla="*/ 46 h 57"/>
                  <a:gd name="T6" fmla="*/ 42 w 53"/>
                  <a:gd name="T7" fmla="*/ 57 h 57"/>
                  <a:gd name="T8" fmla="*/ 0 w 53"/>
                  <a:gd name="T9" fmla="*/ 14 h 57"/>
                </a:gdLst>
                <a:ahLst/>
                <a:cxnLst>
                  <a:cxn ang="0">
                    <a:pos x="T0" y="T1"/>
                  </a:cxn>
                  <a:cxn ang="0">
                    <a:pos x="T2" y="T3"/>
                  </a:cxn>
                  <a:cxn ang="0">
                    <a:pos x="T4" y="T5"/>
                  </a:cxn>
                  <a:cxn ang="0">
                    <a:pos x="T6" y="T7"/>
                  </a:cxn>
                  <a:cxn ang="0">
                    <a:pos x="T8" y="T9"/>
                  </a:cxn>
                </a:cxnLst>
                <a:rect l="0" t="0" r="r" b="b"/>
                <a:pathLst>
                  <a:path w="53" h="57">
                    <a:moveTo>
                      <a:pt x="0" y="14"/>
                    </a:moveTo>
                    <a:lnTo>
                      <a:pt x="11" y="0"/>
                    </a:lnTo>
                    <a:lnTo>
                      <a:pt x="53" y="46"/>
                    </a:lnTo>
                    <a:lnTo>
                      <a:pt x="42" y="57"/>
                    </a:lnTo>
                    <a:lnTo>
                      <a:pt x="0" y="14"/>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grpSp>
        <p:grpSp>
          <p:nvGrpSpPr>
            <p:cNvPr id="38" name="Group 37"/>
            <p:cNvGrpSpPr/>
            <p:nvPr/>
          </p:nvGrpSpPr>
          <p:grpSpPr>
            <a:xfrm>
              <a:off x="10231438" y="5472548"/>
              <a:ext cx="1392237" cy="1452416"/>
              <a:chOff x="10231438" y="5472548"/>
              <a:chExt cx="1392237" cy="1452416"/>
            </a:xfrm>
          </p:grpSpPr>
          <p:sp>
            <p:nvSpPr>
              <p:cNvPr id="43" name="Freeform 31"/>
              <p:cNvSpPr>
                <a:spLocks/>
              </p:cNvSpPr>
              <p:nvPr/>
            </p:nvSpPr>
            <p:spPr bwMode="auto">
              <a:xfrm>
                <a:off x="10855325" y="6756689"/>
                <a:ext cx="768350" cy="168275"/>
              </a:xfrm>
              <a:custGeom>
                <a:avLst/>
                <a:gdLst>
                  <a:gd name="T0" fmla="*/ 151 w 484"/>
                  <a:gd name="T1" fmla="*/ 0 h 106"/>
                  <a:gd name="T2" fmla="*/ 484 w 484"/>
                  <a:gd name="T3" fmla="*/ 0 h 106"/>
                  <a:gd name="T4" fmla="*/ 333 w 484"/>
                  <a:gd name="T5" fmla="*/ 106 h 106"/>
                  <a:gd name="T6" fmla="*/ 0 w 484"/>
                  <a:gd name="T7" fmla="*/ 106 h 106"/>
                  <a:gd name="T8" fmla="*/ 151 w 484"/>
                  <a:gd name="T9" fmla="*/ 0 h 106"/>
                </a:gdLst>
                <a:ahLst/>
                <a:cxnLst>
                  <a:cxn ang="0">
                    <a:pos x="T0" y="T1"/>
                  </a:cxn>
                  <a:cxn ang="0">
                    <a:pos x="T2" y="T3"/>
                  </a:cxn>
                  <a:cxn ang="0">
                    <a:pos x="T4" y="T5"/>
                  </a:cxn>
                  <a:cxn ang="0">
                    <a:pos x="T6" y="T7"/>
                  </a:cxn>
                  <a:cxn ang="0">
                    <a:pos x="T8" y="T9"/>
                  </a:cxn>
                </a:cxnLst>
                <a:rect l="0" t="0" r="r" b="b"/>
                <a:pathLst>
                  <a:path w="484" h="106">
                    <a:moveTo>
                      <a:pt x="151" y="0"/>
                    </a:moveTo>
                    <a:lnTo>
                      <a:pt x="484" y="0"/>
                    </a:lnTo>
                    <a:lnTo>
                      <a:pt x="333" y="106"/>
                    </a:lnTo>
                    <a:lnTo>
                      <a:pt x="0" y="106"/>
                    </a:lnTo>
                    <a:lnTo>
                      <a:pt x="15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grpSp>
            <p:nvGrpSpPr>
              <p:cNvPr id="44" name="Group 43"/>
              <p:cNvGrpSpPr/>
              <p:nvPr/>
            </p:nvGrpSpPr>
            <p:grpSpPr>
              <a:xfrm>
                <a:off x="10231438" y="5472548"/>
                <a:ext cx="1072986" cy="1452127"/>
                <a:chOff x="13103226" y="2775830"/>
                <a:chExt cx="1039812" cy="1407232"/>
              </a:xfrm>
            </p:grpSpPr>
            <p:sp>
              <p:nvSpPr>
                <p:cNvPr id="45" name="Rectangle 5"/>
                <p:cNvSpPr>
                  <a:spLocks noChangeArrowheads="1"/>
                </p:cNvSpPr>
                <p:nvPr/>
              </p:nvSpPr>
              <p:spPr bwMode="auto">
                <a:xfrm>
                  <a:off x="13103226" y="2775830"/>
                  <a:ext cx="1039812" cy="1407232"/>
                </a:xfrm>
                <a:prstGeom prst="rect">
                  <a:avLst/>
                </a:prstGeom>
                <a:solidFill>
                  <a:srgbClr val="0072C6">
                    <a:lumMod val="7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46"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47"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48"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49"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50" name="Oval 14"/>
                <p:cNvSpPr>
                  <a:spLocks noChangeArrowheads="1"/>
                </p:cNvSpPr>
                <p:nvPr/>
              </p:nvSpPr>
              <p:spPr bwMode="auto">
                <a:xfrm>
                  <a:off x="13875539" y="2970470"/>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51" name="Oval 15"/>
                <p:cNvSpPr>
                  <a:spLocks noChangeArrowheads="1"/>
                </p:cNvSpPr>
                <p:nvPr/>
              </p:nvSpPr>
              <p:spPr bwMode="auto">
                <a:xfrm>
                  <a:off x="13875539" y="3224438"/>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52" name="Oval 16"/>
                <p:cNvSpPr>
                  <a:spLocks noChangeArrowheads="1"/>
                </p:cNvSpPr>
                <p:nvPr/>
              </p:nvSpPr>
              <p:spPr bwMode="auto">
                <a:xfrm>
                  <a:off x="13875539" y="3478406"/>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53" name="Oval 17"/>
                <p:cNvSpPr>
                  <a:spLocks noChangeArrowheads="1"/>
                </p:cNvSpPr>
                <p:nvPr/>
              </p:nvSpPr>
              <p:spPr bwMode="auto">
                <a:xfrm>
                  <a:off x="13875539" y="3732374"/>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grpSp>
        </p:grpSp>
        <p:grpSp>
          <p:nvGrpSpPr>
            <p:cNvPr id="39" name="Group 38"/>
            <p:cNvGrpSpPr/>
            <p:nvPr/>
          </p:nvGrpSpPr>
          <p:grpSpPr>
            <a:xfrm>
              <a:off x="6654965" y="5630069"/>
              <a:ext cx="320511" cy="621225"/>
              <a:chOff x="6229350" y="5232400"/>
              <a:chExt cx="539750" cy="1046162"/>
            </a:xfrm>
          </p:grpSpPr>
          <p:sp>
            <p:nvSpPr>
              <p:cNvPr id="40"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41"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sp>
            <p:nvSpPr>
              <p:cNvPr id="42"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688">
                  <a:defRPr/>
                </a:pPr>
                <a:endParaRPr lang="en-US" sz="1836" kern="0" dirty="0" smtClean="0">
                  <a:solidFill>
                    <a:srgbClr val="000000"/>
                  </a:solidFill>
                </a:endParaRPr>
              </a:p>
            </p:txBody>
          </p:sp>
        </p:grpSp>
      </p:grpSp>
    </p:spTree>
    <p:extLst>
      <p:ext uri="{BB962C8B-B14F-4D97-AF65-F5344CB8AC3E}">
        <p14:creationId xmlns:p14="http://schemas.microsoft.com/office/powerpoint/2010/main" val="4720329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Elastic Scale Recap</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4294967295"/>
          </p:nvPr>
        </p:nvSpPr>
        <p:spPr>
          <a:xfrm>
            <a:off x="0" y="1446213"/>
            <a:ext cx="8166100" cy="4351337"/>
          </a:xfrm>
          <a:prstGeom prst="rect">
            <a:avLst/>
          </a:prstGeom>
        </p:spPr>
        <p:txBody>
          <a:bodyPr>
            <a:normAutofit fontScale="77500" lnSpcReduction="20000"/>
          </a:bodyPr>
          <a:lstStyle/>
          <a:p>
            <a:pPr marL="0" indent="0">
              <a:buNone/>
            </a:pPr>
            <a:r>
              <a:rPr lang="en-US" dirty="0" smtClean="0">
                <a:solidFill>
                  <a:srgbClr val="00B0F0"/>
                </a:solidFill>
                <a:latin typeface="Segoe UI Light" panose="020B0502040204020203" pitchFamily="34" charset="0"/>
                <a:cs typeface="Segoe UI Light" panose="020B0502040204020203" pitchFamily="34" charset="0"/>
              </a:rPr>
              <a:t>Support key large scenarios at scale in Azure SQL Database</a:t>
            </a:r>
          </a:p>
          <a:p>
            <a:pPr lvl="1"/>
            <a:r>
              <a:rPr lang="en-US" dirty="0">
                <a:latin typeface="Segoe UI Light" panose="020B0502040204020203" pitchFamily="34" charset="0"/>
                <a:cs typeface="Segoe UI Light" panose="020B0502040204020203" pitchFamily="34" charset="0"/>
              </a:rPr>
              <a:t>High-volume OLTP</a:t>
            </a:r>
          </a:p>
          <a:p>
            <a:pPr lvl="1"/>
            <a:r>
              <a:rPr lang="en-US" dirty="0">
                <a:latin typeface="Segoe UI Light" panose="020B0502040204020203" pitchFamily="34" charset="0"/>
                <a:cs typeface="Segoe UI Light" panose="020B0502040204020203" pitchFamily="34" charset="0"/>
              </a:rPr>
              <a:t>Continuous data collection</a:t>
            </a:r>
          </a:p>
          <a:p>
            <a:pPr lvl="1"/>
            <a:r>
              <a:rPr lang="en-US" dirty="0">
                <a:latin typeface="Segoe UI Light" panose="020B0502040204020203" pitchFamily="34" charset="0"/>
                <a:cs typeface="Segoe UI Light" panose="020B0502040204020203" pitchFamily="34" charset="0"/>
              </a:rPr>
              <a:t>Multi-tenant SaaS</a:t>
            </a:r>
          </a:p>
          <a:p>
            <a:pPr marL="0" indent="0">
              <a:buNone/>
            </a:pPr>
            <a:r>
              <a:rPr lang="en-US" dirty="0" smtClean="0">
                <a:solidFill>
                  <a:srgbClr val="00B0F0"/>
                </a:solidFill>
                <a:latin typeface="Segoe UI Light" panose="020B0502040204020203" pitchFamily="34" charset="0"/>
                <a:cs typeface="Segoe UI Light" panose="020B0502040204020203" pitchFamily="34" charset="0"/>
              </a:rPr>
              <a:t>Elastic Scale offers built-in technology</a:t>
            </a:r>
          </a:p>
          <a:p>
            <a:pPr lvl="1"/>
            <a:r>
              <a:rPr lang="en-US" dirty="0" smtClean="0">
                <a:latin typeface="Segoe UI Light" panose="020B0502040204020203" pitchFamily="34" charset="0"/>
                <a:cs typeface="Segoe UI Light" panose="020B0502040204020203" pitchFamily="34" charset="0"/>
              </a:rPr>
              <a:t>Transparency at the app tier through Elastic Scale APIs</a:t>
            </a:r>
            <a:endParaRPr lang="en-US" dirty="0">
              <a:latin typeface="Segoe UI Light" panose="020B0502040204020203" pitchFamily="34" charset="0"/>
              <a:cs typeface="Segoe UI Light" panose="020B0502040204020203" pitchFamily="34" charset="0"/>
            </a:endParaRPr>
          </a:p>
          <a:p>
            <a:pPr lvl="1"/>
            <a:r>
              <a:rPr lang="en-US" dirty="0" smtClean="0">
                <a:latin typeface="Segoe UI Light" panose="020B0502040204020203" pitchFamily="34" charset="0"/>
                <a:cs typeface="Segoe UI Light" panose="020B0502040204020203" pitchFamily="34" charset="0"/>
              </a:rPr>
              <a:t>Azure cloud service templates to manage Elastic Scale app at runtime</a:t>
            </a:r>
            <a:endParaRPr lang="en-US" dirty="0" smtClean="0">
              <a:solidFill>
                <a:srgbClr val="00B0F0"/>
              </a:solidFill>
              <a:latin typeface="Segoe UI Light" panose="020B0502040204020203" pitchFamily="34" charset="0"/>
              <a:cs typeface="Segoe UI Light" panose="020B0502040204020203" pitchFamily="34" charset="0"/>
            </a:endParaRPr>
          </a:p>
          <a:p>
            <a:pPr marL="0" indent="0">
              <a:buNone/>
            </a:pPr>
            <a:r>
              <a:rPr lang="en-US" dirty="0" smtClean="0">
                <a:solidFill>
                  <a:srgbClr val="00B0F0"/>
                </a:solidFill>
                <a:latin typeface="Segoe UI Light" panose="020B0502040204020203" pitchFamily="34" charset="0"/>
                <a:cs typeface="Segoe UI Light" panose="020B0502040204020203" pitchFamily="34" charset="0"/>
              </a:rPr>
              <a:t>Key workloads can now scale freely in Azure SQL Database</a:t>
            </a:r>
          </a:p>
          <a:p>
            <a:pPr lvl="1"/>
            <a:r>
              <a:rPr lang="en-US" dirty="0">
                <a:latin typeface="Segoe UI Light" panose="020B0502040204020203" pitchFamily="34" charset="0"/>
                <a:cs typeface="Segoe UI Light" panose="020B0502040204020203" pitchFamily="34" charset="0"/>
              </a:rPr>
              <a:t>Elastic resources and capacity</a:t>
            </a:r>
          </a:p>
          <a:p>
            <a:pPr lvl="1"/>
            <a:r>
              <a:rPr lang="en-US" dirty="0" smtClean="0">
                <a:latin typeface="Segoe UI Light" panose="020B0502040204020203" pitchFamily="34" charset="0"/>
                <a:cs typeface="Segoe UI Light" panose="020B0502040204020203" pitchFamily="34" charset="0"/>
              </a:rPr>
              <a:t>No longer limited to a single database or its hard limits</a:t>
            </a:r>
          </a:p>
          <a:p>
            <a:pPr lvl="1"/>
            <a:r>
              <a:rPr lang="en-US" dirty="0" smtClean="0">
                <a:latin typeface="Segoe UI Light" panose="020B0502040204020203" pitchFamily="34" charset="0"/>
                <a:cs typeface="Segoe UI Light" panose="020B0502040204020203" pitchFamily="34" charset="0"/>
              </a:rPr>
              <a:t>Match aggregate capacity of all shard to overall capacity </a:t>
            </a:r>
          </a:p>
          <a:p>
            <a:pPr marL="692150" lvl="1" indent="0">
              <a:buNone/>
            </a:pPr>
            <a:r>
              <a:rPr lang="en-US" dirty="0" smtClean="0">
                <a:latin typeface="Segoe UI Light" panose="020B0502040204020203" pitchFamily="34" charset="0"/>
                <a:cs typeface="Segoe UI Light" panose="020B0502040204020203" pitchFamily="34" charset="0"/>
              </a:rPr>
              <a:t>needs of the app</a:t>
            </a:r>
          </a:p>
        </p:txBody>
      </p:sp>
      <p:sp>
        <p:nvSpPr>
          <p:cNvPr id="149" name="Freeform 148"/>
          <p:cNvSpPr>
            <a:spLocks/>
          </p:cNvSpPr>
          <p:nvPr/>
        </p:nvSpPr>
        <p:spPr bwMode="auto">
          <a:xfrm flipH="1">
            <a:off x="10807681" y="1938031"/>
            <a:ext cx="1275593" cy="835029"/>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defRPr/>
            </a:pPr>
            <a:endParaRPr lang="en-US" kern="0" dirty="0" smtClean="0">
              <a:solidFill>
                <a:srgbClr val="000000"/>
              </a:solidFill>
              <a:latin typeface="Segoe UI"/>
            </a:endParaRPr>
          </a:p>
        </p:txBody>
      </p:sp>
      <p:sp>
        <p:nvSpPr>
          <p:cNvPr id="150" name="Freeform 6"/>
          <p:cNvSpPr>
            <a:spLocks/>
          </p:cNvSpPr>
          <p:nvPr/>
        </p:nvSpPr>
        <p:spPr bwMode="auto">
          <a:xfrm flipH="1">
            <a:off x="8206419" y="1651459"/>
            <a:ext cx="3599703" cy="2356432"/>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FFFFFF">
              <a:lumMod val="85000"/>
            </a:srgbClr>
          </a:solidFill>
          <a:ln>
            <a:noFill/>
          </a:ln>
          <a:extLst/>
        </p:spPr>
        <p:txBody>
          <a:bodyPr vert="horz" wrap="square" lIns="91440" tIns="45720" rIns="91440" bIns="45720" numCol="1" anchor="t" anchorCtr="0" compatLnSpc="1">
            <a:prstTxWarp prst="textNoShape">
              <a:avLst/>
            </a:prstTxWarp>
          </a:bodyPr>
          <a:lstStyle/>
          <a:p>
            <a:pPr>
              <a:defRPr/>
            </a:pPr>
            <a:endParaRPr lang="en-US" kern="0" dirty="0" smtClean="0">
              <a:solidFill>
                <a:srgbClr val="000000"/>
              </a:solidFill>
              <a:latin typeface="Segoe UI"/>
            </a:endParaRPr>
          </a:p>
        </p:txBody>
      </p:sp>
      <p:sp>
        <p:nvSpPr>
          <p:cNvPr id="151" name="Arc 150"/>
          <p:cNvSpPr/>
          <p:nvPr/>
        </p:nvSpPr>
        <p:spPr>
          <a:xfrm rot="9151489" flipH="1">
            <a:off x="7630808" y="3276312"/>
            <a:ext cx="2452011" cy="2084684"/>
          </a:xfrm>
          <a:prstGeom prst="arc">
            <a:avLst/>
          </a:prstGeom>
          <a:noFill/>
          <a:ln w="57150" cap="rnd" cmpd="sng" algn="ctr">
            <a:solidFill>
              <a:schemeClr val="accent1">
                <a:lumMod val="50000"/>
              </a:schemeClr>
            </a:solidFill>
            <a:prstDash val="sysDot"/>
          </a:ln>
          <a:effectLst/>
        </p:spPr>
        <p:txBody>
          <a:bodyPr rtlCol="0" anchor="ctr"/>
          <a:lstStyle/>
          <a:p>
            <a:pPr algn="ctr">
              <a:defRPr/>
            </a:pPr>
            <a:endParaRPr lang="en-US" kern="0" dirty="0" smtClean="0">
              <a:solidFill>
                <a:srgbClr val="000000"/>
              </a:solidFill>
              <a:latin typeface="Segoe UI"/>
            </a:endParaRPr>
          </a:p>
        </p:txBody>
      </p:sp>
      <p:grpSp>
        <p:nvGrpSpPr>
          <p:cNvPr id="152" name="Group 2"/>
          <p:cNvGrpSpPr/>
          <p:nvPr/>
        </p:nvGrpSpPr>
        <p:grpSpPr>
          <a:xfrm>
            <a:off x="-2044" y="6513076"/>
            <a:ext cx="12194043" cy="354000"/>
            <a:chOff x="2577137" y="4571778"/>
            <a:chExt cx="9101124" cy="1390560"/>
          </a:xfrm>
        </p:grpSpPr>
        <p:sp>
          <p:nvSpPr>
            <p:cNvPr id="153" name="TextBox 4"/>
            <p:cNvSpPr txBox="1"/>
            <p:nvPr/>
          </p:nvSpPr>
          <p:spPr>
            <a:xfrm>
              <a:off x="2577137" y="4571778"/>
              <a:ext cx="3034890" cy="1390458"/>
            </a:xfrm>
            <a:prstGeom prst="rect">
              <a:avLst/>
            </a:prstGeom>
            <a:solidFill>
              <a:srgbClr val="0072C6"/>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154" name="TextBox 153"/>
            <p:cNvSpPr txBox="1"/>
            <p:nvPr/>
          </p:nvSpPr>
          <p:spPr>
            <a:xfrm>
              <a:off x="5612027" y="4572324"/>
              <a:ext cx="6066234" cy="1390014"/>
            </a:xfrm>
            <a:prstGeom prst="rect">
              <a:avLst/>
            </a:prstGeom>
            <a:solidFill>
              <a:srgbClr val="0072C6">
                <a:lumMod val="50000"/>
              </a:srgb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
        <p:nvSpPr>
          <p:cNvPr id="155" name="Freeform 154"/>
          <p:cNvSpPr>
            <a:spLocks/>
          </p:cNvSpPr>
          <p:nvPr/>
        </p:nvSpPr>
        <p:spPr bwMode="auto">
          <a:xfrm>
            <a:off x="7457272" y="5143095"/>
            <a:ext cx="4734728" cy="1388729"/>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56" name="Freeform 29"/>
          <p:cNvSpPr>
            <a:spLocks/>
          </p:cNvSpPr>
          <p:nvPr/>
        </p:nvSpPr>
        <p:spPr bwMode="auto">
          <a:xfrm>
            <a:off x="5382650" y="5790551"/>
            <a:ext cx="5459181" cy="735611"/>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grpSp>
        <p:nvGrpSpPr>
          <p:cNvPr id="157" name="Group 156"/>
          <p:cNvGrpSpPr/>
          <p:nvPr/>
        </p:nvGrpSpPr>
        <p:grpSpPr>
          <a:xfrm>
            <a:off x="7588138" y="5563543"/>
            <a:ext cx="174773" cy="338749"/>
            <a:chOff x="8003343" y="6072433"/>
            <a:chExt cx="145517" cy="282045"/>
          </a:xfrm>
        </p:grpSpPr>
        <p:sp>
          <p:nvSpPr>
            <p:cNvPr id="158"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59"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60"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grpSp>
      <p:sp>
        <p:nvSpPr>
          <p:cNvPr id="161" name="Freeform 29"/>
          <p:cNvSpPr>
            <a:spLocks/>
          </p:cNvSpPr>
          <p:nvPr/>
        </p:nvSpPr>
        <p:spPr bwMode="auto">
          <a:xfrm>
            <a:off x="7563002" y="5914758"/>
            <a:ext cx="3631876" cy="611145"/>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grpSp>
        <p:nvGrpSpPr>
          <p:cNvPr id="162" name="Group 161"/>
          <p:cNvGrpSpPr/>
          <p:nvPr/>
        </p:nvGrpSpPr>
        <p:grpSpPr>
          <a:xfrm>
            <a:off x="11025746" y="5293431"/>
            <a:ext cx="210318" cy="407646"/>
            <a:chOff x="8003343" y="6072433"/>
            <a:chExt cx="145517" cy="282045"/>
          </a:xfrm>
        </p:grpSpPr>
        <p:sp>
          <p:nvSpPr>
            <p:cNvPr id="163"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64"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65"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grpSp>
      <p:grpSp>
        <p:nvGrpSpPr>
          <p:cNvPr id="166" name="Group 165"/>
          <p:cNvGrpSpPr/>
          <p:nvPr/>
        </p:nvGrpSpPr>
        <p:grpSpPr>
          <a:xfrm>
            <a:off x="7861333" y="5555044"/>
            <a:ext cx="174773" cy="338749"/>
            <a:chOff x="8003343" y="6072433"/>
            <a:chExt cx="145517" cy="282045"/>
          </a:xfrm>
        </p:grpSpPr>
        <p:sp>
          <p:nvSpPr>
            <p:cNvPr id="167"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68"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69"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grpSp>
      <p:grpSp>
        <p:nvGrpSpPr>
          <p:cNvPr id="170" name="Group 169"/>
          <p:cNvGrpSpPr/>
          <p:nvPr/>
        </p:nvGrpSpPr>
        <p:grpSpPr>
          <a:xfrm>
            <a:off x="6019716" y="5886760"/>
            <a:ext cx="174773" cy="338749"/>
            <a:chOff x="8003343" y="6072433"/>
            <a:chExt cx="145517" cy="282045"/>
          </a:xfrm>
        </p:grpSpPr>
        <p:sp>
          <p:nvSpPr>
            <p:cNvPr id="171"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72"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73"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grpSp>
      <p:grpSp>
        <p:nvGrpSpPr>
          <p:cNvPr id="174" name="Group 173"/>
          <p:cNvGrpSpPr/>
          <p:nvPr/>
        </p:nvGrpSpPr>
        <p:grpSpPr>
          <a:xfrm>
            <a:off x="11704693" y="5610984"/>
            <a:ext cx="210318" cy="407646"/>
            <a:chOff x="8003343" y="6072433"/>
            <a:chExt cx="145517" cy="282045"/>
          </a:xfrm>
        </p:grpSpPr>
        <p:sp>
          <p:nvSpPr>
            <p:cNvPr id="175"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76"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sp>
          <p:nvSpPr>
            <p:cNvPr id="177"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defTabSz="913949">
                <a:defRPr/>
              </a:pPr>
              <a:endParaRPr lang="en-US" kern="0" smtClean="0">
                <a:solidFill>
                  <a:srgbClr val="000000"/>
                </a:solidFill>
                <a:latin typeface="Segoe UI"/>
              </a:endParaRPr>
            </a:p>
          </p:txBody>
        </p:sp>
      </p:grpSp>
      <p:grpSp>
        <p:nvGrpSpPr>
          <p:cNvPr id="178" name="Group 37"/>
          <p:cNvGrpSpPr/>
          <p:nvPr/>
        </p:nvGrpSpPr>
        <p:grpSpPr>
          <a:xfrm>
            <a:off x="8602168" y="4790944"/>
            <a:ext cx="623814" cy="1785215"/>
            <a:chOff x="5893176" y="3792885"/>
            <a:chExt cx="585200" cy="1674708"/>
          </a:xfrm>
        </p:grpSpPr>
        <p:sp>
          <p:nvSpPr>
            <p:cNvPr id="179" name="Rectangle 630"/>
            <p:cNvSpPr>
              <a:spLocks noChangeArrowheads="1"/>
            </p:cNvSpPr>
            <p:nvPr/>
          </p:nvSpPr>
          <p:spPr bwMode="auto">
            <a:xfrm>
              <a:off x="6132059" y="4189759"/>
              <a:ext cx="101114" cy="298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0" name="Freeform 631"/>
            <p:cNvSpPr>
              <a:spLocks/>
            </p:cNvSpPr>
            <p:nvPr/>
          </p:nvSpPr>
          <p:spPr bwMode="auto">
            <a:xfrm>
              <a:off x="6048639"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1" name="Freeform 632"/>
            <p:cNvSpPr>
              <a:spLocks/>
            </p:cNvSpPr>
            <p:nvPr/>
          </p:nvSpPr>
          <p:spPr bwMode="auto">
            <a:xfrm>
              <a:off x="6188936"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2" name="Freeform 633"/>
            <p:cNvSpPr>
              <a:spLocks/>
            </p:cNvSpPr>
            <p:nvPr/>
          </p:nvSpPr>
          <p:spPr bwMode="auto">
            <a:xfrm>
              <a:off x="6092877" y="3929390"/>
              <a:ext cx="197173" cy="236355"/>
            </a:xfrm>
            <a:custGeom>
              <a:avLst/>
              <a:gdLst>
                <a:gd name="T0" fmla="*/ 59 w 66"/>
                <a:gd name="T1" fmla="*/ 45 h 79"/>
                <a:gd name="T2" fmla="*/ 23 w 66"/>
                <a:gd name="T3" fmla="*/ 74 h 79"/>
                <a:gd name="T4" fmla="*/ 6 w 66"/>
                <a:gd name="T5" fmla="*/ 30 h 79"/>
                <a:gd name="T6" fmla="*/ 46 w 66"/>
                <a:gd name="T7" fmla="*/ 5 h 79"/>
                <a:gd name="T8" fmla="*/ 59 w 66"/>
                <a:gd name="T9" fmla="*/ 45 h 79"/>
              </a:gdLst>
              <a:ahLst/>
              <a:cxnLst>
                <a:cxn ang="0">
                  <a:pos x="T0" y="T1"/>
                </a:cxn>
                <a:cxn ang="0">
                  <a:pos x="T2" y="T3"/>
                </a:cxn>
                <a:cxn ang="0">
                  <a:pos x="T4" y="T5"/>
                </a:cxn>
                <a:cxn ang="0">
                  <a:pos x="T6" y="T7"/>
                </a:cxn>
                <a:cxn ang="0">
                  <a:pos x="T8" y="T9"/>
                </a:cxn>
              </a:cxnLst>
              <a:rect l="0" t="0" r="r" b="b"/>
              <a:pathLst>
                <a:path w="66" h="79">
                  <a:moveTo>
                    <a:pt x="59" y="45"/>
                  </a:moveTo>
                  <a:cubicBezTo>
                    <a:pt x="53" y="64"/>
                    <a:pt x="39" y="79"/>
                    <a:pt x="23" y="74"/>
                  </a:cubicBezTo>
                  <a:cubicBezTo>
                    <a:pt x="8" y="69"/>
                    <a:pt x="0" y="49"/>
                    <a:pt x="6" y="30"/>
                  </a:cubicBezTo>
                  <a:cubicBezTo>
                    <a:pt x="13" y="11"/>
                    <a:pt x="30" y="0"/>
                    <a:pt x="46" y="5"/>
                  </a:cubicBezTo>
                  <a:cubicBezTo>
                    <a:pt x="62" y="10"/>
                    <a:pt x="66" y="26"/>
                    <a:pt x="59"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3" name="Freeform 634"/>
            <p:cNvSpPr>
              <a:spLocks/>
            </p:cNvSpPr>
            <p:nvPr/>
          </p:nvSpPr>
          <p:spPr bwMode="auto">
            <a:xfrm>
              <a:off x="6066334" y="3902847"/>
              <a:ext cx="194645" cy="221188"/>
            </a:xfrm>
            <a:custGeom>
              <a:avLst/>
              <a:gdLst>
                <a:gd name="T0" fmla="*/ 56 w 65"/>
                <a:gd name="T1" fmla="*/ 24 h 74"/>
                <a:gd name="T2" fmla="*/ 50 w 65"/>
                <a:gd name="T3" fmla="*/ 67 h 74"/>
                <a:gd name="T4" fmla="*/ 10 w 65"/>
                <a:gd name="T5" fmla="*/ 51 h 74"/>
                <a:gd name="T6" fmla="*/ 15 w 65"/>
                <a:gd name="T7" fmla="*/ 8 h 74"/>
                <a:gd name="T8" fmla="*/ 56 w 65"/>
                <a:gd name="T9" fmla="*/ 24 h 74"/>
              </a:gdLst>
              <a:ahLst/>
              <a:cxnLst>
                <a:cxn ang="0">
                  <a:pos x="T0" y="T1"/>
                </a:cxn>
                <a:cxn ang="0">
                  <a:pos x="T2" y="T3"/>
                </a:cxn>
                <a:cxn ang="0">
                  <a:pos x="T4" y="T5"/>
                </a:cxn>
                <a:cxn ang="0">
                  <a:pos x="T6" y="T7"/>
                </a:cxn>
                <a:cxn ang="0">
                  <a:pos x="T8" y="T9"/>
                </a:cxn>
              </a:cxnLst>
              <a:rect l="0" t="0" r="r" b="b"/>
              <a:pathLst>
                <a:path w="65" h="74">
                  <a:moveTo>
                    <a:pt x="56" y="24"/>
                  </a:moveTo>
                  <a:cubicBezTo>
                    <a:pt x="65" y="40"/>
                    <a:pt x="63" y="59"/>
                    <a:pt x="50" y="67"/>
                  </a:cubicBezTo>
                  <a:cubicBezTo>
                    <a:pt x="37" y="74"/>
                    <a:pt x="19" y="67"/>
                    <a:pt x="10" y="51"/>
                  </a:cubicBezTo>
                  <a:cubicBezTo>
                    <a:pt x="0" y="34"/>
                    <a:pt x="3" y="15"/>
                    <a:pt x="15" y="8"/>
                  </a:cubicBezTo>
                  <a:cubicBezTo>
                    <a:pt x="28" y="0"/>
                    <a:pt x="46" y="7"/>
                    <a:pt x="56" y="2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4" name="Freeform 635"/>
            <p:cNvSpPr>
              <a:spLocks/>
            </p:cNvSpPr>
            <p:nvPr/>
          </p:nvSpPr>
          <p:spPr bwMode="auto">
            <a:xfrm>
              <a:off x="6132059" y="4108868"/>
              <a:ext cx="101114" cy="104906"/>
            </a:xfrm>
            <a:custGeom>
              <a:avLst/>
              <a:gdLst>
                <a:gd name="T0" fmla="*/ 80 w 80"/>
                <a:gd name="T1" fmla="*/ 64 h 83"/>
                <a:gd name="T2" fmla="*/ 40 w 80"/>
                <a:gd name="T3" fmla="*/ 83 h 83"/>
                <a:gd name="T4" fmla="*/ 0 w 80"/>
                <a:gd name="T5" fmla="*/ 64 h 83"/>
                <a:gd name="T6" fmla="*/ 0 w 80"/>
                <a:gd name="T7" fmla="*/ 0 h 83"/>
                <a:gd name="T8" fmla="*/ 80 w 80"/>
                <a:gd name="T9" fmla="*/ 0 h 83"/>
                <a:gd name="T10" fmla="*/ 80 w 80"/>
                <a:gd name="T11" fmla="*/ 64 h 83"/>
              </a:gdLst>
              <a:ahLst/>
              <a:cxnLst>
                <a:cxn ang="0">
                  <a:pos x="T0" y="T1"/>
                </a:cxn>
                <a:cxn ang="0">
                  <a:pos x="T2" y="T3"/>
                </a:cxn>
                <a:cxn ang="0">
                  <a:pos x="T4" y="T5"/>
                </a:cxn>
                <a:cxn ang="0">
                  <a:pos x="T6" y="T7"/>
                </a:cxn>
                <a:cxn ang="0">
                  <a:pos x="T8" y="T9"/>
                </a:cxn>
                <a:cxn ang="0">
                  <a:pos x="T10" y="T11"/>
                </a:cxn>
              </a:cxnLst>
              <a:rect l="0" t="0" r="r" b="b"/>
              <a:pathLst>
                <a:path w="80" h="83">
                  <a:moveTo>
                    <a:pt x="80" y="64"/>
                  </a:moveTo>
                  <a:lnTo>
                    <a:pt x="40" y="83"/>
                  </a:lnTo>
                  <a:lnTo>
                    <a:pt x="0" y="64"/>
                  </a:lnTo>
                  <a:lnTo>
                    <a:pt x="0" y="0"/>
                  </a:lnTo>
                  <a:lnTo>
                    <a:pt x="80" y="0"/>
                  </a:lnTo>
                  <a:lnTo>
                    <a:pt x="80" y="64"/>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5" name="Freeform 636"/>
            <p:cNvSpPr>
              <a:spLocks/>
            </p:cNvSpPr>
            <p:nvPr/>
          </p:nvSpPr>
          <p:spPr bwMode="auto">
            <a:xfrm>
              <a:off x="6153546" y="4213774"/>
              <a:ext cx="56877" cy="399402"/>
            </a:xfrm>
            <a:custGeom>
              <a:avLst/>
              <a:gdLst>
                <a:gd name="T0" fmla="*/ 35 w 45"/>
                <a:gd name="T1" fmla="*/ 23 h 316"/>
                <a:gd name="T2" fmla="*/ 45 w 45"/>
                <a:gd name="T3" fmla="*/ 19 h 316"/>
                <a:gd name="T4" fmla="*/ 23 w 45"/>
                <a:gd name="T5" fmla="*/ 0 h 316"/>
                <a:gd name="T6" fmla="*/ 0 w 45"/>
                <a:gd name="T7" fmla="*/ 19 h 316"/>
                <a:gd name="T8" fmla="*/ 11 w 45"/>
                <a:gd name="T9" fmla="*/ 23 h 316"/>
                <a:gd name="T10" fmla="*/ 9 w 45"/>
                <a:gd name="T11" fmla="*/ 290 h 316"/>
                <a:gd name="T12" fmla="*/ 23 w 45"/>
                <a:gd name="T13" fmla="*/ 316 h 316"/>
                <a:gd name="T14" fmla="*/ 35 w 45"/>
                <a:gd name="T15" fmla="*/ 290 h 316"/>
                <a:gd name="T16" fmla="*/ 35 w 45"/>
                <a:gd name="T17" fmla="*/ 2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316">
                  <a:moveTo>
                    <a:pt x="35" y="23"/>
                  </a:moveTo>
                  <a:lnTo>
                    <a:pt x="45" y="19"/>
                  </a:lnTo>
                  <a:lnTo>
                    <a:pt x="23" y="0"/>
                  </a:lnTo>
                  <a:lnTo>
                    <a:pt x="0" y="19"/>
                  </a:lnTo>
                  <a:lnTo>
                    <a:pt x="11" y="23"/>
                  </a:lnTo>
                  <a:lnTo>
                    <a:pt x="9" y="290"/>
                  </a:lnTo>
                  <a:lnTo>
                    <a:pt x="23" y="316"/>
                  </a:lnTo>
                  <a:lnTo>
                    <a:pt x="35" y="290"/>
                  </a:lnTo>
                  <a:lnTo>
                    <a:pt x="35" y="2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6" name="Freeform 637"/>
            <p:cNvSpPr>
              <a:spLocks/>
            </p:cNvSpPr>
            <p:nvPr/>
          </p:nvSpPr>
          <p:spPr bwMode="auto">
            <a:xfrm>
              <a:off x="5893176" y="4218830"/>
              <a:ext cx="214868" cy="558658"/>
            </a:xfrm>
            <a:custGeom>
              <a:avLst/>
              <a:gdLst>
                <a:gd name="T0" fmla="*/ 72 w 72"/>
                <a:gd name="T1" fmla="*/ 8 h 187"/>
                <a:gd name="T2" fmla="*/ 43 w 72"/>
                <a:gd name="T3" fmla="*/ 0 h 187"/>
                <a:gd name="T4" fmla="*/ 0 w 72"/>
                <a:gd name="T5" fmla="*/ 187 h 187"/>
                <a:gd name="T6" fmla="*/ 29 w 72"/>
                <a:gd name="T7" fmla="*/ 187 h 187"/>
                <a:gd name="T8" fmla="*/ 72 w 72"/>
                <a:gd name="T9" fmla="*/ 8 h 187"/>
              </a:gdLst>
              <a:ahLst/>
              <a:cxnLst>
                <a:cxn ang="0">
                  <a:pos x="T0" y="T1"/>
                </a:cxn>
                <a:cxn ang="0">
                  <a:pos x="T2" y="T3"/>
                </a:cxn>
                <a:cxn ang="0">
                  <a:pos x="T4" y="T5"/>
                </a:cxn>
                <a:cxn ang="0">
                  <a:pos x="T6" y="T7"/>
                </a:cxn>
                <a:cxn ang="0">
                  <a:pos x="T8" y="T9"/>
                </a:cxn>
              </a:cxnLst>
              <a:rect l="0" t="0" r="r" b="b"/>
              <a:pathLst>
                <a:path w="72" h="187">
                  <a:moveTo>
                    <a:pt x="72" y="8"/>
                  </a:moveTo>
                  <a:cubicBezTo>
                    <a:pt x="62" y="5"/>
                    <a:pt x="53" y="3"/>
                    <a:pt x="43" y="0"/>
                  </a:cubicBezTo>
                  <a:cubicBezTo>
                    <a:pt x="15" y="60"/>
                    <a:pt x="6" y="121"/>
                    <a:pt x="0" y="187"/>
                  </a:cubicBezTo>
                  <a:cubicBezTo>
                    <a:pt x="29" y="187"/>
                    <a:pt x="29" y="187"/>
                    <a:pt x="29" y="187"/>
                  </a:cubicBezTo>
                  <a:cubicBezTo>
                    <a:pt x="36" y="123"/>
                    <a:pt x="45" y="66"/>
                    <a:pt x="72" y="8"/>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7" name="Freeform 638"/>
            <p:cNvSpPr>
              <a:spLocks/>
            </p:cNvSpPr>
            <p:nvPr/>
          </p:nvSpPr>
          <p:spPr bwMode="auto">
            <a:xfrm>
              <a:off x="6260980" y="4218830"/>
              <a:ext cx="214868" cy="558658"/>
            </a:xfrm>
            <a:custGeom>
              <a:avLst/>
              <a:gdLst>
                <a:gd name="T0" fmla="*/ 0 w 72"/>
                <a:gd name="T1" fmla="*/ 8 h 187"/>
                <a:gd name="T2" fmla="*/ 28 w 72"/>
                <a:gd name="T3" fmla="*/ 0 h 187"/>
                <a:gd name="T4" fmla="*/ 72 w 72"/>
                <a:gd name="T5" fmla="*/ 187 h 187"/>
                <a:gd name="T6" fmla="*/ 43 w 72"/>
                <a:gd name="T7" fmla="*/ 187 h 187"/>
                <a:gd name="T8" fmla="*/ 0 w 72"/>
                <a:gd name="T9" fmla="*/ 8 h 187"/>
              </a:gdLst>
              <a:ahLst/>
              <a:cxnLst>
                <a:cxn ang="0">
                  <a:pos x="T0" y="T1"/>
                </a:cxn>
                <a:cxn ang="0">
                  <a:pos x="T2" y="T3"/>
                </a:cxn>
                <a:cxn ang="0">
                  <a:pos x="T4" y="T5"/>
                </a:cxn>
                <a:cxn ang="0">
                  <a:pos x="T6" y="T7"/>
                </a:cxn>
                <a:cxn ang="0">
                  <a:pos x="T8" y="T9"/>
                </a:cxn>
              </a:cxnLst>
              <a:rect l="0" t="0" r="r" b="b"/>
              <a:pathLst>
                <a:path w="72" h="187">
                  <a:moveTo>
                    <a:pt x="0" y="8"/>
                  </a:moveTo>
                  <a:cubicBezTo>
                    <a:pt x="9" y="5"/>
                    <a:pt x="19" y="3"/>
                    <a:pt x="28" y="0"/>
                  </a:cubicBezTo>
                  <a:cubicBezTo>
                    <a:pt x="56" y="60"/>
                    <a:pt x="66" y="121"/>
                    <a:pt x="72" y="187"/>
                  </a:cubicBezTo>
                  <a:cubicBezTo>
                    <a:pt x="43" y="187"/>
                    <a:pt x="43" y="187"/>
                    <a:pt x="43" y="187"/>
                  </a:cubicBezTo>
                  <a:cubicBezTo>
                    <a:pt x="36" y="123"/>
                    <a:pt x="27" y="66"/>
                    <a:pt x="0" y="8"/>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8" name="Freeform 639"/>
            <p:cNvSpPr>
              <a:spLocks/>
            </p:cNvSpPr>
            <p:nvPr/>
          </p:nvSpPr>
          <p:spPr bwMode="auto">
            <a:xfrm>
              <a:off x="6048639" y="4828045"/>
              <a:ext cx="131449" cy="585200"/>
            </a:xfrm>
            <a:custGeom>
              <a:avLst/>
              <a:gdLst>
                <a:gd name="T0" fmla="*/ 85 w 104"/>
                <a:gd name="T1" fmla="*/ 463 h 463"/>
                <a:gd name="T2" fmla="*/ 14 w 104"/>
                <a:gd name="T3" fmla="*/ 463 h 463"/>
                <a:gd name="T4" fmla="*/ 0 w 104"/>
                <a:gd name="T5" fmla="*/ 0 h 463"/>
                <a:gd name="T6" fmla="*/ 104 w 104"/>
                <a:gd name="T7" fmla="*/ 0 h 463"/>
                <a:gd name="T8" fmla="*/ 85 w 104"/>
                <a:gd name="T9" fmla="*/ 463 h 463"/>
              </a:gdLst>
              <a:ahLst/>
              <a:cxnLst>
                <a:cxn ang="0">
                  <a:pos x="T0" y="T1"/>
                </a:cxn>
                <a:cxn ang="0">
                  <a:pos x="T2" y="T3"/>
                </a:cxn>
                <a:cxn ang="0">
                  <a:pos x="T4" y="T5"/>
                </a:cxn>
                <a:cxn ang="0">
                  <a:pos x="T6" y="T7"/>
                </a:cxn>
                <a:cxn ang="0">
                  <a:pos x="T8" y="T9"/>
                </a:cxn>
              </a:cxnLst>
              <a:rect l="0" t="0" r="r" b="b"/>
              <a:pathLst>
                <a:path w="104" h="463">
                  <a:moveTo>
                    <a:pt x="85" y="463"/>
                  </a:moveTo>
                  <a:lnTo>
                    <a:pt x="14" y="463"/>
                  </a:lnTo>
                  <a:lnTo>
                    <a:pt x="0" y="0"/>
                  </a:lnTo>
                  <a:lnTo>
                    <a:pt x="104" y="0"/>
                  </a:lnTo>
                  <a:lnTo>
                    <a:pt x="85" y="463"/>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89" name="Freeform 640"/>
            <p:cNvSpPr>
              <a:spLocks/>
            </p:cNvSpPr>
            <p:nvPr/>
          </p:nvSpPr>
          <p:spPr bwMode="auto">
            <a:xfrm>
              <a:off x="6182616" y="4828045"/>
              <a:ext cx="131449" cy="585200"/>
            </a:xfrm>
            <a:custGeom>
              <a:avLst/>
              <a:gdLst>
                <a:gd name="T0" fmla="*/ 90 w 104"/>
                <a:gd name="T1" fmla="*/ 463 h 463"/>
                <a:gd name="T2" fmla="*/ 19 w 104"/>
                <a:gd name="T3" fmla="*/ 463 h 463"/>
                <a:gd name="T4" fmla="*/ 0 w 104"/>
                <a:gd name="T5" fmla="*/ 0 h 463"/>
                <a:gd name="T6" fmla="*/ 104 w 104"/>
                <a:gd name="T7" fmla="*/ 0 h 463"/>
                <a:gd name="T8" fmla="*/ 90 w 104"/>
                <a:gd name="T9" fmla="*/ 463 h 463"/>
              </a:gdLst>
              <a:ahLst/>
              <a:cxnLst>
                <a:cxn ang="0">
                  <a:pos x="T0" y="T1"/>
                </a:cxn>
                <a:cxn ang="0">
                  <a:pos x="T2" y="T3"/>
                </a:cxn>
                <a:cxn ang="0">
                  <a:pos x="T4" y="T5"/>
                </a:cxn>
                <a:cxn ang="0">
                  <a:pos x="T6" y="T7"/>
                </a:cxn>
                <a:cxn ang="0">
                  <a:pos x="T8" y="T9"/>
                </a:cxn>
              </a:cxnLst>
              <a:rect l="0" t="0" r="r" b="b"/>
              <a:pathLst>
                <a:path w="104" h="463">
                  <a:moveTo>
                    <a:pt x="90" y="463"/>
                  </a:moveTo>
                  <a:lnTo>
                    <a:pt x="19" y="463"/>
                  </a:lnTo>
                  <a:lnTo>
                    <a:pt x="0" y="0"/>
                  </a:lnTo>
                  <a:lnTo>
                    <a:pt x="104" y="0"/>
                  </a:lnTo>
                  <a:lnTo>
                    <a:pt x="90" y="463"/>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0" name="Freeform 641"/>
            <p:cNvSpPr>
              <a:spLocks/>
            </p:cNvSpPr>
            <p:nvPr/>
          </p:nvSpPr>
          <p:spPr bwMode="auto">
            <a:xfrm>
              <a:off x="5905815" y="4777487"/>
              <a:ext cx="61933" cy="72044"/>
            </a:xfrm>
            <a:custGeom>
              <a:avLst/>
              <a:gdLst>
                <a:gd name="T0" fmla="*/ 0 w 21"/>
                <a:gd name="T1" fmla="*/ 0 h 24"/>
                <a:gd name="T2" fmla="*/ 0 w 21"/>
                <a:gd name="T3" fmla="*/ 13 h 24"/>
                <a:gd name="T4" fmla="*/ 10 w 21"/>
                <a:gd name="T5" fmla="*/ 24 h 24"/>
                <a:gd name="T6" fmla="*/ 21 w 21"/>
                <a:gd name="T7" fmla="*/ 13 h 24"/>
                <a:gd name="T8" fmla="*/ 21 w 21"/>
                <a:gd name="T9" fmla="*/ 0 h 24"/>
                <a:gd name="T10" fmla="*/ 0 w 21"/>
                <a:gd name="T11" fmla="*/ 0 h 24"/>
              </a:gdLst>
              <a:ahLst/>
              <a:cxnLst>
                <a:cxn ang="0">
                  <a:pos x="T0" y="T1"/>
                </a:cxn>
                <a:cxn ang="0">
                  <a:pos x="T2" y="T3"/>
                </a:cxn>
                <a:cxn ang="0">
                  <a:pos x="T4" y="T5"/>
                </a:cxn>
                <a:cxn ang="0">
                  <a:pos x="T6" y="T7"/>
                </a:cxn>
                <a:cxn ang="0">
                  <a:pos x="T8" y="T9"/>
                </a:cxn>
                <a:cxn ang="0">
                  <a:pos x="T10" y="T11"/>
                </a:cxn>
              </a:cxnLst>
              <a:rect l="0" t="0" r="r" b="b"/>
              <a:pathLst>
                <a:path w="21" h="24">
                  <a:moveTo>
                    <a:pt x="0" y="0"/>
                  </a:moveTo>
                  <a:cubicBezTo>
                    <a:pt x="0" y="13"/>
                    <a:pt x="0" y="13"/>
                    <a:pt x="0" y="13"/>
                  </a:cubicBezTo>
                  <a:cubicBezTo>
                    <a:pt x="0" y="19"/>
                    <a:pt x="4" y="24"/>
                    <a:pt x="10" y="24"/>
                  </a:cubicBezTo>
                  <a:cubicBezTo>
                    <a:pt x="16" y="24"/>
                    <a:pt x="21" y="19"/>
                    <a:pt x="21" y="13"/>
                  </a:cubicBezTo>
                  <a:cubicBezTo>
                    <a:pt x="21" y="0"/>
                    <a:pt x="21" y="0"/>
                    <a:pt x="21" y="0"/>
                  </a:cubicBezTo>
                  <a:lnTo>
                    <a:pt x="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1" name="Freeform 642"/>
            <p:cNvSpPr>
              <a:spLocks/>
            </p:cNvSpPr>
            <p:nvPr/>
          </p:nvSpPr>
          <p:spPr bwMode="auto">
            <a:xfrm>
              <a:off x="6397484" y="4777487"/>
              <a:ext cx="65724" cy="72044"/>
            </a:xfrm>
            <a:custGeom>
              <a:avLst/>
              <a:gdLst>
                <a:gd name="T0" fmla="*/ 0 w 22"/>
                <a:gd name="T1" fmla="*/ 0 h 24"/>
                <a:gd name="T2" fmla="*/ 0 w 22"/>
                <a:gd name="T3" fmla="*/ 13 h 24"/>
                <a:gd name="T4" fmla="*/ 11 w 22"/>
                <a:gd name="T5" fmla="*/ 24 h 24"/>
                <a:gd name="T6" fmla="*/ 22 w 22"/>
                <a:gd name="T7" fmla="*/ 13 h 24"/>
                <a:gd name="T8" fmla="*/ 22 w 22"/>
                <a:gd name="T9" fmla="*/ 0 h 24"/>
                <a:gd name="T10" fmla="*/ 0 w 22"/>
                <a:gd name="T11" fmla="*/ 0 h 24"/>
              </a:gdLst>
              <a:ahLst/>
              <a:cxnLst>
                <a:cxn ang="0">
                  <a:pos x="T0" y="T1"/>
                </a:cxn>
                <a:cxn ang="0">
                  <a:pos x="T2" y="T3"/>
                </a:cxn>
                <a:cxn ang="0">
                  <a:pos x="T4" y="T5"/>
                </a:cxn>
                <a:cxn ang="0">
                  <a:pos x="T6" y="T7"/>
                </a:cxn>
                <a:cxn ang="0">
                  <a:pos x="T8" y="T9"/>
                </a:cxn>
                <a:cxn ang="0">
                  <a:pos x="T10" y="T11"/>
                </a:cxn>
              </a:cxnLst>
              <a:rect l="0" t="0" r="r" b="b"/>
              <a:pathLst>
                <a:path w="22" h="24">
                  <a:moveTo>
                    <a:pt x="0" y="0"/>
                  </a:moveTo>
                  <a:cubicBezTo>
                    <a:pt x="0" y="13"/>
                    <a:pt x="0" y="13"/>
                    <a:pt x="0" y="13"/>
                  </a:cubicBezTo>
                  <a:cubicBezTo>
                    <a:pt x="0" y="19"/>
                    <a:pt x="5" y="24"/>
                    <a:pt x="11" y="24"/>
                  </a:cubicBezTo>
                  <a:cubicBezTo>
                    <a:pt x="17" y="24"/>
                    <a:pt x="22" y="19"/>
                    <a:pt x="22" y="13"/>
                  </a:cubicBezTo>
                  <a:cubicBezTo>
                    <a:pt x="22" y="0"/>
                    <a:pt x="22" y="0"/>
                    <a:pt x="22" y="0"/>
                  </a:cubicBezTo>
                  <a:lnTo>
                    <a:pt x="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2" name="Freeform 643"/>
            <p:cNvSpPr>
              <a:spLocks/>
            </p:cNvSpPr>
            <p:nvPr/>
          </p:nvSpPr>
          <p:spPr bwMode="auto">
            <a:xfrm>
              <a:off x="6022097" y="4189759"/>
              <a:ext cx="322302" cy="638285"/>
            </a:xfrm>
            <a:custGeom>
              <a:avLst/>
              <a:gdLst>
                <a:gd name="T0" fmla="*/ 167 w 255"/>
                <a:gd name="T1" fmla="*/ 0 h 505"/>
                <a:gd name="T2" fmla="*/ 127 w 255"/>
                <a:gd name="T3" fmla="*/ 314 h 505"/>
                <a:gd name="T4" fmla="*/ 87 w 255"/>
                <a:gd name="T5" fmla="*/ 0 h 505"/>
                <a:gd name="T6" fmla="*/ 0 w 255"/>
                <a:gd name="T7" fmla="*/ 23 h 505"/>
                <a:gd name="T8" fmla="*/ 4 w 255"/>
                <a:gd name="T9" fmla="*/ 505 h 505"/>
                <a:gd name="T10" fmla="*/ 250 w 255"/>
                <a:gd name="T11" fmla="*/ 505 h 505"/>
                <a:gd name="T12" fmla="*/ 255 w 255"/>
                <a:gd name="T13" fmla="*/ 23 h 505"/>
                <a:gd name="T14" fmla="*/ 167 w 255"/>
                <a:gd name="T15" fmla="*/ 0 h 5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505">
                  <a:moveTo>
                    <a:pt x="167" y="0"/>
                  </a:moveTo>
                  <a:lnTo>
                    <a:pt x="127" y="314"/>
                  </a:lnTo>
                  <a:lnTo>
                    <a:pt x="87" y="0"/>
                  </a:lnTo>
                  <a:lnTo>
                    <a:pt x="0" y="23"/>
                  </a:lnTo>
                  <a:lnTo>
                    <a:pt x="4" y="505"/>
                  </a:lnTo>
                  <a:lnTo>
                    <a:pt x="250" y="505"/>
                  </a:lnTo>
                  <a:lnTo>
                    <a:pt x="255" y="23"/>
                  </a:lnTo>
                  <a:lnTo>
                    <a:pt x="16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3" name="Freeform 644"/>
            <p:cNvSpPr>
              <a:spLocks/>
            </p:cNvSpPr>
            <p:nvPr/>
          </p:nvSpPr>
          <p:spPr bwMode="auto">
            <a:xfrm>
              <a:off x="6263508"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4" name="Freeform 645"/>
            <p:cNvSpPr>
              <a:spLocks/>
            </p:cNvSpPr>
            <p:nvPr/>
          </p:nvSpPr>
          <p:spPr bwMode="auto">
            <a:xfrm>
              <a:off x="6263508"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5" name="Freeform 646"/>
            <p:cNvSpPr>
              <a:spLocks/>
            </p:cNvSpPr>
            <p:nvPr/>
          </p:nvSpPr>
          <p:spPr bwMode="auto">
            <a:xfrm>
              <a:off x="6260980" y="39951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6" name="Freeform 647"/>
            <p:cNvSpPr>
              <a:spLocks/>
            </p:cNvSpPr>
            <p:nvPr/>
          </p:nvSpPr>
          <p:spPr bwMode="auto">
            <a:xfrm>
              <a:off x="6260980"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7" name="Freeform 648"/>
            <p:cNvSpPr>
              <a:spLocks/>
            </p:cNvSpPr>
            <p:nvPr/>
          </p:nvSpPr>
          <p:spPr bwMode="auto">
            <a:xfrm>
              <a:off x="6102988"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8" name="Freeform 649"/>
            <p:cNvSpPr>
              <a:spLocks/>
            </p:cNvSpPr>
            <p:nvPr/>
          </p:nvSpPr>
          <p:spPr bwMode="auto">
            <a:xfrm>
              <a:off x="6266035" y="4010281"/>
              <a:ext cx="0" cy="252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199" name="Freeform 650"/>
            <p:cNvSpPr>
              <a:spLocks/>
            </p:cNvSpPr>
            <p:nvPr/>
          </p:nvSpPr>
          <p:spPr bwMode="auto">
            <a:xfrm>
              <a:off x="6266035" y="4012809"/>
              <a:ext cx="0" cy="379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0" name="Freeform 651"/>
            <p:cNvSpPr>
              <a:spLocks/>
            </p:cNvSpPr>
            <p:nvPr/>
          </p:nvSpPr>
          <p:spPr bwMode="auto">
            <a:xfrm>
              <a:off x="6257188" y="39925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1" name="Freeform 652"/>
            <p:cNvSpPr>
              <a:spLocks/>
            </p:cNvSpPr>
            <p:nvPr/>
          </p:nvSpPr>
          <p:spPr bwMode="auto">
            <a:xfrm>
              <a:off x="6096669" y="40128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2" name="Freeform 653"/>
            <p:cNvSpPr>
              <a:spLocks/>
            </p:cNvSpPr>
            <p:nvPr/>
          </p:nvSpPr>
          <p:spPr bwMode="auto">
            <a:xfrm>
              <a:off x="6099197"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3" name="Freeform 654"/>
            <p:cNvSpPr>
              <a:spLocks/>
            </p:cNvSpPr>
            <p:nvPr/>
          </p:nvSpPr>
          <p:spPr bwMode="auto">
            <a:xfrm>
              <a:off x="6099197" y="40014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4" name="Freeform 655"/>
            <p:cNvSpPr>
              <a:spLocks/>
            </p:cNvSpPr>
            <p:nvPr/>
          </p:nvSpPr>
          <p:spPr bwMode="auto">
            <a:xfrm>
              <a:off x="6096669"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5" name="Freeform 656"/>
            <p:cNvSpPr>
              <a:spLocks/>
            </p:cNvSpPr>
            <p:nvPr/>
          </p:nvSpPr>
          <p:spPr bwMode="auto">
            <a:xfrm>
              <a:off x="6081501" y="3986267"/>
              <a:ext cx="199701" cy="179478"/>
            </a:xfrm>
            <a:custGeom>
              <a:avLst/>
              <a:gdLst>
                <a:gd name="T0" fmla="*/ 64 w 67"/>
                <a:gd name="T1" fmla="*/ 15 h 60"/>
                <a:gd name="T2" fmla="*/ 62 w 67"/>
                <a:gd name="T3" fmla="*/ 14 h 60"/>
                <a:gd name="T4" fmla="*/ 62 w 67"/>
                <a:gd name="T5" fmla="*/ 10 h 60"/>
                <a:gd name="T6" fmla="*/ 62 w 67"/>
                <a:gd name="T7" fmla="*/ 9 h 60"/>
                <a:gd name="T8" fmla="*/ 62 w 67"/>
                <a:gd name="T9" fmla="*/ 9 h 60"/>
                <a:gd name="T10" fmla="*/ 62 w 67"/>
                <a:gd name="T11" fmla="*/ 8 h 60"/>
                <a:gd name="T12" fmla="*/ 61 w 67"/>
                <a:gd name="T13" fmla="*/ 7 h 60"/>
                <a:gd name="T14" fmla="*/ 61 w 67"/>
                <a:gd name="T15" fmla="*/ 7 h 60"/>
                <a:gd name="T16" fmla="*/ 61 w 67"/>
                <a:gd name="T17" fmla="*/ 6 h 60"/>
                <a:gd name="T18" fmla="*/ 61 w 67"/>
                <a:gd name="T19" fmla="*/ 6 h 60"/>
                <a:gd name="T20" fmla="*/ 60 w 67"/>
                <a:gd name="T21" fmla="*/ 4 h 60"/>
                <a:gd name="T22" fmla="*/ 60 w 67"/>
                <a:gd name="T23" fmla="*/ 4 h 60"/>
                <a:gd name="T24" fmla="*/ 60 w 67"/>
                <a:gd name="T25" fmla="*/ 3 h 60"/>
                <a:gd name="T26" fmla="*/ 60 w 67"/>
                <a:gd name="T27" fmla="*/ 3 h 60"/>
                <a:gd name="T28" fmla="*/ 59 w 67"/>
                <a:gd name="T29" fmla="*/ 2 h 60"/>
                <a:gd name="T30" fmla="*/ 59 w 67"/>
                <a:gd name="T31" fmla="*/ 2 h 60"/>
                <a:gd name="T32" fmla="*/ 54 w 67"/>
                <a:gd name="T33" fmla="*/ 3 h 60"/>
                <a:gd name="T34" fmla="*/ 45 w 67"/>
                <a:gd name="T35" fmla="*/ 1 h 60"/>
                <a:gd name="T36" fmla="*/ 27 w 67"/>
                <a:gd name="T37" fmla="*/ 3 h 60"/>
                <a:gd name="T38" fmla="*/ 9 w 67"/>
                <a:gd name="T39" fmla="*/ 0 h 60"/>
                <a:gd name="T40" fmla="*/ 7 w 67"/>
                <a:gd name="T41" fmla="*/ 4 h 60"/>
                <a:gd name="T42" fmla="*/ 7 w 67"/>
                <a:gd name="T43" fmla="*/ 4 h 60"/>
                <a:gd name="T44" fmla="*/ 6 w 67"/>
                <a:gd name="T45" fmla="*/ 5 h 60"/>
                <a:gd name="T46" fmla="*/ 6 w 67"/>
                <a:gd name="T47" fmla="*/ 5 h 60"/>
                <a:gd name="T48" fmla="*/ 6 w 67"/>
                <a:gd name="T49" fmla="*/ 6 h 60"/>
                <a:gd name="T50" fmla="*/ 6 w 67"/>
                <a:gd name="T51" fmla="*/ 6 h 60"/>
                <a:gd name="T52" fmla="*/ 5 w 67"/>
                <a:gd name="T53" fmla="*/ 7 h 60"/>
                <a:gd name="T54" fmla="*/ 5 w 67"/>
                <a:gd name="T55" fmla="*/ 7 h 60"/>
                <a:gd name="T56" fmla="*/ 5 w 67"/>
                <a:gd name="T57" fmla="*/ 9 h 60"/>
                <a:gd name="T58" fmla="*/ 5 w 67"/>
                <a:gd name="T59" fmla="*/ 9 h 60"/>
                <a:gd name="T60" fmla="*/ 5 w 67"/>
                <a:gd name="T61" fmla="*/ 10 h 60"/>
                <a:gd name="T62" fmla="*/ 5 w 67"/>
                <a:gd name="T63" fmla="*/ 14 h 60"/>
                <a:gd name="T64" fmla="*/ 4 w 67"/>
                <a:gd name="T65" fmla="*/ 14 h 60"/>
                <a:gd name="T66" fmla="*/ 0 w 67"/>
                <a:gd name="T67" fmla="*/ 19 h 60"/>
                <a:gd name="T68" fmla="*/ 0 w 67"/>
                <a:gd name="T69" fmla="*/ 30 h 60"/>
                <a:gd name="T70" fmla="*/ 5 w 67"/>
                <a:gd name="T71" fmla="*/ 35 h 60"/>
                <a:gd name="T72" fmla="*/ 21 w 67"/>
                <a:gd name="T73" fmla="*/ 60 h 60"/>
                <a:gd name="T74" fmla="*/ 46 w 67"/>
                <a:gd name="T75" fmla="*/ 60 h 60"/>
                <a:gd name="T76" fmla="*/ 62 w 67"/>
                <a:gd name="T77" fmla="*/ 35 h 60"/>
                <a:gd name="T78" fmla="*/ 67 w 67"/>
                <a:gd name="T79" fmla="*/ 30 h 60"/>
                <a:gd name="T80" fmla="*/ 67 w 67"/>
                <a:gd name="T81" fmla="*/ 19 h 60"/>
                <a:gd name="T82" fmla="*/ 64 w 67"/>
                <a:gd name="T83" fmla="*/ 1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60">
                  <a:moveTo>
                    <a:pt x="64" y="15"/>
                  </a:moveTo>
                  <a:cubicBezTo>
                    <a:pt x="63" y="15"/>
                    <a:pt x="62" y="14"/>
                    <a:pt x="62" y="14"/>
                  </a:cubicBezTo>
                  <a:cubicBezTo>
                    <a:pt x="62" y="10"/>
                    <a:pt x="62" y="10"/>
                    <a:pt x="62" y="10"/>
                  </a:cubicBezTo>
                  <a:cubicBezTo>
                    <a:pt x="62" y="10"/>
                    <a:pt x="62" y="9"/>
                    <a:pt x="62" y="9"/>
                  </a:cubicBezTo>
                  <a:cubicBezTo>
                    <a:pt x="62" y="9"/>
                    <a:pt x="62" y="9"/>
                    <a:pt x="62" y="9"/>
                  </a:cubicBezTo>
                  <a:cubicBezTo>
                    <a:pt x="62" y="8"/>
                    <a:pt x="62" y="8"/>
                    <a:pt x="62" y="8"/>
                  </a:cubicBezTo>
                  <a:cubicBezTo>
                    <a:pt x="62" y="8"/>
                    <a:pt x="62" y="7"/>
                    <a:pt x="61" y="7"/>
                  </a:cubicBezTo>
                  <a:cubicBezTo>
                    <a:pt x="61" y="7"/>
                    <a:pt x="61" y="7"/>
                    <a:pt x="61" y="7"/>
                  </a:cubicBezTo>
                  <a:cubicBezTo>
                    <a:pt x="61" y="6"/>
                    <a:pt x="61" y="6"/>
                    <a:pt x="61" y="6"/>
                  </a:cubicBezTo>
                  <a:cubicBezTo>
                    <a:pt x="61" y="6"/>
                    <a:pt x="61" y="6"/>
                    <a:pt x="61" y="6"/>
                  </a:cubicBezTo>
                  <a:cubicBezTo>
                    <a:pt x="61" y="5"/>
                    <a:pt x="61" y="5"/>
                    <a:pt x="60" y="4"/>
                  </a:cubicBezTo>
                  <a:cubicBezTo>
                    <a:pt x="60" y="4"/>
                    <a:pt x="60" y="4"/>
                    <a:pt x="60" y="4"/>
                  </a:cubicBezTo>
                  <a:cubicBezTo>
                    <a:pt x="60" y="4"/>
                    <a:pt x="60" y="4"/>
                    <a:pt x="60" y="3"/>
                  </a:cubicBezTo>
                  <a:cubicBezTo>
                    <a:pt x="60" y="3"/>
                    <a:pt x="60" y="3"/>
                    <a:pt x="60" y="3"/>
                  </a:cubicBezTo>
                  <a:cubicBezTo>
                    <a:pt x="60" y="3"/>
                    <a:pt x="59" y="3"/>
                    <a:pt x="59" y="2"/>
                  </a:cubicBezTo>
                  <a:cubicBezTo>
                    <a:pt x="59" y="2"/>
                    <a:pt x="59" y="2"/>
                    <a:pt x="59" y="2"/>
                  </a:cubicBezTo>
                  <a:cubicBezTo>
                    <a:pt x="58" y="3"/>
                    <a:pt x="56" y="3"/>
                    <a:pt x="54" y="3"/>
                  </a:cubicBezTo>
                  <a:cubicBezTo>
                    <a:pt x="50" y="3"/>
                    <a:pt x="47" y="2"/>
                    <a:pt x="45" y="1"/>
                  </a:cubicBezTo>
                  <a:cubicBezTo>
                    <a:pt x="40" y="2"/>
                    <a:pt x="34" y="3"/>
                    <a:pt x="27" y="3"/>
                  </a:cubicBezTo>
                  <a:cubicBezTo>
                    <a:pt x="20" y="3"/>
                    <a:pt x="14" y="2"/>
                    <a:pt x="9" y="0"/>
                  </a:cubicBezTo>
                  <a:cubicBezTo>
                    <a:pt x="8" y="1"/>
                    <a:pt x="7" y="2"/>
                    <a:pt x="7" y="4"/>
                  </a:cubicBezTo>
                  <a:cubicBezTo>
                    <a:pt x="7" y="4"/>
                    <a:pt x="7" y="4"/>
                    <a:pt x="7" y="4"/>
                  </a:cubicBezTo>
                  <a:cubicBezTo>
                    <a:pt x="6" y="4"/>
                    <a:pt x="6" y="4"/>
                    <a:pt x="6" y="5"/>
                  </a:cubicBezTo>
                  <a:cubicBezTo>
                    <a:pt x="6" y="5"/>
                    <a:pt x="6" y="5"/>
                    <a:pt x="6" y="5"/>
                  </a:cubicBezTo>
                  <a:cubicBezTo>
                    <a:pt x="6" y="5"/>
                    <a:pt x="6" y="6"/>
                    <a:pt x="6" y="6"/>
                  </a:cubicBezTo>
                  <a:cubicBezTo>
                    <a:pt x="6" y="6"/>
                    <a:pt x="6" y="6"/>
                    <a:pt x="6" y="6"/>
                  </a:cubicBezTo>
                  <a:cubicBezTo>
                    <a:pt x="5" y="6"/>
                    <a:pt x="5" y="7"/>
                    <a:pt x="5" y="7"/>
                  </a:cubicBezTo>
                  <a:cubicBezTo>
                    <a:pt x="5" y="7"/>
                    <a:pt x="5" y="7"/>
                    <a:pt x="5" y="7"/>
                  </a:cubicBezTo>
                  <a:cubicBezTo>
                    <a:pt x="5" y="8"/>
                    <a:pt x="5" y="8"/>
                    <a:pt x="5" y="9"/>
                  </a:cubicBezTo>
                  <a:cubicBezTo>
                    <a:pt x="5" y="9"/>
                    <a:pt x="5" y="9"/>
                    <a:pt x="5" y="9"/>
                  </a:cubicBezTo>
                  <a:cubicBezTo>
                    <a:pt x="5" y="9"/>
                    <a:pt x="5" y="10"/>
                    <a:pt x="5" y="10"/>
                  </a:cubicBezTo>
                  <a:cubicBezTo>
                    <a:pt x="5" y="14"/>
                    <a:pt x="5" y="14"/>
                    <a:pt x="5" y="14"/>
                  </a:cubicBezTo>
                  <a:cubicBezTo>
                    <a:pt x="5" y="14"/>
                    <a:pt x="4" y="14"/>
                    <a:pt x="4" y="14"/>
                  </a:cubicBezTo>
                  <a:cubicBezTo>
                    <a:pt x="2" y="15"/>
                    <a:pt x="0" y="17"/>
                    <a:pt x="0" y="19"/>
                  </a:cubicBezTo>
                  <a:cubicBezTo>
                    <a:pt x="0" y="30"/>
                    <a:pt x="0" y="30"/>
                    <a:pt x="0" y="30"/>
                  </a:cubicBezTo>
                  <a:cubicBezTo>
                    <a:pt x="0" y="32"/>
                    <a:pt x="2" y="35"/>
                    <a:pt x="5" y="35"/>
                  </a:cubicBezTo>
                  <a:cubicBezTo>
                    <a:pt x="5" y="35"/>
                    <a:pt x="13" y="60"/>
                    <a:pt x="21" y="60"/>
                  </a:cubicBezTo>
                  <a:cubicBezTo>
                    <a:pt x="46" y="60"/>
                    <a:pt x="46" y="60"/>
                    <a:pt x="46" y="60"/>
                  </a:cubicBezTo>
                  <a:cubicBezTo>
                    <a:pt x="54" y="60"/>
                    <a:pt x="62" y="35"/>
                    <a:pt x="62" y="35"/>
                  </a:cubicBezTo>
                  <a:cubicBezTo>
                    <a:pt x="65" y="35"/>
                    <a:pt x="67" y="32"/>
                    <a:pt x="67" y="30"/>
                  </a:cubicBezTo>
                  <a:cubicBezTo>
                    <a:pt x="67" y="19"/>
                    <a:pt x="67" y="19"/>
                    <a:pt x="67" y="19"/>
                  </a:cubicBezTo>
                  <a:cubicBezTo>
                    <a:pt x="67" y="17"/>
                    <a:pt x="65" y="15"/>
                    <a:pt x="64" y="15"/>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6" name="Freeform 657"/>
            <p:cNvSpPr>
              <a:spLocks noEditPoints="1"/>
            </p:cNvSpPr>
            <p:nvPr/>
          </p:nvSpPr>
          <p:spPr bwMode="auto">
            <a:xfrm>
              <a:off x="6099197" y="4022921"/>
              <a:ext cx="170631" cy="55613"/>
            </a:xfrm>
            <a:custGeom>
              <a:avLst/>
              <a:gdLst>
                <a:gd name="T0" fmla="*/ 56 w 57"/>
                <a:gd name="T1" fmla="*/ 2 h 19"/>
                <a:gd name="T2" fmla="*/ 42 w 57"/>
                <a:gd name="T3" fmla="*/ 1 h 19"/>
                <a:gd name="T4" fmla="*/ 28 w 57"/>
                <a:gd name="T5" fmla="*/ 4 h 19"/>
                <a:gd name="T6" fmla="*/ 15 w 57"/>
                <a:gd name="T7" fmla="*/ 1 h 19"/>
                <a:gd name="T8" fmla="*/ 0 w 57"/>
                <a:gd name="T9" fmla="*/ 2 h 19"/>
                <a:gd name="T10" fmla="*/ 0 w 57"/>
                <a:gd name="T11" fmla="*/ 4 h 19"/>
                <a:gd name="T12" fmla="*/ 2 w 57"/>
                <a:gd name="T13" fmla="*/ 6 h 19"/>
                <a:gd name="T14" fmla="*/ 3 w 57"/>
                <a:gd name="T15" fmla="*/ 10 h 19"/>
                <a:gd name="T16" fmla="*/ 17 w 57"/>
                <a:gd name="T17" fmla="*/ 18 h 19"/>
                <a:gd name="T18" fmla="*/ 26 w 57"/>
                <a:gd name="T19" fmla="*/ 8 h 19"/>
                <a:gd name="T20" fmla="*/ 28 w 57"/>
                <a:gd name="T21" fmla="*/ 7 h 19"/>
                <a:gd name="T22" fmla="*/ 30 w 57"/>
                <a:gd name="T23" fmla="*/ 8 h 19"/>
                <a:gd name="T24" fmla="*/ 40 w 57"/>
                <a:gd name="T25" fmla="*/ 18 h 19"/>
                <a:gd name="T26" fmla="*/ 53 w 57"/>
                <a:gd name="T27" fmla="*/ 10 h 19"/>
                <a:gd name="T28" fmla="*/ 55 w 57"/>
                <a:gd name="T29" fmla="*/ 6 h 19"/>
                <a:gd name="T30" fmla="*/ 56 w 57"/>
                <a:gd name="T31" fmla="*/ 4 h 19"/>
                <a:gd name="T32" fmla="*/ 56 w 57"/>
                <a:gd name="T33" fmla="*/ 2 h 19"/>
                <a:gd name="T34" fmla="*/ 21 w 57"/>
                <a:gd name="T35" fmla="*/ 14 h 19"/>
                <a:gd name="T36" fmla="*/ 11 w 57"/>
                <a:gd name="T37" fmla="*/ 16 h 19"/>
                <a:gd name="T38" fmla="*/ 5 w 57"/>
                <a:gd name="T39" fmla="*/ 7 h 19"/>
                <a:gd name="T40" fmla="*/ 15 w 57"/>
                <a:gd name="T41" fmla="*/ 2 h 19"/>
                <a:gd name="T42" fmla="*/ 22 w 57"/>
                <a:gd name="T43" fmla="*/ 4 h 19"/>
                <a:gd name="T44" fmla="*/ 21 w 57"/>
                <a:gd name="T45" fmla="*/ 14 h 19"/>
                <a:gd name="T46" fmla="*/ 45 w 57"/>
                <a:gd name="T47" fmla="*/ 16 h 19"/>
                <a:gd name="T48" fmla="*/ 35 w 57"/>
                <a:gd name="T49" fmla="*/ 14 h 19"/>
                <a:gd name="T50" fmla="*/ 35 w 57"/>
                <a:gd name="T51" fmla="*/ 4 h 19"/>
                <a:gd name="T52" fmla="*/ 42 w 57"/>
                <a:gd name="T53" fmla="*/ 2 h 19"/>
                <a:gd name="T54" fmla="*/ 52 w 57"/>
                <a:gd name="T55" fmla="*/ 7 h 19"/>
                <a:gd name="T56" fmla="*/ 45 w 57"/>
                <a:gd name="T5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19">
                  <a:moveTo>
                    <a:pt x="56" y="2"/>
                  </a:moveTo>
                  <a:cubicBezTo>
                    <a:pt x="56" y="2"/>
                    <a:pt x="48" y="0"/>
                    <a:pt x="42" y="1"/>
                  </a:cubicBezTo>
                  <a:cubicBezTo>
                    <a:pt x="36" y="2"/>
                    <a:pt x="31" y="4"/>
                    <a:pt x="28" y="4"/>
                  </a:cubicBezTo>
                  <a:cubicBezTo>
                    <a:pt x="26" y="4"/>
                    <a:pt x="21" y="2"/>
                    <a:pt x="15" y="1"/>
                  </a:cubicBezTo>
                  <a:cubicBezTo>
                    <a:pt x="8" y="0"/>
                    <a:pt x="0" y="2"/>
                    <a:pt x="0" y="2"/>
                  </a:cubicBezTo>
                  <a:cubicBezTo>
                    <a:pt x="0" y="2"/>
                    <a:pt x="0" y="3"/>
                    <a:pt x="0" y="4"/>
                  </a:cubicBezTo>
                  <a:cubicBezTo>
                    <a:pt x="0" y="5"/>
                    <a:pt x="0" y="5"/>
                    <a:pt x="2" y="6"/>
                  </a:cubicBezTo>
                  <a:cubicBezTo>
                    <a:pt x="3" y="6"/>
                    <a:pt x="3" y="10"/>
                    <a:pt x="3" y="10"/>
                  </a:cubicBezTo>
                  <a:cubicBezTo>
                    <a:pt x="5" y="17"/>
                    <a:pt x="10" y="19"/>
                    <a:pt x="17" y="18"/>
                  </a:cubicBezTo>
                  <a:cubicBezTo>
                    <a:pt x="24" y="17"/>
                    <a:pt x="25" y="9"/>
                    <a:pt x="26" y="8"/>
                  </a:cubicBezTo>
                  <a:cubicBezTo>
                    <a:pt x="27" y="7"/>
                    <a:pt x="28" y="7"/>
                    <a:pt x="28" y="7"/>
                  </a:cubicBezTo>
                  <a:cubicBezTo>
                    <a:pt x="28" y="7"/>
                    <a:pt x="30" y="7"/>
                    <a:pt x="30" y="8"/>
                  </a:cubicBezTo>
                  <a:cubicBezTo>
                    <a:pt x="31" y="9"/>
                    <a:pt x="33" y="17"/>
                    <a:pt x="40" y="18"/>
                  </a:cubicBezTo>
                  <a:cubicBezTo>
                    <a:pt x="47" y="19"/>
                    <a:pt x="52" y="17"/>
                    <a:pt x="53" y="10"/>
                  </a:cubicBezTo>
                  <a:cubicBezTo>
                    <a:pt x="53" y="10"/>
                    <a:pt x="53" y="6"/>
                    <a:pt x="55" y="6"/>
                  </a:cubicBezTo>
                  <a:cubicBezTo>
                    <a:pt x="56" y="5"/>
                    <a:pt x="56" y="5"/>
                    <a:pt x="56" y="4"/>
                  </a:cubicBezTo>
                  <a:cubicBezTo>
                    <a:pt x="56" y="3"/>
                    <a:pt x="57" y="2"/>
                    <a:pt x="56" y="2"/>
                  </a:cubicBezTo>
                  <a:close/>
                  <a:moveTo>
                    <a:pt x="21" y="14"/>
                  </a:moveTo>
                  <a:cubicBezTo>
                    <a:pt x="19" y="16"/>
                    <a:pt x="16" y="17"/>
                    <a:pt x="11" y="16"/>
                  </a:cubicBezTo>
                  <a:cubicBezTo>
                    <a:pt x="6" y="16"/>
                    <a:pt x="5" y="12"/>
                    <a:pt x="5" y="7"/>
                  </a:cubicBezTo>
                  <a:cubicBezTo>
                    <a:pt x="5" y="1"/>
                    <a:pt x="15" y="2"/>
                    <a:pt x="15" y="2"/>
                  </a:cubicBezTo>
                  <a:cubicBezTo>
                    <a:pt x="19" y="3"/>
                    <a:pt x="19" y="3"/>
                    <a:pt x="22" y="4"/>
                  </a:cubicBezTo>
                  <a:cubicBezTo>
                    <a:pt x="25" y="5"/>
                    <a:pt x="23" y="11"/>
                    <a:pt x="21" y="14"/>
                  </a:cubicBezTo>
                  <a:close/>
                  <a:moveTo>
                    <a:pt x="45" y="16"/>
                  </a:moveTo>
                  <a:cubicBezTo>
                    <a:pt x="41" y="17"/>
                    <a:pt x="37" y="16"/>
                    <a:pt x="35" y="14"/>
                  </a:cubicBezTo>
                  <a:cubicBezTo>
                    <a:pt x="33" y="11"/>
                    <a:pt x="31" y="5"/>
                    <a:pt x="35" y="4"/>
                  </a:cubicBezTo>
                  <a:cubicBezTo>
                    <a:pt x="38" y="3"/>
                    <a:pt x="38" y="3"/>
                    <a:pt x="42" y="2"/>
                  </a:cubicBezTo>
                  <a:cubicBezTo>
                    <a:pt x="42" y="2"/>
                    <a:pt x="52" y="1"/>
                    <a:pt x="52" y="7"/>
                  </a:cubicBezTo>
                  <a:cubicBezTo>
                    <a:pt x="52" y="12"/>
                    <a:pt x="50" y="16"/>
                    <a:pt x="45" y="1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7" name="Oval 658"/>
            <p:cNvSpPr>
              <a:spLocks noChangeArrowheads="1"/>
            </p:cNvSpPr>
            <p:nvPr/>
          </p:nvSpPr>
          <p:spPr bwMode="auto">
            <a:xfrm>
              <a:off x="6102988" y="4027976"/>
              <a:ext cx="5056" cy="632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8" name="Oval 659"/>
            <p:cNvSpPr>
              <a:spLocks noChangeArrowheads="1"/>
            </p:cNvSpPr>
            <p:nvPr/>
          </p:nvSpPr>
          <p:spPr bwMode="auto">
            <a:xfrm>
              <a:off x="6260980" y="4027976"/>
              <a:ext cx="2528" cy="632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09" name="Freeform 682"/>
            <p:cNvSpPr>
              <a:spLocks/>
            </p:cNvSpPr>
            <p:nvPr/>
          </p:nvSpPr>
          <p:spPr bwMode="auto">
            <a:xfrm>
              <a:off x="6478376" y="379794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10" name="Freeform 685"/>
            <p:cNvSpPr>
              <a:spLocks/>
            </p:cNvSpPr>
            <p:nvPr/>
          </p:nvSpPr>
          <p:spPr bwMode="auto">
            <a:xfrm>
              <a:off x="6478376" y="3792885"/>
              <a:ext cx="0" cy="252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grpSp>
      <p:grpSp>
        <p:nvGrpSpPr>
          <p:cNvPr id="211" name="Group 210"/>
          <p:cNvGrpSpPr/>
          <p:nvPr/>
        </p:nvGrpSpPr>
        <p:grpSpPr>
          <a:xfrm>
            <a:off x="8595892" y="5848020"/>
            <a:ext cx="88205" cy="151713"/>
            <a:chOff x="10436729" y="3445970"/>
            <a:chExt cx="257439" cy="442795"/>
          </a:xfrm>
        </p:grpSpPr>
        <p:sp>
          <p:nvSpPr>
            <p:cNvPr id="212" name="Freeform 38"/>
            <p:cNvSpPr>
              <a:spLocks/>
            </p:cNvSpPr>
            <p:nvPr/>
          </p:nvSpPr>
          <p:spPr bwMode="auto">
            <a:xfrm>
              <a:off x="10436729" y="3445970"/>
              <a:ext cx="257439" cy="442795"/>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solidFill>
                  <a:srgbClr val="505050"/>
                </a:solidFill>
                <a:latin typeface="Segoe UI"/>
              </a:endParaRPr>
            </a:p>
          </p:txBody>
        </p:sp>
        <p:sp>
          <p:nvSpPr>
            <p:cNvPr id="213" name="Freeform 39"/>
            <p:cNvSpPr>
              <a:spLocks/>
            </p:cNvSpPr>
            <p:nvPr/>
          </p:nvSpPr>
          <p:spPr bwMode="auto">
            <a:xfrm>
              <a:off x="10461443" y="3473773"/>
              <a:ext cx="208010" cy="344969"/>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solidFill>
                  <a:srgbClr val="505050"/>
                </a:solidFill>
                <a:latin typeface="Segoe UI"/>
              </a:endParaRPr>
            </a:p>
          </p:txBody>
        </p:sp>
      </p:grpSp>
      <p:grpSp>
        <p:nvGrpSpPr>
          <p:cNvPr id="214" name="Group 213"/>
          <p:cNvGrpSpPr/>
          <p:nvPr/>
        </p:nvGrpSpPr>
        <p:grpSpPr>
          <a:xfrm>
            <a:off x="8448879" y="3037027"/>
            <a:ext cx="3114781" cy="532778"/>
            <a:chOff x="7576429" y="2793272"/>
            <a:chExt cx="3114781" cy="532778"/>
          </a:xfrm>
          <a:solidFill>
            <a:schemeClr val="accent1">
              <a:lumMod val="50000"/>
            </a:schemeClr>
          </a:solidFill>
        </p:grpSpPr>
        <p:sp>
          <p:nvSpPr>
            <p:cNvPr id="215" name="Freeform 214"/>
            <p:cNvSpPr>
              <a:spLocks noEditPoints="1"/>
            </p:cNvSpPr>
            <p:nvPr/>
          </p:nvSpPr>
          <p:spPr bwMode="auto">
            <a:xfrm flipH="1">
              <a:off x="8534770" y="2798799"/>
              <a:ext cx="443177" cy="524937"/>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dirty="0" smtClean="0">
                <a:solidFill>
                  <a:srgbClr val="000000"/>
                </a:solidFill>
                <a:latin typeface="Segoe UI"/>
              </a:endParaRPr>
            </a:p>
          </p:txBody>
        </p:sp>
        <p:sp>
          <p:nvSpPr>
            <p:cNvPr id="216" name="Freeform 215"/>
            <p:cNvSpPr>
              <a:spLocks noEditPoints="1"/>
            </p:cNvSpPr>
            <p:nvPr/>
          </p:nvSpPr>
          <p:spPr bwMode="auto">
            <a:xfrm flipH="1">
              <a:off x="8056130" y="2798800"/>
              <a:ext cx="443177" cy="524937"/>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dirty="0" smtClean="0">
                <a:solidFill>
                  <a:srgbClr val="000000"/>
                </a:solidFill>
                <a:latin typeface="Segoe UI"/>
              </a:endParaRPr>
            </a:p>
          </p:txBody>
        </p:sp>
        <p:sp>
          <p:nvSpPr>
            <p:cNvPr id="217" name="Freeform 216"/>
            <p:cNvSpPr>
              <a:spLocks noEditPoints="1"/>
            </p:cNvSpPr>
            <p:nvPr/>
          </p:nvSpPr>
          <p:spPr bwMode="auto">
            <a:xfrm flipH="1">
              <a:off x="9014471" y="2798799"/>
              <a:ext cx="443177" cy="524937"/>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dirty="0" smtClean="0">
                <a:solidFill>
                  <a:srgbClr val="000000"/>
                </a:solidFill>
                <a:latin typeface="Segoe UI"/>
              </a:endParaRPr>
            </a:p>
          </p:txBody>
        </p:sp>
        <p:sp>
          <p:nvSpPr>
            <p:cNvPr id="218" name="Freeform 217"/>
            <p:cNvSpPr>
              <a:spLocks noEditPoints="1"/>
            </p:cNvSpPr>
            <p:nvPr/>
          </p:nvSpPr>
          <p:spPr bwMode="auto">
            <a:xfrm flipH="1">
              <a:off x="9492050" y="2793272"/>
              <a:ext cx="443177" cy="524937"/>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dirty="0" smtClean="0">
                <a:solidFill>
                  <a:srgbClr val="000000"/>
                </a:solidFill>
                <a:latin typeface="Segoe UI"/>
              </a:endParaRPr>
            </a:p>
          </p:txBody>
        </p:sp>
        <p:sp>
          <p:nvSpPr>
            <p:cNvPr id="219" name="Freeform 218"/>
            <p:cNvSpPr>
              <a:spLocks noEditPoints="1"/>
            </p:cNvSpPr>
            <p:nvPr/>
          </p:nvSpPr>
          <p:spPr bwMode="auto">
            <a:xfrm flipH="1">
              <a:off x="10248033" y="2801113"/>
              <a:ext cx="443177" cy="524937"/>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dirty="0" smtClean="0">
                <a:solidFill>
                  <a:srgbClr val="000000"/>
                </a:solidFill>
                <a:latin typeface="Segoe UI"/>
              </a:endParaRPr>
            </a:p>
          </p:txBody>
        </p:sp>
        <p:grpSp>
          <p:nvGrpSpPr>
            <p:cNvPr id="220" name="Group 219"/>
            <p:cNvGrpSpPr/>
            <p:nvPr/>
          </p:nvGrpSpPr>
          <p:grpSpPr>
            <a:xfrm>
              <a:off x="9965381" y="3181348"/>
              <a:ext cx="252040" cy="77338"/>
              <a:chOff x="9604870" y="2914684"/>
              <a:chExt cx="252040" cy="77338"/>
            </a:xfrm>
            <a:grpFill/>
          </p:grpSpPr>
          <p:sp>
            <p:nvSpPr>
              <p:cNvPr id="222" name="Oval 221"/>
              <p:cNvSpPr/>
              <p:nvPr/>
            </p:nvSpPr>
            <p:spPr bwMode="auto">
              <a:xfrm>
                <a:off x="9604870" y="2914684"/>
                <a:ext cx="77338" cy="77338"/>
              </a:xfrm>
              <a:prstGeom prst="ellipse">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kern="0" dirty="0" err="1" smtClea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3" name="Oval 222"/>
              <p:cNvSpPr/>
              <p:nvPr/>
            </p:nvSpPr>
            <p:spPr bwMode="auto">
              <a:xfrm>
                <a:off x="9779572" y="2914684"/>
                <a:ext cx="77338" cy="77338"/>
              </a:xfrm>
              <a:prstGeom prst="ellipse">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kern="0" dirty="0" err="1" smtClean="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4" name="Oval 223"/>
              <p:cNvSpPr/>
              <p:nvPr/>
            </p:nvSpPr>
            <p:spPr bwMode="auto">
              <a:xfrm>
                <a:off x="9692221" y="2914684"/>
                <a:ext cx="77338" cy="77338"/>
              </a:xfrm>
              <a:prstGeom prst="ellipse">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kern="0" dirty="0" err="1" smtClean="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221" name="Freeform 220"/>
            <p:cNvSpPr>
              <a:spLocks noEditPoints="1"/>
            </p:cNvSpPr>
            <p:nvPr/>
          </p:nvSpPr>
          <p:spPr bwMode="auto">
            <a:xfrm flipH="1">
              <a:off x="7576429" y="2801113"/>
              <a:ext cx="443177" cy="524937"/>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dirty="0" smtClean="0">
                <a:solidFill>
                  <a:srgbClr val="000000"/>
                </a:solidFill>
                <a:latin typeface="Segoe UI"/>
              </a:endParaRPr>
            </a:p>
          </p:txBody>
        </p:sp>
      </p:grpSp>
      <p:grpSp>
        <p:nvGrpSpPr>
          <p:cNvPr id="225" name="Group 224"/>
          <p:cNvGrpSpPr/>
          <p:nvPr/>
        </p:nvGrpSpPr>
        <p:grpSpPr>
          <a:xfrm>
            <a:off x="10126316" y="5524007"/>
            <a:ext cx="497664" cy="855981"/>
            <a:chOff x="10338712" y="5089668"/>
            <a:chExt cx="515205" cy="886151"/>
          </a:xfrm>
        </p:grpSpPr>
        <p:grpSp>
          <p:nvGrpSpPr>
            <p:cNvPr id="226" name="Group 225"/>
            <p:cNvGrpSpPr/>
            <p:nvPr/>
          </p:nvGrpSpPr>
          <p:grpSpPr>
            <a:xfrm>
              <a:off x="10338712" y="5089668"/>
              <a:ext cx="515205" cy="886151"/>
              <a:chOff x="6416654" y="4806210"/>
              <a:chExt cx="515205" cy="886151"/>
            </a:xfrm>
          </p:grpSpPr>
          <p:sp>
            <p:nvSpPr>
              <p:cNvPr id="228" name="Freeform 38"/>
              <p:cNvSpPr>
                <a:spLocks/>
              </p:cNvSpPr>
              <p:nvPr/>
            </p:nvSpPr>
            <p:spPr bwMode="auto">
              <a:xfrm>
                <a:off x="6416654" y="4806210"/>
                <a:ext cx="515205" cy="886151"/>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latin typeface="Segoe UI"/>
                </a:endParaRPr>
              </a:p>
            </p:txBody>
          </p:sp>
          <p:sp>
            <p:nvSpPr>
              <p:cNvPr id="229" name="Freeform 39"/>
              <p:cNvSpPr>
                <a:spLocks/>
              </p:cNvSpPr>
              <p:nvPr/>
            </p:nvSpPr>
            <p:spPr bwMode="auto">
              <a:xfrm>
                <a:off x="6466113" y="4861852"/>
                <a:ext cx="416284" cy="690375"/>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latin typeface="Segoe UI"/>
                </a:endParaRPr>
              </a:p>
            </p:txBody>
          </p:sp>
        </p:grpSp>
        <p:pic>
          <p:nvPicPr>
            <p:cNvPr id="227" name="Picture 226"/>
            <p:cNvPicPr>
              <a:picLocks noChangeAspect="1"/>
            </p:cNvPicPr>
            <p:nvPr/>
          </p:nvPicPr>
          <p:blipFill rotWithShape="1">
            <a:blip r:embed="rId3" cstate="print">
              <a:extLst>
                <a:ext uri="{28A0092B-C50C-407E-A947-70E740481C1C}">
                  <a14:useLocalDpi xmlns:a14="http://schemas.microsoft.com/office/drawing/2010/main" val="0"/>
                </a:ext>
              </a:extLst>
            </a:blip>
            <a:srcRect r="77973" b="4460"/>
            <a:stretch/>
          </p:blipFill>
          <p:spPr>
            <a:xfrm>
              <a:off x="10377234" y="5196122"/>
              <a:ext cx="394538" cy="434125"/>
            </a:xfrm>
            <a:prstGeom prst="rect">
              <a:avLst/>
            </a:prstGeom>
          </p:spPr>
        </p:pic>
      </p:grpSp>
      <p:grpSp>
        <p:nvGrpSpPr>
          <p:cNvPr id="230" name="Group 229"/>
          <p:cNvGrpSpPr/>
          <p:nvPr/>
        </p:nvGrpSpPr>
        <p:grpSpPr>
          <a:xfrm>
            <a:off x="9153096" y="5815090"/>
            <a:ext cx="1193431" cy="732694"/>
            <a:chOff x="9569763" y="4967623"/>
            <a:chExt cx="1374321" cy="843750"/>
          </a:xfrm>
        </p:grpSpPr>
        <p:grpSp>
          <p:nvGrpSpPr>
            <p:cNvPr id="231" name="Group 230"/>
            <p:cNvGrpSpPr/>
            <p:nvPr/>
          </p:nvGrpSpPr>
          <p:grpSpPr>
            <a:xfrm>
              <a:off x="9569763" y="5074261"/>
              <a:ext cx="1374321" cy="737112"/>
              <a:chOff x="5728342" y="5129758"/>
              <a:chExt cx="1048955" cy="562603"/>
            </a:xfrm>
          </p:grpSpPr>
          <p:sp>
            <p:nvSpPr>
              <p:cNvPr id="233" name="Freeform 63"/>
              <p:cNvSpPr>
                <a:spLocks/>
              </p:cNvSpPr>
              <p:nvPr/>
            </p:nvSpPr>
            <p:spPr bwMode="auto">
              <a:xfrm>
                <a:off x="5895267" y="5152427"/>
                <a:ext cx="715103" cy="449259"/>
              </a:xfrm>
              <a:custGeom>
                <a:avLst/>
                <a:gdLst>
                  <a:gd name="T0" fmla="*/ 0 w 347"/>
                  <a:gd name="T1" fmla="*/ 0 h 218"/>
                  <a:gd name="T2" fmla="*/ 347 w 347"/>
                  <a:gd name="T3" fmla="*/ 0 h 218"/>
                  <a:gd name="T4" fmla="*/ 347 w 347"/>
                  <a:gd name="T5" fmla="*/ 218 h 218"/>
                  <a:gd name="T6" fmla="*/ 0 w 347"/>
                  <a:gd name="T7" fmla="*/ 218 h 218"/>
                  <a:gd name="T8" fmla="*/ 0 w 347"/>
                  <a:gd name="T9" fmla="*/ 0 h 218"/>
                  <a:gd name="T10" fmla="*/ 0 w 347"/>
                  <a:gd name="T11" fmla="*/ 0 h 218"/>
                </a:gdLst>
                <a:ahLst/>
                <a:cxnLst>
                  <a:cxn ang="0">
                    <a:pos x="T0" y="T1"/>
                  </a:cxn>
                  <a:cxn ang="0">
                    <a:pos x="T2" y="T3"/>
                  </a:cxn>
                  <a:cxn ang="0">
                    <a:pos x="T4" y="T5"/>
                  </a:cxn>
                  <a:cxn ang="0">
                    <a:pos x="T6" y="T7"/>
                  </a:cxn>
                  <a:cxn ang="0">
                    <a:pos x="T8" y="T9"/>
                  </a:cxn>
                  <a:cxn ang="0">
                    <a:pos x="T10" y="T11"/>
                  </a:cxn>
                </a:cxnLst>
                <a:rect l="0" t="0" r="r" b="b"/>
                <a:pathLst>
                  <a:path w="347" h="218">
                    <a:moveTo>
                      <a:pt x="0" y="0"/>
                    </a:moveTo>
                    <a:lnTo>
                      <a:pt x="347" y="0"/>
                    </a:lnTo>
                    <a:lnTo>
                      <a:pt x="347" y="218"/>
                    </a:lnTo>
                    <a:lnTo>
                      <a:pt x="0" y="218"/>
                    </a:lnTo>
                    <a:lnTo>
                      <a:pt x="0"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latin typeface="Segoe UI"/>
                </a:endParaRPr>
              </a:p>
            </p:txBody>
          </p:sp>
          <p:sp>
            <p:nvSpPr>
              <p:cNvPr id="234" name="Freeform 64"/>
              <p:cNvSpPr>
                <a:spLocks noEditPoints="1"/>
              </p:cNvSpPr>
              <p:nvPr/>
            </p:nvSpPr>
            <p:spPr bwMode="auto">
              <a:xfrm>
                <a:off x="5728342" y="5129758"/>
                <a:ext cx="1048955" cy="562603"/>
              </a:xfrm>
              <a:custGeom>
                <a:avLst/>
                <a:gdLst>
                  <a:gd name="T0" fmla="*/ 160 w 189"/>
                  <a:gd name="T1" fmla="*/ 90 h 101"/>
                  <a:gd name="T2" fmla="*/ 165 w 189"/>
                  <a:gd name="T3" fmla="*/ 85 h 101"/>
                  <a:gd name="T4" fmla="*/ 165 w 189"/>
                  <a:gd name="T5" fmla="*/ 4 h 101"/>
                  <a:gd name="T6" fmla="*/ 160 w 189"/>
                  <a:gd name="T7" fmla="*/ 0 h 101"/>
                  <a:gd name="T8" fmla="*/ 29 w 189"/>
                  <a:gd name="T9" fmla="*/ 0 h 101"/>
                  <a:gd name="T10" fmla="*/ 24 w 189"/>
                  <a:gd name="T11" fmla="*/ 4 h 101"/>
                  <a:gd name="T12" fmla="*/ 24 w 189"/>
                  <a:gd name="T13" fmla="*/ 85 h 101"/>
                  <a:gd name="T14" fmla="*/ 29 w 189"/>
                  <a:gd name="T15" fmla="*/ 90 h 101"/>
                  <a:gd name="T16" fmla="*/ 0 w 189"/>
                  <a:gd name="T17" fmla="*/ 90 h 101"/>
                  <a:gd name="T18" fmla="*/ 0 w 189"/>
                  <a:gd name="T19" fmla="*/ 93 h 101"/>
                  <a:gd name="T20" fmla="*/ 0 w 189"/>
                  <a:gd name="T21" fmla="*/ 97 h 101"/>
                  <a:gd name="T22" fmla="*/ 0 w 189"/>
                  <a:gd name="T23" fmla="*/ 97 h 101"/>
                  <a:gd name="T24" fmla="*/ 0 w 189"/>
                  <a:gd name="T25" fmla="*/ 97 h 101"/>
                  <a:gd name="T26" fmla="*/ 0 w 189"/>
                  <a:gd name="T27" fmla="*/ 98 h 101"/>
                  <a:gd name="T28" fmla="*/ 0 w 189"/>
                  <a:gd name="T29" fmla="*/ 98 h 101"/>
                  <a:gd name="T30" fmla="*/ 4 w 189"/>
                  <a:gd name="T31" fmla="*/ 101 h 101"/>
                  <a:gd name="T32" fmla="*/ 185 w 189"/>
                  <a:gd name="T33" fmla="*/ 101 h 101"/>
                  <a:gd name="T34" fmla="*/ 189 w 189"/>
                  <a:gd name="T35" fmla="*/ 98 h 101"/>
                  <a:gd name="T36" fmla="*/ 189 w 189"/>
                  <a:gd name="T37" fmla="*/ 98 h 101"/>
                  <a:gd name="T38" fmla="*/ 189 w 189"/>
                  <a:gd name="T39" fmla="*/ 93 h 101"/>
                  <a:gd name="T40" fmla="*/ 189 w 189"/>
                  <a:gd name="T41" fmla="*/ 90 h 101"/>
                  <a:gd name="T42" fmla="*/ 160 w 189"/>
                  <a:gd name="T43" fmla="*/ 90 h 101"/>
                  <a:gd name="T44" fmla="*/ 30 w 189"/>
                  <a:gd name="T45" fmla="*/ 5 h 101"/>
                  <a:gd name="T46" fmla="*/ 159 w 189"/>
                  <a:gd name="T47" fmla="*/ 5 h 101"/>
                  <a:gd name="T48" fmla="*/ 159 w 189"/>
                  <a:gd name="T49" fmla="*/ 84 h 101"/>
                  <a:gd name="T50" fmla="*/ 30 w 189"/>
                  <a:gd name="T51" fmla="*/ 84 h 101"/>
                  <a:gd name="T52" fmla="*/ 30 w 189"/>
                  <a:gd name="T53" fmla="*/ 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9" h="101">
                    <a:moveTo>
                      <a:pt x="160" y="90"/>
                    </a:moveTo>
                    <a:cubicBezTo>
                      <a:pt x="163" y="90"/>
                      <a:pt x="165" y="88"/>
                      <a:pt x="165" y="85"/>
                    </a:cubicBezTo>
                    <a:cubicBezTo>
                      <a:pt x="165" y="4"/>
                      <a:pt x="165" y="4"/>
                      <a:pt x="165" y="4"/>
                    </a:cubicBezTo>
                    <a:cubicBezTo>
                      <a:pt x="165" y="1"/>
                      <a:pt x="163" y="0"/>
                      <a:pt x="160" y="0"/>
                    </a:cubicBezTo>
                    <a:cubicBezTo>
                      <a:pt x="29" y="0"/>
                      <a:pt x="29" y="0"/>
                      <a:pt x="29" y="0"/>
                    </a:cubicBezTo>
                    <a:cubicBezTo>
                      <a:pt x="26" y="0"/>
                      <a:pt x="24" y="1"/>
                      <a:pt x="24" y="4"/>
                    </a:cubicBezTo>
                    <a:cubicBezTo>
                      <a:pt x="24" y="85"/>
                      <a:pt x="24" y="85"/>
                      <a:pt x="24" y="85"/>
                    </a:cubicBezTo>
                    <a:cubicBezTo>
                      <a:pt x="24" y="88"/>
                      <a:pt x="26" y="90"/>
                      <a:pt x="29" y="90"/>
                    </a:cubicBezTo>
                    <a:cubicBezTo>
                      <a:pt x="0" y="90"/>
                      <a:pt x="0" y="90"/>
                      <a:pt x="0" y="90"/>
                    </a:cubicBezTo>
                    <a:cubicBezTo>
                      <a:pt x="0" y="93"/>
                      <a:pt x="0" y="93"/>
                      <a:pt x="0" y="93"/>
                    </a:cubicBezTo>
                    <a:cubicBezTo>
                      <a:pt x="0" y="97"/>
                      <a:pt x="0" y="97"/>
                      <a:pt x="0" y="97"/>
                    </a:cubicBezTo>
                    <a:cubicBezTo>
                      <a:pt x="0" y="97"/>
                      <a:pt x="0" y="97"/>
                      <a:pt x="0" y="97"/>
                    </a:cubicBezTo>
                    <a:cubicBezTo>
                      <a:pt x="0" y="97"/>
                      <a:pt x="0" y="97"/>
                      <a:pt x="0" y="97"/>
                    </a:cubicBezTo>
                    <a:cubicBezTo>
                      <a:pt x="0" y="98"/>
                      <a:pt x="0" y="98"/>
                      <a:pt x="0" y="98"/>
                    </a:cubicBezTo>
                    <a:cubicBezTo>
                      <a:pt x="0" y="98"/>
                      <a:pt x="0" y="98"/>
                      <a:pt x="0" y="98"/>
                    </a:cubicBezTo>
                    <a:cubicBezTo>
                      <a:pt x="0" y="100"/>
                      <a:pt x="2" y="101"/>
                      <a:pt x="4" y="101"/>
                    </a:cubicBezTo>
                    <a:cubicBezTo>
                      <a:pt x="185" y="101"/>
                      <a:pt x="185" y="101"/>
                      <a:pt x="185" y="101"/>
                    </a:cubicBezTo>
                    <a:cubicBezTo>
                      <a:pt x="187" y="101"/>
                      <a:pt x="188" y="100"/>
                      <a:pt x="189" y="98"/>
                    </a:cubicBezTo>
                    <a:cubicBezTo>
                      <a:pt x="189" y="98"/>
                      <a:pt x="189" y="98"/>
                      <a:pt x="189" y="98"/>
                    </a:cubicBezTo>
                    <a:cubicBezTo>
                      <a:pt x="189" y="93"/>
                      <a:pt x="189" y="93"/>
                      <a:pt x="189" y="93"/>
                    </a:cubicBezTo>
                    <a:cubicBezTo>
                      <a:pt x="189" y="90"/>
                      <a:pt x="189" y="90"/>
                      <a:pt x="189" y="90"/>
                    </a:cubicBezTo>
                    <a:lnTo>
                      <a:pt x="160" y="90"/>
                    </a:lnTo>
                    <a:close/>
                    <a:moveTo>
                      <a:pt x="30" y="5"/>
                    </a:moveTo>
                    <a:cubicBezTo>
                      <a:pt x="159" y="5"/>
                      <a:pt x="159" y="5"/>
                      <a:pt x="159" y="5"/>
                    </a:cubicBezTo>
                    <a:cubicBezTo>
                      <a:pt x="159" y="84"/>
                      <a:pt x="159" y="84"/>
                      <a:pt x="159" y="84"/>
                    </a:cubicBezTo>
                    <a:cubicBezTo>
                      <a:pt x="30" y="84"/>
                      <a:pt x="30" y="84"/>
                      <a:pt x="30" y="84"/>
                    </a:cubicBezTo>
                    <a:cubicBezTo>
                      <a:pt x="30" y="5"/>
                      <a:pt x="30" y="5"/>
                      <a:pt x="30" y="5"/>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latin typeface="Segoe UI"/>
                </a:endParaRPr>
              </a:p>
            </p:txBody>
          </p:sp>
        </p:grpSp>
        <p:pic>
          <p:nvPicPr>
            <p:cNvPr id="232" name="Picture 231"/>
            <p:cNvPicPr>
              <a:picLocks noChangeAspect="1"/>
            </p:cNvPicPr>
            <p:nvPr/>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669677" y="4967623"/>
              <a:ext cx="1121621" cy="840302"/>
            </a:xfrm>
            <a:prstGeom prst="rect">
              <a:avLst/>
            </a:prstGeom>
          </p:spPr>
        </p:pic>
      </p:grpSp>
      <p:grpSp>
        <p:nvGrpSpPr>
          <p:cNvPr id="235" name="Group 234"/>
          <p:cNvGrpSpPr/>
          <p:nvPr/>
        </p:nvGrpSpPr>
        <p:grpSpPr>
          <a:xfrm>
            <a:off x="11192404" y="5596760"/>
            <a:ext cx="482715" cy="830268"/>
            <a:chOff x="10573591" y="4721486"/>
            <a:chExt cx="515205" cy="886151"/>
          </a:xfrm>
        </p:grpSpPr>
        <p:grpSp>
          <p:nvGrpSpPr>
            <p:cNvPr id="236" name="Group 235"/>
            <p:cNvGrpSpPr/>
            <p:nvPr/>
          </p:nvGrpSpPr>
          <p:grpSpPr>
            <a:xfrm>
              <a:off x="10573591" y="4721486"/>
              <a:ext cx="515205" cy="886151"/>
              <a:chOff x="6416654" y="4806210"/>
              <a:chExt cx="515205" cy="886151"/>
            </a:xfrm>
          </p:grpSpPr>
          <p:sp>
            <p:nvSpPr>
              <p:cNvPr id="238" name="Freeform 38"/>
              <p:cNvSpPr>
                <a:spLocks/>
              </p:cNvSpPr>
              <p:nvPr/>
            </p:nvSpPr>
            <p:spPr bwMode="auto">
              <a:xfrm>
                <a:off x="6416654" y="4806210"/>
                <a:ext cx="515205" cy="886151"/>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505050"/>
                  </a:solidFill>
                  <a:latin typeface="Segoe UI"/>
                </a:endParaRPr>
              </a:p>
            </p:txBody>
          </p:sp>
          <p:sp>
            <p:nvSpPr>
              <p:cNvPr id="239" name="Freeform 39"/>
              <p:cNvSpPr>
                <a:spLocks/>
              </p:cNvSpPr>
              <p:nvPr/>
            </p:nvSpPr>
            <p:spPr bwMode="auto">
              <a:xfrm>
                <a:off x="6466113" y="4861852"/>
                <a:ext cx="416284" cy="690375"/>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505050"/>
                  </a:solidFill>
                  <a:latin typeface="Segoe UI"/>
                </a:endParaRPr>
              </a:p>
            </p:txBody>
          </p:sp>
        </p:grpSp>
        <p:pic>
          <p:nvPicPr>
            <p:cNvPr id="237" name="Picture 236"/>
            <p:cNvPicPr>
              <a:picLocks noChangeAspect="1"/>
            </p:cNvPicPr>
            <p:nvPr/>
          </p:nvPicPr>
          <p:blipFill>
            <a:blip r:embed="rId6" cstate="print">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662993" y="4840264"/>
              <a:ext cx="336398" cy="336398"/>
            </a:xfrm>
            <a:prstGeom prst="rect">
              <a:avLst/>
            </a:prstGeom>
          </p:spPr>
        </p:pic>
      </p:grpSp>
      <p:grpSp>
        <p:nvGrpSpPr>
          <p:cNvPr id="240" name="Group 239"/>
          <p:cNvGrpSpPr/>
          <p:nvPr/>
        </p:nvGrpSpPr>
        <p:grpSpPr>
          <a:xfrm>
            <a:off x="10447487" y="5921922"/>
            <a:ext cx="975755" cy="616531"/>
            <a:chOff x="10944081" y="5157606"/>
            <a:chExt cx="1010147" cy="638261"/>
          </a:xfrm>
        </p:grpSpPr>
        <p:grpSp>
          <p:nvGrpSpPr>
            <p:cNvPr id="241" name="Group 240"/>
            <p:cNvGrpSpPr/>
            <p:nvPr/>
          </p:nvGrpSpPr>
          <p:grpSpPr>
            <a:xfrm>
              <a:off x="10944081" y="5157606"/>
              <a:ext cx="1010147" cy="638261"/>
              <a:chOff x="9923939" y="904037"/>
              <a:chExt cx="724336" cy="457671"/>
            </a:xfrm>
          </p:grpSpPr>
          <p:sp>
            <p:nvSpPr>
              <p:cNvPr id="243" name="Freeform 32"/>
              <p:cNvSpPr>
                <a:spLocks/>
              </p:cNvSpPr>
              <p:nvPr/>
            </p:nvSpPr>
            <p:spPr bwMode="auto">
              <a:xfrm>
                <a:off x="9923939" y="904037"/>
                <a:ext cx="724336" cy="457671"/>
              </a:xfrm>
              <a:custGeom>
                <a:avLst/>
                <a:gdLst>
                  <a:gd name="T0" fmla="*/ 1 w 247"/>
                  <a:gd name="T1" fmla="*/ 140 h 156"/>
                  <a:gd name="T2" fmla="*/ 19 w 247"/>
                  <a:gd name="T3" fmla="*/ 48 h 156"/>
                  <a:gd name="T4" fmla="*/ 19 w 247"/>
                  <a:gd name="T5" fmla="*/ 10 h 156"/>
                  <a:gd name="T6" fmla="*/ 29 w 247"/>
                  <a:gd name="T7" fmla="*/ 0 h 156"/>
                  <a:gd name="T8" fmla="*/ 91 w 247"/>
                  <a:gd name="T9" fmla="*/ 0 h 156"/>
                  <a:gd name="T10" fmla="*/ 124 w 247"/>
                  <a:gd name="T11" fmla="*/ 0 h 156"/>
                  <a:gd name="T12" fmla="*/ 236 w 247"/>
                  <a:gd name="T13" fmla="*/ 0 h 156"/>
                  <a:gd name="T14" fmla="*/ 247 w 247"/>
                  <a:gd name="T15" fmla="*/ 10 h 156"/>
                  <a:gd name="T16" fmla="*/ 247 w 247"/>
                  <a:gd name="T17" fmla="*/ 146 h 156"/>
                  <a:gd name="T18" fmla="*/ 236 w 247"/>
                  <a:gd name="T19" fmla="*/ 156 h 156"/>
                  <a:gd name="T20" fmla="*/ 29 w 247"/>
                  <a:gd name="T21" fmla="*/ 156 h 156"/>
                  <a:gd name="T22" fmla="*/ 19 w 247"/>
                  <a:gd name="T23" fmla="*/ 146 h 156"/>
                  <a:gd name="T24" fmla="*/ 19 w 247"/>
                  <a:gd name="T25" fmla="*/ 146 h 156"/>
                  <a:gd name="T26" fmla="*/ 4 w 247"/>
                  <a:gd name="T27" fmla="*/ 146 h 156"/>
                  <a:gd name="T28" fmla="*/ 0 w 247"/>
                  <a:gd name="T29" fmla="*/ 141 h 156"/>
                  <a:gd name="T30" fmla="*/ 1 w 247"/>
                  <a:gd name="T31" fmla="*/ 14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7" h="156">
                    <a:moveTo>
                      <a:pt x="1" y="140"/>
                    </a:moveTo>
                    <a:cubicBezTo>
                      <a:pt x="19" y="48"/>
                      <a:pt x="19" y="48"/>
                      <a:pt x="19" y="48"/>
                    </a:cubicBezTo>
                    <a:cubicBezTo>
                      <a:pt x="19" y="10"/>
                      <a:pt x="19" y="10"/>
                      <a:pt x="19" y="10"/>
                    </a:cubicBezTo>
                    <a:cubicBezTo>
                      <a:pt x="19" y="5"/>
                      <a:pt x="23" y="0"/>
                      <a:pt x="29" y="0"/>
                    </a:cubicBezTo>
                    <a:cubicBezTo>
                      <a:pt x="91" y="0"/>
                      <a:pt x="91" y="0"/>
                      <a:pt x="91" y="0"/>
                    </a:cubicBezTo>
                    <a:cubicBezTo>
                      <a:pt x="124" y="0"/>
                      <a:pt x="124" y="0"/>
                      <a:pt x="124" y="0"/>
                    </a:cubicBezTo>
                    <a:cubicBezTo>
                      <a:pt x="236" y="0"/>
                      <a:pt x="236" y="0"/>
                      <a:pt x="236" y="0"/>
                    </a:cubicBezTo>
                    <a:cubicBezTo>
                      <a:pt x="242" y="0"/>
                      <a:pt x="247" y="5"/>
                      <a:pt x="247" y="10"/>
                    </a:cubicBezTo>
                    <a:cubicBezTo>
                      <a:pt x="247" y="146"/>
                      <a:pt x="247" y="146"/>
                      <a:pt x="247" y="146"/>
                    </a:cubicBezTo>
                    <a:cubicBezTo>
                      <a:pt x="247" y="152"/>
                      <a:pt x="242" y="156"/>
                      <a:pt x="236" y="156"/>
                    </a:cubicBezTo>
                    <a:cubicBezTo>
                      <a:pt x="29" y="156"/>
                      <a:pt x="29" y="156"/>
                      <a:pt x="29" y="156"/>
                    </a:cubicBezTo>
                    <a:cubicBezTo>
                      <a:pt x="23" y="156"/>
                      <a:pt x="19" y="152"/>
                      <a:pt x="19" y="146"/>
                    </a:cubicBezTo>
                    <a:cubicBezTo>
                      <a:pt x="19" y="146"/>
                      <a:pt x="19" y="146"/>
                      <a:pt x="19" y="146"/>
                    </a:cubicBezTo>
                    <a:cubicBezTo>
                      <a:pt x="4" y="146"/>
                      <a:pt x="4" y="146"/>
                      <a:pt x="4" y="146"/>
                    </a:cubicBezTo>
                    <a:cubicBezTo>
                      <a:pt x="2" y="146"/>
                      <a:pt x="0" y="144"/>
                      <a:pt x="0" y="141"/>
                    </a:cubicBezTo>
                    <a:cubicBezTo>
                      <a:pt x="0" y="141"/>
                      <a:pt x="0" y="140"/>
                      <a:pt x="1" y="140"/>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sp>
            <p:nvSpPr>
              <p:cNvPr id="244" name="Rectangle 33"/>
              <p:cNvSpPr>
                <a:spLocks noChangeArrowheads="1"/>
              </p:cNvSpPr>
              <p:nvPr/>
            </p:nvSpPr>
            <p:spPr bwMode="auto">
              <a:xfrm>
                <a:off x="10030730" y="948688"/>
                <a:ext cx="582942" cy="36837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latin typeface="Segoe UI"/>
                </a:endParaRPr>
              </a:p>
            </p:txBody>
          </p:sp>
        </p:grpSp>
        <p:pic>
          <p:nvPicPr>
            <p:cNvPr id="242" name="Picture 241"/>
            <p:cNvPicPr>
              <a:picLocks noChangeAspect="1"/>
            </p:cNvPicPr>
            <p:nvPr/>
          </p:nvPicPr>
          <p:blipFill rotWithShape="1">
            <a:blip r:embed="rId3" cstate="print">
              <a:extLst>
                <a:ext uri="{28A0092B-C50C-407E-A947-70E740481C1C}">
                  <a14:useLocalDpi xmlns:a14="http://schemas.microsoft.com/office/drawing/2010/main" val="0"/>
                </a:ext>
              </a:extLst>
            </a:blip>
            <a:srcRect r="77973" b="4460"/>
            <a:stretch/>
          </p:blipFill>
          <p:spPr>
            <a:xfrm>
              <a:off x="11193142" y="5171513"/>
              <a:ext cx="554780" cy="610446"/>
            </a:xfrm>
            <a:prstGeom prst="rect">
              <a:avLst/>
            </a:prstGeom>
          </p:spPr>
        </p:pic>
      </p:grpSp>
      <p:pic>
        <p:nvPicPr>
          <p:cNvPr id="245" name="Picture 244"/>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bwMode="gray">
          <a:xfrm>
            <a:off x="7220084" y="510449"/>
            <a:ext cx="4119513" cy="1780106"/>
          </a:xfrm>
          <a:prstGeom prst="rect">
            <a:avLst/>
          </a:prstGeom>
        </p:spPr>
      </p:pic>
      <p:pic>
        <p:nvPicPr>
          <p:cNvPr id="246" name="Picture 245"/>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bwMode="gray">
          <a:xfrm>
            <a:off x="7967738" y="4003031"/>
            <a:ext cx="4159795" cy="1513665"/>
          </a:xfrm>
          <a:prstGeom prst="rect">
            <a:avLst/>
          </a:prstGeom>
        </p:spPr>
      </p:pic>
    </p:spTree>
    <p:extLst>
      <p:ext uri="{BB962C8B-B14F-4D97-AF65-F5344CB8AC3E}">
        <p14:creationId xmlns:p14="http://schemas.microsoft.com/office/powerpoint/2010/main" val="29759541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73138"/>
          </a:xfrm>
          <a:prstGeom prst="rect">
            <a:avLst/>
          </a:prstGeom>
        </p:spPr>
        <p:txBody>
          <a:bodyPr>
            <a:normAutofit/>
          </a:bodyPr>
          <a:lstStyle/>
          <a:p>
            <a:pPr marL="0" algn="ctr"/>
            <a:r>
              <a:rPr lang="en-US" sz="6000" dirty="0" smtClean="0"/>
              <a:t>Microsoft Azure DocumentDB</a:t>
            </a:r>
            <a:endParaRPr lang="en-US" sz="6000" dirty="0"/>
          </a:p>
        </p:txBody>
      </p:sp>
      <p:pic>
        <p:nvPicPr>
          <p:cNvPr id="4" name="Picture 3"/>
          <p:cNvPicPr>
            <a:picLocks noChangeAspect="1"/>
          </p:cNvPicPr>
          <p:nvPr/>
        </p:nvPicPr>
        <p:blipFill>
          <a:blip r:embed="rId3"/>
          <a:stretch>
            <a:fillRect/>
          </a:stretch>
        </p:blipFill>
        <p:spPr>
          <a:xfrm>
            <a:off x="5178337" y="2240862"/>
            <a:ext cx="1835327" cy="2376277"/>
          </a:xfrm>
          <a:prstGeom prst="rect">
            <a:avLst/>
          </a:prstGeom>
        </p:spPr>
      </p:pic>
    </p:spTree>
    <p:extLst>
      <p:ext uri="{BB962C8B-B14F-4D97-AF65-F5344CB8AC3E}">
        <p14:creationId xmlns:p14="http://schemas.microsoft.com/office/powerpoint/2010/main" val="25209397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6456509" y="3618387"/>
            <a:ext cx="5733905" cy="3268844"/>
            <a:chOff x="5395913" y="3005041"/>
            <a:chExt cx="7045325" cy="4016472"/>
          </a:xfrm>
        </p:grpSpPr>
        <p:sp>
          <p:nvSpPr>
            <p:cNvPr id="27" name="AutoShape 3"/>
            <p:cNvSpPr>
              <a:spLocks noChangeAspect="1" noChangeArrowheads="1" noTextEdit="1"/>
            </p:cNvSpPr>
            <p:nvPr/>
          </p:nvSpPr>
          <p:spPr bwMode="auto">
            <a:xfrm>
              <a:off x="5397500" y="3095625"/>
              <a:ext cx="7042150" cy="392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8" name="Freeform 5"/>
            <p:cNvSpPr>
              <a:spLocks/>
            </p:cNvSpPr>
            <p:nvPr/>
          </p:nvSpPr>
          <p:spPr bwMode="auto">
            <a:xfrm>
              <a:off x="7165975" y="4114088"/>
              <a:ext cx="5272137" cy="1918412"/>
            </a:xfrm>
            <a:custGeom>
              <a:avLst/>
              <a:gdLst>
                <a:gd name="T0" fmla="*/ 16 w 3012"/>
                <a:gd name="T1" fmla="*/ 1048 h 1048"/>
                <a:gd name="T2" fmla="*/ 0 w 3012"/>
                <a:gd name="T3" fmla="*/ 977 h 1048"/>
                <a:gd name="T4" fmla="*/ 876 w 3012"/>
                <a:gd name="T5" fmla="*/ 764 h 1048"/>
                <a:gd name="T6" fmla="*/ 1593 w 3012"/>
                <a:gd name="T7" fmla="*/ 317 h 1048"/>
                <a:gd name="T8" fmla="*/ 2476 w 3012"/>
                <a:gd name="T9" fmla="*/ 283 h 1048"/>
                <a:gd name="T10" fmla="*/ 3012 w 3012"/>
                <a:gd name="T11" fmla="*/ 0 h 1048"/>
                <a:gd name="T12" fmla="*/ 3012 w 3012"/>
                <a:gd name="T13" fmla="*/ 0 h 1048"/>
                <a:gd name="T14" fmla="*/ 3012 w 3012"/>
                <a:gd name="T15" fmla="*/ 74 h 1048"/>
                <a:gd name="T16" fmla="*/ 3012 w 3012"/>
                <a:gd name="T17" fmla="*/ 79 h 1048"/>
                <a:gd name="T18" fmla="*/ 2497 w 3012"/>
                <a:gd name="T19" fmla="*/ 356 h 1048"/>
                <a:gd name="T20" fmla="*/ 1615 w 3012"/>
                <a:gd name="T21" fmla="*/ 390 h 1048"/>
                <a:gd name="T22" fmla="*/ 905 w 3012"/>
                <a:gd name="T23" fmla="*/ 831 h 1048"/>
                <a:gd name="T24" fmla="*/ 16 w 3012"/>
                <a:gd name="T25" fmla="*/ 1048 h 1048"/>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0000 w 11026"/>
                <a:gd name="connsiteY7" fmla="*/ 2237 h 11531"/>
                <a:gd name="connsiteX8" fmla="*/ 10000 w 11026"/>
                <a:gd name="connsiteY8" fmla="*/ 2285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0000 w 11026"/>
                <a:gd name="connsiteY7" fmla="*/ 2237 h 11531"/>
                <a:gd name="connsiteX8" fmla="*/ 10030 w 11026"/>
                <a:gd name="connsiteY8" fmla="*/ 2528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1026 w 11026"/>
                <a:gd name="connsiteY7" fmla="*/ 620 h 11531"/>
                <a:gd name="connsiteX8" fmla="*/ 10030 w 11026"/>
                <a:gd name="connsiteY8" fmla="*/ 2528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1026 w 11026"/>
                <a:gd name="connsiteY7" fmla="*/ 620 h 11531"/>
                <a:gd name="connsiteX8" fmla="*/ 11026 w 11026"/>
                <a:gd name="connsiteY8" fmla="*/ 624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1026 w 11026"/>
                <a:gd name="connsiteY7" fmla="*/ 620 h 11531"/>
                <a:gd name="connsiteX8" fmla="*/ 11026 w 11026"/>
                <a:gd name="connsiteY8" fmla="*/ 653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26" h="11531">
                  <a:moveTo>
                    <a:pt x="53" y="11531"/>
                  </a:moveTo>
                  <a:cubicBezTo>
                    <a:pt x="35" y="11305"/>
                    <a:pt x="18" y="11080"/>
                    <a:pt x="0" y="10854"/>
                  </a:cubicBezTo>
                  <a:lnTo>
                    <a:pt x="2908" y="8821"/>
                  </a:lnTo>
                  <a:lnTo>
                    <a:pt x="5289" y="4556"/>
                  </a:lnTo>
                  <a:lnTo>
                    <a:pt x="8220" y="4231"/>
                  </a:lnTo>
                  <a:lnTo>
                    <a:pt x="10000" y="1531"/>
                  </a:lnTo>
                  <a:lnTo>
                    <a:pt x="11026" y="0"/>
                  </a:lnTo>
                  <a:lnTo>
                    <a:pt x="11026" y="620"/>
                  </a:lnTo>
                  <a:lnTo>
                    <a:pt x="11026" y="653"/>
                  </a:lnTo>
                  <a:lnTo>
                    <a:pt x="8290" y="4928"/>
                  </a:lnTo>
                  <a:lnTo>
                    <a:pt x="5362" y="5252"/>
                  </a:lnTo>
                  <a:lnTo>
                    <a:pt x="3005" y="9460"/>
                  </a:lnTo>
                  <a:lnTo>
                    <a:pt x="53" y="115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9" name="Freeform 6"/>
            <p:cNvSpPr>
              <a:spLocks/>
            </p:cNvSpPr>
            <p:nvPr/>
          </p:nvSpPr>
          <p:spPr bwMode="auto">
            <a:xfrm>
              <a:off x="7175500" y="3005041"/>
              <a:ext cx="5262846" cy="2835372"/>
            </a:xfrm>
            <a:custGeom>
              <a:avLst/>
              <a:gdLst>
                <a:gd name="T0" fmla="*/ 31 w 3049"/>
                <a:gd name="T1" fmla="*/ 1728 h 1728"/>
                <a:gd name="T2" fmla="*/ 0 w 3049"/>
                <a:gd name="T3" fmla="*/ 1662 h 1728"/>
                <a:gd name="T4" fmla="*/ 712 w 3049"/>
                <a:gd name="T5" fmla="*/ 1334 h 1728"/>
                <a:gd name="T6" fmla="*/ 1151 w 3049"/>
                <a:gd name="T7" fmla="*/ 819 h 1728"/>
                <a:gd name="T8" fmla="*/ 1870 w 3049"/>
                <a:gd name="T9" fmla="*/ 669 h 1728"/>
                <a:gd name="T10" fmla="*/ 2305 w 3049"/>
                <a:gd name="T11" fmla="*/ 157 h 1728"/>
                <a:gd name="T12" fmla="*/ 3049 w 3049"/>
                <a:gd name="T13" fmla="*/ 0 h 1728"/>
                <a:gd name="T14" fmla="*/ 3049 w 3049"/>
                <a:gd name="T15" fmla="*/ 73 h 1728"/>
                <a:gd name="T16" fmla="*/ 2344 w 3049"/>
                <a:gd name="T17" fmla="*/ 224 h 1728"/>
                <a:gd name="T18" fmla="*/ 1909 w 3049"/>
                <a:gd name="T19" fmla="*/ 736 h 1728"/>
                <a:gd name="T20" fmla="*/ 1189 w 3049"/>
                <a:gd name="T21" fmla="*/ 886 h 1728"/>
                <a:gd name="T22" fmla="*/ 758 w 3049"/>
                <a:gd name="T23" fmla="*/ 1393 h 1728"/>
                <a:gd name="T24" fmla="*/ 31 w 3049"/>
                <a:gd name="T25" fmla="*/ 1728 h 1728"/>
                <a:gd name="connsiteX0" fmla="*/ 102 w 10886"/>
                <a:gd name="connsiteY0" fmla="*/ 10000 h 10000"/>
                <a:gd name="connsiteX1" fmla="*/ 0 w 10886"/>
                <a:gd name="connsiteY1" fmla="*/ 9618 h 10000"/>
                <a:gd name="connsiteX2" fmla="*/ 2335 w 10886"/>
                <a:gd name="connsiteY2" fmla="*/ 7720 h 10000"/>
                <a:gd name="connsiteX3" fmla="*/ 3775 w 10886"/>
                <a:gd name="connsiteY3" fmla="*/ 4740 h 10000"/>
                <a:gd name="connsiteX4" fmla="*/ 6133 w 10886"/>
                <a:gd name="connsiteY4" fmla="*/ 3872 h 10000"/>
                <a:gd name="connsiteX5" fmla="*/ 7560 w 10886"/>
                <a:gd name="connsiteY5" fmla="*/ 909 h 10000"/>
                <a:gd name="connsiteX6" fmla="*/ 10000 w 10886"/>
                <a:gd name="connsiteY6" fmla="*/ 0 h 10000"/>
                <a:gd name="connsiteX7" fmla="*/ 10886 w 10886"/>
                <a:gd name="connsiteY7" fmla="*/ 75 h 10000"/>
                <a:gd name="connsiteX8" fmla="*/ 7688 w 10886"/>
                <a:gd name="connsiteY8" fmla="*/ 1296 h 10000"/>
                <a:gd name="connsiteX9" fmla="*/ 6261 w 10886"/>
                <a:gd name="connsiteY9" fmla="*/ 4259 h 10000"/>
                <a:gd name="connsiteX10" fmla="*/ 3900 w 10886"/>
                <a:gd name="connsiteY10" fmla="*/ 5127 h 10000"/>
                <a:gd name="connsiteX11" fmla="*/ 2486 w 10886"/>
                <a:gd name="connsiteY11" fmla="*/ 8061 h 10000"/>
                <a:gd name="connsiteX12" fmla="*/ 102 w 10886"/>
                <a:gd name="connsiteY12" fmla="*/ 10000 h 10000"/>
                <a:gd name="connsiteX0" fmla="*/ 102 w 10886"/>
                <a:gd name="connsiteY0" fmla="*/ 10336 h 10336"/>
                <a:gd name="connsiteX1" fmla="*/ 0 w 10886"/>
                <a:gd name="connsiteY1" fmla="*/ 9954 h 10336"/>
                <a:gd name="connsiteX2" fmla="*/ 2335 w 10886"/>
                <a:gd name="connsiteY2" fmla="*/ 8056 h 10336"/>
                <a:gd name="connsiteX3" fmla="*/ 3775 w 10886"/>
                <a:gd name="connsiteY3" fmla="*/ 5076 h 10336"/>
                <a:gd name="connsiteX4" fmla="*/ 6133 w 10886"/>
                <a:gd name="connsiteY4" fmla="*/ 4208 h 10336"/>
                <a:gd name="connsiteX5" fmla="*/ 7560 w 10886"/>
                <a:gd name="connsiteY5" fmla="*/ 1245 h 10336"/>
                <a:gd name="connsiteX6" fmla="*/ 10879 w 10886"/>
                <a:gd name="connsiteY6" fmla="*/ 0 h 10336"/>
                <a:gd name="connsiteX7" fmla="*/ 10886 w 10886"/>
                <a:gd name="connsiteY7" fmla="*/ 411 h 10336"/>
                <a:gd name="connsiteX8" fmla="*/ 7688 w 10886"/>
                <a:gd name="connsiteY8" fmla="*/ 1632 h 10336"/>
                <a:gd name="connsiteX9" fmla="*/ 6261 w 10886"/>
                <a:gd name="connsiteY9" fmla="*/ 4595 h 10336"/>
                <a:gd name="connsiteX10" fmla="*/ 3900 w 10886"/>
                <a:gd name="connsiteY10" fmla="*/ 5463 h 10336"/>
                <a:gd name="connsiteX11" fmla="*/ 2486 w 10886"/>
                <a:gd name="connsiteY11" fmla="*/ 8397 h 10336"/>
                <a:gd name="connsiteX12" fmla="*/ 102 w 10886"/>
                <a:gd name="connsiteY12" fmla="*/ 10336 h 10336"/>
                <a:gd name="connsiteX0" fmla="*/ 102 w 10879"/>
                <a:gd name="connsiteY0" fmla="*/ 10336 h 10336"/>
                <a:gd name="connsiteX1" fmla="*/ 0 w 10879"/>
                <a:gd name="connsiteY1" fmla="*/ 9954 h 10336"/>
                <a:gd name="connsiteX2" fmla="*/ 2335 w 10879"/>
                <a:gd name="connsiteY2" fmla="*/ 8056 h 10336"/>
                <a:gd name="connsiteX3" fmla="*/ 3775 w 10879"/>
                <a:gd name="connsiteY3" fmla="*/ 5076 h 10336"/>
                <a:gd name="connsiteX4" fmla="*/ 6133 w 10879"/>
                <a:gd name="connsiteY4" fmla="*/ 4208 h 10336"/>
                <a:gd name="connsiteX5" fmla="*/ 7560 w 10879"/>
                <a:gd name="connsiteY5" fmla="*/ 1245 h 10336"/>
                <a:gd name="connsiteX6" fmla="*/ 10879 w 10879"/>
                <a:gd name="connsiteY6" fmla="*/ 0 h 10336"/>
                <a:gd name="connsiteX7" fmla="*/ 10873 w 10879"/>
                <a:gd name="connsiteY7" fmla="*/ 399 h 10336"/>
                <a:gd name="connsiteX8" fmla="*/ 7688 w 10879"/>
                <a:gd name="connsiteY8" fmla="*/ 1632 h 10336"/>
                <a:gd name="connsiteX9" fmla="*/ 6261 w 10879"/>
                <a:gd name="connsiteY9" fmla="*/ 4595 h 10336"/>
                <a:gd name="connsiteX10" fmla="*/ 3900 w 10879"/>
                <a:gd name="connsiteY10" fmla="*/ 5463 h 10336"/>
                <a:gd name="connsiteX11" fmla="*/ 2486 w 10879"/>
                <a:gd name="connsiteY11" fmla="*/ 8397 h 10336"/>
                <a:gd name="connsiteX12" fmla="*/ 102 w 10879"/>
                <a:gd name="connsiteY12" fmla="*/ 10336 h 10336"/>
                <a:gd name="connsiteX0" fmla="*/ 102 w 10873"/>
                <a:gd name="connsiteY0" fmla="*/ 10336 h 10336"/>
                <a:gd name="connsiteX1" fmla="*/ 0 w 10873"/>
                <a:gd name="connsiteY1" fmla="*/ 9954 h 10336"/>
                <a:gd name="connsiteX2" fmla="*/ 2335 w 10873"/>
                <a:gd name="connsiteY2" fmla="*/ 8056 h 10336"/>
                <a:gd name="connsiteX3" fmla="*/ 3775 w 10873"/>
                <a:gd name="connsiteY3" fmla="*/ 5076 h 10336"/>
                <a:gd name="connsiteX4" fmla="*/ 6133 w 10873"/>
                <a:gd name="connsiteY4" fmla="*/ 4208 h 10336"/>
                <a:gd name="connsiteX5" fmla="*/ 7560 w 10873"/>
                <a:gd name="connsiteY5" fmla="*/ 1245 h 10336"/>
                <a:gd name="connsiteX6" fmla="*/ 10872 w 10873"/>
                <a:gd name="connsiteY6" fmla="*/ 0 h 10336"/>
                <a:gd name="connsiteX7" fmla="*/ 10873 w 10873"/>
                <a:gd name="connsiteY7" fmla="*/ 399 h 10336"/>
                <a:gd name="connsiteX8" fmla="*/ 7688 w 10873"/>
                <a:gd name="connsiteY8" fmla="*/ 1632 h 10336"/>
                <a:gd name="connsiteX9" fmla="*/ 6261 w 10873"/>
                <a:gd name="connsiteY9" fmla="*/ 4595 h 10336"/>
                <a:gd name="connsiteX10" fmla="*/ 3900 w 10873"/>
                <a:gd name="connsiteY10" fmla="*/ 5463 h 10336"/>
                <a:gd name="connsiteX11" fmla="*/ 2486 w 10873"/>
                <a:gd name="connsiteY11" fmla="*/ 8397 h 10336"/>
                <a:gd name="connsiteX12" fmla="*/ 102 w 10873"/>
                <a:gd name="connsiteY12" fmla="*/ 10336 h 10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73" h="10336">
                  <a:moveTo>
                    <a:pt x="102" y="10336"/>
                  </a:moveTo>
                  <a:lnTo>
                    <a:pt x="0" y="9954"/>
                  </a:lnTo>
                  <a:lnTo>
                    <a:pt x="2335" y="8056"/>
                  </a:lnTo>
                  <a:lnTo>
                    <a:pt x="3775" y="5076"/>
                  </a:lnTo>
                  <a:lnTo>
                    <a:pt x="6133" y="4208"/>
                  </a:lnTo>
                  <a:lnTo>
                    <a:pt x="7560" y="1245"/>
                  </a:lnTo>
                  <a:lnTo>
                    <a:pt x="10872" y="0"/>
                  </a:lnTo>
                  <a:cubicBezTo>
                    <a:pt x="10874" y="137"/>
                    <a:pt x="10871" y="262"/>
                    <a:pt x="10873" y="399"/>
                  </a:cubicBezTo>
                  <a:lnTo>
                    <a:pt x="7688" y="1632"/>
                  </a:lnTo>
                  <a:lnTo>
                    <a:pt x="6261" y="4595"/>
                  </a:lnTo>
                  <a:lnTo>
                    <a:pt x="3900" y="5463"/>
                  </a:lnTo>
                  <a:lnTo>
                    <a:pt x="2486" y="8397"/>
                  </a:lnTo>
                  <a:lnTo>
                    <a:pt x="102" y="1033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0" name="Freeform 7"/>
            <p:cNvSpPr>
              <a:spLocks/>
            </p:cNvSpPr>
            <p:nvPr/>
          </p:nvSpPr>
          <p:spPr bwMode="auto">
            <a:xfrm>
              <a:off x="7186613" y="5083175"/>
              <a:ext cx="5251287" cy="1295400"/>
            </a:xfrm>
            <a:custGeom>
              <a:avLst/>
              <a:gdLst>
                <a:gd name="T0" fmla="*/ 11 w 2999"/>
                <a:gd name="T1" fmla="*/ 816 h 816"/>
                <a:gd name="T2" fmla="*/ 0 w 2999"/>
                <a:gd name="T3" fmla="*/ 743 h 816"/>
                <a:gd name="T4" fmla="*/ 695 w 2999"/>
                <a:gd name="T5" fmla="*/ 633 h 816"/>
                <a:gd name="T6" fmla="*/ 1274 w 2999"/>
                <a:gd name="T7" fmla="*/ 280 h 816"/>
                <a:gd name="T8" fmla="*/ 1977 w 2999"/>
                <a:gd name="T9" fmla="*/ 351 h 816"/>
                <a:gd name="T10" fmla="*/ 2552 w 2999"/>
                <a:gd name="T11" fmla="*/ 0 h 816"/>
                <a:gd name="T12" fmla="*/ 2999 w 2999"/>
                <a:gd name="T13" fmla="*/ 54 h 816"/>
                <a:gd name="T14" fmla="*/ 2999 w 2999"/>
                <a:gd name="T15" fmla="*/ 127 h 816"/>
                <a:gd name="T16" fmla="*/ 2569 w 2999"/>
                <a:gd name="T17" fmla="*/ 77 h 816"/>
                <a:gd name="T18" fmla="*/ 1994 w 2999"/>
                <a:gd name="T19" fmla="*/ 426 h 816"/>
                <a:gd name="T20" fmla="*/ 1291 w 2999"/>
                <a:gd name="T21" fmla="*/ 356 h 816"/>
                <a:gd name="T22" fmla="*/ 720 w 2999"/>
                <a:gd name="T23" fmla="*/ 703 h 816"/>
                <a:gd name="T24" fmla="*/ 11 w 2999"/>
                <a:gd name="T25" fmla="*/ 816 h 816"/>
                <a:gd name="connsiteX0" fmla="*/ 37 w 11035"/>
                <a:gd name="connsiteY0" fmla="*/ 10000 h 10000"/>
                <a:gd name="connsiteX1" fmla="*/ 0 w 11035"/>
                <a:gd name="connsiteY1" fmla="*/ 9105 h 10000"/>
                <a:gd name="connsiteX2" fmla="*/ 2317 w 11035"/>
                <a:gd name="connsiteY2" fmla="*/ 7757 h 10000"/>
                <a:gd name="connsiteX3" fmla="*/ 4248 w 11035"/>
                <a:gd name="connsiteY3" fmla="*/ 3431 h 10000"/>
                <a:gd name="connsiteX4" fmla="*/ 6592 w 11035"/>
                <a:gd name="connsiteY4" fmla="*/ 4301 h 10000"/>
                <a:gd name="connsiteX5" fmla="*/ 8510 w 11035"/>
                <a:gd name="connsiteY5" fmla="*/ 0 h 10000"/>
                <a:gd name="connsiteX6" fmla="*/ 11035 w 11035"/>
                <a:gd name="connsiteY6" fmla="*/ 1122 h 10000"/>
                <a:gd name="connsiteX7" fmla="*/ 10000 w 11035"/>
                <a:gd name="connsiteY7" fmla="*/ 1556 h 10000"/>
                <a:gd name="connsiteX8" fmla="*/ 8566 w 11035"/>
                <a:gd name="connsiteY8" fmla="*/ 944 h 10000"/>
                <a:gd name="connsiteX9" fmla="*/ 6649 w 11035"/>
                <a:gd name="connsiteY9" fmla="*/ 5221 h 10000"/>
                <a:gd name="connsiteX10" fmla="*/ 4305 w 11035"/>
                <a:gd name="connsiteY10" fmla="*/ 4363 h 10000"/>
                <a:gd name="connsiteX11" fmla="*/ 2401 w 11035"/>
                <a:gd name="connsiteY11" fmla="*/ 8615 h 10000"/>
                <a:gd name="connsiteX12" fmla="*/ 37 w 11035"/>
                <a:gd name="connsiteY12" fmla="*/ 10000 h 10000"/>
                <a:gd name="connsiteX0" fmla="*/ 37 w 11035"/>
                <a:gd name="connsiteY0" fmla="*/ 10000 h 10000"/>
                <a:gd name="connsiteX1" fmla="*/ 0 w 11035"/>
                <a:gd name="connsiteY1" fmla="*/ 9105 h 10000"/>
                <a:gd name="connsiteX2" fmla="*/ 2317 w 11035"/>
                <a:gd name="connsiteY2" fmla="*/ 7757 h 10000"/>
                <a:gd name="connsiteX3" fmla="*/ 4248 w 11035"/>
                <a:gd name="connsiteY3" fmla="*/ 3431 h 10000"/>
                <a:gd name="connsiteX4" fmla="*/ 6592 w 11035"/>
                <a:gd name="connsiteY4" fmla="*/ 4301 h 10000"/>
                <a:gd name="connsiteX5" fmla="*/ 8510 w 11035"/>
                <a:gd name="connsiteY5" fmla="*/ 0 h 10000"/>
                <a:gd name="connsiteX6" fmla="*/ 11035 w 11035"/>
                <a:gd name="connsiteY6" fmla="*/ 1122 h 10000"/>
                <a:gd name="connsiteX7" fmla="*/ 11030 w 11035"/>
                <a:gd name="connsiteY7" fmla="*/ 2034 h 10000"/>
                <a:gd name="connsiteX8" fmla="*/ 8566 w 11035"/>
                <a:gd name="connsiteY8" fmla="*/ 944 h 10000"/>
                <a:gd name="connsiteX9" fmla="*/ 6649 w 11035"/>
                <a:gd name="connsiteY9" fmla="*/ 5221 h 10000"/>
                <a:gd name="connsiteX10" fmla="*/ 4305 w 11035"/>
                <a:gd name="connsiteY10" fmla="*/ 4363 h 10000"/>
                <a:gd name="connsiteX11" fmla="*/ 2401 w 11035"/>
                <a:gd name="connsiteY11" fmla="*/ 8615 h 10000"/>
                <a:gd name="connsiteX12" fmla="*/ 37 w 11035"/>
                <a:gd name="connsiteY12" fmla="*/ 10000 h 10000"/>
                <a:gd name="connsiteX0" fmla="*/ 37 w 11030"/>
                <a:gd name="connsiteY0" fmla="*/ 10000 h 10000"/>
                <a:gd name="connsiteX1" fmla="*/ 0 w 11030"/>
                <a:gd name="connsiteY1" fmla="*/ 9105 h 10000"/>
                <a:gd name="connsiteX2" fmla="*/ 2317 w 11030"/>
                <a:gd name="connsiteY2" fmla="*/ 7757 h 10000"/>
                <a:gd name="connsiteX3" fmla="*/ 4248 w 11030"/>
                <a:gd name="connsiteY3" fmla="*/ 3431 h 10000"/>
                <a:gd name="connsiteX4" fmla="*/ 6592 w 11030"/>
                <a:gd name="connsiteY4" fmla="*/ 4301 h 10000"/>
                <a:gd name="connsiteX5" fmla="*/ 8510 w 11030"/>
                <a:gd name="connsiteY5" fmla="*/ 0 h 10000"/>
                <a:gd name="connsiteX6" fmla="*/ 11030 w 11030"/>
                <a:gd name="connsiteY6" fmla="*/ 1140 h 10000"/>
                <a:gd name="connsiteX7" fmla="*/ 11030 w 11030"/>
                <a:gd name="connsiteY7" fmla="*/ 2034 h 10000"/>
                <a:gd name="connsiteX8" fmla="*/ 8566 w 11030"/>
                <a:gd name="connsiteY8" fmla="*/ 944 h 10000"/>
                <a:gd name="connsiteX9" fmla="*/ 6649 w 11030"/>
                <a:gd name="connsiteY9" fmla="*/ 5221 h 10000"/>
                <a:gd name="connsiteX10" fmla="*/ 4305 w 11030"/>
                <a:gd name="connsiteY10" fmla="*/ 4363 h 10000"/>
                <a:gd name="connsiteX11" fmla="*/ 2401 w 11030"/>
                <a:gd name="connsiteY11" fmla="*/ 8615 h 10000"/>
                <a:gd name="connsiteX12" fmla="*/ 37 w 11030"/>
                <a:gd name="connsiteY12"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30" h="10000">
                  <a:moveTo>
                    <a:pt x="37" y="10000"/>
                  </a:moveTo>
                  <a:cubicBezTo>
                    <a:pt x="25" y="9702"/>
                    <a:pt x="12" y="9403"/>
                    <a:pt x="0" y="9105"/>
                  </a:cubicBezTo>
                  <a:lnTo>
                    <a:pt x="2317" y="7757"/>
                  </a:lnTo>
                  <a:lnTo>
                    <a:pt x="4248" y="3431"/>
                  </a:lnTo>
                  <a:lnTo>
                    <a:pt x="6592" y="4301"/>
                  </a:lnTo>
                  <a:lnTo>
                    <a:pt x="8510" y="0"/>
                  </a:lnTo>
                  <a:lnTo>
                    <a:pt x="11030" y="1140"/>
                  </a:lnTo>
                  <a:cubicBezTo>
                    <a:pt x="11028" y="1444"/>
                    <a:pt x="11032" y="1730"/>
                    <a:pt x="11030" y="2034"/>
                  </a:cubicBezTo>
                  <a:lnTo>
                    <a:pt x="8566" y="944"/>
                  </a:lnTo>
                  <a:lnTo>
                    <a:pt x="6649" y="5221"/>
                  </a:lnTo>
                  <a:lnTo>
                    <a:pt x="4305" y="4363"/>
                  </a:lnTo>
                  <a:lnTo>
                    <a:pt x="2401" y="8615"/>
                  </a:lnTo>
                  <a:lnTo>
                    <a:pt x="37" y="10000"/>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1" name="Freeform 8"/>
            <p:cNvSpPr>
              <a:spLocks/>
            </p:cNvSpPr>
            <p:nvPr/>
          </p:nvSpPr>
          <p:spPr bwMode="auto">
            <a:xfrm>
              <a:off x="5395913" y="6188075"/>
              <a:ext cx="3562350" cy="833438"/>
            </a:xfrm>
            <a:custGeom>
              <a:avLst/>
              <a:gdLst>
                <a:gd name="T0" fmla="*/ 1147 w 1856"/>
                <a:gd name="T1" fmla="*/ 68 h 434"/>
                <a:gd name="T2" fmla="*/ 0 w 1856"/>
                <a:gd name="T3" fmla="*/ 434 h 434"/>
                <a:gd name="T4" fmla="*/ 657 w 1856"/>
                <a:gd name="T5" fmla="*/ 434 h 434"/>
                <a:gd name="T6" fmla="*/ 1856 w 1856"/>
                <a:gd name="T7" fmla="*/ 434 h 434"/>
                <a:gd name="T8" fmla="*/ 1147 w 1856"/>
                <a:gd name="T9" fmla="*/ 68 h 434"/>
              </a:gdLst>
              <a:ahLst/>
              <a:cxnLst>
                <a:cxn ang="0">
                  <a:pos x="T0" y="T1"/>
                </a:cxn>
                <a:cxn ang="0">
                  <a:pos x="T2" y="T3"/>
                </a:cxn>
                <a:cxn ang="0">
                  <a:pos x="T4" y="T5"/>
                </a:cxn>
                <a:cxn ang="0">
                  <a:pos x="T6" y="T7"/>
                </a:cxn>
                <a:cxn ang="0">
                  <a:pos x="T8" y="T9"/>
                </a:cxn>
              </a:cxnLst>
              <a:rect l="0" t="0" r="r" b="b"/>
              <a:pathLst>
                <a:path w="1856" h="434">
                  <a:moveTo>
                    <a:pt x="1147" y="68"/>
                  </a:moveTo>
                  <a:cubicBezTo>
                    <a:pt x="743" y="0"/>
                    <a:pt x="313" y="122"/>
                    <a:pt x="0" y="434"/>
                  </a:cubicBezTo>
                  <a:cubicBezTo>
                    <a:pt x="657" y="434"/>
                    <a:pt x="657" y="434"/>
                    <a:pt x="657" y="434"/>
                  </a:cubicBezTo>
                  <a:cubicBezTo>
                    <a:pt x="1856" y="434"/>
                    <a:pt x="1856" y="434"/>
                    <a:pt x="1856" y="434"/>
                  </a:cubicBezTo>
                  <a:cubicBezTo>
                    <a:pt x="1655" y="234"/>
                    <a:pt x="1406" y="112"/>
                    <a:pt x="1147" y="6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2" name="Freeform 9"/>
            <p:cNvSpPr>
              <a:spLocks/>
            </p:cNvSpPr>
            <p:nvPr/>
          </p:nvSpPr>
          <p:spPr bwMode="auto">
            <a:xfrm>
              <a:off x="7027863" y="5784850"/>
              <a:ext cx="5413375" cy="1236663"/>
            </a:xfrm>
            <a:custGeom>
              <a:avLst/>
              <a:gdLst>
                <a:gd name="T0" fmla="*/ 2029 w 2821"/>
                <a:gd name="T1" fmla="*/ 88 h 644"/>
                <a:gd name="T2" fmla="*/ 1032 w 2821"/>
                <a:gd name="T3" fmla="*/ 74 h 644"/>
                <a:gd name="T4" fmla="*/ 0 w 2821"/>
                <a:gd name="T5" fmla="*/ 644 h 644"/>
                <a:gd name="T6" fmla="*/ 2821 w 2821"/>
                <a:gd name="T7" fmla="*/ 644 h 644"/>
                <a:gd name="T8" fmla="*/ 2821 w 2821"/>
                <a:gd name="T9" fmla="*/ 483 h 644"/>
                <a:gd name="T10" fmla="*/ 2029 w 2821"/>
                <a:gd name="T11" fmla="*/ 88 h 644"/>
              </a:gdLst>
              <a:ahLst/>
              <a:cxnLst>
                <a:cxn ang="0">
                  <a:pos x="T0" y="T1"/>
                </a:cxn>
                <a:cxn ang="0">
                  <a:pos x="T2" y="T3"/>
                </a:cxn>
                <a:cxn ang="0">
                  <a:pos x="T4" y="T5"/>
                </a:cxn>
                <a:cxn ang="0">
                  <a:pos x="T6" y="T7"/>
                </a:cxn>
                <a:cxn ang="0">
                  <a:pos x="T8" y="T9"/>
                </a:cxn>
                <a:cxn ang="0">
                  <a:pos x="T10" y="T11"/>
                </a:cxn>
              </a:cxnLst>
              <a:rect l="0" t="0" r="r" b="b"/>
              <a:pathLst>
                <a:path w="2821" h="644">
                  <a:moveTo>
                    <a:pt x="2029" y="88"/>
                  </a:moveTo>
                  <a:cubicBezTo>
                    <a:pt x="1702" y="5"/>
                    <a:pt x="1360" y="0"/>
                    <a:pt x="1032" y="74"/>
                  </a:cubicBezTo>
                  <a:cubicBezTo>
                    <a:pt x="654" y="160"/>
                    <a:pt x="295" y="349"/>
                    <a:pt x="0" y="644"/>
                  </a:cubicBezTo>
                  <a:cubicBezTo>
                    <a:pt x="2821" y="644"/>
                    <a:pt x="2821" y="644"/>
                    <a:pt x="2821" y="644"/>
                  </a:cubicBezTo>
                  <a:cubicBezTo>
                    <a:pt x="2821" y="483"/>
                    <a:pt x="2821" y="483"/>
                    <a:pt x="2821" y="483"/>
                  </a:cubicBezTo>
                  <a:cubicBezTo>
                    <a:pt x="2582" y="292"/>
                    <a:pt x="2311" y="161"/>
                    <a:pt x="2029" y="8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3" name="Freeform 10"/>
            <p:cNvSpPr>
              <a:spLocks/>
            </p:cNvSpPr>
            <p:nvPr/>
          </p:nvSpPr>
          <p:spPr bwMode="auto">
            <a:xfrm>
              <a:off x="9007475" y="5784850"/>
              <a:ext cx="1914525" cy="1006475"/>
            </a:xfrm>
            <a:custGeom>
              <a:avLst/>
              <a:gdLst>
                <a:gd name="T0" fmla="*/ 272 w 997"/>
                <a:gd name="T1" fmla="*/ 469 h 524"/>
                <a:gd name="T2" fmla="*/ 499 w 997"/>
                <a:gd name="T3" fmla="*/ 524 h 524"/>
                <a:gd name="T4" fmla="*/ 997 w 997"/>
                <a:gd name="T5" fmla="*/ 88 h 524"/>
                <a:gd name="T6" fmla="*/ 0 w 997"/>
                <a:gd name="T7" fmla="*/ 74 h 524"/>
                <a:gd name="T8" fmla="*/ 141 w 997"/>
                <a:gd name="T9" fmla="*/ 374 h 524"/>
                <a:gd name="T10" fmla="*/ 272 w 997"/>
                <a:gd name="T11" fmla="*/ 469 h 524"/>
              </a:gdLst>
              <a:ahLst/>
              <a:cxnLst>
                <a:cxn ang="0">
                  <a:pos x="T0" y="T1"/>
                </a:cxn>
                <a:cxn ang="0">
                  <a:pos x="T2" y="T3"/>
                </a:cxn>
                <a:cxn ang="0">
                  <a:pos x="T4" y="T5"/>
                </a:cxn>
                <a:cxn ang="0">
                  <a:pos x="T6" y="T7"/>
                </a:cxn>
                <a:cxn ang="0">
                  <a:pos x="T8" y="T9"/>
                </a:cxn>
                <a:cxn ang="0">
                  <a:pos x="T10" y="T11"/>
                </a:cxn>
              </a:cxnLst>
              <a:rect l="0" t="0" r="r" b="b"/>
              <a:pathLst>
                <a:path w="997" h="524">
                  <a:moveTo>
                    <a:pt x="272" y="469"/>
                  </a:moveTo>
                  <a:cubicBezTo>
                    <a:pt x="340" y="504"/>
                    <a:pt x="417" y="524"/>
                    <a:pt x="499" y="524"/>
                  </a:cubicBezTo>
                  <a:cubicBezTo>
                    <a:pt x="754" y="524"/>
                    <a:pt x="964" y="334"/>
                    <a:pt x="997" y="88"/>
                  </a:cubicBezTo>
                  <a:cubicBezTo>
                    <a:pt x="670" y="5"/>
                    <a:pt x="328" y="0"/>
                    <a:pt x="0" y="74"/>
                  </a:cubicBezTo>
                  <a:cubicBezTo>
                    <a:pt x="12" y="190"/>
                    <a:pt x="64" y="295"/>
                    <a:pt x="141" y="374"/>
                  </a:cubicBezTo>
                  <a:cubicBezTo>
                    <a:pt x="179" y="412"/>
                    <a:pt x="223" y="445"/>
                    <a:pt x="272" y="46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34" name="Group 33"/>
            <p:cNvGrpSpPr/>
            <p:nvPr/>
          </p:nvGrpSpPr>
          <p:grpSpPr>
            <a:xfrm>
              <a:off x="9109074" y="4862512"/>
              <a:ext cx="1304131" cy="977609"/>
              <a:chOff x="9109075" y="4862513"/>
              <a:chExt cx="1301344" cy="975520"/>
            </a:xfrm>
          </p:grpSpPr>
          <p:sp>
            <p:nvSpPr>
              <p:cNvPr id="51" name="Freeform 11"/>
              <p:cNvSpPr>
                <a:spLocks/>
              </p:cNvSpPr>
              <p:nvPr/>
            </p:nvSpPr>
            <p:spPr bwMode="auto">
              <a:xfrm>
                <a:off x="9109075" y="4862513"/>
                <a:ext cx="1055688" cy="965200"/>
              </a:xfrm>
              <a:custGeom>
                <a:avLst/>
                <a:gdLst>
                  <a:gd name="T0" fmla="*/ 550 w 550"/>
                  <a:gd name="T1" fmla="*/ 130 h 502"/>
                  <a:gd name="T2" fmla="*/ 214 w 550"/>
                  <a:gd name="T3" fmla="*/ 0 h 502"/>
                  <a:gd name="T4" fmla="*/ 0 w 550"/>
                  <a:gd name="T5" fmla="*/ 48 h 502"/>
                  <a:gd name="T6" fmla="*/ 214 w 550"/>
                  <a:gd name="T7" fmla="*/ 502 h 502"/>
                  <a:gd name="T8" fmla="*/ 550 w 550"/>
                  <a:gd name="T9" fmla="*/ 130 h 502"/>
                </a:gdLst>
                <a:ahLst/>
                <a:cxnLst>
                  <a:cxn ang="0">
                    <a:pos x="T0" y="T1"/>
                  </a:cxn>
                  <a:cxn ang="0">
                    <a:pos x="T2" y="T3"/>
                  </a:cxn>
                  <a:cxn ang="0">
                    <a:pos x="T4" y="T5"/>
                  </a:cxn>
                  <a:cxn ang="0">
                    <a:pos x="T6" y="T7"/>
                  </a:cxn>
                  <a:cxn ang="0">
                    <a:pos x="T8" y="T9"/>
                  </a:cxn>
                </a:cxnLst>
                <a:rect l="0" t="0" r="r" b="b"/>
                <a:pathLst>
                  <a:path w="550" h="502">
                    <a:moveTo>
                      <a:pt x="550" y="130"/>
                    </a:moveTo>
                    <a:cubicBezTo>
                      <a:pt x="461" y="49"/>
                      <a:pt x="343" y="0"/>
                      <a:pt x="214" y="0"/>
                    </a:cubicBezTo>
                    <a:cubicBezTo>
                      <a:pt x="137" y="0"/>
                      <a:pt x="65" y="17"/>
                      <a:pt x="0" y="48"/>
                    </a:cubicBezTo>
                    <a:cubicBezTo>
                      <a:pt x="214" y="502"/>
                      <a:pt x="214" y="502"/>
                      <a:pt x="214" y="502"/>
                    </a:cubicBezTo>
                    <a:lnTo>
                      <a:pt x="550" y="13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52" name="Freeform 12"/>
              <p:cNvSpPr>
                <a:spLocks/>
              </p:cNvSpPr>
              <p:nvPr/>
            </p:nvSpPr>
            <p:spPr bwMode="auto">
              <a:xfrm>
                <a:off x="9502059" y="5107783"/>
                <a:ext cx="908360" cy="730250"/>
              </a:xfrm>
              <a:custGeom>
                <a:avLst/>
                <a:gdLst>
                  <a:gd name="T0" fmla="*/ 464 w 464"/>
                  <a:gd name="T1" fmla="*/ 181 h 372"/>
                  <a:gd name="T2" fmla="*/ 336 w 464"/>
                  <a:gd name="T3" fmla="*/ 0 h 372"/>
                  <a:gd name="T4" fmla="*/ 0 w 464"/>
                  <a:gd name="T5" fmla="*/ 372 h 372"/>
                  <a:gd name="T6" fmla="*/ 464 w 464"/>
                  <a:gd name="T7" fmla="*/ 181 h 372"/>
                </a:gdLst>
                <a:ahLst/>
                <a:cxnLst>
                  <a:cxn ang="0">
                    <a:pos x="T0" y="T1"/>
                  </a:cxn>
                  <a:cxn ang="0">
                    <a:pos x="T2" y="T3"/>
                  </a:cxn>
                  <a:cxn ang="0">
                    <a:pos x="T4" y="T5"/>
                  </a:cxn>
                  <a:cxn ang="0">
                    <a:pos x="T6" y="T7"/>
                  </a:cxn>
                </a:cxnLst>
                <a:rect l="0" t="0" r="r" b="b"/>
                <a:pathLst>
                  <a:path w="464" h="372">
                    <a:moveTo>
                      <a:pt x="464" y="181"/>
                    </a:moveTo>
                    <a:cubicBezTo>
                      <a:pt x="436" y="112"/>
                      <a:pt x="392" y="49"/>
                      <a:pt x="336" y="0"/>
                    </a:cubicBezTo>
                    <a:cubicBezTo>
                      <a:pt x="0" y="372"/>
                      <a:pt x="0" y="372"/>
                      <a:pt x="0" y="372"/>
                    </a:cubicBezTo>
                    <a:lnTo>
                      <a:pt x="464" y="181"/>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sp>
          <p:nvSpPr>
            <p:cNvPr id="35" name="Freeform 13"/>
            <p:cNvSpPr>
              <a:spLocks/>
            </p:cNvSpPr>
            <p:nvPr/>
          </p:nvSpPr>
          <p:spPr bwMode="auto">
            <a:xfrm>
              <a:off x="8556625" y="4954588"/>
              <a:ext cx="963613" cy="1549400"/>
            </a:xfrm>
            <a:custGeom>
              <a:avLst/>
              <a:gdLst>
                <a:gd name="T0" fmla="*/ 288 w 502"/>
                <a:gd name="T1" fmla="*/ 0 h 806"/>
                <a:gd name="T2" fmla="*/ 0 w 502"/>
                <a:gd name="T3" fmla="*/ 454 h 806"/>
                <a:gd name="T4" fmla="*/ 144 w 502"/>
                <a:gd name="T5" fmla="*/ 806 h 806"/>
                <a:gd name="T6" fmla="*/ 502 w 502"/>
                <a:gd name="T7" fmla="*/ 454 h 806"/>
                <a:gd name="T8" fmla="*/ 288 w 502"/>
                <a:gd name="T9" fmla="*/ 0 h 806"/>
              </a:gdLst>
              <a:ahLst/>
              <a:cxnLst>
                <a:cxn ang="0">
                  <a:pos x="T0" y="T1"/>
                </a:cxn>
                <a:cxn ang="0">
                  <a:pos x="T2" y="T3"/>
                </a:cxn>
                <a:cxn ang="0">
                  <a:pos x="T4" y="T5"/>
                </a:cxn>
                <a:cxn ang="0">
                  <a:pos x="T6" y="T7"/>
                </a:cxn>
                <a:cxn ang="0">
                  <a:pos x="T8" y="T9"/>
                </a:cxn>
              </a:cxnLst>
              <a:rect l="0" t="0" r="r" b="b"/>
              <a:pathLst>
                <a:path w="502" h="806">
                  <a:moveTo>
                    <a:pt x="288" y="0"/>
                  </a:moveTo>
                  <a:cubicBezTo>
                    <a:pt x="118" y="80"/>
                    <a:pt x="0" y="253"/>
                    <a:pt x="0" y="454"/>
                  </a:cubicBezTo>
                  <a:cubicBezTo>
                    <a:pt x="0" y="591"/>
                    <a:pt x="55" y="715"/>
                    <a:pt x="144" y="806"/>
                  </a:cubicBezTo>
                  <a:cubicBezTo>
                    <a:pt x="502" y="454"/>
                    <a:pt x="502" y="454"/>
                    <a:pt x="502" y="454"/>
                  </a:cubicBezTo>
                  <a:lnTo>
                    <a:pt x="28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6" name="Freeform 14"/>
            <p:cNvSpPr>
              <a:spLocks/>
            </p:cNvSpPr>
            <p:nvPr/>
          </p:nvSpPr>
          <p:spPr bwMode="auto">
            <a:xfrm>
              <a:off x="8832850" y="5459413"/>
              <a:ext cx="1651000" cy="1331913"/>
            </a:xfrm>
            <a:custGeom>
              <a:avLst/>
              <a:gdLst>
                <a:gd name="T0" fmla="*/ 822 w 860"/>
                <a:gd name="T1" fmla="*/ 0 h 693"/>
                <a:gd name="T2" fmla="*/ 358 w 860"/>
                <a:gd name="T3" fmla="*/ 191 h 693"/>
                <a:gd name="T4" fmla="*/ 0 w 860"/>
                <a:gd name="T5" fmla="*/ 543 h 693"/>
                <a:gd name="T6" fmla="*/ 131 w 860"/>
                <a:gd name="T7" fmla="*/ 638 h 693"/>
                <a:gd name="T8" fmla="*/ 358 w 860"/>
                <a:gd name="T9" fmla="*/ 693 h 693"/>
                <a:gd name="T10" fmla="*/ 860 w 860"/>
                <a:gd name="T11" fmla="*/ 191 h 693"/>
                <a:gd name="T12" fmla="*/ 822 w 860"/>
                <a:gd name="T13" fmla="*/ 0 h 693"/>
              </a:gdLst>
              <a:ahLst/>
              <a:cxnLst>
                <a:cxn ang="0">
                  <a:pos x="T0" y="T1"/>
                </a:cxn>
                <a:cxn ang="0">
                  <a:pos x="T2" y="T3"/>
                </a:cxn>
                <a:cxn ang="0">
                  <a:pos x="T4" y="T5"/>
                </a:cxn>
                <a:cxn ang="0">
                  <a:pos x="T6" y="T7"/>
                </a:cxn>
                <a:cxn ang="0">
                  <a:pos x="T8" y="T9"/>
                </a:cxn>
                <a:cxn ang="0">
                  <a:pos x="T10" y="T11"/>
                </a:cxn>
                <a:cxn ang="0">
                  <a:pos x="T12" y="T13"/>
                </a:cxn>
              </a:cxnLst>
              <a:rect l="0" t="0" r="r" b="b"/>
              <a:pathLst>
                <a:path w="860" h="693">
                  <a:moveTo>
                    <a:pt x="822" y="0"/>
                  </a:moveTo>
                  <a:cubicBezTo>
                    <a:pt x="358" y="191"/>
                    <a:pt x="358" y="191"/>
                    <a:pt x="358" y="191"/>
                  </a:cubicBezTo>
                  <a:cubicBezTo>
                    <a:pt x="0" y="543"/>
                    <a:pt x="0" y="543"/>
                    <a:pt x="0" y="543"/>
                  </a:cubicBezTo>
                  <a:cubicBezTo>
                    <a:pt x="38" y="581"/>
                    <a:pt x="82" y="614"/>
                    <a:pt x="131" y="638"/>
                  </a:cubicBezTo>
                  <a:cubicBezTo>
                    <a:pt x="199" y="673"/>
                    <a:pt x="276" y="693"/>
                    <a:pt x="358" y="693"/>
                  </a:cubicBezTo>
                  <a:cubicBezTo>
                    <a:pt x="635" y="693"/>
                    <a:pt x="860" y="468"/>
                    <a:pt x="860" y="191"/>
                  </a:cubicBezTo>
                  <a:cubicBezTo>
                    <a:pt x="860" y="123"/>
                    <a:pt x="846" y="59"/>
                    <a:pt x="822" y="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7" name="Freeform 15"/>
            <p:cNvSpPr>
              <a:spLocks/>
            </p:cNvSpPr>
            <p:nvPr/>
          </p:nvSpPr>
          <p:spPr bwMode="auto">
            <a:xfrm>
              <a:off x="9090025" y="6381750"/>
              <a:ext cx="2970213" cy="639763"/>
            </a:xfrm>
            <a:custGeom>
              <a:avLst/>
              <a:gdLst>
                <a:gd name="T0" fmla="*/ 1210 w 1547"/>
                <a:gd name="T1" fmla="*/ 103 h 333"/>
                <a:gd name="T2" fmla="*/ 956 w 1547"/>
                <a:gd name="T3" fmla="*/ 28 h 333"/>
                <a:gd name="T4" fmla="*/ 825 w 1547"/>
                <a:gd name="T5" fmla="*/ 14 h 333"/>
                <a:gd name="T6" fmla="*/ 0 w 1547"/>
                <a:gd name="T7" fmla="*/ 333 h 333"/>
                <a:gd name="T8" fmla="*/ 547 w 1547"/>
                <a:gd name="T9" fmla="*/ 333 h 333"/>
                <a:gd name="T10" fmla="*/ 1547 w 1547"/>
                <a:gd name="T11" fmla="*/ 333 h 333"/>
                <a:gd name="T12" fmla="*/ 1210 w 1547"/>
                <a:gd name="T13" fmla="*/ 103 h 333"/>
              </a:gdLst>
              <a:ahLst/>
              <a:cxnLst>
                <a:cxn ang="0">
                  <a:pos x="T0" y="T1"/>
                </a:cxn>
                <a:cxn ang="0">
                  <a:pos x="T2" y="T3"/>
                </a:cxn>
                <a:cxn ang="0">
                  <a:pos x="T4" y="T5"/>
                </a:cxn>
                <a:cxn ang="0">
                  <a:pos x="T6" y="T7"/>
                </a:cxn>
                <a:cxn ang="0">
                  <a:pos x="T8" y="T9"/>
                </a:cxn>
                <a:cxn ang="0">
                  <a:pos x="T10" y="T11"/>
                </a:cxn>
                <a:cxn ang="0">
                  <a:pos x="T12" y="T13"/>
                </a:cxn>
              </a:cxnLst>
              <a:rect l="0" t="0" r="r" b="b"/>
              <a:pathLst>
                <a:path w="1547" h="333">
                  <a:moveTo>
                    <a:pt x="1210" y="103"/>
                  </a:moveTo>
                  <a:cubicBezTo>
                    <a:pt x="1128" y="67"/>
                    <a:pt x="1043" y="42"/>
                    <a:pt x="956" y="28"/>
                  </a:cubicBezTo>
                  <a:cubicBezTo>
                    <a:pt x="913" y="20"/>
                    <a:pt x="869" y="16"/>
                    <a:pt x="825" y="14"/>
                  </a:cubicBezTo>
                  <a:cubicBezTo>
                    <a:pt x="528" y="0"/>
                    <a:pt x="227" y="106"/>
                    <a:pt x="0" y="333"/>
                  </a:cubicBezTo>
                  <a:cubicBezTo>
                    <a:pt x="547" y="333"/>
                    <a:pt x="547" y="333"/>
                    <a:pt x="547" y="333"/>
                  </a:cubicBezTo>
                  <a:cubicBezTo>
                    <a:pt x="1547" y="333"/>
                    <a:pt x="1547" y="333"/>
                    <a:pt x="1547" y="333"/>
                  </a:cubicBezTo>
                  <a:cubicBezTo>
                    <a:pt x="1447" y="233"/>
                    <a:pt x="1332" y="156"/>
                    <a:pt x="1210" y="103"/>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8" name="Rectangle 16"/>
            <p:cNvSpPr>
              <a:spLocks noChangeArrowheads="1"/>
            </p:cNvSpPr>
            <p:nvPr/>
          </p:nvSpPr>
          <p:spPr bwMode="auto">
            <a:xfrm>
              <a:off x="7313613" y="6272213"/>
              <a:ext cx="247650" cy="74930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9" name="Freeform 17"/>
            <p:cNvSpPr>
              <a:spLocks/>
            </p:cNvSpPr>
            <p:nvPr/>
          </p:nvSpPr>
          <p:spPr bwMode="auto">
            <a:xfrm>
              <a:off x="6419850" y="6394450"/>
              <a:ext cx="247650" cy="627063"/>
            </a:xfrm>
            <a:custGeom>
              <a:avLst/>
              <a:gdLst>
                <a:gd name="T0" fmla="*/ 0 w 156"/>
                <a:gd name="T1" fmla="*/ 0 h 395"/>
                <a:gd name="T2" fmla="*/ 0 w 156"/>
                <a:gd name="T3" fmla="*/ 79 h 395"/>
                <a:gd name="T4" fmla="*/ 0 w 156"/>
                <a:gd name="T5" fmla="*/ 395 h 395"/>
                <a:gd name="T6" fmla="*/ 156 w 156"/>
                <a:gd name="T7" fmla="*/ 395 h 395"/>
                <a:gd name="T8" fmla="*/ 156 w 156"/>
                <a:gd name="T9" fmla="*/ 18 h 395"/>
                <a:gd name="T10" fmla="*/ 156 w 156"/>
                <a:gd name="T11" fmla="*/ 0 h 395"/>
                <a:gd name="T12" fmla="*/ 0 w 156"/>
                <a:gd name="T13" fmla="*/ 0 h 395"/>
              </a:gdLst>
              <a:ahLst/>
              <a:cxnLst>
                <a:cxn ang="0">
                  <a:pos x="T0" y="T1"/>
                </a:cxn>
                <a:cxn ang="0">
                  <a:pos x="T2" y="T3"/>
                </a:cxn>
                <a:cxn ang="0">
                  <a:pos x="T4" y="T5"/>
                </a:cxn>
                <a:cxn ang="0">
                  <a:pos x="T6" y="T7"/>
                </a:cxn>
                <a:cxn ang="0">
                  <a:pos x="T8" y="T9"/>
                </a:cxn>
                <a:cxn ang="0">
                  <a:pos x="T10" y="T11"/>
                </a:cxn>
                <a:cxn ang="0">
                  <a:pos x="T12" y="T13"/>
                </a:cxn>
              </a:cxnLst>
              <a:rect l="0" t="0" r="r" b="b"/>
              <a:pathLst>
                <a:path w="156" h="395">
                  <a:moveTo>
                    <a:pt x="0" y="0"/>
                  </a:moveTo>
                  <a:lnTo>
                    <a:pt x="0" y="79"/>
                  </a:lnTo>
                  <a:lnTo>
                    <a:pt x="0" y="395"/>
                  </a:lnTo>
                  <a:lnTo>
                    <a:pt x="156" y="395"/>
                  </a:lnTo>
                  <a:lnTo>
                    <a:pt x="156" y="18"/>
                  </a:lnTo>
                  <a:lnTo>
                    <a:pt x="156"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0" name="Freeform 18"/>
            <p:cNvSpPr>
              <a:spLocks/>
            </p:cNvSpPr>
            <p:nvPr/>
          </p:nvSpPr>
          <p:spPr bwMode="auto">
            <a:xfrm>
              <a:off x="6718300" y="5794375"/>
              <a:ext cx="247650" cy="1227138"/>
            </a:xfrm>
            <a:custGeom>
              <a:avLst/>
              <a:gdLst>
                <a:gd name="T0" fmla="*/ 0 w 156"/>
                <a:gd name="T1" fmla="*/ 0 h 773"/>
                <a:gd name="T2" fmla="*/ 0 w 156"/>
                <a:gd name="T3" fmla="*/ 384 h 773"/>
                <a:gd name="T4" fmla="*/ 0 w 156"/>
                <a:gd name="T5" fmla="*/ 773 h 773"/>
                <a:gd name="T6" fmla="*/ 156 w 156"/>
                <a:gd name="T7" fmla="*/ 773 h 773"/>
                <a:gd name="T8" fmla="*/ 156 w 156"/>
                <a:gd name="T9" fmla="*/ 322 h 773"/>
                <a:gd name="T10" fmla="*/ 156 w 156"/>
                <a:gd name="T11" fmla="*/ 0 h 773"/>
                <a:gd name="T12" fmla="*/ 0 w 156"/>
                <a:gd name="T13" fmla="*/ 0 h 773"/>
              </a:gdLst>
              <a:ahLst/>
              <a:cxnLst>
                <a:cxn ang="0">
                  <a:pos x="T0" y="T1"/>
                </a:cxn>
                <a:cxn ang="0">
                  <a:pos x="T2" y="T3"/>
                </a:cxn>
                <a:cxn ang="0">
                  <a:pos x="T4" y="T5"/>
                </a:cxn>
                <a:cxn ang="0">
                  <a:pos x="T6" y="T7"/>
                </a:cxn>
                <a:cxn ang="0">
                  <a:pos x="T8" y="T9"/>
                </a:cxn>
                <a:cxn ang="0">
                  <a:pos x="T10" y="T11"/>
                </a:cxn>
                <a:cxn ang="0">
                  <a:pos x="T12" y="T13"/>
                </a:cxn>
              </a:cxnLst>
              <a:rect l="0" t="0" r="r" b="b"/>
              <a:pathLst>
                <a:path w="156" h="773">
                  <a:moveTo>
                    <a:pt x="0" y="0"/>
                  </a:moveTo>
                  <a:lnTo>
                    <a:pt x="0" y="384"/>
                  </a:lnTo>
                  <a:lnTo>
                    <a:pt x="0" y="773"/>
                  </a:lnTo>
                  <a:lnTo>
                    <a:pt x="156" y="773"/>
                  </a:lnTo>
                  <a:lnTo>
                    <a:pt x="156" y="322"/>
                  </a:lnTo>
                  <a:lnTo>
                    <a:pt x="156"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1" name="Freeform 19"/>
            <p:cNvSpPr>
              <a:spLocks/>
            </p:cNvSpPr>
            <p:nvPr/>
          </p:nvSpPr>
          <p:spPr bwMode="auto">
            <a:xfrm>
              <a:off x="7015163" y="5246688"/>
              <a:ext cx="247650" cy="1774825"/>
            </a:xfrm>
            <a:custGeom>
              <a:avLst/>
              <a:gdLst>
                <a:gd name="T0" fmla="*/ 0 w 156"/>
                <a:gd name="T1" fmla="*/ 0 h 1118"/>
                <a:gd name="T2" fmla="*/ 0 w 156"/>
                <a:gd name="T3" fmla="*/ 655 h 1118"/>
                <a:gd name="T4" fmla="*/ 0 w 156"/>
                <a:gd name="T5" fmla="*/ 1118 h 1118"/>
                <a:gd name="T6" fmla="*/ 156 w 156"/>
                <a:gd name="T7" fmla="*/ 1118 h 1118"/>
                <a:gd name="T8" fmla="*/ 156 w 156"/>
                <a:gd name="T9" fmla="*/ 593 h 1118"/>
                <a:gd name="T10" fmla="*/ 156 w 156"/>
                <a:gd name="T11" fmla="*/ 0 h 1118"/>
                <a:gd name="T12" fmla="*/ 0 w 156"/>
                <a:gd name="T13" fmla="*/ 0 h 1118"/>
              </a:gdLst>
              <a:ahLst/>
              <a:cxnLst>
                <a:cxn ang="0">
                  <a:pos x="T0" y="T1"/>
                </a:cxn>
                <a:cxn ang="0">
                  <a:pos x="T2" y="T3"/>
                </a:cxn>
                <a:cxn ang="0">
                  <a:pos x="T4" y="T5"/>
                </a:cxn>
                <a:cxn ang="0">
                  <a:pos x="T6" y="T7"/>
                </a:cxn>
                <a:cxn ang="0">
                  <a:pos x="T8" y="T9"/>
                </a:cxn>
                <a:cxn ang="0">
                  <a:pos x="T10" y="T11"/>
                </a:cxn>
                <a:cxn ang="0">
                  <a:pos x="T12" y="T13"/>
                </a:cxn>
              </a:cxnLst>
              <a:rect l="0" t="0" r="r" b="b"/>
              <a:pathLst>
                <a:path w="156" h="1118">
                  <a:moveTo>
                    <a:pt x="0" y="0"/>
                  </a:moveTo>
                  <a:lnTo>
                    <a:pt x="0" y="655"/>
                  </a:lnTo>
                  <a:lnTo>
                    <a:pt x="0" y="1118"/>
                  </a:lnTo>
                  <a:lnTo>
                    <a:pt x="156" y="1118"/>
                  </a:lnTo>
                  <a:lnTo>
                    <a:pt x="156" y="593"/>
                  </a:lnTo>
                  <a:lnTo>
                    <a:pt x="156"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2" name="Freeform 20"/>
            <p:cNvSpPr>
              <a:spLocks/>
            </p:cNvSpPr>
            <p:nvPr/>
          </p:nvSpPr>
          <p:spPr bwMode="auto">
            <a:xfrm>
              <a:off x="7610475" y="5813425"/>
              <a:ext cx="247650" cy="1208088"/>
            </a:xfrm>
            <a:custGeom>
              <a:avLst/>
              <a:gdLst>
                <a:gd name="T0" fmla="*/ 0 w 156"/>
                <a:gd name="T1" fmla="*/ 0 h 761"/>
                <a:gd name="T2" fmla="*/ 0 w 156"/>
                <a:gd name="T3" fmla="*/ 150 h 761"/>
                <a:gd name="T4" fmla="*/ 0 w 156"/>
                <a:gd name="T5" fmla="*/ 761 h 761"/>
                <a:gd name="T6" fmla="*/ 156 w 156"/>
                <a:gd name="T7" fmla="*/ 761 h 761"/>
                <a:gd name="T8" fmla="*/ 156 w 156"/>
                <a:gd name="T9" fmla="*/ 88 h 761"/>
                <a:gd name="T10" fmla="*/ 156 w 156"/>
                <a:gd name="T11" fmla="*/ 0 h 761"/>
                <a:gd name="T12" fmla="*/ 0 w 156"/>
                <a:gd name="T13" fmla="*/ 0 h 761"/>
              </a:gdLst>
              <a:ahLst/>
              <a:cxnLst>
                <a:cxn ang="0">
                  <a:pos x="T0" y="T1"/>
                </a:cxn>
                <a:cxn ang="0">
                  <a:pos x="T2" y="T3"/>
                </a:cxn>
                <a:cxn ang="0">
                  <a:pos x="T4" y="T5"/>
                </a:cxn>
                <a:cxn ang="0">
                  <a:pos x="T6" y="T7"/>
                </a:cxn>
                <a:cxn ang="0">
                  <a:pos x="T8" y="T9"/>
                </a:cxn>
                <a:cxn ang="0">
                  <a:pos x="T10" y="T11"/>
                </a:cxn>
                <a:cxn ang="0">
                  <a:pos x="T12" y="T13"/>
                </a:cxn>
              </a:cxnLst>
              <a:rect l="0" t="0" r="r" b="b"/>
              <a:pathLst>
                <a:path w="156" h="761">
                  <a:moveTo>
                    <a:pt x="0" y="0"/>
                  </a:moveTo>
                  <a:lnTo>
                    <a:pt x="0" y="150"/>
                  </a:lnTo>
                  <a:lnTo>
                    <a:pt x="0" y="761"/>
                  </a:lnTo>
                  <a:lnTo>
                    <a:pt x="156" y="761"/>
                  </a:lnTo>
                  <a:lnTo>
                    <a:pt x="156" y="88"/>
                  </a:lnTo>
                  <a:lnTo>
                    <a:pt x="156"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3" name="Freeform 21"/>
            <p:cNvSpPr>
              <a:spLocks/>
            </p:cNvSpPr>
            <p:nvPr/>
          </p:nvSpPr>
          <p:spPr bwMode="auto">
            <a:xfrm>
              <a:off x="5826125" y="6419850"/>
              <a:ext cx="247650" cy="601663"/>
            </a:xfrm>
            <a:custGeom>
              <a:avLst/>
              <a:gdLst>
                <a:gd name="T0" fmla="*/ 0 w 156"/>
                <a:gd name="T1" fmla="*/ 0 h 379"/>
                <a:gd name="T2" fmla="*/ 0 w 156"/>
                <a:gd name="T3" fmla="*/ 211 h 379"/>
                <a:gd name="T4" fmla="*/ 0 w 156"/>
                <a:gd name="T5" fmla="*/ 379 h 379"/>
                <a:gd name="T6" fmla="*/ 156 w 156"/>
                <a:gd name="T7" fmla="*/ 379 h 379"/>
                <a:gd name="T8" fmla="*/ 156 w 156"/>
                <a:gd name="T9" fmla="*/ 149 h 379"/>
                <a:gd name="T10" fmla="*/ 156 w 156"/>
                <a:gd name="T11" fmla="*/ 0 h 379"/>
                <a:gd name="T12" fmla="*/ 0 w 156"/>
                <a:gd name="T13" fmla="*/ 0 h 379"/>
              </a:gdLst>
              <a:ahLst/>
              <a:cxnLst>
                <a:cxn ang="0">
                  <a:pos x="T0" y="T1"/>
                </a:cxn>
                <a:cxn ang="0">
                  <a:pos x="T2" y="T3"/>
                </a:cxn>
                <a:cxn ang="0">
                  <a:pos x="T4" y="T5"/>
                </a:cxn>
                <a:cxn ang="0">
                  <a:pos x="T6" y="T7"/>
                </a:cxn>
                <a:cxn ang="0">
                  <a:pos x="T8" y="T9"/>
                </a:cxn>
                <a:cxn ang="0">
                  <a:pos x="T10" y="T11"/>
                </a:cxn>
                <a:cxn ang="0">
                  <a:pos x="T12" y="T13"/>
                </a:cxn>
              </a:cxnLst>
              <a:rect l="0" t="0" r="r" b="b"/>
              <a:pathLst>
                <a:path w="156" h="379">
                  <a:moveTo>
                    <a:pt x="0" y="0"/>
                  </a:moveTo>
                  <a:lnTo>
                    <a:pt x="0" y="211"/>
                  </a:lnTo>
                  <a:lnTo>
                    <a:pt x="0" y="379"/>
                  </a:lnTo>
                  <a:lnTo>
                    <a:pt x="156" y="379"/>
                  </a:lnTo>
                  <a:lnTo>
                    <a:pt x="156" y="149"/>
                  </a:lnTo>
                  <a:lnTo>
                    <a:pt x="156"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4" name="Freeform 22"/>
            <p:cNvSpPr>
              <a:spLocks/>
            </p:cNvSpPr>
            <p:nvPr/>
          </p:nvSpPr>
          <p:spPr bwMode="auto">
            <a:xfrm>
              <a:off x="6122988" y="5435600"/>
              <a:ext cx="247650" cy="1585913"/>
            </a:xfrm>
            <a:custGeom>
              <a:avLst/>
              <a:gdLst>
                <a:gd name="T0" fmla="*/ 0 w 156"/>
                <a:gd name="T1" fmla="*/ 0 h 999"/>
                <a:gd name="T2" fmla="*/ 0 w 156"/>
                <a:gd name="T3" fmla="*/ 757 h 999"/>
                <a:gd name="T4" fmla="*/ 0 w 156"/>
                <a:gd name="T5" fmla="*/ 999 h 999"/>
                <a:gd name="T6" fmla="*/ 156 w 156"/>
                <a:gd name="T7" fmla="*/ 999 h 999"/>
                <a:gd name="T8" fmla="*/ 156 w 156"/>
                <a:gd name="T9" fmla="*/ 696 h 999"/>
                <a:gd name="T10" fmla="*/ 156 w 156"/>
                <a:gd name="T11" fmla="*/ 0 h 999"/>
                <a:gd name="T12" fmla="*/ 0 w 156"/>
                <a:gd name="T13" fmla="*/ 0 h 999"/>
              </a:gdLst>
              <a:ahLst/>
              <a:cxnLst>
                <a:cxn ang="0">
                  <a:pos x="T0" y="T1"/>
                </a:cxn>
                <a:cxn ang="0">
                  <a:pos x="T2" y="T3"/>
                </a:cxn>
                <a:cxn ang="0">
                  <a:pos x="T4" y="T5"/>
                </a:cxn>
                <a:cxn ang="0">
                  <a:pos x="T6" y="T7"/>
                </a:cxn>
                <a:cxn ang="0">
                  <a:pos x="T8" y="T9"/>
                </a:cxn>
                <a:cxn ang="0">
                  <a:pos x="T10" y="T11"/>
                </a:cxn>
                <a:cxn ang="0">
                  <a:pos x="T12" y="T13"/>
                </a:cxn>
              </a:cxnLst>
              <a:rect l="0" t="0" r="r" b="b"/>
              <a:pathLst>
                <a:path w="156" h="999">
                  <a:moveTo>
                    <a:pt x="0" y="0"/>
                  </a:moveTo>
                  <a:lnTo>
                    <a:pt x="0" y="757"/>
                  </a:lnTo>
                  <a:lnTo>
                    <a:pt x="0" y="999"/>
                  </a:lnTo>
                  <a:lnTo>
                    <a:pt x="156" y="999"/>
                  </a:lnTo>
                  <a:lnTo>
                    <a:pt x="156" y="696"/>
                  </a:lnTo>
                  <a:lnTo>
                    <a:pt x="156"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5" name="Rectangle 23"/>
            <p:cNvSpPr>
              <a:spLocks noChangeArrowheads="1"/>
            </p:cNvSpPr>
            <p:nvPr/>
          </p:nvSpPr>
          <p:spPr bwMode="auto">
            <a:xfrm>
              <a:off x="10629900" y="6388100"/>
              <a:ext cx="503238" cy="174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6" name="Rectangle 24"/>
            <p:cNvSpPr>
              <a:spLocks noChangeArrowheads="1"/>
            </p:cNvSpPr>
            <p:nvPr/>
          </p:nvSpPr>
          <p:spPr bwMode="auto">
            <a:xfrm>
              <a:off x="10629900" y="6562725"/>
              <a:ext cx="503238" cy="4476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7" name="Rectangle 25"/>
            <p:cNvSpPr>
              <a:spLocks noChangeArrowheads="1"/>
            </p:cNvSpPr>
            <p:nvPr/>
          </p:nvSpPr>
          <p:spPr bwMode="auto">
            <a:xfrm>
              <a:off x="11220450" y="5632450"/>
              <a:ext cx="503238" cy="50165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8" name="Rectangle 26"/>
            <p:cNvSpPr>
              <a:spLocks noChangeArrowheads="1"/>
            </p:cNvSpPr>
            <p:nvPr/>
          </p:nvSpPr>
          <p:spPr bwMode="auto">
            <a:xfrm>
              <a:off x="11220450" y="6134100"/>
              <a:ext cx="503238" cy="87630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9" name="Rectangle 27"/>
            <p:cNvSpPr>
              <a:spLocks noChangeArrowheads="1"/>
            </p:cNvSpPr>
            <p:nvPr/>
          </p:nvSpPr>
          <p:spPr bwMode="auto">
            <a:xfrm>
              <a:off x="11812588" y="6284913"/>
              <a:ext cx="501650" cy="5032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50" name="Rectangle 28"/>
            <p:cNvSpPr>
              <a:spLocks noChangeArrowheads="1"/>
            </p:cNvSpPr>
            <p:nvPr/>
          </p:nvSpPr>
          <p:spPr bwMode="auto">
            <a:xfrm>
              <a:off x="11812588" y="6788150"/>
              <a:ext cx="501650" cy="2222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sp>
        <p:nvSpPr>
          <p:cNvPr id="13" name="TextBox 476"/>
          <p:cNvSpPr txBox="1"/>
          <p:nvPr/>
        </p:nvSpPr>
        <p:spPr>
          <a:xfrm>
            <a:off x="4271343" y="2736492"/>
            <a:ext cx="3657600" cy="752080"/>
          </a:xfrm>
          <a:prstGeom prst="rect">
            <a:avLst/>
          </a:prstGeom>
          <a:solidFill>
            <a:srgbClr val="005695"/>
          </a:solidFill>
        </p:spPr>
        <p:txBody>
          <a:bodyPr wrap="square" lIns="182832" tIns="182832" rIns="182832" bIns="182832" rtlCol="0" anchor="ctr">
            <a:noAutofit/>
          </a:bodyPr>
          <a:lstStyle>
            <a:defPPr>
              <a:defRPr lang="en-US"/>
            </a:defPPr>
            <a:lvl1pPr defTabSz="913949">
              <a:lnSpc>
                <a:spcPct val="90000"/>
              </a:lnSpc>
              <a:spcBef>
                <a:spcPts val="600"/>
              </a:spcBef>
              <a:defRPr sz="2000" kern="0">
                <a:solidFill>
                  <a:srgbClr val="DC3C00"/>
                </a:solidFill>
                <a:latin typeface="Segoe UI" panose="020B0502040204020203" pitchFamily="34" charset="0"/>
                <a:cs typeface="Segoe UI" panose="020B0502040204020203" pitchFamily="34" charset="0"/>
              </a:defRPr>
            </a:lvl1pPr>
          </a:lstStyle>
          <a:p>
            <a:r>
              <a:rPr lang="en-US" sz="1800" dirty="0">
                <a:gradFill>
                  <a:gsLst>
                    <a:gs pos="0">
                      <a:srgbClr val="FFFFFF"/>
                    </a:gs>
                    <a:gs pos="100000">
                      <a:srgbClr val="FFFFFF"/>
                    </a:gs>
                  </a:gsLst>
                  <a:lin ang="5400000" scaled="1"/>
                </a:gradFill>
              </a:rPr>
              <a:t>Reliable &amp; </a:t>
            </a:r>
          </a:p>
          <a:p>
            <a:r>
              <a:rPr lang="en-US" sz="1800" dirty="0">
                <a:gradFill>
                  <a:gsLst>
                    <a:gs pos="0">
                      <a:srgbClr val="FFFFFF"/>
                    </a:gs>
                    <a:gs pos="100000">
                      <a:srgbClr val="FFFFFF"/>
                    </a:gs>
                  </a:gsLst>
                  <a:lin ang="5400000" scaled="1"/>
                </a:gradFill>
              </a:rPr>
              <a:t>Predictable Performance</a:t>
            </a:r>
          </a:p>
        </p:txBody>
      </p:sp>
      <p:sp>
        <p:nvSpPr>
          <p:cNvPr id="16" name="TextBox 15"/>
          <p:cNvSpPr txBox="1"/>
          <p:nvPr/>
        </p:nvSpPr>
        <p:spPr>
          <a:xfrm>
            <a:off x="4271342" y="3486105"/>
            <a:ext cx="3657600" cy="1304513"/>
          </a:xfrm>
          <a:prstGeom prst="rect">
            <a:avLst/>
          </a:prstGeom>
          <a:solidFill>
            <a:srgbClr val="005695"/>
          </a:solidFill>
        </p:spPr>
        <p:txBody>
          <a:bodyPr wrap="square" lIns="91416" tIns="91416" rIns="91416" bIns="91416" rtlCol="0" anchor="t" anchorCtr="0">
            <a:noAutofit/>
          </a:bodyPr>
          <a:lstStyle>
            <a:defPPr>
              <a:defRPr lang="en-US"/>
            </a:defPPr>
            <a:lvl1pPr defTabSz="913949">
              <a:lnSpc>
                <a:spcPct val="125000"/>
              </a:lnSpc>
              <a:spcAft>
                <a:spcPts val="1000"/>
              </a:spcAft>
              <a:defRPr sz="1200" kern="0">
                <a:solidFill>
                  <a:srgbClr val="505050"/>
                </a:solidFill>
              </a:defRPr>
            </a:lvl1pPr>
          </a:lstStyle>
          <a:p>
            <a:r>
              <a:rPr lang="en-US" dirty="0">
                <a:gradFill>
                  <a:gsLst>
                    <a:gs pos="0">
                      <a:srgbClr val="FFFFFF"/>
                    </a:gs>
                    <a:gs pos="100000">
                      <a:srgbClr val="FFFFFF"/>
                    </a:gs>
                  </a:gsLst>
                  <a:lin ang="5400000" scaled="1"/>
                </a:gradFill>
              </a:rPr>
              <a:t>Fast, predictable performance</a:t>
            </a:r>
          </a:p>
          <a:p>
            <a:r>
              <a:rPr lang="en-US" dirty="0">
                <a:gradFill>
                  <a:gsLst>
                    <a:gs pos="0">
                      <a:srgbClr val="FFFFFF"/>
                    </a:gs>
                    <a:gs pos="100000">
                      <a:srgbClr val="FFFFFF"/>
                    </a:gs>
                  </a:gsLst>
                  <a:lin ang="5400000" scaled="1"/>
                </a:gradFill>
              </a:rPr>
              <a:t>Tunable </a:t>
            </a:r>
            <a:r>
              <a:rPr lang="en-US" dirty="0" smtClean="0">
                <a:gradFill>
                  <a:gsLst>
                    <a:gs pos="0">
                      <a:srgbClr val="FFFFFF"/>
                    </a:gs>
                    <a:gs pos="100000">
                      <a:srgbClr val="FFFFFF"/>
                    </a:gs>
                  </a:gsLst>
                  <a:lin ang="5400000" scaled="1"/>
                </a:gradFill>
              </a:rPr>
              <a:t>consistency</a:t>
            </a:r>
            <a:endParaRPr lang="en-US" dirty="0">
              <a:gradFill>
                <a:gsLst>
                  <a:gs pos="0">
                    <a:srgbClr val="FFFFFF"/>
                  </a:gs>
                  <a:gs pos="100000">
                    <a:srgbClr val="FFFFFF"/>
                  </a:gs>
                </a:gsLst>
                <a:lin ang="5400000" scaled="1"/>
              </a:gradFill>
            </a:endParaRPr>
          </a:p>
          <a:p>
            <a:r>
              <a:rPr lang="en-US" dirty="0" smtClean="0">
                <a:gradFill>
                  <a:gsLst>
                    <a:gs pos="0">
                      <a:srgbClr val="FFFFFF"/>
                    </a:gs>
                    <a:gs pos="100000">
                      <a:srgbClr val="FFFFFF"/>
                    </a:gs>
                  </a:gsLst>
                  <a:lin ang="5400000" scaled="1"/>
                </a:gradFill>
              </a:rPr>
              <a:t>Elastic scale</a:t>
            </a:r>
            <a:endParaRPr lang="en-US" dirty="0">
              <a:gradFill>
                <a:gsLst>
                  <a:gs pos="0">
                    <a:srgbClr val="FFFFFF"/>
                  </a:gs>
                  <a:gs pos="100000">
                    <a:srgbClr val="FFFFFF"/>
                  </a:gs>
                </a:gsLst>
                <a:lin ang="5400000" scaled="1"/>
              </a:gradFill>
            </a:endParaRPr>
          </a:p>
        </p:txBody>
      </p:sp>
      <p:sp>
        <p:nvSpPr>
          <p:cNvPr id="2" name="Title 1"/>
          <p:cNvSpPr>
            <a:spLocks noGrp="1"/>
          </p:cNvSpPr>
          <p:nvPr>
            <p:ph type="title" idx="4294967295"/>
          </p:nvPr>
        </p:nvSpPr>
        <p:spPr>
          <a:xfrm>
            <a:off x="0" y="228600"/>
            <a:ext cx="11152188" cy="609600"/>
          </a:xfrm>
          <a:prstGeom prst="rect">
            <a:avLst/>
          </a:prstGeom>
        </p:spPr>
        <p:txBody>
          <a:bodyPr>
            <a:normAutofit fontScale="90000"/>
          </a:bodyPr>
          <a:lstStyle/>
          <a:p>
            <a:r>
              <a:rPr lang="en-US" sz="4400" dirty="0" smtClean="0">
                <a:solidFill>
                  <a:schemeClr val="tx2"/>
                </a:solidFill>
              </a:rPr>
              <a:t>DocumentDB Overview</a:t>
            </a:r>
            <a:endParaRPr lang="en-US" sz="4400" dirty="0">
              <a:solidFill>
                <a:schemeClr val="tx2"/>
              </a:solidFill>
            </a:endParaRPr>
          </a:p>
        </p:txBody>
      </p:sp>
      <p:sp>
        <p:nvSpPr>
          <p:cNvPr id="12" name="Rectangle 11"/>
          <p:cNvSpPr/>
          <p:nvPr/>
        </p:nvSpPr>
        <p:spPr>
          <a:xfrm>
            <a:off x="522289" y="929654"/>
            <a:ext cx="11470935" cy="1630575"/>
          </a:xfrm>
          <a:prstGeom prst="rect">
            <a:avLst/>
          </a:prstGeom>
        </p:spPr>
        <p:txBody>
          <a:bodyPr wrap="square">
            <a:spAutoFit/>
          </a:bodyPr>
          <a:lstStyle/>
          <a:p>
            <a:pPr>
              <a:spcAft>
                <a:spcPts val="600"/>
              </a:spcAft>
            </a:pPr>
            <a:r>
              <a:rPr lang="en-US" sz="1799" dirty="0">
                <a:solidFill>
                  <a:srgbClr val="3F3F3F"/>
                </a:solidFill>
                <a:ea typeface="Calibri" panose="020F0502020204030204" pitchFamily="34" charset="0"/>
                <a:cs typeface="Calibri" panose="020F0502020204030204" pitchFamily="34" charset="0"/>
              </a:rPr>
              <a:t>A </a:t>
            </a:r>
            <a:r>
              <a:rPr lang="en-US" sz="1799" dirty="0">
                <a:solidFill>
                  <a:srgbClr val="0071BC"/>
                </a:solidFill>
                <a:ea typeface="Calibri" panose="020F0502020204030204" pitchFamily="34" charset="0"/>
                <a:cs typeface="Segoe UI Semibold" panose="020B0702040204020203" pitchFamily="34" charset="0"/>
              </a:rPr>
              <a:t>NoSQL document database-as-a-service</a:t>
            </a:r>
            <a:r>
              <a:rPr lang="en-US" sz="1799" dirty="0">
                <a:solidFill>
                  <a:srgbClr val="3F3F3F"/>
                </a:solidFill>
                <a:ea typeface="Calibri" panose="020F0502020204030204" pitchFamily="34" charset="0"/>
                <a:cs typeface="Calibri" panose="020F0502020204030204" pitchFamily="34" charset="0"/>
              </a:rPr>
              <a:t>, fully managed by Microsoft Azure. </a:t>
            </a:r>
          </a:p>
          <a:p>
            <a:pPr>
              <a:spcAft>
                <a:spcPts val="600"/>
              </a:spcAft>
            </a:pPr>
            <a:r>
              <a:rPr lang="en-US" sz="1799" dirty="0">
                <a:solidFill>
                  <a:srgbClr val="3F3F3F"/>
                </a:solidFill>
                <a:ea typeface="Calibri" panose="020F0502020204030204" pitchFamily="34" charset="0"/>
                <a:cs typeface="Calibri" panose="020F0502020204030204" pitchFamily="34" charset="0"/>
              </a:rPr>
              <a:t>For cloud-designed apps when query over schema-free data; reliable and predictable performance; and rapid development are key. </a:t>
            </a:r>
            <a:r>
              <a:rPr lang="en-US" sz="1799" dirty="0">
                <a:solidFill>
                  <a:srgbClr val="0071BC"/>
                </a:solidFill>
              </a:rPr>
              <a:t>First of its kind database service to offer native support for JavaScript, SQL query and transactions over schema-free JSON documents.</a:t>
            </a:r>
          </a:p>
          <a:p>
            <a:pPr>
              <a:spcAft>
                <a:spcPts val="600"/>
              </a:spcAft>
            </a:pPr>
            <a:r>
              <a:rPr lang="en-US" sz="1799" dirty="0">
                <a:solidFill>
                  <a:srgbClr val="3F3F3F"/>
                </a:solidFill>
              </a:rPr>
              <a:t>Perfect for cloud </a:t>
            </a:r>
            <a:r>
              <a:rPr lang="en-US" sz="1799" dirty="0">
                <a:solidFill>
                  <a:srgbClr val="0071BC"/>
                </a:solidFill>
              </a:rPr>
              <a:t>architects and developers </a:t>
            </a:r>
            <a:r>
              <a:rPr lang="en-US" sz="1799" dirty="0">
                <a:solidFill>
                  <a:srgbClr val="3F3F3F"/>
                </a:solidFill>
              </a:rPr>
              <a:t>who need an enterprise-ready NoSQL document database.</a:t>
            </a:r>
          </a:p>
        </p:txBody>
      </p:sp>
      <p:sp>
        <p:nvSpPr>
          <p:cNvPr id="14" name="TextBox 13"/>
          <p:cNvSpPr txBox="1"/>
          <p:nvPr/>
        </p:nvSpPr>
        <p:spPr>
          <a:xfrm>
            <a:off x="530577" y="3486106"/>
            <a:ext cx="3428998" cy="1304513"/>
          </a:xfrm>
          <a:prstGeom prst="rect">
            <a:avLst/>
          </a:prstGeom>
          <a:solidFill>
            <a:srgbClr val="DC3C00"/>
          </a:solidFill>
        </p:spPr>
        <p:txBody>
          <a:bodyPr wrap="square" lIns="91416" tIns="91416" rIns="91416" bIns="91416" rtlCol="0" anchor="t" anchorCtr="0">
            <a:noAutofit/>
          </a:bodyPr>
          <a:lstStyle>
            <a:defPPr>
              <a:defRPr lang="en-US"/>
            </a:defPPr>
            <a:lvl1pPr defTabSz="913949">
              <a:lnSpc>
                <a:spcPct val="125000"/>
              </a:lnSpc>
              <a:spcAft>
                <a:spcPts val="1000"/>
              </a:spcAft>
              <a:defRPr sz="1200" kern="0">
                <a:solidFill>
                  <a:srgbClr val="505050"/>
                </a:solidFill>
              </a:defRPr>
            </a:lvl1pPr>
          </a:lstStyle>
          <a:p>
            <a:r>
              <a:rPr lang="en-US" dirty="0">
                <a:gradFill>
                  <a:gsLst>
                    <a:gs pos="0">
                      <a:srgbClr val="FFFFFF"/>
                    </a:gs>
                    <a:gs pos="100000">
                      <a:srgbClr val="FFFFFF"/>
                    </a:gs>
                  </a:gsLst>
                  <a:lin ang="5400000" scaled="1"/>
                </a:gradFill>
              </a:rPr>
              <a:t>Q</a:t>
            </a:r>
            <a:r>
              <a:rPr lang="en-US" dirty="0" smtClean="0">
                <a:gradFill>
                  <a:gsLst>
                    <a:gs pos="0">
                      <a:srgbClr val="FFFFFF"/>
                    </a:gs>
                    <a:gs pos="100000">
                      <a:srgbClr val="FFFFFF"/>
                    </a:gs>
                  </a:gsLst>
                  <a:lin ang="5400000" scaled="1"/>
                </a:gradFill>
              </a:rPr>
              <a:t>uery schema-free data with no secondary indices</a:t>
            </a:r>
            <a:endParaRPr lang="en-US" dirty="0">
              <a:gradFill>
                <a:gsLst>
                  <a:gs pos="0">
                    <a:srgbClr val="FFFFFF"/>
                  </a:gs>
                  <a:gs pos="100000">
                    <a:srgbClr val="FFFFFF"/>
                  </a:gs>
                </a:gsLst>
                <a:lin ang="5400000" scaled="1"/>
              </a:gradFill>
            </a:endParaRPr>
          </a:p>
          <a:p>
            <a:r>
              <a:rPr lang="en-US" dirty="0">
                <a:gradFill>
                  <a:gsLst>
                    <a:gs pos="0">
                      <a:srgbClr val="FFFFFF"/>
                    </a:gs>
                    <a:gs pos="100000">
                      <a:srgbClr val="FFFFFF"/>
                    </a:gs>
                  </a:gsLst>
                  <a:lin ang="5400000" scaled="1"/>
                </a:gradFill>
              </a:rPr>
              <a:t>Native </a:t>
            </a:r>
            <a:r>
              <a:rPr lang="en-US" dirty="0" smtClean="0">
                <a:gradFill>
                  <a:gsLst>
                    <a:gs pos="0">
                      <a:srgbClr val="FFFFFF"/>
                    </a:gs>
                    <a:gs pos="100000">
                      <a:srgbClr val="FFFFFF"/>
                    </a:gs>
                  </a:gsLst>
                  <a:lin ang="5400000" scaled="1"/>
                </a:gradFill>
              </a:rPr>
              <a:t>JavaScript transactional </a:t>
            </a:r>
            <a:r>
              <a:rPr lang="en-US" dirty="0">
                <a:gradFill>
                  <a:gsLst>
                    <a:gs pos="0">
                      <a:srgbClr val="FFFFFF"/>
                    </a:gs>
                    <a:gs pos="100000">
                      <a:srgbClr val="FFFFFF"/>
                    </a:gs>
                  </a:gsLst>
                  <a:lin ang="5400000" scaled="1"/>
                </a:gradFill>
              </a:rPr>
              <a:t>processing</a:t>
            </a:r>
          </a:p>
          <a:p>
            <a:r>
              <a:rPr lang="en-US" dirty="0" smtClean="0">
                <a:gradFill>
                  <a:gsLst>
                    <a:gs pos="0">
                      <a:srgbClr val="FFFFFF"/>
                    </a:gs>
                    <a:gs pos="100000">
                      <a:srgbClr val="FFFFFF"/>
                    </a:gs>
                  </a:gsLst>
                  <a:lin ang="5400000" scaled="1"/>
                </a:gradFill>
              </a:rPr>
              <a:t>Familiar SQL-based query language</a:t>
            </a:r>
            <a:endParaRPr lang="en-US" dirty="0">
              <a:gradFill>
                <a:gsLst>
                  <a:gs pos="0">
                    <a:srgbClr val="FFFFFF"/>
                  </a:gs>
                  <a:gs pos="100000">
                    <a:srgbClr val="FFFFFF"/>
                  </a:gs>
                </a:gsLst>
                <a:lin ang="5400000" scaled="1"/>
              </a:gradFill>
            </a:endParaRPr>
          </a:p>
        </p:txBody>
      </p:sp>
      <p:sp>
        <p:nvSpPr>
          <p:cNvPr id="15" name="TextBox 14"/>
          <p:cNvSpPr txBox="1"/>
          <p:nvPr/>
        </p:nvSpPr>
        <p:spPr>
          <a:xfrm>
            <a:off x="8240713" y="3494463"/>
            <a:ext cx="3429001" cy="1300073"/>
          </a:xfrm>
          <a:prstGeom prst="rect">
            <a:avLst/>
          </a:prstGeom>
          <a:solidFill>
            <a:srgbClr val="FF8C00"/>
          </a:solidFill>
        </p:spPr>
        <p:txBody>
          <a:bodyPr wrap="square" lIns="91416" tIns="91416" rIns="91416" bIns="91416" rtlCol="0" anchor="t" anchorCtr="0">
            <a:noAutofit/>
          </a:bodyPr>
          <a:lstStyle>
            <a:defPPr>
              <a:defRPr lang="en-US"/>
            </a:defPPr>
            <a:lvl1pPr defTabSz="913949">
              <a:lnSpc>
                <a:spcPct val="90000"/>
              </a:lnSpc>
              <a:spcAft>
                <a:spcPts val="1000"/>
              </a:spcAft>
              <a:defRPr sz="1400" kern="0">
                <a:solidFill>
                  <a:srgbClr val="505050"/>
                </a:solidFill>
              </a:defRPr>
            </a:lvl1pPr>
          </a:lstStyle>
          <a:p>
            <a:pPr>
              <a:lnSpc>
                <a:spcPct val="125000"/>
              </a:lnSpc>
            </a:pPr>
            <a:r>
              <a:rPr lang="en-US" sz="1200" dirty="0">
                <a:gradFill>
                  <a:gsLst>
                    <a:gs pos="0">
                      <a:srgbClr val="FFFFFF"/>
                    </a:gs>
                    <a:gs pos="100000">
                      <a:srgbClr val="FFFFFF"/>
                    </a:gs>
                  </a:gsLst>
                  <a:lin ang="5400000" scaled="1"/>
                </a:gradFill>
              </a:rPr>
              <a:t>Build with familiar </a:t>
            </a:r>
            <a:r>
              <a:rPr lang="en-US" sz="1200" dirty="0" smtClean="0">
                <a:gradFill>
                  <a:gsLst>
                    <a:gs pos="0">
                      <a:srgbClr val="FFFFFF"/>
                    </a:gs>
                    <a:gs pos="100000">
                      <a:srgbClr val="FFFFFF"/>
                    </a:gs>
                  </a:gsLst>
                  <a:lin ang="5400000" scaled="1"/>
                </a:gradFill>
              </a:rPr>
              <a:t>tools – REST, JSON, JavaScript</a:t>
            </a:r>
            <a:endParaRPr lang="en-US" sz="1200" dirty="0">
              <a:gradFill>
                <a:gsLst>
                  <a:gs pos="0">
                    <a:srgbClr val="FFFFFF"/>
                  </a:gs>
                  <a:gs pos="100000">
                    <a:srgbClr val="FFFFFF"/>
                  </a:gs>
                </a:gsLst>
                <a:lin ang="5400000" scaled="1"/>
              </a:gradFill>
            </a:endParaRPr>
          </a:p>
          <a:p>
            <a:pPr>
              <a:lnSpc>
                <a:spcPct val="125000"/>
              </a:lnSpc>
            </a:pPr>
            <a:r>
              <a:rPr lang="en-US" sz="1200" dirty="0">
                <a:gradFill>
                  <a:gsLst>
                    <a:gs pos="0">
                      <a:srgbClr val="FFFFFF"/>
                    </a:gs>
                    <a:gs pos="100000">
                      <a:srgbClr val="FFFFFF"/>
                    </a:gs>
                  </a:gsLst>
                  <a:lin ang="5400000" scaled="1"/>
                </a:gradFill>
              </a:rPr>
              <a:t>Easy to start and </a:t>
            </a:r>
            <a:r>
              <a:rPr lang="en-US" sz="1200" dirty="0" smtClean="0">
                <a:gradFill>
                  <a:gsLst>
                    <a:gs pos="0">
                      <a:srgbClr val="FFFFFF"/>
                    </a:gs>
                    <a:gs pos="100000">
                      <a:srgbClr val="FFFFFF"/>
                    </a:gs>
                  </a:gsLst>
                  <a:lin ang="5400000" scaled="1"/>
                </a:gradFill>
              </a:rPr>
              <a:t>fully-managed</a:t>
            </a:r>
            <a:endParaRPr lang="en-US" sz="1200" dirty="0">
              <a:gradFill>
                <a:gsLst>
                  <a:gs pos="0">
                    <a:srgbClr val="FFFFFF"/>
                  </a:gs>
                  <a:gs pos="100000">
                    <a:srgbClr val="FFFFFF"/>
                  </a:gs>
                </a:gsLst>
                <a:lin ang="5400000" scaled="1"/>
              </a:gradFill>
            </a:endParaRPr>
          </a:p>
          <a:p>
            <a:pPr>
              <a:lnSpc>
                <a:spcPct val="125000"/>
              </a:lnSpc>
            </a:pPr>
            <a:r>
              <a:rPr lang="en-US" sz="1200" dirty="0">
                <a:gradFill>
                  <a:gsLst>
                    <a:gs pos="0">
                      <a:srgbClr val="FFFFFF"/>
                    </a:gs>
                    <a:gs pos="100000">
                      <a:srgbClr val="FFFFFF"/>
                    </a:gs>
                  </a:gsLst>
                  <a:lin ang="5400000" scaled="1"/>
                </a:gradFill>
              </a:rPr>
              <a:t>Enterprise-grade Azure platform</a:t>
            </a:r>
          </a:p>
        </p:txBody>
      </p:sp>
      <p:sp>
        <p:nvSpPr>
          <p:cNvPr id="17" name="TextBox 475"/>
          <p:cNvSpPr txBox="1"/>
          <p:nvPr/>
        </p:nvSpPr>
        <p:spPr>
          <a:xfrm>
            <a:off x="530575" y="2736493"/>
            <a:ext cx="3428996" cy="749613"/>
          </a:xfrm>
          <a:prstGeom prst="rect">
            <a:avLst/>
          </a:prstGeom>
          <a:solidFill>
            <a:srgbClr val="DC3C00"/>
          </a:solidFill>
        </p:spPr>
        <p:txBody>
          <a:bodyPr wrap="square" lIns="182832" tIns="182832" rIns="182832" bIns="182832" rtlCol="0" anchor="ctr">
            <a:noAutofit/>
          </a:bodyPr>
          <a:lstStyle/>
          <a:p>
            <a:pPr defTabSz="913675">
              <a:lnSpc>
                <a:spcPct val="90000"/>
              </a:lnSpc>
              <a:spcBef>
                <a:spcPts val="600"/>
              </a:spcBef>
              <a:defRPr/>
            </a:pPr>
            <a:r>
              <a:rPr lang="en-US" kern="0" dirty="0">
                <a:gradFill>
                  <a:gsLst>
                    <a:gs pos="0">
                      <a:srgbClr val="FFFFFF"/>
                    </a:gs>
                    <a:gs pos="100000">
                      <a:srgbClr val="FFFFFF"/>
                    </a:gs>
                  </a:gsLst>
                  <a:lin ang="5400000" scaled="1"/>
                </a:gradFill>
                <a:cs typeface="Segoe UI" panose="020B0502040204020203" pitchFamily="34" charset="0"/>
              </a:rPr>
              <a:t>Rich Query and Transactions </a:t>
            </a:r>
          </a:p>
          <a:p>
            <a:pPr defTabSz="913675">
              <a:lnSpc>
                <a:spcPct val="90000"/>
              </a:lnSpc>
              <a:spcBef>
                <a:spcPts val="600"/>
              </a:spcBef>
              <a:defRPr/>
            </a:pPr>
            <a:r>
              <a:rPr lang="en-US" kern="0" dirty="0">
                <a:gradFill>
                  <a:gsLst>
                    <a:gs pos="0">
                      <a:srgbClr val="FFFFFF"/>
                    </a:gs>
                    <a:gs pos="100000">
                      <a:srgbClr val="FFFFFF"/>
                    </a:gs>
                  </a:gsLst>
                  <a:lin ang="5400000" scaled="1"/>
                </a:gradFill>
                <a:cs typeface="Segoe UI" panose="020B0502040204020203" pitchFamily="34" charset="0"/>
              </a:rPr>
              <a:t>over Schema-free Data</a:t>
            </a:r>
          </a:p>
        </p:txBody>
      </p:sp>
      <p:sp>
        <p:nvSpPr>
          <p:cNvPr id="18" name="TextBox 477"/>
          <p:cNvSpPr txBox="1"/>
          <p:nvPr/>
        </p:nvSpPr>
        <p:spPr>
          <a:xfrm>
            <a:off x="8240713" y="2742381"/>
            <a:ext cx="3429000" cy="752080"/>
          </a:xfrm>
          <a:prstGeom prst="rect">
            <a:avLst/>
          </a:prstGeom>
          <a:solidFill>
            <a:srgbClr val="FF8C00"/>
          </a:solidFill>
        </p:spPr>
        <p:txBody>
          <a:bodyPr wrap="square" lIns="182832" tIns="182832" rIns="182832" bIns="182832" rtlCol="0" anchor="ctr">
            <a:noAutofit/>
          </a:bodyPr>
          <a:lstStyle>
            <a:defPPr>
              <a:defRPr lang="en-US"/>
            </a:defPPr>
            <a:lvl1pPr defTabSz="913949">
              <a:lnSpc>
                <a:spcPct val="90000"/>
              </a:lnSpc>
              <a:spcBef>
                <a:spcPts val="600"/>
              </a:spcBef>
              <a:defRPr sz="2000" kern="0">
                <a:solidFill>
                  <a:srgbClr val="DC3C00"/>
                </a:solidFill>
                <a:latin typeface="Segoe UI" panose="020B0502040204020203" pitchFamily="34" charset="0"/>
                <a:cs typeface="Segoe UI" panose="020B0502040204020203" pitchFamily="34" charset="0"/>
              </a:defRPr>
            </a:lvl1pPr>
          </a:lstStyle>
          <a:p>
            <a:r>
              <a:rPr lang="en-US" sz="1800" dirty="0">
                <a:gradFill>
                  <a:gsLst>
                    <a:gs pos="0">
                      <a:srgbClr val="FFFFFF"/>
                    </a:gs>
                    <a:gs pos="100000">
                      <a:srgbClr val="FFFFFF"/>
                    </a:gs>
                  </a:gsLst>
                  <a:lin ang="5400000" scaled="1"/>
                </a:gradFill>
              </a:rPr>
              <a:t>Rapid Development</a:t>
            </a:r>
          </a:p>
        </p:txBody>
      </p:sp>
      <p:pic>
        <p:nvPicPr>
          <p:cNvPr id="20" name="Picture 26" descr="Dashboard 512x512.png"/>
          <p:cNvPicPr>
            <a:picLocks noChangeAspect="1"/>
          </p:cNvPicPr>
          <p:nvPr/>
        </p:nvPicPr>
        <p:blipFill>
          <a:blip r:embed="rId3" cstate="print">
            <a:biLevel thresh="25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7168396" y="2708071"/>
            <a:ext cx="811951" cy="811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1" name="Freeform 53"/>
          <p:cNvSpPr>
            <a:spLocks noEditPoints="1"/>
          </p:cNvSpPr>
          <p:nvPr/>
        </p:nvSpPr>
        <p:spPr bwMode="black">
          <a:xfrm flipH="1">
            <a:off x="11060025" y="2825918"/>
            <a:ext cx="518379" cy="585009"/>
          </a:xfrm>
          <a:custGeom>
            <a:avLst/>
            <a:gdLst>
              <a:gd name="T0" fmla="*/ 466 w 1443"/>
              <a:gd name="T1" fmla="*/ 0 h 1627"/>
              <a:gd name="T2" fmla="*/ 466 w 1443"/>
              <a:gd name="T3" fmla="*/ 294 h 1627"/>
              <a:gd name="T4" fmla="*/ 0 w 1443"/>
              <a:gd name="T5" fmla="*/ 1173 h 1627"/>
              <a:gd name="T6" fmla="*/ 48 w 1443"/>
              <a:gd name="T7" fmla="*/ 1230 h 1627"/>
              <a:gd name="T8" fmla="*/ 186 w 1443"/>
              <a:gd name="T9" fmla="*/ 1363 h 1627"/>
              <a:gd name="T10" fmla="*/ 210 w 1443"/>
              <a:gd name="T11" fmla="*/ 1455 h 1627"/>
              <a:gd name="T12" fmla="*/ 31 w 1443"/>
              <a:gd name="T13" fmla="*/ 1545 h 1627"/>
              <a:gd name="T14" fmla="*/ 49 w 1443"/>
              <a:gd name="T15" fmla="*/ 1554 h 1627"/>
              <a:gd name="T16" fmla="*/ 61 w 1443"/>
              <a:gd name="T17" fmla="*/ 1620 h 1627"/>
              <a:gd name="T18" fmla="*/ 73 w 1443"/>
              <a:gd name="T19" fmla="*/ 1553 h 1627"/>
              <a:gd name="T20" fmla="*/ 210 w 1443"/>
              <a:gd name="T21" fmla="*/ 1525 h 1627"/>
              <a:gd name="T22" fmla="*/ 215 w 1443"/>
              <a:gd name="T23" fmla="*/ 1537 h 1627"/>
              <a:gd name="T24" fmla="*/ 228 w 1443"/>
              <a:gd name="T25" fmla="*/ 1594 h 1627"/>
              <a:gd name="T26" fmla="*/ 258 w 1443"/>
              <a:gd name="T27" fmla="*/ 1627 h 1627"/>
              <a:gd name="T28" fmla="*/ 271 w 1443"/>
              <a:gd name="T29" fmla="*/ 1594 h 1627"/>
              <a:gd name="T30" fmla="*/ 276 w 1443"/>
              <a:gd name="T31" fmla="*/ 1537 h 1627"/>
              <a:gd name="T32" fmla="*/ 411 w 1443"/>
              <a:gd name="T33" fmla="*/ 1541 h 1627"/>
              <a:gd name="T34" fmla="*/ 388 w 1443"/>
              <a:gd name="T35" fmla="*/ 1586 h 1627"/>
              <a:gd name="T36" fmla="*/ 457 w 1443"/>
              <a:gd name="T37" fmla="*/ 1586 h 1627"/>
              <a:gd name="T38" fmla="*/ 435 w 1443"/>
              <a:gd name="T39" fmla="*/ 1543 h 1627"/>
              <a:gd name="T40" fmla="*/ 452 w 1443"/>
              <a:gd name="T41" fmla="*/ 1504 h 1627"/>
              <a:gd name="T42" fmla="*/ 276 w 1443"/>
              <a:gd name="T43" fmla="*/ 1363 h 1627"/>
              <a:gd name="T44" fmla="*/ 299 w 1443"/>
              <a:gd name="T45" fmla="*/ 1230 h 1627"/>
              <a:gd name="T46" fmla="*/ 514 w 1443"/>
              <a:gd name="T47" fmla="*/ 1182 h 1627"/>
              <a:gd name="T48" fmla="*/ 494 w 1443"/>
              <a:gd name="T49" fmla="*/ 1134 h 1627"/>
              <a:gd name="T50" fmla="*/ 538 w 1443"/>
              <a:gd name="T51" fmla="*/ 1491 h 1627"/>
              <a:gd name="T52" fmla="*/ 722 w 1443"/>
              <a:gd name="T53" fmla="*/ 1528 h 1627"/>
              <a:gd name="T54" fmla="*/ 816 w 1443"/>
              <a:gd name="T55" fmla="*/ 1053 h 1627"/>
              <a:gd name="T56" fmla="*/ 817 w 1443"/>
              <a:gd name="T57" fmla="*/ 1052 h 1627"/>
              <a:gd name="T58" fmla="*/ 818 w 1443"/>
              <a:gd name="T59" fmla="*/ 1027 h 1627"/>
              <a:gd name="T60" fmla="*/ 439 w 1443"/>
              <a:gd name="T61" fmla="*/ 938 h 1627"/>
              <a:gd name="T62" fmla="*/ 820 w 1443"/>
              <a:gd name="T63" fmla="*/ 772 h 1627"/>
              <a:gd name="T64" fmla="*/ 1231 w 1443"/>
              <a:gd name="T65" fmla="*/ 760 h 1627"/>
              <a:gd name="T66" fmla="*/ 1245 w 1443"/>
              <a:gd name="T67" fmla="*/ 707 h 1627"/>
              <a:gd name="T68" fmla="*/ 1428 w 1443"/>
              <a:gd name="T69" fmla="*/ 267 h 1627"/>
              <a:gd name="T70" fmla="*/ 1235 w 1443"/>
              <a:gd name="T71" fmla="*/ 687 h 1627"/>
              <a:gd name="T72" fmla="*/ 1215 w 1443"/>
              <a:gd name="T73" fmla="*/ 700 h 1627"/>
              <a:gd name="T74" fmla="*/ 898 w 1443"/>
              <a:gd name="T75" fmla="*/ 693 h 1627"/>
              <a:gd name="T76" fmla="*/ 507 w 1443"/>
              <a:gd name="T77" fmla="*/ 615 h 1627"/>
              <a:gd name="T78" fmla="*/ 415 w 1443"/>
              <a:gd name="T79" fmla="*/ 354 h 1627"/>
              <a:gd name="T80" fmla="*/ 196 w 1443"/>
              <a:gd name="T81" fmla="*/ 456 h 1627"/>
              <a:gd name="T82" fmla="*/ 138 w 1443"/>
              <a:gd name="T83" fmla="*/ 730 h 1627"/>
              <a:gd name="T84" fmla="*/ 90 w 1443"/>
              <a:gd name="T85" fmla="*/ 530 h 1627"/>
              <a:gd name="T86" fmla="*/ 6 w 1443"/>
              <a:gd name="T87" fmla="*/ 578 h 1627"/>
              <a:gd name="T88" fmla="*/ 49 w 1443"/>
              <a:gd name="T89" fmla="*/ 966 h 1627"/>
              <a:gd name="T90" fmla="*/ 48 w 1443"/>
              <a:gd name="T91" fmla="*/ 1125 h 1627"/>
              <a:gd name="T92" fmla="*/ 96 w 1443"/>
              <a:gd name="T93" fmla="*/ 1084 h 1627"/>
              <a:gd name="T94" fmla="*/ 96 w 1443"/>
              <a:gd name="T95" fmla="*/ 1125 h 1627"/>
              <a:gd name="T96" fmla="*/ 1084 w 1443"/>
              <a:gd name="T97" fmla="*/ 1519 h 1627"/>
              <a:gd name="T98" fmla="*/ 824 w 1443"/>
              <a:gd name="T99" fmla="*/ 1618 h 1627"/>
              <a:gd name="T100" fmla="*/ 1443 w 1443"/>
              <a:gd name="T101" fmla="*/ 1519 h 1627"/>
              <a:gd name="T102" fmla="*/ 1293 w 1443"/>
              <a:gd name="T103" fmla="*/ 870 h 1627"/>
              <a:gd name="T104" fmla="*/ 1443 w 1443"/>
              <a:gd name="T105" fmla="*/ 772 h 1627"/>
              <a:gd name="T106" fmla="*/ 586 w 1443"/>
              <a:gd name="T107" fmla="*/ 870 h 1627"/>
              <a:gd name="T108" fmla="*/ 1084 w 1443"/>
              <a:gd name="T109" fmla="*/ 1519 h 1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43" h="1627">
                <a:moveTo>
                  <a:pt x="613" y="147"/>
                </a:moveTo>
                <a:cubicBezTo>
                  <a:pt x="613" y="65"/>
                  <a:pt x="547" y="0"/>
                  <a:pt x="466" y="0"/>
                </a:cubicBezTo>
                <a:cubicBezTo>
                  <a:pt x="385" y="0"/>
                  <a:pt x="319" y="65"/>
                  <a:pt x="319" y="147"/>
                </a:cubicBezTo>
                <a:cubicBezTo>
                  <a:pt x="319" y="228"/>
                  <a:pt x="385" y="294"/>
                  <a:pt x="466" y="294"/>
                </a:cubicBezTo>
                <a:cubicBezTo>
                  <a:pt x="547" y="294"/>
                  <a:pt x="613" y="228"/>
                  <a:pt x="613" y="147"/>
                </a:cubicBezTo>
                <a:close/>
                <a:moveTo>
                  <a:pt x="0" y="1173"/>
                </a:moveTo>
                <a:cubicBezTo>
                  <a:pt x="0" y="1182"/>
                  <a:pt x="0" y="1182"/>
                  <a:pt x="0" y="1182"/>
                </a:cubicBezTo>
                <a:cubicBezTo>
                  <a:pt x="0" y="1208"/>
                  <a:pt x="22" y="1230"/>
                  <a:pt x="48" y="1230"/>
                </a:cubicBezTo>
                <a:cubicBezTo>
                  <a:pt x="186" y="1230"/>
                  <a:pt x="186" y="1230"/>
                  <a:pt x="186" y="1230"/>
                </a:cubicBezTo>
                <a:cubicBezTo>
                  <a:pt x="186" y="1363"/>
                  <a:pt x="186" y="1363"/>
                  <a:pt x="186" y="1363"/>
                </a:cubicBezTo>
                <a:cubicBezTo>
                  <a:pt x="210" y="1363"/>
                  <a:pt x="210" y="1363"/>
                  <a:pt x="210" y="1363"/>
                </a:cubicBezTo>
                <a:cubicBezTo>
                  <a:pt x="210" y="1455"/>
                  <a:pt x="210" y="1455"/>
                  <a:pt x="210" y="1455"/>
                </a:cubicBezTo>
                <a:cubicBezTo>
                  <a:pt x="31" y="1504"/>
                  <a:pt x="31" y="1504"/>
                  <a:pt x="31" y="1504"/>
                </a:cubicBezTo>
                <a:cubicBezTo>
                  <a:pt x="31" y="1545"/>
                  <a:pt x="31" y="1545"/>
                  <a:pt x="31" y="1545"/>
                </a:cubicBezTo>
                <a:cubicBezTo>
                  <a:pt x="49" y="1543"/>
                  <a:pt x="49" y="1543"/>
                  <a:pt x="49" y="1543"/>
                </a:cubicBezTo>
                <a:cubicBezTo>
                  <a:pt x="49" y="1554"/>
                  <a:pt x="49" y="1554"/>
                  <a:pt x="49" y="1554"/>
                </a:cubicBezTo>
                <a:cubicBezTo>
                  <a:pt x="36" y="1558"/>
                  <a:pt x="26" y="1571"/>
                  <a:pt x="26" y="1586"/>
                </a:cubicBezTo>
                <a:cubicBezTo>
                  <a:pt x="26" y="1605"/>
                  <a:pt x="42" y="1620"/>
                  <a:pt x="61" y="1620"/>
                </a:cubicBezTo>
                <a:cubicBezTo>
                  <a:pt x="80" y="1620"/>
                  <a:pt x="95" y="1605"/>
                  <a:pt x="95" y="1586"/>
                </a:cubicBezTo>
                <a:cubicBezTo>
                  <a:pt x="95" y="1571"/>
                  <a:pt x="86" y="1558"/>
                  <a:pt x="73" y="1553"/>
                </a:cubicBezTo>
                <a:cubicBezTo>
                  <a:pt x="73" y="1541"/>
                  <a:pt x="73" y="1541"/>
                  <a:pt x="73" y="1541"/>
                </a:cubicBezTo>
                <a:cubicBezTo>
                  <a:pt x="210" y="1525"/>
                  <a:pt x="210" y="1525"/>
                  <a:pt x="210" y="1525"/>
                </a:cubicBezTo>
                <a:cubicBezTo>
                  <a:pt x="210" y="1537"/>
                  <a:pt x="210" y="1537"/>
                  <a:pt x="210" y="1537"/>
                </a:cubicBezTo>
                <a:cubicBezTo>
                  <a:pt x="215" y="1537"/>
                  <a:pt x="215" y="1537"/>
                  <a:pt x="215" y="1537"/>
                </a:cubicBezTo>
                <a:cubicBezTo>
                  <a:pt x="215" y="1594"/>
                  <a:pt x="215" y="1594"/>
                  <a:pt x="215" y="1594"/>
                </a:cubicBezTo>
                <a:cubicBezTo>
                  <a:pt x="228" y="1594"/>
                  <a:pt x="228" y="1594"/>
                  <a:pt x="228" y="1594"/>
                </a:cubicBezTo>
                <a:cubicBezTo>
                  <a:pt x="228" y="1627"/>
                  <a:pt x="228" y="1627"/>
                  <a:pt x="228" y="1627"/>
                </a:cubicBezTo>
                <a:cubicBezTo>
                  <a:pt x="258" y="1627"/>
                  <a:pt x="258" y="1627"/>
                  <a:pt x="258" y="1627"/>
                </a:cubicBezTo>
                <a:cubicBezTo>
                  <a:pt x="258" y="1594"/>
                  <a:pt x="258" y="1594"/>
                  <a:pt x="258" y="1594"/>
                </a:cubicBezTo>
                <a:cubicBezTo>
                  <a:pt x="271" y="1594"/>
                  <a:pt x="271" y="1594"/>
                  <a:pt x="271" y="1594"/>
                </a:cubicBezTo>
                <a:cubicBezTo>
                  <a:pt x="271" y="1537"/>
                  <a:pt x="271" y="1537"/>
                  <a:pt x="271" y="1537"/>
                </a:cubicBezTo>
                <a:cubicBezTo>
                  <a:pt x="276" y="1537"/>
                  <a:pt x="276" y="1537"/>
                  <a:pt x="276" y="1537"/>
                </a:cubicBezTo>
                <a:cubicBezTo>
                  <a:pt x="276" y="1525"/>
                  <a:pt x="276" y="1525"/>
                  <a:pt x="276" y="1525"/>
                </a:cubicBezTo>
                <a:cubicBezTo>
                  <a:pt x="411" y="1541"/>
                  <a:pt x="411" y="1541"/>
                  <a:pt x="411" y="1541"/>
                </a:cubicBezTo>
                <a:cubicBezTo>
                  <a:pt x="411" y="1553"/>
                  <a:pt x="411" y="1553"/>
                  <a:pt x="411" y="1553"/>
                </a:cubicBezTo>
                <a:cubicBezTo>
                  <a:pt x="398" y="1558"/>
                  <a:pt x="388" y="1571"/>
                  <a:pt x="388" y="1586"/>
                </a:cubicBezTo>
                <a:cubicBezTo>
                  <a:pt x="388" y="1605"/>
                  <a:pt x="404" y="1620"/>
                  <a:pt x="423" y="1620"/>
                </a:cubicBezTo>
                <a:cubicBezTo>
                  <a:pt x="442" y="1620"/>
                  <a:pt x="457" y="1605"/>
                  <a:pt x="457" y="1586"/>
                </a:cubicBezTo>
                <a:cubicBezTo>
                  <a:pt x="457" y="1571"/>
                  <a:pt x="448" y="1558"/>
                  <a:pt x="435" y="1554"/>
                </a:cubicBezTo>
                <a:cubicBezTo>
                  <a:pt x="435" y="1543"/>
                  <a:pt x="435" y="1543"/>
                  <a:pt x="435" y="1543"/>
                </a:cubicBezTo>
                <a:cubicBezTo>
                  <a:pt x="452" y="1545"/>
                  <a:pt x="452" y="1545"/>
                  <a:pt x="452" y="1545"/>
                </a:cubicBezTo>
                <a:cubicBezTo>
                  <a:pt x="452" y="1504"/>
                  <a:pt x="452" y="1504"/>
                  <a:pt x="452" y="1504"/>
                </a:cubicBezTo>
                <a:cubicBezTo>
                  <a:pt x="276" y="1456"/>
                  <a:pt x="276" y="1456"/>
                  <a:pt x="276" y="1456"/>
                </a:cubicBezTo>
                <a:cubicBezTo>
                  <a:pt x="276" y="1363"/>
                  <a:pt x="276" y="1363"/>
                  <a:pt x="276" y="1363"/>
                </a:cubicBezTo>
                <a:cubicBezTo>
                  <a:pt x="299" y="1363"/>
                  <a:pt x="299" y="1363"/>
                  <a:pt x="299" y="1363"/>
                </a:cubicBezTo>
                <a:cubicBezTo>
                  <a:pt x="299" y="1230"/>
                  <a:pt x="299" y="1230"/>
                  <a:pt x="299" y="1230"/>
                </a:cubicBezTo>
                <a:cubicBezTo>
                  <a:pt x="466" y="1230"/>
                  <a:pt x="466" y="1230"/>
                  <a:pt x="466" y="1230"/>
                </a:cubicBezTo>
                <a:cubicBezTo>
                  <a:pt x="493" y="1230"/>
                  <a:pt x="514" y="1208"/>
                  <a:pt x="514" y="1182"/>
                </a:cubicBezTo>
                <a:cubicBezTo>
                  <a:pt x="514" y="1173"/>
                  <a:pt x="514" y="1173"/>
                  <a:pt x="514" y="1173"/>
                </a:cubicBezTo>
                <a:cubicBezTo>
                  <a:pt x="514" y="1157"/>
                  <a:pt x="506" y="1143"/>
                  <a:pt x="494" y="1134"/>
                </a:cubicBezTo>
                <a:cubicBezTo>
                  <a:pt x="609" y="1134"/>
                  <a:pt x="609" y="1134"/>
                  <a:pt x="609" y="1134"/>
                </a:cubicBezTo>
                <a:cubicBezTo>
                  <a:pt x="538" y="1491"/>
                  <a:pt x="538" y="1491"/>
                  <a:pt x="538" y="1491"/>
                </a:cubicBezTo>
                <a:cubicBezTo>
                  <a:pt x="528" y="1539"/>
                  <a:pt x="562" y="1586"/>
                  <a:pt x="613" y="1596"/>
                </a:cubicBezTo>
                <a:cubicBezTo>
                  <a:pt x="664" y="1606"/>
                  <a:pt x="713" y="1576"/>
                  <a:pt x="722" y="1528"/>
                </a:cubicBezTo>
                <a:cubicBezTo>
                  <a:pt x="816" y="1057"/>
                  <a:pt x="816" y="1057"/>
                  <a:pt x="816" y="1057"/>
                </a:cubicBezTo>
                <a:cubicBezTo>
                  <a:pt x="816" y="1056"/>
                  <a:pt x="816" y="1054"/>
                  <a:pt x="816" y="1053"/>
                </a:cubicBezTo>
                <a:cubicBezTo>
                  <a:pt x="816" y="1053"/>
                  <a:pt x="816" y="1053"/>
                  <a:pt x="816" y="1053"/>
                </a:cubicBezTo>
                <a:cubicBezTo>
                  <a:pt x="817" y="1053"/>
                  <a:pt x="817" y="1052"/>
                  <a:pt x="817" y="1052"/>
                </a:cubicBezTo>
                <a:cubicBezTo>
                  <a:pt x="817" y="1051"/>
                  <a:pt x="817" y="1051"/>
                  <a:pt x="817" y="1051"/>
                </a:cubicBezTo>
                <a:cubicBezTo>
                  <a:pt x="818" y="1043"/>
                  <a:pt x="818" y="1035"/>
                  <a:pt x="818" y="1027"/>
                </a:cubicBezTo>
                <a:cubicBezTo>
                  <a:pt x="813" y="977"/>
                  <a:pt x="771" y="938"/>
                  <a:pt x="720" y="938"/>
                </a:cubicBezTo>
                <a:cubicBezTo>
                  <a:pt x="439" y="938"/>
                  <a:pt x="439" y="938"/>
                  <a:pt x="439" y="938"/>
                </a:cubicBezTo>
                <a:cubicBezTo>
                  <a:pt x="474" y="772"/>
                  <a:pt x="474" y="772"/>
                  <a:pt x="474" y="772"/>
                </a:cubicBezTo>
                <a:cubicBezTo>
                  <a:pt x="820" y="772"/>
                  <a:pt x="820" y="772"/>
                  <a:pt x="820" y="772"/>
                </a:cubicBezTo>
                <a:cubicBezTo>
                  <a:pt x="835" y="772"/>
                  <a:pt x="849" y="767"/>
                  <a:pt x="861" y="760"/>
                </a:cubicBezTo>
                <a:cubicBezTo>
                  <a:pt x="1231" y="760"/>
                  <a:pt x="1231" y="760"/>
                  <a:pt x="1231" y="760"/>
                </a:cubicBezTo>
                <a:cubicBezTo>
                  <a:pt x="1231" y="717"/>
                  <a:pt x="1231" y="717"/>
                  <a:pt x="1231" y="717"/>
                </a:cubicBezTo>
                <a:cubicBezTo>
                  <a:pt x="1238" y="717"/>
                  <a:pt x="1251" y="709"/>
                  <a:pt x="1245" y="707"/>
                </a:cubicBezTo>
                <a:cubicBezTo>
                  <a:pt x="1258" y="712"/>
                  <a:pt x="1258" y="712"/>
                  <a:pt x="1258" y="712"/>
                </a:cubicBezTo>
                <a:cubicBezTo>
                  <a:pt x="1427" y="272"/>
                  <a:pt x="1255" y="721"/>
                  <a:pt x="1428" y="267"/>
                </a:cubicBezTo>
                <a:cubicBezTo>
                  <a:pt x="1372" y="246"/>
                  <a:pt x="1400" y="256"/>
                  <a:pt x="1400" y="256"/>
                </a:cubicBezTo>
                <a:cubicBezTo>
                  <a:pt x="1235" y="687"/>
                  <a:pt x="1235" y="687"/>
                  <a:pt x="1235" y="687"/>
                </a:cubicBezTo>
                <a:cubicBezTo>
                  <a:pt x="1234" y="686"/>
                  <a:pt x="1232" y="686"/>
                  <a:pt x="1231" y="686"/>
                </a:cubicBezTo>
                <a:cubicBezTo>
                  <a:pt x="1223" y="686"/>
                  <a:pt x="1216" y="692"/>
                  <a:pt x="1215" y="700"/>
                </a:cubicBezTo>
                <a:cubicBezTo>
                  <a:pt x="898" y="700"/>
                  <a:pt x="898" y="700"/>
                  <a:pt x="898" y="700"/>
                </a:cubicBezTo>
                <a:cubicBezTo>
                  <a:pt x="898" y="698"/>
                  <a:pt x="898" y="695"/>
                  <a:pt x="898" y="693"/>
                </a:cubicBezTo>
                <a:cubicBezTo>
                  <a:pt x="898" y="650"/>
                  <a:pt x="863" y="615"/>
                  <a:pt x="820" y="615"/>
                </a:cubicBezTo>
                <a:cubicBezTo>
                  <a:pt x="507" y="615"/>
                  <a:pt x="507" y="615"/>
                  <a:pt x="507" y="615"/>
                </a:cubicBezTo>
                <a:cubicBezTo>
                  <a:pt x="526" y="525"/>
                  <a:pt x="526" y="525"/>
                  <a:pt x="526" y="525"/>
                </a:cubicBezTo>
                <a:cubicBezTo>
                  <a:pt x="542" y="447"/>
                  <a:pt x="492" y="371"/>
                  <a:pt x="415" y="354"/>
                </a:cubicBezTo>
                <a:cubicBezTo>
                  <a:pt x="367" y="344"/>
                  <a:pt x="367" y="344"/>
                  <a:pt x="367" y="344"/>
                </a:cubicBezTo>
                <a:cubicBezTo>
                  <a:pt x="289" y="328"/>
                  <a:pt x="213" y="378"/>
                  <a:pt x="196" y="456"/>
                </a:cubicBezTo>
                <a:cubicBezTo>
                  <a:pt x="151" y="670"/>
                  <a:pt x="151" y="670"/>
                  <a:pt x="151" y="670"/>
                </a:cubicBezTo>
                <a:cubicBezTo>
                  <a:pt x="138" y="730"/>
                  <a:pt x="138" y="730"/>
                  <a:pt x="138" y="730"/>
                </a:cubicBezTo>
                <a:cubicBezTo>
                  <a:pt x="138" y="578"/>
                  <a:pt x="138" y="578"/>
                  <a:pt x="138" y="578"/>
                </a:cubicBezTo>
                <a:cubicBezTo>
                  <a:pt x="138" y="552"/>
                  <a:pt x="117" y="530"/>
                  <a:pt x="90" y="530"/>
                </a:cubicBezTo>
                <a:cubicBezTo>
                  <a:pt x="54" y="530"/>
                  <a:pt x="54" y="530"/>
                  <a:pt x="54" y="530"/>
                </a:cubicBezTo>
                <a:cubicBezTo>
                  <a:pt x="28" y="530"/>
                  <a:pt x="6" y="552"/>
                  <a:pt x="6" y="578"/>
                </a:cubicBezTo>
                <a:cubicBezTo>
                  <a:pt x="6" y="918"/>
                  <a:pt x="6" y="918"/>
                  <a:pt x="6" y="918"/>
                </a:cubicBezTo>
                <a:cubicBezTo>
                  <a:pt x="6" y="943"/>
                  <a:pt x="25" y="964"/>
                  <a:pt x="49" y="966"/>
                </a:cubicBezTo>
                <a:cubicBezTo>
                  <a:pt x="49" y="1125"/>
                  <a:pt x="49" y="1125"/>
                  <a:pt x="49" y="1125"/>
                </a:cubicBezTo>
                <a:cubicBezTo>
                  <a:pt x="48" y="1125"/>
                  <a:pt x="48" y="1125"/>
                  <a:pt x="48" y="1125"/>
                </a:cubicBezTo>
                <a:cubicBezTo>
                  <a:pt x="22" y="1125"/>
                  <a:pt x="0" y="1146"/>
                  <a:pt x="0" y="1173"/>
                </a:cubicBezTo>
                <a:close/>
                <a:moveTo>
                  <a:pt x="96" y="1084"/>
                </a:moveTo>
                <a:cubicBezTo>
                  <a:pt x="106" y="1101"/>
                  <a:pt x="121" y="1116"/>
                  <a:pt x="140" y="1125"/>
                </a:cubicBezTo>
                <a:cubicBezTo>
                  <a:pt x="96" y="1125"/>
                  <a:pt x="96" y="1125"/>
                  <a:pt x="96" y="1125"/>
                </a:cubicBezTo>
                <a:lnTo>
                  <a:pt x="96" y="1084"/>
                </a:lnTo>
                <a:close/>
                <a:moveTo>
                  <a:pt x="1084" y="1519"/>
                </a:moveTo>
                <a:cubicBezTo>
                  <a:pt x="824" y="1519"/>
                  <a:pt x="824" y="1519"/>
                  <a:pt x="824" y="1519"/>
                </a:cubicBezTo>
                <a:cubicBezTo>
                  <a:pt x="824" y="1618"/>
                  <a:pt x="824" y="1618"/>
                  <a:pt x="824" y="1618"/>
                </a:cubicBezTo>
                <a:cubicBezTo>
                  <a:pt x="1443" y="1618"/>
                  <a:pt x="1443" y="1618"/>
                  <a:pt x="1443" y="1618"/>
                </a:cubicBezTo>
                <a:cubicBezTo>
                  <a:pt x="1443" y="1519"/>
                  <a:pt x="1443" y="1519"/>
                  <a:pt x="1443" y="1519"/>
                </a:cubicBezTo>
                <a:cubicBezTo>
                  <a:pt x="1293" y="1519"/>
                  <a:pt x="1293" y="1519"/>
                  <a:pt x="1293" y="1519"/>
                </a:cubicBezTo>
                <a:cubicBezTo>
                  <a:pt x="1293" y="870"/>
                  <a:pt x="1293" y="870"/>
                  <a:pt x="1293" y="870"/>
                </a:cubicBezTo>
                <a:cubicBezTo>
                  <a:pt x="1443" y="870"/>
                  <a:pt x="1443" y="870"/>
                  <a:pt x="1443" y="870"/>
                </a:cubicBezTo>
                <a:cubicBezTo>
                  <a:pt x="1443" y="772"/>
                  <a:pt x="1443" y="772"/>
                  <a:pt x="1443" y="772"/>
                </a:cubicBezTo>
                <a:cubicBezTo>
                  <a:pt x="586" y="772"/>
                  <a:pt x="586" y="772"/>
                  <a:pt x="586" y="772"/>
                </a:cubicBezTo>
                <a:cubicBezTo>
                  <a:pt x="586" y="870"/>
                  <a:pt x="586" y="870"/>
                  <a:pt x="586" y="870"/>
                </a:cubicBezTo>
                <a:cubicBezTo>
                  <a:pt x="1084" y="870"/>
                  <a:pt x="1084" y="870"/>
                  <a:pt x="1084" y="870"/>
                </a:cubicBezTo>
                <a:lnTo>
                  <a:pt x="1084" y="1519"/>
                </a:lnTo>
                <a:close/>
              </a:path>
            </a:pathLst>
          </a:custGeom>
          <a:solidFill>
            <a:schemeClr val="bg1"/>
          </a:solidFill>
          <a:ln>
            <a:noFill/>
          </a:ln>
          <a:extLst/>
        </p:spPr>
        <p:txBody>
          <a:bodyPr vert="horz" wrap="square" lIns="91416" tIns="45708" rIns="91416" bIns="45708" numCol="1" anchor="t" anchorCtr="0" compatLnSpc="1">
            <a:prstTxWarp prst="textNoShape">
              <a:avLst/>
            </a:prstTxWarp>
          </a:bodyPr>
          <a:lstStyle/>
          <a:p>
            <a:endParaRPr lang="en-US" sz="1799">
              <a:gradFill>
                <a:gsLst>
                  <a:gs pos="0">
                    <a:srgbClr val="00AEEF">
                      <a:lumMod val="5000"/>
                      <a:lumOff val="95000"/>
                    </a:srgbClr>
                  </a:gs>
                  <a:gs pos="100000">
                    <a:srgbClr val="000000"/>
                  </a:gs>
                </a:gsLst>
                <a:lin ang="5400000" scaled="1"/>
              </a:gradFill>
            </a:endParaRPr>
          </a:p>
        </p:txBody>
      </p:sp>
      <p:pic>
        <p:nvPicPr>
          <p:cNvPr id="25" name="Picture 75"/>
          <p:cNvPicPr>
            <a:picLocks noChangeAspect="1"/>
          </p:cNvPicPr>
          <p:nvPr/>
        </p:nvPicPr>
        <p:blipFill rotWithShape="1">
          <a:blip r:embed="rId5">
            <a:extLst>
              <a:ext uri="{28A0092B-C50C-407E-A947-70E740481C1C}">
                <a14:useLocalDpi xmlns:a14="http://schemas.microsoft.com/office/drawing/2010/main" val="0"/>
              </a:ext>
            </a:extLst>
          </a:blip>
          <a:srcRect t="29644"/>
          <a:stretch/>
        </p:blipFill>
        <p:spPr bwMode="auto">
          <a:xfrm>
            <a:off x="-266057" y="4520995"/>
            <a:ext cx="2799431" cy="2366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 name="Freeform 8"/>
          <p:cNvSpPr>
            <a:spLocks noEditPoints="1"/>
          </p:cNvSpPr>
          <p:nvPr/>
        </p:nvSpPr>
        <p:spPr bwMode="black">
          <a:xfrm rot="5610754">
            <a:off x="3391926" y="2901118"/>
            <a:ext cx="576309" cy="576159"/>
          </a:xfrm>
          <a:custGeom>
            <a:avLst/>
            <a:gdLst>
              <a:gd name="T0" fmla="*/ 226 w 300"/>
              <a:gd name="T1" fmla="*/ 193 h 300"/>
              <a:gd name="T2" fmla="*/ 233 w 300"/>
              <a:gd name="T3" fmla="*/ 157 h 300"/>
              <a:gd name="T4" fmla="*/ 233 w 300"/>
              <a:gd name="T5" fmla="*/ 128 h 300"/>
              <a:gd name="T6" fmla="*/ 142 w 300"/>
              <a:gd name="T7" fmla="*/ 51 h 300"/>
              <a:gd name="T8" fmla="*/ 52 w 300"/>
              <a:gd name="T9" fmla="*/ 128 h 300"/>
              <a:gd name="T10" fmla="*/ 52 w 300"/>
              <a:gd name="T11" fmla="*/ 157 h 300"/>
              <a:gd name="T12" fmla="*/ 142 w 300"/>
              <a:gd name="T13" fmla="*/ 234 h 300"/>
              <a:gd name="T14" fmla="*/ 183 w 300"/>
              <a:gd name="T15" fmla="*/ 224 h 300"/>
              <a:gd name="T16" fmla="*/ 193 w 300"/>
              <a:gd name="T17" fmla="*/ 226 h 300"/>
              <a:gd name="T18" fmla="*/ 270 w 300"/>
              <a:gd name="T19" fmla="*/ 300 h 300"/>
              <a:gd name="T20" fmla="*/ 298 w 300"/>
              <a:gd name="T21" fmla="*/ 275 h 300"/>
              <a:gd name="T22" fmla="*/ 206 w 300"/>
              <a:gd name="T23" fmla="*/ 157 h 300"/>
              <a:gd name="T24" fmla="*/ 142 w 300"/>
              <a:gd name="T25" fmla="*/ 208 h 300"/>
              <a:gd name="T26" fmla="*/ 78 w 300"/>
              <a:gd name="T27" fmla="*/ 157 h 300"/>
              <a:gd name="T28" fmla="*/ 78 w 300"/>
              <a:gd name="T29" fmla="*/ 128 h 300"/>
              <a:gd name="T30" fmla="*/ 142 w 300"/>
              <a:gd name="T31" fmla="*/ 77 h 300"/>
              <a:gd name="T32" fmla="*/ 206 w 300"/>
              <a:gd name="T33" fmla="*/ 128 h 300"/>
              <a:gd name="T34" fmla="*/ 206 w 300"/>
              <a:gd name="T35" fmla="*/ 157 h 300"/>
              <a:gd name="T36" fmla="*/ 197 w 300"/>
              <a:gd name="T37" fmla="*/ 142 h 300"/>
              <a:gd name="T38" fmla="*/ 156 w 300"/>
              <a:gd name="T39" fmla="*/ 157 h 300"/>
              <a:gd name="T40" fmla="*/ 142 w 300"/>
              <a:gd name="T41" fmla="*/ 197 h 300"/>
              <a:gd name="T42" fmla="*/ 128 w 300"/>
              <a:gd name="T43" fmla="*/ 157 h 300"/>
              <a:gd name="T44" fmla="*/ 87 w 300"/>
              <a:gd name="T45" fmla="*/ 142 h 300"/>
              <a:gd name="T46" fmla="*/ 128 w 300"/>
              <a:gd name="T47" fmla="*/ 128 h 300"/>
              <a:gd name="T48" fmla="*/ 142 w 300"/>
              <a:gd name="T49" fmla="*/ 88 h 300"/>
              <a:gd name="T50" fmla="*/ 156 w 300"/>
              <a:gd name="T51" fmla="*/ 128 h 300"/>
              <a:gd name="T52" fmla="*/ 142 w 300"/>
              <a:gd name="T53" fmla="*/ 40 h 300"/>
              <a:gd name="T54" fmla="*/ 128 w 300"/>
              <a:gd name="T55" fmla="*/ 0 h 300"/>
              <a:gd name="T56" fmla="*/ 156 w 300"/>
              <a:gd name="T57" fmla="*/ 41 h 300"/>
              <a:gd name="T58" fmla="*/ 40 w 300"/>
              <a:gd name="T59" fmla="*/ 142 h 300"/>
              <a:gd name="T60" fmla="*/ 0 w 300"/>
              <a:gd name="T61" fmla="*/ 157 h 300"/>
              <a:gd name="T62" fmla="*/ 41 w 300"/>
              <a:gd name="T63" fmla="*/ 128 h 300"/>
              <a:gd name="T64" fmla="*/ 142 w 300"/>
              <a:gd name="T65" fmla="*/ 245 h 300"/>
              <a:gd name="T66" fmla="*/ 156 w 300"/>
              <a:gd name="T67" fmla="*/ 285 h 300"/>
              <a:gd name="T68" fmla="*/ 128 w 300"/>
              <a:gd name="T69" fmla="*/ 244 h 300"/>
              <a:gd name="T70" fmla="*/ 245 w 300"/>
              <a:gd name="T71" fmla="*/ 142 h 300"/>
              <a:gd name="T72" fmla="*/ 285 w 300"/>
              <a:gd name="T73" fmla="*/ 128 h 300"/>
              <a:gd name="T74" fmla="*/ 243 w 300"/>
              <a:gd name="T75" fmla="*/ 15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 h="300">
                <a:moveTo>
                  <a:pt x="298" y="266"/>
                </a:moveTo>
                <a:cubicBezTo>
                  <a:pt x="226" y="193"/>
                  <a:pt x="226" y="193"/>
                  <a:pt x="226" y="193"/>
                </a:cubicBezTo>
                <a:cubicBezTo>
                  <a:pt x="223" y="191"/>
                  <a:pt x="222" y="186"/>
                  <a:pt x="224" y="183"/>
                </a:cubicBezTo>
                <a:cubicBezTo>
                  <a:pt x="228" y="175"/>
                  <a:pt x="231" y="166"/>
                  <a:pt x="233" y="157"/>
                </a:cubicBezTo>
                <a:cubicBezTo>
                  <a:pt x="233" y="152"/>
                  <a:pt x="234" y="147"/>
                  <a:pt x="234" y="142"/>
                </a:cubicBezTo>
                <a:cubicBezTo>
                  <a:pt x="234" y="138"/>
                  <a:pt x="233" y="133"/>
                  <a:pt x="233" y="128"/>
                </a:cubicBezTo>
                <a:cubicBezTo>
                  <a:pt x="227" y="89"/>
                  <a:pt x="196" y="58"/>
                  <a:pt x="156" y="52"/>
                </a:cubicBezTo>
                <a:cubicBezTo>
                  <a:pt x="152" y="51"/>
                  <a:pt x="147" y="51"/>
                  <a:pt x="142" y="51"/>
                </a:cubicBezTo>
                <a:cubicBezTo>
                  <a:pt x="137" y="51"/>
                  <a:pt x="133" y="51"/>
                  <a:pt x="128" y="52"/>
                </a:cubicBezTo>
                <a:cubicBezTo>
                  <a:pt x="89" y="58"/>
                  <a:pt x="58" y="89"/>
                  <a:pt x="52" y="128"/>
                </a:cubicBezTo>
                <a:cubicBezTo>
                  <a:pt x="51" y="133"/>
                  <a:pt x="51" y="138"/>
                  <a:pt x="51" y="142"/>
                </a:cubicBezTo>
                <a:cubicBezTo>
                  <a:pt x="51" y="147"/>
                  <a:pt x="51" y="152"/>
                  <a:pt x="52" y="157"/>
                </a:cubicBezTo>
                <a:cubicBezTo>
                  <a:pt x="58" y="196"/>
                  <a:pt x="89" y="227"/>
                  <a:pt x="128" y="233"/>
                </a:cubicBezTo>
                <a:cubicBezTo>
                  <a:pt x="133" y="234"/>
                  <a:pt x="137" y="234"/>
                  <a:pt x="142" y="234"/>
                </a:cubicBezTo>
                <a:cubicBezTo>
                  <a:pt x="147" y="234"/>
                  <a:pt x="152" y="234"/>
                  <a:pt x="156" y="233"/>
                </a:cubicBezTo>
                <a:cubicBezTo>
                  <a:pt x="166" y="231"/>
                  <a:pt x="175" y="228"/>
                  <a:pt x="183" y="224"/>
                </a:cubicBezTo>
                <a:cubicBezTo>
                  <a:pt x="184" y="224"/>
                  <a:pt x="185" y="223"/>
                  <a:pt x="187" y="223"/>
                </a:cubicBezTo>
                <a:cubicBezTo>
                  <a:pt x="189" y="223"/>
                  <a:pt x="192" y="224"/>
                  <a:pt x="193" y="226"/>
                </a:cubicBezTo>
                <a:cubicBezTo>
                  <a:pt x="265" y="298"/>
                  <a:pt x="265" y="298"/>
                  <a:pt x="265" y="298"/>
                </a:cubicBezTo>
                <a:cubicBezTo>
                  <a:pt x="267" y="299"/>
                  <a:pt x="268" y="300"/>
                  <a:pt x="270" y="300"/>
                </a:cubicBezTo>
                <a:cubicBezTo>
                  <a:pt x="272" y="300"/>
                  <a:pt x="273" y="299"/>
                  <a:pt x="275" y="298"/>
                </a:cubicBezTo>
                <a:cubicBezTo>
                  <a:pt x="298" y="275"/>
                  <a:pt x="298" y="275"/>
                  <a:pt x="298" y="275"/>
                </a:cubicBezTo>
                <a:cubicBezTo>
                  <a:pt x="300" y="272"/>
                  <a:pt x="300" y="268"/>
                  <a:pt x="298" y="266"/>
                </a:cubicBezTo>
                <a:close/>
                <a:moveTo>
                  <a:pt x="206" y="157"/>
                </a:moveTo>
                <a:cubicBezTo>
                  <a:pt x="201" y="181"/>
                  <a:pt x="181" y="201"/>
                  <a:pt x="156" y="206"/>
                </a:cubicBezTo>
                <a:cubicBezTo>
                  <a:pt x="152" y="207"/>
                  <a:pt x="147" y="208"/>
                  <a:pt x="142" y="208"/>
                </a:cubicBezTo>
                <a:cubicBezTo>
                  <a:pt x="137" y="208"/>
                  <a:pt x="133" y="207"/>
                  <a:pt x="128" y="206"/>
                </a:cubicBezTo>
                <a:cubicBezTo>
                  <a:pt x="103" y="201"/>
                  <a:pt x="84" y="181"/>
                  <a:pt x="78" y="157"/>
                </a:cubicBezTo>
                <a:cubicBezTo>
                  <a:pt x="77" y="152"/>
                  <a:pt x="77" y="147"/>
                  <a:pt x="77" y="142"/>
                </a:cubicBezTo>
                <a:cubicBezTo>
                  <a:pt x="77" y="138"/>
                  <a:pt x="77" y="133"/>
                  <a:pt x="78" y="128"/>
                </a:cubicBezTo>
                <a:cubicBezTo>
                  <a:pt x="84" y="103"/>
                  <a:pt x="103" y="84"/>
                  <a:pt x="128" y="79"/>
                </a:cubicBezTo>
                <a:cubicBezTo>
                  <a:pt x="133" y="78"/>
                  <a:pt x="137" y="77"/>
                  <a:pt x="142" y="77"/>
                </a:cubicBezTo>
                <a:cubicBezTo>
                  <a:pt x="147" y="77"/>
                  <a:pt x="152" y="78"/>
                  <a:pt x="156" y="79"/>
                </a:cubicBezTo>
                <a:cubicBezTo>
                  <a:pt x="181" y="84"/>
                  <a:pt x="201" y="103"/>
                  <a:pt x="206" y="128"/>
                </a:cubicBezTo>
                <a:cubicBezTo>
                  <a:pt x="207" y="133"/>
                  <a:pt x="208" y="138"/>
                  <a:pt x="208" y="142"/>
                </a:cubicBezTo>
                <a:cubicBezTo>
                  <a:pt x="208" y="147"/>
                  <a:pt x="207" y="152"/>
                  <a:pt x="206" y="157"/>
                </a:cubicBezTo>
                <a:close/>
                <a:moveTo>
                  <a:pt x="195" y="128"/>
                </a:moveTo>
                <a:cubicBezTo>
                  <a:pt x="196" y="133"/>
                  <a:pt x="197" y="138"/>
                  <a:pt x="197" y="142"/>
                </a:cubicBezTo>
                <a:cubicBezTo>
                  <a:pt x="197" y="147"/>
                  <a:pt x="196" y="152"/>
                  <a:pt x="195" y="157"/>
                </a:cubicBezTo>
                <a:cubicBezTo>
                  <a:pt x="156" y="157"/>
                  <a:pt x="156" y="157"/>
                  <a:pt x="156" y="157"/>
                </a:cubicBezTo>
                <a:cubicBezTo>
                  <a:pt x="156" y="195"/>
                  <a:pt x="156" y="195"/>
                  <a:pt x="156" y="195"/>
                </a:cubicBezTo>
                <a:cubicBezTo>
                  <a:pt x="152" y="197"/>
                  <a:pt x="147" y="197"/>
                  <a:pt x="142" y="197"/>
                </a:cubicBezTo>
                <a:cubicBezTo>
                  <a:pt x="137" y="197"/>
                  <a:pt x="133" y="197"/>
                  <a:pt x="128" y="195"/>
                </a:cubicBezTo>
                <a:cubicBezTo>
                  <a:pt x="128" y="157"/>
                  <a:pt x="128" y="157"/>
                  <a:pt x="128" y="157"/>
                </a:cubicBezTo>
                <a:cubicBezTo>
                  <a:pt x="89" y="157"/>
                  <a:pt x="89" y="157"/>
                  <a:pt x="89" y="157"/>
                </a:cubicBezTo>
                <a:cubicBezTo>
                  <a:pt x="88" y="152"/>
                  <a:pt x="87" y="147"/>
                  <a:pt x="87" y="142"/>
                </a:cubicBezTo>
                <a:cubicBezTo>
                  <a:pt x="87" y="138"/>
                  <a:pt x="88" y="133"/>
                  <a:pt x="89" y="128"/>
                </a:cubicBezTo>
                <a:cubicBezTo>
                  <a:pt x="128" y="128"/>
                  <a:pt x="128" y="128"/>
                  <a:pt x="128" y="128"/>
                </a:cubicBezTo>
                <a:cubicBezTo>
                  <a:pt x="128" y="90"/>
                  <a:pt x="128" y="90"/>
                  <a:pt x="128" y="90"/>
                </a:cubicBezTo>
                <a:cubicBezTo>
                  <a:pt x="133" y="88"/>
                  <a:pt x="137" y="88"/>
                  <a:pt x="142" y="88"/>
                </a:cubicBezTo>
                <a:cubicBezTo>
                  <a:pt x="147" y="88"/>
                  <a:pt x="152" y="88"/>
                  <a:pt x="156" y="90"/>
                </a:cubicBezTo>
                <a:cubicBezTo>
                  <a:pt x="156" y="128"/>
                  <a:pt x="156" y="128"/>
                  <a:pt x="156" y="128"/>
                </a:cubicBezTo>
                <a:lnTo>
                  <a:pt x="195" y="128"/>
                </a:lnTo>
                <a:close/>
                <a:moveTo>
                  <a:pt x="142" y="40"/>
                </a:moveTo>
                <a:cubicBezTo>
                  <a:pt x="137" y="40"/>
                  <a:pt x="133" y="41"/>
                  <a:pt x="128" y="41"/>
                </a:cubicBezTo>
                <a:cubicBezTo>
                  <a:pt x="128" y="0"/>
                  <a:pt x="128" y="0"/>
                  <a:pt x="128" y="0"/>
                </a:cubicBezTo>
                <a:cubicBezTo>
                  <a:pt x="156" y="0"/>
                  <a:pt x="156" y="0"/>
                  <a:pt x="156" y="0"/>
                </a:cubicBezTo>
                <a:cubicBezTo>
                  <a:pt x="156" y="41"/>
                  <a:pt x="156" y="41"/>
                  <a:pt x="156" y="41"/>
                </a:cubicBezTo>
                <a:cubicBezTo>
                  <a:pt x="152" y="41"/>
                  <a:pt x="147" y="40"/>
                  <a:pt x="142" y="40"/>
                </a:cubicBezTo>
                <a:close/>
                <a:moveTo>
                  <a:pt x="40" y="142"/>
                </a:moveTo>
                <a:cubicBezTo>
                  <a:pt x="40" y="147"/>
                  <a:pt x="40" y="152"/>
                  <a:pt x="41" y="157"/>
                </a:cubicBezTo>
                <a:cubicBezTo>
                  <a:pt x="0" y="157"/>
                  <a:pt x="0" y="157"/>
                  <a:pt x="0" y="157"/>
                </a:cubicBezTo>
                <a:cubicBezTo>
                  <a:pt x="0" y="128"/>
                  <a:pt x="0" y="128"/>
                  <a:pt x="0" y="128"/>
                </a:cubicBezTo>
                <a:cubicBezTo>
                  <a:pt x="41" y="128"/>
                  <a:pt x="41" y="128"/>
                  <a:pt x="41" y="128"/>
                </a:cubicBezTo>
                <a:cubicBezTo>
                  <a:pt x="40" y="133"/>
                  <a:pt x="40" y="138"/>
                  <a:pt x="40" y="142"/>
                </a:cubicBezTo>
                <a:close/>
                <a:moveTo>
                  <a:pt x="142" y="245"/>
                </a:moveTo>
                <a:cubicBezTo>
                  <a:pt x="147" y="245"/>
                  <a:pt x="152" y="244"/>
                  <a:pt x="156" y="244"/>
                </a:cubicBezTo>
                <a:cubicBezTo>
                  <a:pt x="156" y="285"/>
                  <a:pt x="156" y="285"/>
                  <a:pt x="156" y="285"/>
                </a:cubicBezTo>
                <a:cubicBezTo>
                  <a:pt x="128" y="285"/>
                  <a:pt x="128" y="285"/>
                  <a:pt x="128" y="285"/>
                </a:cubicBezTo>
                <a:cubicBezTo>
                  <a:pt x="128" y="244"/>
                  <a:pt x="128" y="244"/>
                  <a:pt x="128" y="244"/>
                </a:cubicBezTo>
                <a:cubicBezTo>
                  <a:pt x="133" y="244"/>
                  <a:pt x="137" y="245"/>
                  <a:pt x="142" y="245"/>
                </a:cubicBezTo>
                <a:close/>
                <a:moveTo>
                  <a:pt x="245" y="142"/>
                </a:moveTo>
                <a:cubicBezTo>
                  <a:pt x="245" y="138"/>
                  <a:pt x="244" y="133"/>
                  <a:pt x="243" y="128"/>
                </a:cubicBezTo>
                <a:cubicBezTo>
                  <a:pt x="285" y="128"/>
                  <a:pt x="285" y="128"/>
                  <a:pt x="285" y="128"/>
                </a:cubicBezTo>
                <a:cubicBezTo>
                  <a:pt x="285" y="157"/>
                  <a:pt x="285" y="157"/>
                  <a:pt x="285" y="157"/>
                </a:cubicBezTo>
                <a:cubicBezTo>
                  <a:pt x="243" y="157"/>
                  <a:pt x="243" y="157"/>
                  <a:pt x="243" y="157"/>
                </a:cubicBezTo>
                <a:cubicBezTo>
                  <a:pt x="244" y="152"/>
                  <a:pt x="245" y="147"/>
                  <a:pt x="245" y="14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prstClr val="black"/>
              </a:solidFill>
              <a:cs typeface="Segoe UI" panose="020B0502040204020203" pitchFamily="34" charset="0"/>
            </a:endParaRPr>
          </a:p>
        </p:txBody>
      </p:sp>
      <p:sp>
        <p:nvSpPr>
          <p:cNvPr id="54" name="Rectangle 53"/>
          <p:cNvSpPr/>
          <p:nvPr/>
        </p:nvSpPr>
        <p:spPr bwMode="auto">
          <a:xfrm>
            <a:off x="2935231" y="5296145"/>
            <a:ext cx="3728190" cy="109892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defTabSz="932472" fontAlgn="base">
              <a:lnSpc>
                <a:spcPct val="90000"/>
              </a:lnSpc>
              <a:spcBef>
                <a:spcPct val="0"/>
              </a:spcBef>
              <a:spcAft>
                <a:spcPct val="0"/>
              </a:spcAft>
            </a:pPr>
            <a:r>
              <a:rPr lang="en-US" sz="2000" u="sng" kern="0" dirty="0" smtClean="0">
                <a:solidFill>
                  <a:srgbClr val="000000">
                    <a:lumMod val="65000"/>
                    <a:lumOff val="35000"/>
                  </a:srgbClr>
                </a:solidFill>
                <a:cs typeface="Segoe UI" panose="020B0502040204020203" pitchFamily="34" charset="0"/>
              </a:rPr>
              <a:t>Release Timing</a:t>
            </a:r>
            <a:endParaRPr lang="en-US" sz="2000" u="sng" kern="0" dirty="0">
              <a:solidFill>
                <a:srgbClr val="000000">
                  <a:lumMod val="65000"/>
                  <a:lumOff val="35000"/>
                </a:srgbClr>
              </a:solidFill>
              <a:cs typeface="Segoe UI" panose="020B0502040204020203" pitchFamily="34" charset="0"/>
            </a:endParaRPr>
          </a:p>
          <a:p>
            <a:pPr defTabSz="932472" fontAlgn="base">
              <a:lnSpc>
                <a:spcPct val="90000"/>
              </a:lnSpc>
              <a:spcBef>
                <a:spcPct val="0"/>
              </a:spcBef>
              <a:spcAft>
                <a:spcPct val="0"/>
              </a:spcAft>
            </a:pPr>
            <a:r>
              <a:rPr lang="en-US" sz="2000" kern="0" dirty="0">
                <a:solidFill>
                  <a:srgbClr val="000000">
                    <a:lumMod val="65000"/>
                    <a:lumOff val="35000"/>
                  </a:srgbClr>
                </a:solidFill>
                <a:latin typeface="Segoe UI Light" panose="020B0502040204020203" pitchFamily="34" charset="0"/>
                <a:cs typeface="Segoe UI Light" panose="020B0502040204020203" pitchFamily="34" charset="0"/>
              </a:rPr>
              <a:t>Public Preview: </a:t>
            </a:r>
            <a:r>
              <a:rPr lang="en-US" sz="2000" kern="0" dirty="0" smtClean="0">
                <a:solidFill>
                  <a:srgbClr val="000000">
                    <a:lumMod val="65000"/>
                    <a:lumOff val="35000"/>
                  </a:srgbClr>
                </a:solidFill>
                <a:latin typeface="Segoe UI Light" panose="020B0502040204020203" pitchFamily="34" charset="0"/>
                <a:cs typeface="Segoe UI Light" panose="020B0502040204020203" pitchFamily="34" charset="0"/>
              </a:rPr>
              <a:t>August 21, 2014</a:t>
            </a:r>
            <a:endParaRPr lang="en-US" sz="2000" kern="0" dirty="0">
              <a:solidFill>
                <a:srgbClr val="000000">
                  <a:lumMod val="65000"/>
                  <a:lumOff val="35000"/>
                </a:srgbClr>
              </a:solidFill>
              <a:latin typeface="Segoe UI Light" panose="020B0502040204020203" pitchFamily="34" charset="0"/>
              <a:cs typeface="Segoe UI Light" panose="020B0502040204020203" pitchFamily="34" charset="0"/>
            </a:endParaRPr>
          </a:p>
          <a:p>
            <a:pPr defTabSz="932472" fontAlgn="base">
              <a:lnSpc>
                <a:spcPct val="90000"/>
              </a:lnSpc>
              <a:spcBef>
                <a:spcPct val="0"/>
              </a:spcBef>
              <a:spcAft>
                <a:spcPct val="0"/>
              </a:spcAft>
            </a:pPr>
            <a:r>
              <a:rPr lang="en-US" sz="2000" kern="0" dirty="0">
                <a:solidFill>
                  <a:srgbClr val="000000">
                    <a:lumMod val="65000"/>
                    <a:lumOff val="35000"/>
                  </a:srgbClr>
                </a:solidFill>
                <a:latin typeface="Segoe UI Light" panose="020B0502040204020203" pitchFamily="34" charset="0"/>
                <a:cs typeface="Segoe UI Light" panose="020B0502040204020203" pitchFamily="34" charset="0"/>
              </a:rPr>
              <a:t>GA: </a:t>
            </a:r>
            <a:r>
              <a:rPr lang="en-US" sz="2000" kern="0" dirty="0" smtClean="0">
                <a:solidFill>
                  <a:srgbClr val="000000">
                    <a:lumMod val="65000"/>
                    <a:lumOff val="35000"/>
                  </a:srgbClr>
                </a:solidFill>
                <a:latin typeface="Segoe UI Light" panose="020B0502040204020203" pitchFamily="34" charset="0"/>
                <a:cs typeface="Segoe UI Light" panose="020B0502040204020203" pitchFamily="34" charset="0"/>
              </a:rPr>
              <a:t>H2 FY15</a:t>
            </a:r>
            <a:endParaRPr lang="en-US" sz="2000" kern="0" dirty="0">
              <a:solidFill>
                <a:srgbClr val="000000">
                  <a:lumMod val="65000"/>
                  <a:lumOff val="35000"/>
                </a:srgbClr>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143264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bwMode="auto">
          <a:xfrm>
            <a:off x="4064221" y="2293958"/>
            <a:ext cx="8127779" cy="4232208"/>
          </a:xfrm>
          <a:prstGeom prst="rect">
            <a:avLst/>
          </a:prstGeom>
          <a:solidFill>
            <a:schemeClr val="accent4">
              <a:lumMod val="10000"/>
              <a:lumOff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30" name="Title 1"/>
          <p:cNvSpPr txBox="1">
            <a:spLocks/>
          </p:cNvSpPr>
          <p:nvPr/>
        </p:nvSpPr>
        <p:spPr>
          <a:xfrm>
            <a:off x="269240" y="44958"/>
            <a:ext cx="11655840" cy="899665"/>
          </a:xfrm>
          <a:prstGeom prst="rect">
            <a:avLst/>
          </a:prstGeom>
        </p:spPr>
        <p:txBody>
          <a:bodyPr vert="horz" wrap="square" lIns="146304" tIns="91440" rIns="146304" bIns="91440" rtlCol="0" anchor="t">
            <a:noAutofit/>
          </a:bodyPr>
          <a:lstStyle>
            <a:lvl1pPr algn="l" defTabSz="914367" rtl="0" eaLnBrk="1" latinLnBrk="0" hangingPunct="1">
              <a:lnSpc>
                <a:spcPts val="6176"/>
              </a:lnSpc>
              <a:spcBef>
                <a:spcPct val="0"/>
              </a:spcBef>
              <a:buNone/>
              <a:defRPr lang="en-US" sz="5686" b="0" kern="1200" cap="none" spc="-100" baseline="0">
                <a:ln w="3175">
                  <a:noFill/>
                </a:ln>
                <a:solidFill>
                  <a:schemeClr val="accent2"/>
                </a:solidFill>
                <a:effectLst/>
                <a:latin typeface="+mj-lt"/>
                <a:ea typeface="+mn-ea"/>
                <a:cs typeface="Segoe UI" pitchFamily="34" charset="0"/>
              </a:defRPr>
            </a:lvl1pPr>
          </a:lstStyle>
          <a:p>
            <a:r>
              <a:rPr lang="en-US" sz="4400" dirty="0" smtClean="0"/>
              <a:t>Dashboard views of metrics</a:t>
            </a:r>
            <a:endParaRPr lang="en-US" sz="4400" dirty="0">
              <a:solidFill>
                <a:srgbClr val="0070C0"/>
              </a:solidFill>
            </a:endParaRPr>
          </a:p>
        </p:txBody>
      </p:sp>
      <p:grpSp>
        <p:nvGrpSpPr>
          <p:cNvPr id="34" name="Group 2"/>
          <p:cNvGrpSpPr/>
          <p:nvPr/>
        </p:nvGrpSpPr>
        <p:grpSpPr>
          <a:xfrm>
            <a:off x="-2044" y="6513076"/>
            <a:ext cx="12194043" cy="354000"/>
            <a:chOff x="2577137" y="4571778"/>
            <a:chExt cx="9101124" cy="1390560"/>
          </a:xfrm>
        </p:grpSpPr>
        <p:sp>
          <p:nvSpPr>
            <p:cNvPr id="35" name="TextBox 4"/>
            <p:cNvSpPr txBox="1"/>
            <p:nvPr/>
          </p:nvSpPr>
          <p:spPr>
            <a:xfrm>
              <a:off x="2577137" y="4571778"/>
              <a:ext cx="3034890" cy="1390458"/>
            </a:xfrm>
            <a:prstGeom prst="rect">
              <a:avLst/>
            </a:prstGeom>
            <a:solidFill>
              <a:schemeClr val="accent2"/>
            </a:solidFill>
          </p:spPr>
          <p:txBody>
            <a:bodyPr wrap="square" lIns="457200" tIns="137160" rIns="365760" rtlCol="0">
              <a:noAutofit/>
            </a:bodyPr>
            <a:lstStyle/>
            <a:p>
              <a:pPr>
                <a:lnSpc>
                  <a:spcPts val="3000"/>
                </a:lnSpc>
              </a:pPr>
              <a:r>
                <a:rPr lang="en-US" sz="2800" dirty="0" smtClean="0">
                  <a:solidFill>
                    <a:srgbClr val="FFFFFF"/>
                  </a:solidFill>
                  <a:latin typeface="Segoe UI Light"/>
                </a:rPr>
                <a:t> </a:t>
              </a:r>
              <a:endParaRPr lang="en-US" sz="2800" dirty="0">
                <a:solidFill>
                  <a:srgbClr val="FFFFFF"/>
                </a:solidFill>
                <a:latin typeface="Segoe UI Light"/>
              </a:endParaRPr>
            </a:p>
          </p:txBody>
        </p:sp>
        <p:sp>
          <p:nvSpPr>
            <p:cNvPr id="36" name="TextBox 6"/>
            <p:cNvSpPr txBox="1"/>
            <p:nvPr/>
          </p:nvSpPr>
          <p:spPr>
            <a:xfrm>
              <a:off x="5612027" y="4572324"/>
              <a:ext cx="6066234" cy="1390014"/>
            </a:xfrm>
            <a:prstGeom prst="rect">
              <a:avLst/>
            </a:prstGeom>
            <a:solidFill>
              <a:schemeClr val="accent2">
                <a:lumMod val="50000"/>
              </a:scheme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pic>
        <p:nvPicPr>
          <p:cNvPr id="22" name="Picture 75"/>
          <p:cNvPicPr>
            <a:picLocks noChangeAspect="1"/>
          </p:cNvPicPr>
          <p:nvPr/>
        </p:nvPicPr>
        <p:blipFill rotWithShape="1">
          <a:blip r:embed="rId2">
            <a:extLst>
              <a:ext uri="{28A0092B-C50C-407E-A947-70E740481C1C}">
                <a14:useLocalDpi xmlns:a14="http://schemas.microsoft.com/office/drawing/2010/main" val="0"/>
              </a:ext>
            </a:extLst>
          </a:blip>
          <a:srcRect t="29644"/>
          <a:stretch/>
        </p:blipFill>
        <p:spPr bwMode="auto">
          <a:xfrm>
            <a:off x="-2044" y="4453510"/>
            <a:ext cx="2452103" cy="2072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Rectangle 22"/>
          <p:cNvSpPr/>
          <p:nvPr/>
        </p:nvSpPr>
        <p:spPr>
          <a:xfrm>
            <a:off x="4064221" y="1288427"/>
            <a:ext cx="8127779" cy="10289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smtClean="0">
                <a:latin typeface="+mj-lt"/>
              </a:rPr>
              <a:t>Quickly understand DB resource usage via percent of resources consumed for each resource type over time and database size </a:t>
            </a:r>
            <a:endParaRPr lang="en-US" sz="2000" dirty="0">
              <a:latin typeface="+mj-lt"/>
            </a:endParaRPr>
          </a:p>
        </p:txBody>
      </p:sp>
      <p:grpSp>
        <p:nvGrpSpPr>
          <p:cNvPr id="27" name="Group 38"/>
          <p:cNvGrpSpPr>
            <a:grpSpLocks/>
          </p:cNvGrpSpPr>
          <p:nvPr/>
        </p:nvGrpSpPr>
        <p:grpSpPr bwMode="auto">
          <a:xfrm>
            <a:off x="4291933" y="1506206"/>
            <a:ext cx="593381" cy="593381"/>
            <a:chOff x="-3781305" y="3065460"/>
            <a:chExt cx="1777999" cy="1777999"/>
          </a:xfrm>
          <a:solidFill>
            <a:schemeClr val="bg1"/>
          </a:solidFill>
        </p:grpSpPr>
        <p:sp>
          <p:nvSpPr>
            <p:cNvPr id="3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7"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grpSp>
        <p:nvGrpSpPr>
          <p:cNvPr id="41" name="Group 38"/>
          <p:cNvGrpSpPr>
            <a:grpSpLocks/>
          </p:cNvGrpSpPr>
          <p:nvPr/>
        </p:nvGrpSpPr>
        <p:grpSpPr bwMode="auto">
          <a:xfrm>
            <a:off x="2450988" y="3860129"/>
            <a:ext cx="593381" cy="593381"/>
            <a:chOff x="-3781305" y="3065460"/>
            <a:chExt cx="1777999" cy="1777999"/>
          </a:xfrm>
          <a:solidFill>
            <a:schemeClr val="bg1"/>
          </a:solidFill>
        </p:grpSpPr>
        <p:sp>
          <p:nvSpPr>
            <p:cNvPr id="4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3"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4" name="Rectangle 43"/>
          <p:cNvSpPr/>
          <p:nvPr/>
        </p:nvSpPr>
        <p:spPr>
          <a:xfrm>
            <a:off x="1787864" y="1288427"/>
            <a:ext cx="2178276" cy="102893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pPr marL="400050" indent="-400050"/>
            <a:r>
              <a:rPr lang="en-US" sz="2800" dirty="0" smtClean="0">
                <a:latin typeface="+mj-lt"/>
              </a:rPr>
              <a:t>Monitor</a:t>
            </a:r>
            <a:endParaRPr lang="en-US" sz="2800" dirty="0">
              <a:latin typeface="+mj-lt"/>
            </a:endParaRPr>
          </a:p>
        </p:txBody>
      </p:sp>
      <p:grpSp>
        <p:nvGrpSpPr>
          <p:cNvPr id="68" name="Group 67"/>
          <p:cNvGrpSpPr/>
          <p:nvPr/>
        </p:nvGrpSpPr>
        <p:grpSpPr>
          <a:xfrm>
            <a:off x="7859052" y="2667334"/>
            <a:ext cx="3961240" cy="3572352"/>
            <a:chOff x="6472494" y="1637301"/>
            <a:chExt cx="5125674" cy="4622470"/>
          </a:xfrm>
        </p:grpSpPr>
        <p:grpSp>
          <p:nvGrpSpPr>
            <p:cNvPr id="69" name="Group 68"/>
            <p:cNvGrpSpPr/>
            <p:nvPr/>
          </p:nvGrpSpPr>
          <p:grpSpPr>
            <a:xfrm>
              <a:off x="6472494" y="1637301"/>
              <a:ext cx="5125674" cy="4622470"/>
              <a:chOff x="6472494" y="1582874"/>
              <a:chExt cx="5125674" cy="4622470"/>
            </a:xfrm>
          </p:grpSpPr>
          <p:pic>
            <p:nvPicPr>
              <p:cNvPr id="140" name="Picture 1" descr="image001"/>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963" t="4843" r="18653"/>
              <a:stretch/>
            </p:blipFill>
            <p:spPr bwMode="auto">
              <a:xfrm>
                <a:off x="6472494" y="1582874"/>
                <a:ext cx="5125674" cy="4622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1" name="Rectangle 140"/>
              <p:cNvSpPr/>
              <p:nvPr/>
            </p:nvSpPr>
            <p:spPr bwMode="auto">
              <a:xfrm>
                <a:off x="10394805" y="5587068"/>
                <a:ext cx="398346" cy="33556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grpSp>
        <p:grpSp>
          <p:nvGrpSpPr>
            <p:cNvPr id="70" name="Group 69"/>
            <p:cNvGrpSpPr/>
            <p:nvPr/>
          </p:nvGrpSpPr>
          <p:grpSpPr>
            <a:xfrm>
              <a:off x="7491369" y="2470456"/>
              <a:ext cx="3980011" cy="335560"/>
              <a:chOff x="7491369" y="2416029"/>
              <a:chExt cx="3980011" cy="335560"/>
            </a:xfrm>
          </p:grpSpPr>
          <p:cxnSp>
            <p:nvCxnSpPr>
              <p:cNvPr id="118" name="Straight Connector 117"/>
              <p:cNvCxnSpPr/>
              <p:nvPr/>
            </p:nvCxnSpPr>
            <p:spPr>
              <a:xfrm flipV="1">
                <a:off x="7491369" y="2634143"/>
                <a:ext cx="167780" cy="58723"/>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7659149" y="2625754"/>
                <a:ext cx="167779" cy="117446"/>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7826928" y="2692867"/>
                <a:ext cx="167780" cy="50333"/>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a:off x="7994708" y="2684477"/>
                <a:ext cx="283710" cy="58723"/>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V="1">
                <a:off x="8278418" y="2424418"/>
                <a:ext cx="211241" cy="327171"/>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8489659" y="2424418"/>
                <a:ext cx="188365" cy="318782"/>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V="1">
                <a:off x="8678024" y="2634143"/>
                <a:ext cx="130416" cy="117446"/>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8808440" y="2634143"/>
                <a:ext cx="161683" cy="79695"/>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8970123" y="2634143"/>
                <a:ext cx="173877" cy="79695"/>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9144000" y="2634117"/>
                <a:ext cx="176169" cy="83916"/>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flipV="1">
                <a:off x="9469267" y="2625755"/>
                <a:ext cx="178073" cy="83888"/>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9647340" y="2617365"/>
                <a:ext cx="167779" cy="117446"/>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V="1">
                <a:off x="9815119" y="2684478"/>
                <a:ext cx="167780" cy="50333"/>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9982899" y="2676088"/>
                <a:ext cx="283710" cy="58723"/>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flipV="1">
                <a:off x="10266609" y="2416029"/>
                <a:ext cx="211241" cy="327171"/>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10477850" y="2416029"/>
                <a:ext cx="188365" cy="318782"/>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V="1">
                <a:off x="10666215" y="2625754"/>
                <a:ext cx="130416" cy="117446"/>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0796631" y="2625754"/>
                <a:ext cx="161683" cy="79695"/>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10958314" y="2625754"/>
                <a:ext cx="173877" cy="79695"/>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1132191" y="2625728"/>
                <a:ext cx="176169" cy="83916"/>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9315975" y="2705452"/>
                <a:ext cx="157486" cy="8386"/>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flipV="1">
                <a:off x="11313894" y="2697063"/>
                <a:ext cx="157486" cy="8386"/>
              </a:xfrm>
              <a:prstGeom prst="line">
                <a:avLst/>
              </a:prstGeom>
              <a:ln>
                <a:solidFill>
                  <a:srgbClr val="92D050"/>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1" name="Group 70"/>
            <p:cNvGrpSpPr/>
            <p:nvPr/>
          </p:nvGrpSpPr>
          <p:grpSpPr>
            <a:xfrm>
              <a:off x="7467155" y="2671792"/>
              <a:ext cx="3992683" cy="335560"/>
              <a:chOff x="7467155" y="2617365"/>
              <a:chExt cx="3992683" cy="335560"/>
            </a:xfrm>
          </p:grpSpPr>
          <p:cxnSp>
            <p:nvCxnSpPr>
              <p:cNvPr id="96" name="Straight Connector 95"/>
              <p:cNvCxnSpPr/>
              <p:nvPr/>
            </p:nvCxnSpPr>
            <p:spPr>
              <a:xfrm flipV="1">
                <a:off x="7991078" y="2835480"/>
                <a:ext cx="169595" cy="67110"/>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8160673" y="2827090"/>
                <a:ext cx="167779" cy="117446"/>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8328452" y="2871968"/>
                <a:ext cx="148623" cy="72571"/>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a:off x="8483561" y="2880357"/>
                <a:ext cx="296381" cy="64179"/>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V="1">
                <a:off x="8779942" y="2625754"/>
                <a:ext cx="211241" cy="327171"/>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8991183" y="2625754"/>
                <a:ext cx="188365" cy="318782"/>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9179548" y="2835479"/>
                <a:ext cx="130416" cy="117446"/>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9309964" y="2835479"/>
                <a:ext cx="161683" cy="79695"/>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V="1">
                <a:off x="9471647" y="2835479"/>
                <a:ext cx="173877" cy="79695"/>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9645524" y="2835453"/>
                <a:ext cx="176169" cy="83916"/>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9970791" y="2827091"/>
                <a:ext cx="178073" cy="83888"/>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10148864" y="2818701"/>
                <a:ext cx="167779" cy="117446"/>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flipV="1">
                <a:off x="10316643" y="2885814"/>
                <a:ext cx="167780" cy="50333"/>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0484423" y="2877424"/>
                <a:ext cx="283710" cy="58723"/>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10768133" y="2617365"/>
                <a:ext cx="211241" cy="327171"/>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0979374" y="2617365"/>
                <a:ext cx="188365" cy="318782"/>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flipV="1">
                <a:off x="11167739" y="2827090"/>
                <a:ext cx="130416" cy="117446"/>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11298155" y="2827090"/>
                <a:ext cx="161683" cy="79695"/>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p:nvCxnSpPr>
            <p:spPr>
              <a:xfrm flipV="1">
                <a:off x="7467155" y="2827116"/>
                <a:ext cx="173877" cy="79695"/>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a:off x="7641032" y="2827090"/>
                <a:ext cx="196754" cy="83889"/>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a:xfrm flipV="1">
                <a:off x="9817499" y="2906788"/>
                <a:ext cx="157486" cy="8386"/>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flipV="1">
                <a:off x="7822735" y="2906785"/>
                <a:ext cx="182831" cy="26"/>
              </a:xfrm>
              <a:prstGeom prst="line">
                <a:avLst/>
              </a:prstGeom>
              <a:ln>
                <a:solidFill>
                  <a:srgbClr val="41A3DF"/>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2" name="Group 71"/>
            <p:cNvGrpSpPr/>
            <p:nvPr/>
          </p:nvGrpSpPr>
          <p:grpSpPr>
            <a:xfrm>
              <a:off x="7474722" y="3050994"/>
              <a:ext cx="3978198" cy="125838"/>
              <a:chOff x="7474722" y="2996567"/>
              <a:chExt cx="3978198" cy="125838"/>
            </a:xfrm>
          </p:grpSpPr>
          <p:cxnSp>
            <p:nvCxnSpPr>
              <p:cNvPr id="73" name="Straight Connector 72"/>
              <p:cNvCxnSpPr/>
              <p:nvPr/>
            </p:nvCxnSpPr>
            <p:spPr>
              <a:xfrm flipV="1">
                <a:off x="7474722" y="3013346"/>
                <a:ext cx="169595" cy="67110"/>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7644317" y="3004956"/>
                <a:ext cx="167779" cy="117446"/>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7812096" y="3049834"/>
                <a:ext cx="148623" cy="72571"/>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942512" y="3053606"/>
                <a:ext cx="377119" cy="26850"/>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8644898" y="3013345"/>
                <a:ext cx="148710" cy="67111"/>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8793608" y="3013345"/>
                <a:ext cx="161683" cy="79695"/>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8955291" y="3013345"/>
                <a:ext cx="173877" cy="79695"/>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9129168" y="3013319"/>
                <a:ext cx="176169" cy="83916"/>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9454435" y="3004957"/>
                <a:ext cx="178073" cy="83888"/>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9632508" y="2996567"/>
                <a:ext cx="167779" cy="117446"/>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9800287" y="3063680"/>
                <a:ext cx="167780" cy="50333"/>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9968067" y="3055290"/>
                <a:ext cx="167779" cy="5431"/>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10651383" y="3004956"/>
                <a:ext cx="130416" cy="117446"/>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0781799" y="3004956"/>
                <a:ext cx="161683" cy="79695"/>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9301143" y="3084654"/>
                <a:ext cx="157486" cy="8386"/>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flipV="1">
                <a:off x="8483561" y="3063680"/>
                <a:ext cx="161337" cy="16776"/>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a:off x="8321534" y="3049834"/>
                <a:ext cx="162027" cy="30622"/>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0135846" y="3059485"/>
                <a:ext cx="179978" cy="27666"/>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V="1">
                <a:off x="10315824" y="3076249"/>
                <a:ext cx="157962" cy="9632"/>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0473786" y="3085881"/>
                <a:ext cx="180820" cy="36521"/>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V="1">
                <a:off x="10943482" y="3049834"/>
                <a:ext cx="188709" cy="26415"/>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11132191" y="3053606"/>
                <a:ext cx="165145" cy="31045"/>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11290868" y="3053593"/>
                <a:ext cx="162052" cy="22656"/>
              </a:xfrm>
              <a:prstGeom prst="line">
                <a:avLst/>
              </a:prstGeom>
              <a:ln>
                <a:solidFill>
                  <a:schemeClr val="accent5">
                    <a:lumMod val="20000"/>
                    <a:lumOff val="8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sp>
        <p:nvSpPr>
          <p:cNvPr id="3" name="Rectangle 2"/>
          <p:cNvSpPr/>
          <p:nvPr/>
        </p:nvSpPr>
        <p:spPr>
          <a:xfrm>
            <a:off x="4409719" y="2661169"/>
            <a:ext cx="3216843" cy="3447098"/>
          </a:xfrm>
          <a:prstGeom prst="rect">
            <a:avLst/>
          </a:prstGeom>
        </p:spPr>
        <p:txBody>
          <a:bodyPr wrap="square">
            <a:spAutoFit/>
          </a:bodyPr>
          <a:lstStyle/>
          <a:p>
            <a:pPr>
              <a:spcAft>
                <a:spcPts val="1200"/>
              </a:spcAft>
            </a:pPr>
            <a:r>
              <a:rPr lang="en-US" dirty="0">
                <a:solidFill>
                  <a:schemeClr val="tx2">
                    <a:lumMod val="75000"/>
                  </a:schemeClr>
                </a:solidFill>
                <a:latin typeface="+mj-lt"/>
              </a:rPr>
              <a:t>Available in the management portal &amp; via </a:t>
            </a:r>
            <a:r>
              <a:rPr lang="en-US" dirty="0" smtClean="0">
                <a:solidFill>
                  <a:schemeClr val="tx2">
                    <a:lumMod val="75000"/>
                  </a:schemeClr>
                </a:solidFill>
                <a:latin typeface="+mj-lt"/>
              </a:rPr>
              <a:t>APIs</a:t>
            </a:r>
            <a:endParaRPr lang="en-US" dirty="0">
              <a:solidFill>
                <a:schemeClr val="tx2">
                  <a:lumMod val="75000"/>
                </a:schemeClr>
              </a:solidFill>
              <a:latin typeface="+mj-lt"/>
            </a:endParaRPr>
          </a:p>
          <a:p>
            <a:pPr>
              <a:spcAft>
                <a:spcPts val="1200"/>
              </a:spcAft>
            </a:pPr>
            <a:r>
              <a:rPr lang="en-US" dirty="0">
                <a:solidFill>
                  <a:schemeClr val="tx2">
                    <a:lumMod val="75000"/>
                  </a:schemeClr>
                </a:solidFill>
                <a:latin typeface="+mj-lt"/>
              </a:rPr>
              <a:t>In contrast to a VM, no system-related </a:t>
            </a:r>
            <a:r>
              <a:rPr lang="en-US" dirty="0" smtClean="0">
                <a:solidFill>
                  <a:schemeClr val="tx2">
                    <a:lumMod val="75000"/>
                  </a:schemeClr>
                </a:solidFill>
                <a:latin typeface="+mj-lt"/>
              </a:rPr>
              <a:t>overhead—focused </a:t>
            </a:r>
            <a:r>
              <a:rPr lang="en-US" dirty="0">
                <a:solidFill>
                  <a:schemeClr val="tx2">
                    <a:lumMod val="75000"/>
                  </a:schemeClr>
                </a:solidFill>
                <a:latin typeface="+mj-lt"/>
              </a:rPr>
              <a:t>on just the resources used to run your database </a:t>
            </a:r>
            <a:r>
              <a:rPr lang="en-US" dirty="0" smtClean="0">
                <a:solidFill>
                  <a:schemeClr val="tx2">
                    <a:lumMod val="75000"/>
                  </a:schemeClr>
                </a:solidFill>
                <a:latin typeface="+mj-lt"/>
              </a:rPr>
              <a:t>workload</a:t>
            </a:r>
            <a:endParaRPr lang="en-US" dirty="0">
              <a:solidFill>
                <a:schemeClr val="tx2">
                  <a:lumMod val="75000"/>
                </a:schemeClr>
              </a:solidFill>
              <a:latin typeface="+mj-lt"/>
            </a:endParaRPr>
          </a:p>
          <a:p>
            <a:pPr>
              <a:spcAft>
                <a:spcPts val="1200"/>
              </a:spcAft>
            </a:pPr>
            <a:r>
              <a:rPr lang="en-US" dirty="0" smtClean="0">
                <a:solidFill>
                  <a:schemeClr val="tx2">
                    <a:lumMod val="75000"/>
                  </a:schemeClr>
                </a:solidFill>
                <a:latin typeface="+mj-lt"/>
              </a:rPr>
              <a:t>In-depth </a:t>
            </a:r>
            <a:r>
              <a:rPr lang="en-US" dirty="0">
                <a:solidFill>
                  <a:schemeClr val="tx2">
                    <a:lumMod val="75000"/>
                  </a:schemeClr>
                </a:solidFill>
                <a:latin typeface="+mj-lt"/>
              </a:rPr>
              <a:t>views (DMVs) are also available for deeper understanding and </a:t>
            </a:r>
            <a:r>
              <a:rPr lang="en-US" dirty="0" smtClean="0">
                <a:solidFill>
                  <a:schemeClr val="tx2">
                    <a:lumMod val="75000"/>
                  </a:schemeClr>
                </a:solidFill>
                <a:latin typeface="+mj-lt"/>
              </a:rPr>
              <a:t>trouble-shooting </a:t>
            </a:r>
            <a:r>
              <a:rPr lang="en-US" dirty="0">
                <a:solidFill>
                  <a:schemeClr val="tx2">
                    <a:lumMod val="75000"/>
                  </a:schemeClr>
                </a:solidFill>
                <a:latin typeface="+mj-lt"/>
              </a:rPr>
              <a:t>(for example, at the query level)</a:t>
            </a:r>
          </a:p>
        </p:txBody>
      </p:sp>
    </p:spTree>
    <p:extLst>
      <p:ext uri="{BB962C8B-B14F-4D97-AF65-F5344CB8AC3E}">
        <p14:creationId xmlns:p14="http://schemas.microsoft.com/office/powerpoint/2010/main" val="34545533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2" presetClass="entr" presetSubtype="8" decel="100000"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 calcmode="lin" valueType="num">
                                      <p:cBhvr additive="base">
                                        <p:cTn id="10" dur="500" fill="hold"/>
                                        <p:tgtEl>
                                          <p:spTgt spid="44"/>
                                        </p:tgtEl>
                                        <p:attrNameLst>
                                          <p:attrName>ppt_x</p:attrName>
                                        </p:attrNameLst>
                                      </p:cBhvr>
                                      <p:tavLst>
                                        <p:tav tm="0">
                                          <p:val>
                                            <p:strVal val="0-#ppt_w/2"/>
                                          </p:val>
                                        </p:tav>
                                        <p:tav tm="100000">
                                          <p:val>
                                            <p:strVal val="#ppt_x"/>
                                          </p:val>
                                        </p:tav>
                                      </p:tavLst>
                                    </p:anim>
                                    <p:anim calcmode="lin" valueType="num">
                                      <p:cBhvr additive="base">
                                        <p:cTn id="11" dur="500" fill="hold"/>
                                        <p:tgtEl>
                                          <p:spTgt spid="44"/>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 presetClass="entr" presetSubtype="8" decel="100000"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750" fill="hold"/>
                                        <p:tgtEl>
                                          <p:spTgt spid="23"/>
                                        </p:tgtEl>
                                        <p:attrNameLst>
                                          <p:attrName>ppt_x</p:attrName>
                                        </p:attrNameLst>
                                      </p:cBhvr>
                                      <p:tavLst>
                                        <p:tav tm="0">
                                          <p:val>
                                            <p:strVal val="0-#ppt_w/2"/>
                                          </p:val>
                                        </p:tav>
                                        <p:tav tm="100000">
                                          <p:val>
                                            <p:strVal val="#ppt_x"/>
                                          </p:val>
                                        </p:tav>
                                      </p:tavLst>
                                    </p:anim>
                                    <p:anim calcmode="lin" valueType="num">
                                      <p:cBhvr additive="base">
                                        <p:cTn id="16" dur="750" fill="hold"/>
                                        <p:tgtEl>
                                          <p:spTgt spid="23"/>
                                        </p:tgtEl>
                                        <p:attrNameLst>
                                          <p:attrName>ppt_y</p:attrName>
                                        </p:attrNameLst>
                                      </p:cBhvr>
                                      <p:tavLst>
                                        <p:tav tm="0">
                                          <p:val>
                                            <p:strVal val="#ppt_y"/>
                                          </p:val>
                                        </p:tav>
                                        <p:tav tm="100000">
                                          <p:val>
                                            <p:strVal val="#ppt_y"/>
                                          </p:val>
                                        </p:tav>
                                      </p:tavLst>
                                    </p:anim>
                                  </p:childTnLst>
                                </p:cTn>
                              </p:par>
                            </p:childTnLst>
                          </p:cTn>
                        </p:par>
                        <p:par>
                          <p:cTn id="17" fill="hold">
                            <p:stCondLst>
                              <p:cond delay="1250"/>
                            </p:stCondLst>
                            <p:childTnLst>
                              <p:par>
                                <p:cTn id="18" presetID="10" presetClass="entr" presetSubtype="0" fill="hold"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250"/>
                                        <p:tgtEl>
                                          <p:spTgt spid="27"/>
                                        </p:tgtEl>
                                      </p:cBhvr>
                                    </p:animEffect>
                                  </p:childTnLst>
                                </p:cTn>
                              </p:par>
                              <p:par>
                                <p:cTn id="21" presetID="35" presetClass="path" presetSubtype="0" decel="100000" fill="hold" nodeType="withEffect">
                                  <p:stCondLst>
                                    <p:cond delay="0"/>
                                  </p:stCondLst>
                                  <p:childTnLst>
                                    <p:animMotion origin="layout" path="M -3.10186E-6 -3.63595E-6 L -0.03689 -3.63595E-6 " pathEditMode="relative" rAng="0" ptsTypes="AA">
                                      <p:cBhvr>
                                        <p:cTn id="22" dur="500" spd="-100000" fill="hold"/>
                                        <p:tgtEl>
                                          <p:spTgt spid="27"/>
                                        </p:tgtEl>
                                        <p:attrNameLst>
                                          <p:attrName>ppt_x</p:attrName>
                                          <p:attrName>ppt_y</p:attrName>
                                        </p:attrNameLst>
                                      </p:cBhvr>
                                      <p:rCtr x="-1851" y="0"/>
                                    </p:animMotion>
                                  </p:childTnLst>
                                </p:cTn>
                              </p:par>
                            </p:childTnLst>
                          </p:cTn>
                        </p:par>
                        <p:par>
                          <p:cTn id="23" fill="hold">
                            <p:stCondLst>
                              <p:cond delay="1750"/>
                            </p:stCondLst>
                            <p:childTnLst>
                              <p:par>
                                <p:cTn id="24" presetID="10" presetClass="entr" presetSubtype="0" fill="hold" nodeType="after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fade">
                                      <p:cBhvr>
                                        <p:cTn id="26" dur="250"/>
                                        <p:tgtEl>
                                          <p:spTgt spid="41"/>
                                        </p:tgtEl>
                                      </p:cBhvr>
                                    </p:animEffect>
                                  </p:childTnLst>
                                </p:cTn>
                              </p:par>
                              <p:par>
                                <p:cTn id="27" presetID="35" presetClass="path" presetSubtype="0" decel="100000" fill="hold" nodeType="withEffect">
                                  <p:stCondLst>
                                    <p:cond delay="0"/>
                                  </p:stCondLst>
                                  <p:childTnLst>
                                    <p:animMotion origin="layout" path="M -3.10186E-6 1.39809E-6 L -0.03689 1.39809E-6 " pathEditMode="relative" rAng="0" ptsTypes="AA">
                                      <p:cBhvr>
                                        <p:cTn id="28" dur="500" spd="-100000" fill="hold"/>
                                        <p:tgtEl>
                                          <p:spTgt spid="41"/>
                                        </p:tgtEl>
                                        <p:attrNameLst>
                                          <p:attrName>ppt_x</p:attrName>
                                          <p:attrName>ppt_y</p:attrName>
                                        </p:attrNameLst>
                                      </p:cBhvr>
                                      <p:rCtr x="-185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4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t>Proven @ Scale</a:t>
            </a:r>
            <a:endParaRPr lang="en-US" dirty="0"/>
          </a:p>
        </p:txBody>
      </p:sp>
      <p:sp>
        <p:nvSpPr>
          <p:cNvPr id="4" name="Rectangle 3"/>
          <p:cNvSpPr/>
          <p:nvPr/>
        </p:nvSpPr>
        <p:spPr>
          <a:xfrm>
            <a:off x="510638" y="1214437"/>
            <a:ext cx="6280549" cy="2593018"/>
          </a:xfrm>
          <a:prstGeom prst="rect">
            <a:avLst/>
          </a:prstGeom>
        </p:spPr>
        <p:txBody>
          <a:bodyPr wrap="square">
            <a:spAutoFit/>
          </a:bodyPr>
          <a:lstStyle/>
          <a:p>
            <a:pPr>
              <a:lnSpc>
                <a:spcPct val="125000"/>
              </a:lnSpc>
              <a:defRPr/>
            </a:pPr>
            <a:r>
              <a:rPr lang="en-US" sz="2000" dirty="0">
                <a:solidFill>
                  <a:srgbClr val="505050"/>
                </a:solidFill>
                <a:latin typeface="Segoe UI Light"/>
                <a:cs typeface="Segoe UI Light"/>
              </a:rPr>
              <a:t>Data store powering production Microsoft services. </a:t>
            </a:r>
          </a:p>
          <a:p>
            <a:pPr marL="342900" indent="-342900">
              <a:lnSpc>
                <a:spcPct val="125000"/>
              </a:lnSpc>
              <a:buFont typeface="Wingdings" panose="05000000000000000000" pitchFamily="2" charset="2"/>
              <a:buChar char="§"/>
              <a:defRPr/>
            </a:pPr>
            <a:r>
              <a:rPr lang="en-US" dirty="0">
                <a:solidFill>
                  <a:srgbClr val="505050"/>
                </a:solidFill>
                <a:latin typeface="Segoe UI Light"/>
                <a:cs typeface="Segoe UI Light"/>
              </a:rPr>
              <a:t>Scale tested with databases over 10TBs of JSON document </a:t>
            </a:r>
            <a:r>
              <a:rPr lang="en-US" dirty="0" smtClean="0">
                <a:solidFill>
                  <a:srgbClr val="505050"/>
                </a:solidFill>
                <a:latin typeface="Segoe UI Light"/>
                <a:cs typeface="Segoe UI Light"/>
              </a:rPr>
              <a:t>data from Office OneNote API service</a:t>
            </a:r>
            <a:endParaRPr lang="en-US" dirty="0">
              <a:solidFill>
                <a:srgbClr val="505050"/>
              </a:solidFill>
              <a:latin typeface="Segoe UI Light"/>
              <a:cs typeface="Segoe UI Light"/>
            </a:endParaRPr>
          </a:p>
          <a:p>
            <a:pPr marL="342900" indent="-342900">
              <a:lnSpc>
                <a:spcPct val="125000"/>
              </a:lnSpc>
              <a:buFont typeface="Wingdings" panose="05000000000000000000" pitchFamily="2" charset="2"/>
              <a:buChar char="§"/>
              <a:defRPr/>
            </a:pPr>
            <a:r>
              <a:rPr lang="en-US" dirty="0">
                <a:solidFill>
                  <a:srgbClr val="505050"/>
                </a:solidFill>
                <a:latin typeface="Segoe UI Light"/>
                <a:cs typeface="Segoe UI Light"/>
              </a:rPr>
              <a:t>Rapidly evolving data models and query patterns based on 3rd party applications</a:t>
            </a:r>
          </a:p>
          <a:p>
            <a:pPr marL="342900" indent="-342900">
              <a:lnSpc>
                <a:spcPct val="125000"/>
              </a:lnSpc>
              <a:buFont typeface="Wingdings" panose="05000000000000000000" pitchFamily="2" charset="2"/>
              <a:buChar char="§"/>
              <a:defRPr/>
            </a:pPr>
            <a:r>
              <a:rPr lang="en-US" dirty="0">
                <a:solidFill>
                  <a:srgbClr val="505050"/>
                </a:solidFill>
                <a:latin typeface="Segoe UI Light"/>
                <a:cs typeface="Segoe UI Light"/>
              </a:rPr>
              <a:t>Serving over 1 million active users </a:t>
            </a:r>
          </a:p>
          <a:p>
            <a:pPr marL="342900" indent="-342900">
              <a:lnSpc>
                <a:spcPct val="125000"/>
              </a:lnSpc>
              <a:buFont typeface="Wingdings" panose="05000000000000000000" pitchFamily="2" charset="2"/>
              <a:buChar char="§"/>
              <a:defRPr/>
            </a:pPr>
            <a:r>
              <a:rPr lang="en-US" dirty="0">
                <a:solidFill>
                  <a:srgbClr val="505050"/>
                </a:solidFill>
                <a:latin typeface="Segoe UI Light"/>
                <a:cs typeface="Segoe UI Light"/>
              </a:rPr>
              <a:t>Operating consistently with 99.95% availability </a:t>
            </a:r>
          </a:p>
        </p:txBody>
      </p:sp>
      <p:grpSp>
        <p:nvGrpSpPr>
          <p:cNvPr id="5" name="Group 142"/>
          <p:cNvGrpSpPr>
            <a:grpSpLocks noChangeAspect="1"/>
          </p:cNvGrpSpPr>
          <p:nvPr/>
        </p:nvGrpSpPr>
        <p:grpSpPr bwMode="auto">
          <a:xfrm>
            <a:off x="7040691" y="1732699"/>
            <a:ext cx="2728330" cy="4888765"/>
            <a:chOff x="2911" y="400"/>
            <a:chExt cx="2013" cy="3607"/>
          </a:xfrm>
        </p:grpSpPr>
        <p:sp>
          <p:nvSpPr>
            <p:cNvPr id="6" name="AutoShape 141"/>
            <p:cNvSpPr>
              <a:spLocks noChangeAspect="1" noChangeArrowheads="1" noTextEdit="1"/>
            </p:cNvSpPr>
            <p:nvPr/>
          </p:nvSpPr>
          <p:spPr bwMode="auto">
            <a:xfrm>
              <a:off x="2911" y="400"/>
              <a:ext cx="2013" cy="36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 name="Freeform 143"/>
            <p:cNvSpPr>
              <a:spLocks/>
            </p:cNvSpPr>
            <p:nvPr/>
          </p:nvSpPr>
          <p:spPr bwMode="auto">
            <a:xfrm>
              <a:off x="2913" y="2344"/>
              <a:ext cx="2009" cy="1512"/>
            </a:xfrm>
            <a:custGeom>
              <a:avLst/>
              <a:gdLst>
                <a:gd name="T0" fmla="*/ 850 w 850"/>
                <a:gd name="T1" fmla="*/ 17 h 640"/>
                <a:gd name="T2" fmla="*/ 834 w 850"/>
                <a:gd name="T3" fmla="*/ 0 h 640"/>
                <a:gd name="T4" fmla="*/ 17 w 850"/>
                <a:gd name="T5" fmla="*/ 0 h 640"/>
                <a:gd name="T6" fmla="*/ 0 w 850"/>
                <a:gd name="T7" fmla="*/ 17 h 640"/>
                <a:gd name="T8" fmla="*/ 0 w 850"/>
                <a:gd name="T9" fmla="*/ 573 h 640"/>
                <a:gd name="T10" fmla="*/ 17 w 850"/>
                <a:gd name="T11" fmla="*/ 590 h 640"/>
                <a:gd name="T12" fmla="*/ 395 w 850"/>
                <a:gd name="T13" fmla="*/ 590 h 640"/>
                <a:gd name="T14" fmla="*/ 382 w 850"/>
                <a:gd name="T15" fmla="*/ 627 h 640"/>
                <a:gd name="T16" fmla="*/ 307 w 850"/>
                <a:gd name="T17" fmla="*/ 627 h 640"/>
                <a:gd name="T18" fmla="*/ 307 w 850"/>
                <a:gd name="T19" fmla="*/ 640 h 640"/>
                <a:gd name="T20" fmla="*/ 539 w 850"/>
                <a:gd name="T21" fmla="*/ 640 h 640"/>
                <a:gd name="T22" fmla="*/ 539 w 850"/>
                <a:gd name="T23" fmla="*/ 627 h 640"/>
                <a:gd name="T24" fmla="*/ 478 w 850"/>
                <a:gd name="T25" fmla="*/ 627 h 640"/>
                <a:gd name="T26" fmla="*/ 466 w 850"/>
                <a:gd name="T27" fmla="*/ 590 h 640"/>
                <a:gd name="T28" fmla="*/ 834 w 850"/>
                <a:gd name="T29" fmla="*/ 590 h 640"/>
                <a:gd name="T30" fmla="*/ 850 w 850"/>
                <a:gd name="T31" fmla="*/ 573 h 640"/>
                <a:gd name="T32" fmla="*/ 850 w 850"/>
                <a:gd name="T33" fmla="*/ 1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50" h="640">
                  <a:moveTo>
                    <a:pt x="850" y="17"/>
                  </a:moveTo>
                  <a:cubicBezTo>
                    <a:pt x="850" y="8"/>
                    <a:pt x="843" y="0"/>
                    <a:pt x="834" y="0"/>
                  </a:cubicBezTo>
                  <a:cubicBezTo>
                    <a:pt x="17" y="0"/>
                    <a:pt x="17" y="0"/>
                    <a:pt x="17" y="0"/>
                  </a:cubicBezTo>
                  <a:cubicBezTo>
                    <a:pt x="7" y="0"/>
                    <a:pt x="0" y="8"/>
                    <a:pt x="0" y="17"/>
                  </a:cubicBezTo>
                  <a:cubicBezTo>
                    <a:pt x="0" y="573"/>
                    <a:pt x="0" y="573"/>
                    <a:pt x="0" y="573"/>
                  </a:cubicBezTo>
                  <a:cubicBezTo>
                    <a:pt x="0" y="582"/>
                    <a:pt x="7" y="590"/>
                    <a:pt x="17" y="590"/>
                  </a:cubicBezTo>
                  <a:cubicBezTo>
                    <a:pt x="395" y="590"/>
                    <a:pt x="395" y="590"/>
                    <a:pt x="395" y="590"/>
                  </a:cubicBezTo>
                  <a:cubicBezTo>
                    <a:pt x="382" y="627"/>
                    <a:pt x="382" y="627"/>
                    <a:pt x="382" y="627"/>
                  </a:cubicBezTo>
                  <a:cubicBezTo>
                    <a:pt x="307" y="627"/>
                    <a:pt x="307" y="627"/>
                    <a:pt x="307" y="627"/>
                  </a:cubicBezTo>
                  <a:cubicBezTo>
                    <a:pt x="307" y="640"/>
                    <a:pt x="307" y="640"/>
                    <a:pt x="307" y="640"/>
                  </a:cubicBezTo>
                  <a:cubicBezTo>
                    <a:pt x="539" y="640"/>
                    <a:pt x="539" y="640"/>
                    <a:pt x="539" y="640"/>
                  </a:cubicBezTo>
                  <a:cubicBezTo>
                    <a:pt x="539" y="627"/>
                    <a:pt x="539" y="627"/>
                    <a:pt x="539" y="627"/>
                  </a:cubicBezTo>
                  <a:cubicBezTo>
                    <a:pt x="478" y="627"/>
                    <a:pt x="478" y="627"/>
                    <a:pt x="478" y="627"/>
                  </a:cubicBezTo>
                  <a:cubicBezTo>
                    <a:pt x="466" y="590"/>
                    <a:pt x="466" y="590"/>
                    <a:pt x="466" y="590"/>
                  </a:cubicBezTo>
                  <a:cubicBezTo>
                    <a:pt x="834" y="590"/>
                    <a:pt x="834" y="590"/>
                    <a:pt x="834" y="590"/>
                  </a:cubicBezTo>
                  <a:cubicBezTo>
                    <a:pt x="843" y="590"/>
                    <a:pt x="850" y="582"/>
                    <a:pt x="850" y="573"/>
                  </a:cubicBezTo>
                  <a:lnTo>
                    <a:pt x="850" y="17"/>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 name="Rectangle 144"/>
            <p:cNvSpPr>
              <a:spLocks noChangeArrowheads="1"/>
            </p:cNvSpPr>
            <p:nvPr/>
          </p:nvSpPr>
          <p:spPr bwMode="auto">
            <a:xfrm>
              <a:off x="2963" y="2394"/>
              <a:ext cx="1911" cy="107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 name="Freeform 145"/>
            <p:cNvSpPr>
              <a:spLocks/>
            </p:cNvSpPr>
            <p:nvPr/>
          </p:nvSpPr>
          <p:spPr bwMode="auto">
            <a:xfrm>
              <a:off x="4596" y="3903"/>
              <a:ext cx="208" cy="104"/>
            </a:xfrm>
            <a:custGeom>
              <a:avLst/>
              <a:gdLst>
                <a:gd name="T0" fmla="*/ 44 w 88"/>
                <a:gd name="T1" fmla="*/ 0 h 44"/>
                <a:gd name="T2" fmla="*/ 0 w 88"/>
                <a:gd name="T3" fmla="*/ 44 h 44"/>
                <a:gd name="T4" fmla="*/ 88 w 88"/>
                <a:gd name="T5" fmla="*/ 44 h 44"/>
                <a:gd name="T6" fmla="*/ 44 w 88"/>
                <a:gd name="T7" fmla="*/ 0 h 44"/>
              </a:gdLst>
              <a:ahLst/>
              <a:cxnLst>
                <a:cxn ang="0">
                  <a:pos x="T0" y="T1"/>
                </a:cxn>
                <a:cxn ang="0">
                  <a:pos x="T2" y="T3"/>
                </a:cxn>
                <a:cxn ang="0">
                  <a:pos x="T4" y="T5"/>
                </a:cxn>
                <a:cxn ang="0">
                  <a:pos x="T6" y="T7"/>
                </a:cxn>
              </a:cxnLst>
              <a:rect l="0" t="0" r="r" b="b"/>
              <a:pathLst>
                <a:path w="88" h="44">
                  <a:moveTo>
                    <a:pt x="44" y="0"/>
                  </a:moveTo>
                  <a:cubicBezTo>
                    <a:pt x="19" y="0"/>
                    <a:pt x="0" y="20"/>
                    <a:pt x="0" y="44"/>
                  </a:cubicBezTo>
                  <a:cubicBezTo>
                    <a:pt x="88" y="44"/>
                    <a:pt x="88" y="44"/>
                    <a:pt x="88" y="44"/>
                  </a:cubicBezTo>
                  <a:cubicBezTo>
                    <a:pt x="88" y="20"/>
                    <a:pt x="68" y="0"/>
                    <a:pt x="44"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 name="Freeform 146"/>
            <p:cNvSpPr>
              <a:spLocks/>
            </p:cNvSpPr>
            <p:nvPr/>
          </p:nvSpPr>
          <p:spPr bwMode="auto">
            <a:xfrm>
              <a:off x="2963" y="3896"/>
              <a:ext cx="1559" cy="109"/>
            </a:xfrm>
            <a:custGeom>
              <a:avLst/>
              <a:gdLst>
                <a:gd name="T0" fmla="*/ 1559 w 1559"/>
                <a:gd name="T1" fmla="*/ 109 h 109"/>
                <a:gd name="T2" fmla="*/ 0 w 1559"/>
                <a:gd name="T3" fmla="*/ 109 h 109"/>
                <a:gd name="T4" fmla="*/ 0 w 1559"/>
                <a:gd name="T5" fmla="*/ 64 h 109"/>
                <a:gd name="T6" fmla="*/ 158 w 1559"/>
                <a:gd name="T7" fmla="*/ 0 h 109"/>
                <a:gd name="T8" fmla="*/ 1401 w 1559"/>
                <a:gd name="T9" fmla="*/ 0 h 109"/>
                <a:gd name="T10" fmla="*/ 1559 w 1559"/>
                <a:gd name="T11" fmla="*/ 64 h 109"/>
                <a:gd name="T12" fmla="*/ 1559 w 1559"/>
                <a:gd name="T13" fmla="*/ 109 h 109"/>
              </a:gdLst>
              <a:ahLst/>
              <a:cxnLst>
                <a:cxn ang="0">
                  <a:pos x="T0" y="T1"/>
                </a:cxn>
                <a:cxn ang="0">
                  <a:pos x="T2" y="T3"/>
                </a:cxn>
                <a:cxn ang="0">
                  <a:pos x="T4" y="T5"/>
                </a:cxn>
                <a:cxn ang="0">
                  <a:pos x="T6" y="T7"/>
                </a:cxn>
                <a:cxn ang="0">
                  <a:pos x="T8" y="T9"/>
                </a:cxn>
                <a:cxn ang="0">
                  <a:pos x="T10" y="T11"/>
                </a:cxn>
                <a:cxn ang="0">
                  <a:pos x="T12" y="T13"/>
                </a:cxn>
              </a:cxnLst>
              <a:rect l="0" t="0" r="r" b="b"/>
              <a:pathLst>
                <a:path w="1559" h="109">
                  <a:moveTo>
                    <a:pt x="1559" y="109"/>
                  </a:moveTo>
                  <a:lnTo>
                    <a:pt x="0" y="109"/>
                  </a:lnTo>
                  <a:lnTo>
                    <a:pt x="0" y="64"/>
                  </a:lnTo>
                  <a:lnTo>
                    <a:pt x="158" y="0"/>
                  </a:lnTo>
                  <a:lnTo>
                    <a:pt x="1401" y="0"/>
                  </a:lnTo>
                  <a:lnTo>
                    <a:pt x="1559" y="64"/>
                  </a:lnTo>
                  <a:lnTo>
                    <a:pt x="1559" y="109"/>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 name="Freeform 147"/>
            <p:cNvSpPr>
              <a:spLocks/>
            </p:cNvSpPr>
            <p:nvPr/>
          </p:nvSpPr>
          <p:spPr bwMode="auto">
            <a:xfrm>
              <a:off x="4180" y="3832"/>
              <a:ext cx="522" cy="154"/>
            </a:xfrm>
            <a:custGeom>
              <a:avLst/>
              <a:gdLst>
                <a:gd name="T0" fmla="*/ 218 w 221"/>
                <a:gd name="T1" fmla="*/ 65 h 65"/>
                <a:gd name="T2" fmla="*/ 0 w 221"/>
                <a:gd name="T3" fmla="*/ 7 h 65"/>
                <a:gd name="T4" fmla="*/ 0 w 221"/>
                <a:gd name="T5" fmla="*/ 0 h 65"/>
                <a:gd name="T6" fmla="*/ 221 w 221"/>
                <a:gd name="T7" fmla="*/ 59 h 65"/>
                <a:gd name="T8" fmla="*/ 218 w 221"/>
                <a:gd name="T9" fmla="*/ 65 h 65"/>
              </a:gdLst>
              <a:ahLst/>
              <a:cxnLst>
                <a:cxn ang="0">
                  <a:pos x="T0" y="T1"/>
                </a:cxn>
                <a:cxn ang="0">
                  <a:pos x="T2" y="T3"/>
                </a:cxn>
                <a:cxn ang="0">
                  <a:pos x="T4" y="T5"/>
                </a:cxn>
                <a:cxn ang="0">
                  <a:pos x="T6" y="T7"/>
                </a:cxn>
                <a:cxn ang="0">
                  <a:pos x="T8" y="T9"/>
                </a:cxn>
              </a:cxnLst>
              <a:rect l="0" t="0" r="r" b="b"/>
              <a:pathLst>
                <a:path w="221" h="65">
                  <a:moveTo>
                    <a:pt x="218" y="65"/>
                  </a:moveTo>
                  <a:cubicBezTo>
                    <a:pt x="152" y="27"/>
                    <a:pt x="76" y="7"/>
                    <a:pt x="0" y="7"/>
                  </a:cubicBezTo>
                  <a:cubicBezTo>
                    <a:pt x="0" y="0"/>
                    <a:pt x="0" y="0"/>
                    <a:pt x="0" y="0"/>
                  </a:cubicBezTo>
                  <a:cubicBezTo>
                    <a:pt x="77" y="0"/>
                    <a:pt x="154" y="21"/>
                    <a:pt x="221" y="59"/>
                  </a:cubicBezTo>
                  <a:lnTo>
                    <a:pt x="218" y="6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 name="Freeform 148"/>
            <p:cNvSpPr>
              <a:spLocks/>
            </p:cNvSpPr>
            <p:nvPr/>
          </p:nvSpPr>
          <p:spPr bwMode="auto">
            <a:xfrm>
              <a:off x="3953" y="402"/>
              <a:ext cx="484" cy="829"/>
            </a:xfrm>
            <a:custGeom>
              <a:avLst/>
              <a:gdLst>
                <a:gd name="T0" fmla="*/ 205 w 205"/>
                <a:gd name="T1" fmla="*/ 116 h 351"/>
                <a:gd name="T2" fmla="*/ 205 w 205"/>
                <a:gd name="T3" fmla="*/ 13 h 351"/>
                <a:gd name="T4" fmla="*/ 191 w 205"/>
                <a:gd name="T5" fmla="*/ 0 h 351"/>
                <a:gd name="T6" fmla="*/ 13 w 205"/>
                <a:gd name="T7" fmla="*/ 0 h 351"/>
                <a:gd name="T8" fmla="*/ 0 w 205"/>
                <a:gd name="T9" fmla="*/ 13 h 351"/>
                <a:gd name="T10" fmla="*/ 0 w 205"/>
                <a:gd name="T11" fmla="*/ 338 h 351"/>
                <a:gd name="T12" fmla="*/ 13 w 205"/>
                <a:gd name="T13" fmla="*/ 351 h 351"/>
                <a:gd name="T14" fmla="*/ 191 w 205"/>
                <a:gd name="T15" fmla="*/ 351 h 351"/>
                <a:gd name="T16" fmla="*/ 205 w 205"/>
                <a:gd name="T17" fmla="*/ 338 h 351"/>
                <a:gd name="T18" fmla="*/ 205 w 205"/>
                <a:gd name="T19" fmla="*/ 187 h 351"/>
                <a:gd name="T20" fmla="*/ 205 w 205"/>
                <a:gd name="T21" fmla="*/ 11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5" h="351">
                  <a:moveTo>
                    <a:pt x="205" y="116"/>
                  </a:moveTo>
                  <a:cubicBezTo>
                    <a:pt x="205" y="13"/>
                    <a:pt x="205" y="13"/>
                    <a:pt x="205" y="13"/>
                  </a:cubicBezTo>
                  <a:cubicBezTo>
                    <a:pt x="205" y="6"/>
                    <a:pt x="199" y="0"/>
                    <a:pt x="191" y="0"/>
                  </a:cubicBezTo>
                  <a:cubicBezTo>
                    <a:pt x="13" y="0"/>
                    <a:pt x="13" y="0"/>
                    <a:pt x="13" y="0"/>
                  </a:cubicBezTo>
                  <a:cubicBezTo>
                    <a:pt x="6" y="0"/>
                    <a:pt x="0" y="6"/>
                    <a:pt x="0" y="13"/>
                  </a:cubicBezTo>
                  <a:cubicBezTo>
                    <a:pt x="0" y="338"/>
                    <a:pt x="0" y="338"/>
                    <a:pt x="0" y="338"/>
                  </a:cubicBezTo>
                  <a:cubicBezTo>
                    <a:pt x="0" y="345"/>
                    <a:pt x="6" y="351"/>
                    <a:pt x="13" y="351"/>
                  </a:cubicBezTo>
                  <a:cubicBezTo>
                    <a:pt x="191" y="351"/>
                    <a:pt x="191" y="351"/>
                    <a:pt x="191" y="351"/>
                  </a:cubicBezTo>
                  <a:cubicBezTo>
                    <a:pt x="199" y="351"/>
                    <a:pt x="205" y="345"/>
                    <a:pt x="205" y="338"/>
                  </a:cubicBezTo>
                  <a:cubicBezTo>
                    <a:pt x="205" y="187"/>
                    <a:pt x="205" y="187"/>
                    <a:pt x="205" y="187"/>
                  </a:cubicBezTo>
                  <a:lnTo>
                    <a:pt x="205" y="116"/>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 name="Freeform 149"/>
            <p:cNvSpPr>
              <a:spLocks/>
            </p:cNvSpPr>
            <p:nvPr/>
          </p:nvSpPr>
          <p:spPr bwMode="auto">
            <a:xfrm>
              <a:off x="3017" y="976"/>
              <a:ext cx="889" cy="1295"/>
            </a:xfrm>
            <a:custGeom>
              <a:avLst/>
              <a:gdLst>
                <a:gd name="T0" fmla="*/ 0 w 376"/>
                <a:gd name="T1" fmla="*/ 253 h 548"/>
                <a:gd name="T2" fmla="*/ 0 w 376"/>
                <a:gd name="T3" fmla="*/ 524 h 548"/>
                <a:gd name="T4" fmla="*/ 25 w 376"/>
                <a:gd name="T5" fmla="*/ 548 h 548"/>
                <a:gd name="T6" fmla="*/ 351 w 376"/>
                <a:gd name="T7" fmla="*/ 548 h 548"/>
                <a:gd name="T8" fmla="*/ 376 w 376"/>
                <a:gd name="T9" fmla="*/ 524 h 548"/>
                <a:gd name="T10" fmla="*/ 376 w 376"/>
                <a:gd name="T11" fmla="*/ 25 h 548"/>
                <a:gd name="T12" fmla="*/ 351 w 376"/>
                <a:gd name="T13" fmla="*/ 0 h 548"/>
                <a:gd name="T14" fmla="*/ 25 w 376"/>
                <a:gd name="T15" fmla="*/ 0 h 548"/>
                <a:gd name="T16" fmla="*/ 0 w 376"/>
                <a:gd name="T17" fmla="*/ 25 h 548"/>
                <a:gd name="T18" fmla="*/ 0 w 376"/>
                <a:gd name="T19" fmla="*/ 173 h 548"/>
                <a:gd name="T20" fmla="*/ 0 w 376"/>
                <a:gd name="T21" fmla="*/ 253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6" h="548">
                  <a:moveTo>
                    <a:pt x="0" y="253"/>
                  </a:moveTo>
                  <a:cubicBezTo>
                    <a:pt x="0" y="524"/>
                    <a:pt x="0" y="524"/>
                    <a:pt x="0" y="524"/>
                  </a:cubicBezTo>
                  <a:cubicBezTo>
                    <a:pt x="0" y="537"/>
                    <a:pt x="11" y="548"/>
                    <a:pt x="25" y="548"/>
                  </a:cubicBezTo>
                  <a:cubicBezTo>
                    <a:pt x="351" y="548"/>
                    <a:pt x="351" y="548"/>
                    <a:pt x="351" y="548"/>
                  </a:cubicBezTo>
                  <a:cubicBezTo>
                    <a:pt x="365" y="548"/>
                    <a:pt x="376" y="537"/>
                    <a:pt x="376" y="524"/>
                  </a:cubicBezTo>
                  <a:cubicBezTo>
                    <a:pt x="376" y="25"/>
                    <a:pt x="376" y="25"/>
                    <a:pt x="376" y="25"/>
                  </a:cubicBezTo>
                  <a:cubicBezTo>
                    <a:pt x="376" y="11"/>
                    <a:pt x="365" y="0"/>
                    <a:pt x="351" y="0"/>
                  </a:cubicBezTo>
                  <a:cubicBezTo>
                    <a:pt x="25" y="0"/>
                    <a:pt x="25" y="0"/>
                    <a:pt x="25" y="0"/>
                  </a:cubicBezTo>
                  <a:cubicBezTo>
                    <a:pt x="11" y="0"/>
                    <a:pt x="0" y="11"/>
                    <a:pt x="0" y="25"/>
                  </a:cubicBezTo>
                  <a:cubicBezTo>
                    <a:pt x="0" y="173"/>
                    <a:pt x="0" y="173"/>
                    <a:pt x="0" y="173"/>
                  </a:cubicBezTo>
                  <a:lnTo>
                    <a:pt x="0" y="253"/>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 name="Rectangle 150"/>
            <p:cNvSpPr>
              <a:spLocks noChangeArrowheads="1"/>
            </p:cNvSpPr>
            <p:nvPr/>
          </p:nvSpPr>
          <p:spPr bwMode="auto">
            <a:xfrm>
              <a:off x="3102" y="1061"/>
              <a:ext cx="719" cy="1127"/>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5" name="Rectangle 151"/>
            <p:cNvSpPr>
              <a:spLocks noChangeArrowheads="1"/>
            </p:cNvSpPr>
            <p:nvPr/>
          </p:nvSpPr>
          <p:spPr bwMode="auto">
            <a:xfrm>
              <a:off x="3176" y="1206"/>
              <a:ext cx="368" cy="368"/>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6" name="Rectangle 152"/>
            <p:cNvSpPr>
              <a:spLocks noChangeArrowheads="1"/>
            </p:cNvSpPr>
            <p:nvPr/>
          </p:nvSpPr>
          <p:spPr bwMode="auto">
            <a:xfrm>
              <a:off x="3582" y="1206"/>
              <a:ext cx="165" cy="165"/>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7" name="Rectangle 153"/>
            <p:cNvSpPr>
              <a:spLocks noChangeArrowheads="1"/>
            </p:cNvSpPr>
            <p:nvPr/>
          </p:nvSpPr>
          <p:spPr bwMode="auto">
            <a:xfrm>
              <a:off x="3176" y="1614"/>
              <a:ext cx="163" cy="166"/>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8" name="Rectangle 154"/>
            <p:cNvSpPr>
              <a:spLocks noChangeArrowheads="1"/>
            </p:cNvSpPr>
            <p:nvPr/>
          </p:nvSpPr>
          <p:spPr bwMode="auto">
            <a:xfrm>
              <a:off x="3379" y="1614"/>
              <a:ext cx="165" cy="166"/>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9" name="Rectangle 155"/>
            <p:cNvSpPr>
              <a:spLocks noChangeArrowheads="1"/>
            </p:cNvSpPr>
            <p:nvPr/>
          </p:nvSpPr>
          <p:spPr bwMode="auto">
            <a:xfrm>
              <a:off x="3582" y="1614"/>
              <a:ext cx="165" cy="166"/>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0" name="Rectangle 156"/>
            <p:cNvSpPr>
              <a:spLocks noChangeArrowheads="1"/>
            </p:cNvSpPr>
            <p:nvPr/>
          </p:nvSpPr>
          <p:spPr bwMode="auto">
            <a:xfrm>
              <a:off x="3176" y="1817"/>
              <a:ext cx="163" cy="166"/>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1" name="Rectangle 157"/>
            <p:cNvSpPr>
              <a:spLocks noChangeArrowheads="1"/>
            </p:cNvSpPr>
            <p:nvPr/>
          </p:nvSpPr>
          <p:spPr bwMode="auto">
            <a:xfrm>
              <a:off x="3379" y="1817"/>
              <a:ext cx="165" cy="166"/>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2" name="Rectangle 158"/>
            <p:cNvSpPr>
              <a:spLocks noChangeArrowheads="1"/>
            </p:cNvSpPr>
            <p:nvPr/>
          </p:nvSpPr>
          <p:spPr bwMode="auto">
            <a:xfrm>
              <a:off x="3582" y="1817"/>
              <a:ext cx="165" cy="166"/>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3" name="Rectangle 159"/>
            <p:cNvSpPr>
              <a:spLocks noChangeArrowheads="1"/>
            </p:cNvSpPr>
            <p:nvPr/>
          </p:nvSpPr>
          <p:spPr bwMode="auto">
            <a:xfrm>
              <a:off x="3176" y="2023"/>
              <a:ext cx="571" cy="165"/>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4" name="Rectangle 160"/>
            <p:cNvSpPr>
              <a:spLocks noChangeArrowheads="1"/>
            </p:cNvSpPr>
            <p:nvPr/>
          </p:nvSpPr>
          <p:spPr bwMode="auto">
            <a:xfrm>
              <a:off x="3582" y="1409"/>
              <a:ext cx="165" cy="165"/>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5" name="Freeform 161"/>
            <p:cNvSpPr>
              <a:spLocks/>
            </p:cNvSpPr>
            <p:nvPr/>
          </p:nvSpPr>
          <p:spPr bwMode="auto">
            <a:xfrm>
              <a:off x="3941" y="1288"/>
              <a:ext cx="574" cy="983"/>
            </a:xfrm>
            <a:custGeom>
              <a:avLst/>
              <a:gdLst>
                <a:gd name="T0" fmla="*/ 243 w 243"/>
                <a:gd name="T1" fmla="*/ 400 h 416"/>
                <a:gd name="T2" fmla="*/ 227 w 243"/>
                <a:gd name="T3" fmla="*/ 416 h 416"/>
                <a:gd name="T4" fmla="*/ 15 w 243"/>
                <a:gd name="T5" fmla="*/ 416 h 416"/>
                <a:gd name="T6" fmla="*/ 0 w 243"/>
                <a:gd name="T7" fmla="*/ 400 h 416"/>
                <a:gd name="T8" fmla="*/ 0 w 243"/>
                <a:gd name="T9" fmla="*/ 15 h 416"/>
                <a:gd name="T10" fmla="*/ 15 w 243"/>
                <a:gd name="T11" fmla="*/ 0 h 416"/>
                <a:gd name="T12" fmla="*/ 227 w 243"/>
                <a:gd name="T13" fmla="*/ 0 h 416"/>
                <a:gd name="T14" fmla="*/ 243 w 243"/>
                <a:gd name="T15" fmla="*/ 15 h 416"/>
                <a:gd name="T16" fmla="*/ 243 w 243"/>
                <a:gd name="T17" fmla="*/ 40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3" h="416">
                  <a:moveTo>
                    <a:pt x="243" y="400"/>
                  </a:moveTo>
                  <a:cubicBezTo>
                    <a:pt x="243" y="409"/>
                    <a:pt x="236" y="416"/>
                    <a:pt x="227" y="416"/>
                  </a:cubicBezTo>
                  <a:cubicBezTo>
                    <a:pt x="15" y="416"/>
                    <a:pt x="15" y="416"/>
                    <a:pt x="15" y="416"/>
                  </a:cubicBezTo>
                  <a:cubicBezTo>
                    <a:pt x="7" y="416"/>
                    <a:pt x="0" y="409"/>
                    <a:pt x="0" y="400"/>
                  </a:cubicBezTo>
                  <a:cubicBezTo>
                    <a:pt x="0" y="15"/>
                    <a:pt x="0" y="15"/>
                    <a:pt x="0" y="15"/>
                  </a:cubicBezTo>
                  <a:cubicBezTo>
                    <a:pt x="0" y="7"/>
                    <a:pt x="7" y="0"/>
                    <a:pt x="15" y="0"/>
                  </a:cubicBezTo>
                  <a:cubicBezTo>
                    <a:pt x="227" y="0"/>
                    <a:pt x="227" y="0"/>
                    <a:pt x="227" y="0"/>
                  </a:cubicBezTo>
                  <a:cubicBezTo>
                    <a:pt x="236" y="0"/>
                    <a:pt x="243" y="7"/>
                    <a:pt x="243" y="15"/>
                  </a:cubicBezTo>
                  <a:lnTo>
                    <a:pt x="243" y="40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6" name="Rectangle 162"/>
            <p:cNvSpPr>
              <a:spLocks noChangeArrowheads="1"/>
            </p:cNvSpPr>
            <p:nvPr/>
          </p:nvSpPr>
          <p:spPr bwMode="auto">
            <a:xfrm>
              <a:off x="3996" y="1343"/>
              <a:ext cx="463" cy="77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7" name="Rectangle 163"/>
            <p:cNvSpPr>
              <a:spLocks noChangeArrowheads="1"/>
            </p:cNvSpPr>
            <p:nvPr/>
          </p:nvSpPr>
          <p:spPr bwMode="auto">
            <a:xfrm>
              <a:off x="4043" y="1435"/>
              <a:ext cx="371" cy="371"/>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8" name="Rectangle 164"/>
            <p:cNvSpPr>
              <a:spLocks noChangeArrowheads="1"/>
            </p:cNvSpPr>
            <p:nvPr/>
          </p:nvSpPr>
          <p:spPr bwMode="auto">
            <a:xfrm>
              <a:off x="4043" y="1831"/>
              <a:ext cx="106" cy="10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29" name="Rectangle 165"/>
            <p:cNvSpPr>
              <a:spLocks noChangeArrowheads="1"/>
            </p:cNvSpPr>
            <p:nvPr/>
          </p:nvSpPr>
          <p:spPr bwMode="auto">
            <a:xfrm>
              <a:off x="4175" y="1831"/>
              <a:ext cx="106" cy="10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0" name="Rectangle 166"/>
            <p:cNvSpPr>
              <a:spLocks noChangeArrowheads="1"/>
            </p:cNvSpPr>
            <p:nvPr/>
          </p:nvSpPr>
          <p:spPr bwMode="auto">
            <a:xfrm>
              <a:off x="4307" y="1831"/>
              <a:ext cx="107" cy="10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1" name="Rectangle 167"/>
            <p:cNvSpPr>
              <a:spLocks noChangeArrowheads="1"/>
            </p:cNvSpPr>
            <p:nvPr/>
          </p:nvSpPr>
          <p:spPr bwMode="auto">
            <a:xfrm>
              <a:off x="4043" y="1964"/>
              <a:ext cx="371" cy="106"/>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2" name="Rectangle 168"/>
            <p:cNvSpPr>
              <a:spLocks noChangeArrowheads="1"/>
            </p:cNvSpPr>
            <p:nvPr/>
          </p:nvSpPr>
          <p:spPr bwMode="auto">
            <a:xfrm>
              <a:off x="3998" y="450"/>
              <a:ext cx="392" cy="652"/>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3" name="Rectangle 169"/>
            <p:cNvSpPr>
              <a:spLocks noChangeArrowheads="1"/>
            </p:cNvSpPr>
            <p:nvPr/>
          </p:nvSpPr>
          <p:spPr bwMode="auto">
            <a:xfrm>
              <a:off x="4038" y="528"/>
              <a:ext cx="201" cy="200"/>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4" name="Rectangle 170"/>
            <p:cNvSpPr>
              <a:spLocks noChangeArrowheads="1"/>
            </p:cNvSpPr>
            <p:nvPr/>
          </p:nvSpPr>
          <p:spPr bwMode="auto">
            <a:xfrm>
              <a:off x="4260" y="639"/>
              <a:ext cx="90" cy="89"/>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5" name="Rectangle 171"/>
            <p:cNvSpPr>
              <a:spLocks noChangeArrowheads="1"/>
            </p:cNvSpPr>
            <p:nvPr/>
          </p:nvSpPr>
          <p:spPr bwMode="auto">
            <a:xfrm>
              <a:off x="4260" y="528"/>
              <a:ext cx="90" cy="89"/>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6" name="Rectangle 172"/>
            <p:cNvSpPr>
              <a:spLocks noChangeArrowheads="1"/>
            </p:cNvSpPr>
            <p:nvPr/>
          </p:nvSpPr>
          <p:spPr bwMode="auto">
            <a:xfrm>
              <a:off x="4260" y="861"/>
              <a:ext cx="90" cy="92"/>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7" name="Rectangle 173"/>
            <p:cNvSpPr>
              <a:spLocks noChangeArrowheads="1"/>
            </p:cNvSpPr>
            <p:nvPr/>
          </p:nvSpPr>
          <p:spPr bwMode="auto">
            <a:xfrm>
              <a:off x="4149" y="861"/>
              <a:ext cx="90" cy="92"/>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8" name="Rectangle 174"/>
            <p:cNvSpPr>
              <a:spLocks noChangeArrowheads="1"/>
            </p:cNvSpPr>
            <p:nvPr/>
          </p:nvSpPr>
          <p:spPr bwMode="auto">
            <a:xfrm>
              <a:off x="4038" y="861"/>
              <a:ext cx="90" cy="92"/>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39" name="Rectangle 175"/>
            <p:cNvSpPr>
              <a:spLocks noChangeArrowheads="1"/>
            </p:cNvSpPr>
            <p:nvPr/>
          </p:nvSpPr>
          <p:spPr bwMode="auto">
            <a:xfrm>
              <a:off x="4038" y="750"/>
              <a:ext cx="90" cy="89"/>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0" name="Rectangle 176"/>
            <p:cNvSpPr>
              <a:spLocks noChangeArrowheads="1"/>
            </p:cNvSpPr>
            <p:nvPr/>
          </p:nvSpPr>
          <p:spPr bwMode="auto">
            <a:xfrm>
              <a:off x="4149" y="750"/>
              <a:ext cx="90" cy="89"/>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1" name="Rectangle 177"/>
            <p:cNvSpPr>
              <a:spLocks noChangeArrowheads="1"/>
            </p:cNvSpPr>
            <p:nvPr/>
          </p:nvSpPr>
          <p:spPr bwMode="auto">
            <a:xfrm>
              <a:off x="4260" y="750"/>
              <a:ext cx="90" cy="89"/>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2" name="Rectangle 178"/>
            <p:cNvSpPr>
              <a:spLocks noChangeArrowheads="1"/>
            </p:cNvSpPr>
            <p:nvPr/>
          </p:nvSpPr>
          <p:spPr bwMode="auto">
            <a:xfrm>
              <a:off x="4260" y="974"/>
              <a:ext cx="90" cy="90"/>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3" name="Rectangle 179"/>
            <p:cNvSpPr>
              <a:spLocks noChangeArrowheads="1"/>
            </p:cNvSpPr>
            <p:nvPr/>
          </p:nvSpPr>
          <p:spPr bwMode="auto">
            <a:xfrm>
              <a:off x="4149" y="974"/>
              <a:ext cx="90" cy="90"/>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4" name="Rectangle 180"/>
            <p:cNvSpPr>
              <a:spLocks noChangeArrowheads="1"/>
            </p:cNvSpPr>
            <p:nvPr/>
          </p:nvSpPr>
          <p:spPr bwMode="auto">
            <a:xfrm>
              <a:off x="4038" y="974"/>
              <a:ext cx="90" cy="90"/>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5" name="Rectangle 181"/>
            <p:cNvSpPr>
              <a:spLocks noChangeArrowheads="1"/>
            </p:cNvSpPr>
            <p:nvPr/>
          </p:nvSpPr>
          <p:spPr bwMode="auto">
            <a:xfrm>
              <a:off x="4411" y="2533"/>
              <a:ext cx="395" cy="395"/>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6" name="Rectangle 182"/>
            <p:cNvSpPr>
              <a:spLocks noChangeArrowheads="1"/>
            </p:cNvSpPr>
            <p:nvPr/>
          </p:nvSpPr>
          <p:spPr bwMode="auto">
            <a:xfrm>
              <a:off x="3981" y="2533"/>
              <a:ext cx="397" cy="395"/>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7" name="Rectangle 183"/>
            <p:cNvSpPr>
              <a:spLocks noChangeArrowheads="1"/>
            </p:cNvSpPr>
            <p:nvPr/>
          </p:nvSpPr>
          <p:spPr bwMode="auto">
            <a:xfrm>
              <a:off x="3554" y="2533"/>
              <a:ext cx="394" cy="395"/>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8" name="Rectangle 184"/>
            <p:cNvSpPr>
              <a:spLocks noChangeArrowheads="1"/>
            </p:cNvSpPr>
            <p:nvPr/>
          </p:nvSpPr>
          <p:spPr bwMode="auto">
            <a:xfrm>
              <a:off x="4411" y="2961"/>
              <a:ext cx="395" cy="396"/>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49" name="Rectangle 185"/>
            <p:cNvSpPr>
              <a:spLocks noChangeArrowheads="1"/>
            </p:cNvSpPr>
            <p:nvPr/>
          </p:nvSpPr>
          <p:spPr bwMode="auto">
            <a:xfrm>
              <a:off x="3981" y="2961"/>
              <a:ext cx="397" cy="396"/>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50" name="Rectangle 186"/>
            <p:cNvSpPr>
              <a:spLocks noChangeArrowheads="1"/>
            </p:cNvSpPr>
            <p:nvPr/>
          </p:nvSpPr>
          <p:spPr bwMode="auto">
            <a:xfrm>
              <a:off x="3554" y="2961"/>
              <a:ext cx="394" cy="396"/>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51" name="Rectangle 187"/>
            <p:cNvSpPr>
              <a:spLocks noChangeArrowheads="1"/>
            </p:cNvSpPr>
            <p:nvPr/>
          </p:nvSpPr>
          <p:spPr bwMode="auto">
            <a:xfrm>
              <a:off x="3126" y="2533"/>
              <a:ext cx="395" cy="395"/>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52" name="Rectangle 188"/>
            <p:cNvSpPr>
              <a:spLocks noChangeArrowheads="1"/>
            </p:cNvSpPr>
            <p:nvPr/>
          </p:nvSpPr>
          <p:spPr bwMode="auto">
            <a:xfrm>
              <a:off x="3126" y="2961"/>
              <a:ext cx="395" cy="396"/>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grpSp>
      <p:grpSp>
        <p:nvGrpSpPr>
          <p:cNvPr id="53" name="Group 258"/>
          <p:cNvGrpSpPr>
            <a:grpSpLocks noChangeAspect="1"/>
          </p:cNvGrpSpPr>
          <p:nvPr/>
        </p:nvGrpSpPr>
        <p:grpSpPr bwMode="auto">
          <a:xfrm>
            <a:off x="9947870" y="-336176"/>
            <a:ext cx="2008341" cy="6930745"/>
            <a:chOff x="1593" y="1801"/>
            <a:chExt cx="612" cy="2112"/>
          </a:xfrm>
        </p:grpSpPr>
        <p:sp>
          <p:nvSpPr>
            <p:cNvPr id="54" name="AutoShape 257"/>
            <p:cNvSpPr>
              <a:spLocks noChangeAspect="1" noChangeArrowheads="1" noTextEdit="1"/>
            </p:cNvSpPr>
            <p:nvPr/>
          </p:nvSpPr>
          <p:spPr bwMode="auto">
            <a:xfrm>
              <a:off x="1595" y="1801"/>
              <a:ext cx="610" cy="2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55" name="Rectangle 260"/>
            <p:cNvSpPr>
              <a:spLocks noChangeArrowheads="1"/>
            </p:cNvSpPr>
            <p:nvPr/>
          </p:nvSpPr>
          <p:spPr bwMode="auto">
            <a:xfrm>
              <a:off x="1691" y="2452"/>
              <a:ext cx="203" cy="20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56" name="Rectangle 261"/>
            <p:cNvSpPr>
              <a:spLocks noChangeArrowheads="1"/>
            </p:cNvSpPr>
            <p:nvPr/>
          </p:nvSpPr>
          <p:spPr bwMode="auto">
            <a:xfrm>
              <a:off x="1593" y="3100"/>
              <a:ext cx="204" cy="20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57" name="Rectangle 262"/>
            <p:cNvSpPr>
              <a:spLocks noChangeArrowheads="1"/>
            </p:cNvSpPr>
            <p:nvPr/>
          </p:nvSpPr>
          <p:spPr bwMode="auto">
            <a:xfrm>
              <a:off x="1868" y="3342"/>
              <a:ext cx="204" cy="20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58" name="Rectangle 263"/>
            <p:cNvSpPr>
              <a:spLocks noChangeArrowheads="1"/>
            </p:cNvSpPr>
            <p:nvPr/>
          </p:nvSpPr>
          <p:spPr bwMode="auto">
            <a:xfrm>
              <a:off x="1653" y="2819"/>
              <a:ext cx="354" cy="354"/>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59" name="Freeform 264"/>
            <p:cNvSpPr>
              <a:spLocks/>
            </p:cNvSpPr>
            <p:nvPr/>
          </p:nvSpPr>
          <p:spPr bwMode="auto">
            <a:xfrm>
              <a:off x="1715" y="2883"/>
              <a:ext cx="25" cy="59"/>
            </a:xfrm>
            <a:custGeom>
              <a:avLst/>
              <a:gdLst>
                <a:gd name="T0" fmla="*/ 15 w 15"/>
                <a:gd name="T1" fmla="*/ 0 h 35"/>
                <a:gd name="T2" fmla="*/ 15 w 15"/>
                <a:gd name="T3" fmla="*/ 35 h 35"/>
                <a:gd name="T4" fmla="*/ 7 w 15"/>
                <a:gd name="T5" fmla="*/ 35 h 35"/>
                <a:gd name="T6" fmla="*/ 7 w 15"/>
                <a:gd name="T7" fmla="*/ 8 h 35"/>
                <a:gd name="T8" fmla="*/ 6 w 15"/>
                <a:gd name="T9" fmla="*/ 9 h 35"/>
                <a:gd name="T10" fmla="*/ 4 w 15"/>
                <a:gd name="T11" fmla="*/ 10 h 35"/>
                <a:gd name="T12" fmla="*/ 2 w 15"/>
                <a:gd name="T13" fmla="*/ 11 h 35"/>
                <a:gd name="T14" fmla="*/ 0 w 15"/>
                <a:gd name="T15" fmla="*/ 11 h 35"/>
                <a:gd name="T16" fmla="*/ 0 w 15"/>
                <a:gd name="T17" fmla="*/ 5 h 35"/>
                <a:gd name="T18" fmla="*/ 5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8"/>
                    <a:pt x="7" y="8"/>
                    <a:pt x="7" y="8"/>
                  </a:cubicBezTo>
                  <a:cubicBezTo>
                    <a:pt x="7" y="9"/>
                    <a:pt x="6" y="9"/>
                    <a:pt x="6" y="9"/>
                  </a:cubicBezTo>
                  <a:cubicBezTo>
                    <a:pt x="5" y="10"/>
                    <a:pt x="5" y="10"/>
                    <a:pt x="4" y="10"/>
                  </a:cubicBezTo>
                  <a:cubicBezTo>
                    <a:pt x="3" y="10"/>
                    <a:pt x="3" y="11"/>
                    <a:pt x="2" y="11"/>
                  </a:cubicBezTo>
                  <a:cubicBezTo>
                    <a:pt x="1" y="11"/>
                    <a:pt x="1" y="11"/>
                    <a:pt x="0" y="11"/>
                  </a:cubicBezTo>
                  <a:cubicBezTo>
                    <a:pt x="0" y="5"/>
                    <a:pt x="0" y="5"/>
                    <a:pt x="0" y="5"/>
                  </a:cubicBezTo>
                  <a:cubicBezTo>
                    <a:pt x="2" y="4"/>
                    <a:pt x="4" y="4"/>
                    <a:pt x="5" y="3"/>
                  </a:cubicBezTo>
                  <a:cubicBezTo>
                    <a:pt x="7" y="2"/>
                    <a:pt x="9" y="1"/>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0" name="Freeform 265"/>
            <p:cNvSpPr>
              <a:spLocks noEditPoints="1"/>
            </p:cNvSpPr>
            <p:nvPr/>
          </p:nvSpPr>
          <p:spPr bwMode="auto">
            <a:xfrm>
              <a:off x="1761" y="2883"/>
              <a:ext cx="41" cy="59"/>
            </a:xfrm>
            <a:custGeom>
              <a:avLst/>
              <a:gdLst>
                <a:gd name="T0" fmla="*/ 12 w 24"/>
                <a:gd name="T1" fmla="*/ 35 h 35"/>
                <a:gd name="T2" fmla="*/ 0 w 24"/>
                <a:gd name="T3" fmla="*/ 18 h 35"/>
                <a:gd name="T4" fmla="*/ 3 w 24"/>
                <a:gd name="T5" fmla="*/ 5 h 35"/>
                <a:gd name="T6" fmla="*/ 13 w 24"/>
                <a:gd name="T7" fmla="*/ 0 h 35"/>
                <a:gd name="T8" fmla="*/ 24 w 24"/>
                <a:gd name="T9" fmla="*/ 17 h 35"/>
                <a:gd name="T10" fmla="*/ 21 w 24"/>
                <a:gd name="T11" fmla="*/ 31 h 35"/>
                <a:gd name="T12" fmla="*/ 12 w 24"/>
                <a:gd name="T13" fmla="*/ 35 h 35"/>
                <a:gd name="T14" fmla="*/ 12 w 24"/>
                <a:gd name="T15" fmla="*/ 6 h 35"/>
                <a:gd name="T16" fmla="*/ 7 w 24"/>
                <a:gd name="T17" fmla="*/ 18 h 35"/>
                <a:gd name="T18" fmla="*/ 12 w 24"/>
                <a:gd name="T19" fmla="*/ 29 h 35"/>
                <a:gd name="T20" fmla="*/ 17 w 24"/>
                <a:gd name="T21" fmla="*/ 18 h 35"/>
                <a:gd name="T22" fmla="*/ 12 w 24"/>
                <a:gd name="T23"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5">
                  <a:moveTo>
                    <a:pt x="12" y="35"/>
                  </a:moveTo>
                  <a:cubicBezTo>
                    <a:pt x="4" y="35"/>
                    <a:pt x="0" y="30"/>
                    <a:pt x="0" y="18"/>
                  </a:cubicBezTo>
                  <a:cubicBezTo>
                    <a:pt x="0" y="12"/>
                    <a:pt x="1" y="8"/>
                    <a:pt x="3" y="5"/>
                  </a:cubicBezTo>
                  <a:cubicBezTo>
                    <a:pt x="5" y="1"/>
                    <a:pt x="8" y="0"/>
                    <a:pt x="13" y="0"/>
                  </a:cubicBezTo>
                  <a:cubicBezTo>
                    <a:pt x="20" y="0"/>
                    <a:pt x="24" y="6"/>
                    <a:pt x="24" y="17"/>
                  </a:cubicBezTo>
                  <a:cubicBezTo>
                    <a:pt x="24" y="23"/>
                    <a:pt x="23" y="28"/>
                    <a:pt x="21" y="31"/>
                  </a:cubicBezTo>
                  <a:cubicBezTo>
                    <a:pt x="19" y="34"/>
                    <a:pt x="16" y="35"/>
                    <a:pt x="12" y="35"/>
                  </a:cubicBezTo>
                  <a:close/>
                  <a:moveTo>
                    <a:pt x="12" y="6"/>
                  </a:moveTo>
                  <a:cubicBezTo>
                    <a:pt x="9" y="6"/>
                    <a:pt x="7" y="10"/>
                    <a:pt x="7" y="18"/>
                  </a:cubicBezTo>
                  <a:cubicBezTo>
                    <a:pt x="7" y="26"/>
                    <a:pt x="9" y="29"/>
                    <a:pt x="12" y="29"/>
                  </a:cubicBezTo>
                  <a:cubicBezTo>
                    <a:pt x="15" y="29"/>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1" name="Freeform 266"/>
            <p:cNvSpPr>
              <a:spLocks/>
            </p:cNvSpPr>
            <p:nvPr/>
          </p:nvSpPr>
          <p:spPr bwMode="auto">
            <a:xfrm>
              <a:off x="1814" y="2883"/>
              <a:ext cx="25" cy="59"/>
            </a:xfrm>
            <a:custGeom>
              <a:avLst/>
              <a:gdLst>
                <a:gd name="T0" fmla="*/ 15 w 15"/>
                <a:gd name="T1" fmla="*/ 0 h 35"/>
                <a:gd name="T2" fmla="*/ 15 w 15"/>
                <a:gd name="T3" fmla="*/ 35 h 35"/>
                <a:gd name="T4" fmla="*/ 7 w 15"/>
                <a:gd name="T5" fmla="*/ 35 h 35"/>
                <a:gd name="T6" fmla="*/ 7 w 15"/>
                <a:gd name="T7" fmla="*/ 8 h 35"/>
                <a:gd name="T8" fmla="*/ 6 w 15"/>
                <a:gd name="T9" fmla="*/ 9 h 35"/>
                <a:gd name="T10" fmla="*/ 4 w 15"/>
                <a:gd name="T11" fmla="*/ 10 h 35"/>
                <a:gd name="T12" fmla="*/ 2 w 15"/>
                <a:gd name="T13" fmla="*/ 11 h 35"/>
                <a:gd name="T14" fmla="*/ 0 w 15"/>
                <a:gd name="T15" fmla="*/ 11 h 35"/>
                <a:gd name="T16" fmla="*/ 0 w 15"/>
                <a:gd name="T17" fmla="*/ 5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8"/>
                    <a:pt x="7" y="8"/>
                    <a:pt x="7" y="8"/>
                  </a:cubicBezTo>
                  <a:cubicBezTo>
                    <a:pt x="7" y="9"/>
                    <a:pt x="6" y="9"/>
                    <a:pt x="6" y="9"/>
                  </a:cubicBezTo>
                  <a:cubicBezTo>
                    <a:pt x="5" y="10"/>
                    <a:pt x="5" y="10"/>
                    <a:pt x="4" y="10"/>
                  </a:cubicBezTo>
                  <a:cubicBezTo>
                    <a:pt x="4" y="10"/>
                    <a:pt x="3" y="11"/>
                    <a:pt x="2" y="11"/>
                  </a:cubicBezTo>
                  <a:cubicBezTo>
                    <a:pt x="1" y="11"/>
                    <a:pt x="1" y="11"/>
                    <a:pt x="0" y="11"/>
                  </a:cubicBezTo>
                  <a:cubicBezTo>
                    <a:pt x="0" y="5"/>
                    <a:pt x="0" y="5"/>
                    <a:pt x="0" y="5"/>
                  </a:cubicBezTo>
                  <a:cubicBezTo>
                    <a:pt x="2" y="4"/>
                    <a:pt x="4" y="4"/>
                    <a:pt x="6" y="3"/>
                  </a:cubicBezTo>
                  <a:cubicBezTo>
                    <a:pt x="7" y="2"/>
                    <a:pt x="9" y="1"/>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2" name="Freeform 267"/>
            <p:cNvSpPr>
              <a:spLocks noEditPoints="1"/>
            </p:cNvSpPr>
            <p:nvPr/>
          </p:nvSpPr>
          <p:spPr bwMode="auto">
            <a:xfrm>
              <a:off x="1709" y="2966"/>
              <a:ext cx="41" cy="60"/>
            </a:xfrm>
            <a:custGeom>
              <a:avLst/>
              <a:gdLst>
                <a:gd name="T0" fmla="*/ 12 w 24"/>
                <a:gd name="T1" fmla="*/ 35 h 35"/>
                <a:gd name="T2" fmla="*/ 0 w 24"/>
                <a:gd name="T3" fmla="*/ 18 h 35"/>
                <a:gd name="T4" fmla="*/ 3 w 24"/>
                <a:gd name="T5" fmla="*/ 4 h 35"/>
                <a:gd name="T6" fmla="*/ 12 w 24"/>
                <a:gd name="T7" fmla="*/ 0 h 35"/>
                <a:gd name="T8" fmla="*/ 24 w 24"/>
                <a:gd name="T9" fmla="*/ 17 h 35"/>
                <a:gd name="T10" fmla="*/ 21 w 24"/>
                <a:gd name="T11" fmla="*/ 30 h 35"/>
                <a:gd name="T12" fmla="*/ 12 w 24"/>
                <a:gd name="T13" fmla="*/ 35 h 35"/>
                <a:gd name="T14" fmla="*/ 12 w 24"/>
                <a:gd name="T15" fmla="*/ 5 h 35"/>
                <a:gd name="T16" fmla="*/ 7 w 24"/>
                <a:gd name="T17" fmla="*/ 18 h 35"/>
                <a:gd name="T18" fmla="*/ 12 w 24"/>
                <a:gd name="T19" fmla="*/ 29 h 35"/>
                <a:gd name="T20" fmla="*/ 17 w 24"/>
                <a:gd name="T21" fmla="*/ 17 h 35"/>
                <a:gd name="T22" fmla="*/ 12 w 24"/>
                <a:gd name="T23"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5">
                  <a:moveTo>
                    <a:pt x="12" y="35"/>
                  </a:moveTo>
                  <a:cubicBezTo>
                    <a:pt x="4" y="35"/>
                    <a:pt x="0" y="29"/>
                    <a:pt x="0" y="18"/>
                  </a:cubicBezTo>
                  <a:cubicBezTo>
                    <a:pt x="0" y="12"/>
                    <a:pt x="1" y="7"/>
                    <a:pt x="3" y="4"/>
                  </a:cubicBezTo>
                  <a:cubicBezTo>
                    <a:pt x="5" y="1"/>
                    <a:pt x="8" y="0"/>
                    <a:pt x="12" y="0"/>
                  </a:cubicBezTo>
                  <a:cubicBezTo>
                    <a:pt x="20" y="0"/>
                    <a:pt x="24" y="5"/>
                    <a:pt x="24" y="17"/>
                  </a:cubicBezTo>
                  <a:cubicBezTo>
                    <a:pt x="24" y="23"/>
                    <a:pt x="23" y="27"/>
                    <a:pt x="21" y="30"/>
                  </a:cubicBezTo>
                  <a:cubicBezTo>
                    <a:pt x="19" y="33"/>
                    <a:pt x="16" y="35"/>
                    <a:pt x="12" y="35"/>
                  </a:cubicBezTo>
                  <a:close/>
                  <a:moveTo>
                    <a:pt x="12" y="5"/>
                  </a:moveTo>
                  <a:cubicBezTo>
                    <a:pt x="9" y="5"/>
                    <a:pt x="7" y="10"/>
                    <a:pt x="7" y="18"/>
                  </a:cubicBezTo>
                  <a:cubicBezTo>
                    <a:pt x="7" y="25"/>
                    <a:pt x="9" y="29"/>
                    <a:pt x="12" y="29"/>
                  </a:cubicBezTo>
                  <a:cubicBezTo>
                    <a:pt x="15" y="29"/>
                    <a:pt x="17" y="25"/>
                    <a:pt x="17" y="17"/>
                  </a:cubicBezTo>
                  <a:cubicBezTo>
                    <a:pt x="17" y="9"/>
                    <a:pt x="15" y="5"/>
                    <a:pt x="12" y="5"/>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3" name="Freeform 268"/>
            <p:cNvSpPr>
              <a:spLocks/>
            </p:cNvSpPr>
            <p:nvPr/>
          </p:nvSpPr>
          <p:spPr bwMode="auto">
            <a:xfrm>
              <a:off x="1766" y="2965"/>
              <a:ext cx="25" cy="59"/>
            </a:xfrm>
            <a:custGeom>
              <a:avLst/>
              <a:gdLst>
                <a:gd name="T0" fmla="*/ 15 w 15"/>
                <a:gd name="T1" fmla="*/ 0 h 35"/>
                <a:gd name="T2" fmla="*/ 15 w 15"/>
                <a:gd name="T3" fmla="*/ 35 h 35"/>
                <a:gd name="T4" fmla="*/ 7 w 15"/>
                <a:gd name="T5" fmla="*/ 35 h 35"/>
                <a:gd name="T6" fmla="*/ 7 w 15"/>
                <a:gd name="T7" fmla="*/ 9 h 35"/>
                <a:gd name="T8" fmla="*/ 6 w 15"/>
                <a:gd name="T9" fmla="*/ 10 h 35"/>
                <a:gd name="T10" fmla="*/ 4 w 15"/>
                <a:gd name="T11" fmla="*/ 11 h 35"/>
                <a:gd name="T12" fmla="*/ 2 w 15"/>
                <a:gd name="T13" fmla="*/ 12 h 35"/>
                <a:gd name="T14" fmla="*/ 0 w 15"/>
                <a:gd name="T15" fmla="*/ 12 h 35"/>
                <a:gd name="T16" fmla="*/ 0 w 15"/>
                <a:gd name="T17" fmla="*/ 6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9"/>
                    <a:pt x="7" y="9"/>
                    <a:pt x="7" y="9"/>
                  </a:cubicBezTo>
                  <a:cubicBezTo>
                    <a:pt x="7" y="9"/>
                    <a:pt x="6" y="10"/>
                    <a:pt x="6" y="10"/>
                  </a:cubicBezTo>
                  <a:cubicBezTo>
                    <a:pt x="5" y="10"/>
                    <a:pt x="5" y="11"/>
                    <a:pt x="4" y="11"/>
                  </a:cubicBezTo>
                  <a:cubicBezTo>
                    <a:pt x="3" y="11"/>
                    <a:pt x="3" y="11"/>
                    <a:pt x="2" y="12"/>
                  </a:cubicBezTo>
                  <a:cubicBezTo>
                    <a:pt x="1" y="12"/>
                    <a:pt x="1" y="12"/>
                    <a:pt x="0" y="12"/>
                  </a:cubicBezTo>
                  <a:cubicBezTo>
                    <a:pt x="0" y="6"/>
                    <a:pt x="0" y="6"/>
                    <a:pt x="0" y="6"/>
                  </a:cubicBezTo>
                  <a:cubicBezTo>
                    <a:pt x="2" y="5"/>
                    <a:pt x="4" y="4"/>
                    <a:pt x="6" y="3"/>
                  </a:cubicBezTo>
                  <a:cubicBezTo>
                    <a:pt x="7" y="3"/>
                    <a:pt x="9" y="2"/>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4" name="Freeform 269"/>
            <p:cNvSpPr>
              <a:spLocks noEditPoints="1"/>
            </p:cNvSpPr>
            <p:nvPr/>
          </p:nvSpPr>
          <p:spPr bwMode="auto">
            <a:xfrm>
              <a:off x="1809" y="2966"/>
              <a:ext cx="41" cy="60"/>
            </a:xfrm>
            <a:custGeom>
              <a:avLst/>
              <a:gdLst>
                <a:gd name="T0" fmla="*/ 12 w 24"/>
                <a:gd name="T1" fmla="*/ 35 h 35"/>
                <a:gd name="T2" fmla="*/ 0 w 24"/>
                <a:gd name="T3" fmla="*/ 18 h 35"/>
                <a:gd name="T4" fmla="*/ 3 w 24"/>
                <a:gd name="T5" fmla="*/ 4 h 35"/>
                <a:gd name="T6" fmla="*/ 13 w 24"/>
                <a:gd name="T7" fmla="*/ 0 h 35"/>
                <a:gd name="T8" fmla="*/ 24 w 24"/>
                <a:gd name="T9" fmla="*/ 17 h 35"/>
                <a:gd name="T10" fmla="*/ 21 w 24"/>
                <a:gd name="T11" fmla="*/ 30 h 35"/>
                <a:gd name="T12" fmla="*/ 12 w 24"/>
                <a:gd name="T13" fmla="*/ 35 h 35"/>
                <a:gd name="T14" fmla="*/ 12 w 24"/>
                <a:gd name="T15" fmla="*/ 5 h 35"/>
                <a:gd name="T16" fmla="*/ 7 w 24"/>
                <a:gd name="T17" fmla="*/ 18 h 35"/>
                <a:gd name="T18" fmla="*/ 12 w 24"/>
                <a:gd name="T19" fmla="*/ 29 h 35"/>
                <a:gd name="T20" fmla="*/ 17 w 24"/>
                <a:gd name="T21" fmla="*/ 17 h 35"/>
                <a:gd name="T22" fmla="*/ 12 w 24"/>
                <a:gd name="T23"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5">
                  <a:moveTo>
                    <a:pt x="12" y="35"/>
                  </a:moveTo>
                  <a:cubicBezTo>
                    <a:pt x="4" y="35"/>
                    <a:pt x="0" y="29"/>
                    <a:pt x="0" y="18"/>
                  </a:cubicBezTo>
                  <a:cubicBezTo>
                    <a:pt x="0" y="12"/>
                    <a:pt x="1" y="7"/>
                    <a:pt x="3" y="4"/>
                  </a:cubicBezTo>
                  <a:cubicBezTo>
                    <a:pt x="5" y="1"/>
                    <a:pt x="8" y="0"/>
                    <a:pt x="13" y="0"/>
                  </a:cubicBezTo>
                  <a:cubicBezTo>
                    <a:pt x="21" y="0"/>
                    <a:pt x="24" y="5"/>
                    <a:pt x="24" y="17"/>
                  </a:cubicBezTo>
                  <a:cubicBezTo>
                    <a:pt x="24" y="23"/>
                    <a:pt x="23" y="27"/>
                    <a:pt x="21" y="30"/>
                  </a:cubicBezTo>
                  <a:cubicBezTo>
                    <a:pt x="19" y="33"/>
                    <a:pt x="16" y="35"/>
                    <a:pt x="12" y="35"/>
                  </a:cubicBezTo>
                  <a:close/>
                  <a:moveTo>
                    <a:pt x="12" y="5"/>
                  </a:moveTo>
                  <a:cubicBezTo>
                    <a:pt x="9" y="5"/>
                    <a:pt x="7" y="10"/>
                    <a:pt x="7" y="18"/>
                  </a:cubicBezTo>
                  <a:cubicBezTo>
                    <a:pt x="7" y="25"/>
                    <a:pt x="9" y="29"/>
                    <a:pt x="12" y="29"/>
                  </a:cubicBezTo>
                  <a:cubicBezTo>
                    <a:pt x="15" y="29"/>
                    <a:pt x="17" y="25"/>
                    <a:pt x="17" y="17"/>
                  </a:cubicBezTo>
                  <a:cubicBezTo>
                    <a:pt x="17" y="9"/>
                    <a:pt x="15" y="5"/>
                    <a:pt x="12" y="5"/>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5" name="Freeform 270"/>
            <p:cNvSpPr>
              <a:spLocks noEditPoints="1"/>
            </p:cNvSpPr>
            <p:nvPr/>
          </p:nvSpPr>
          <p:spPr bwMode="auto">
            <a:xfrm>
              <a:off x="1709" y="3048"/>
              <a:ext cx="41" cy="62"/>
            </a:xfrm>
            <a:custGeom>
              <a:avLst/>
              <a:gdLst>
                <a:gd name="T0" fmla="*/ 12 w 24"/>
                <a:gd name="T1" fmla="*/ 36 h 36"/>
                <a:gd name="T2" fmla="*/ 0 w 24"/>
                <a:gd name="T3" fmla="*/ 19 h 36"/>
                <a:gd name="T4" fmla="*/ 3 w 24"/>
                <a:gd name="T5" fmla="*/ 5 h 36"/>
                <a:gd name="T6" fmla="*/ 12 w 24"/>
                <a:gd name="T7" fmla="*/ 0 h 36"/>
                <a:gd name="T8" fmla="*/ 24 w 24"/>
                <a:gd name="T9" fmla="*/ 18 h 36"/>
                <a:gd name="T10" fmla="*/ 21 w 24"/>
                <a:gd name="T11" fmla="*/ 31 h 36"/>
                <a:gd name="T12" fmla="*/ 12 w 24"/>
                <a:gd name="T13" fmla="*/ 36 h 36"/>
                <a:gd name="T14" fmla="*/ 12 w 24"/>
                <a:gd name="T15" fmla="*/ 6 h 36"/>
                <a:gd name="T16" fmla="*/ 7 w 24"/>
                <a:gd name="T17" fmla="*/ 18 h 36"/>
                <a:gd name="T18" fmla="*/ 12 w 24"/>
                <a:gd name="T19" fmla="*/ 30 h 36"/>
                <a:gd name="T20" fmla="*/ 17 w 24"/>
                <a:gd name="T21" fmla="*/ 18 h 36"/>
                <a:gd name="T22" fmla="*/ 12 w 24"/>
                <a:gd name="T23"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6">
                  <a:moveTo>
                    <a:pt x="12" y="36"/>
                  </a:moveTo>
                  <a:cubicBezTo>
                    <a:pt x="4" y="36"/>
                    <a:pt x="0" y="30"/>
                    <a:pt x="0" y="19"/>
                  </a:cubicBezTo>
                  <a:cubicBezTo>
                    <a:pt x="0" y="13"/>
                    <a:pt x="1" y="8"/>
                    <a:pt x="3" y="5"/>
                  </a:cubicBezTo>
                  <a:cubicBezTo>
                    <a:pt x="5" y="2"/>
                    <a:pt x="8" y="0"/>
                    <a:pt x="12" y="0"/>
                  </a:cubicBezTo>
                  <a:cubicBezTo>
                    <a:pt x="20" y="0"/>
                    <a:pt x="24" y="6"/>
                    <a:pt x="24" y="18"/>
                  </a:cubicBezTo>
                  <a:cubicBezTo>
                    <a:pt x="24" y="24"/>
                    <a:pt x="23" y="28"/>
                    <a:pt x="21" y="31"/>
                  </a:cubicBezTo>
                  <a:cubicBezTo>
                    <a:pt x="19" y="34"/>
                    <a:pt x="16" y="36"/>
                    <a:pt x="12" y="36"/>
                  </a:cubicBezTo>
                  <a:close/>
                  <a:moveTo>
                    <a:pt x="12" y="6"/>
                  </a:moveTo>
                  <a:cubicBezTo>
                    <a:pt x="9" y="6"/>
                    <a:pt x="7" y="10"/>
                    <a:pt x="7" y="18"/>
                  </a:cubicBezTo>
                  <a:cubicBezTo>
                    <a:pt x="7" y="26"/>
                    <a:pt x="9" y="30"/>
                    <a:pt x="12" y="30"/>
                  </a:cubicBezTo>
                  <a:cubicBezTo>
                    <a:pt x="15" y="30"/>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6" name="Freeform 271"/>
            <p:cNvSpPr>
              <a:spLocks noEditPoints="1"/>
            </p:cNvSpPr>
            <p:nvPr/>
          </p:nvSpPr>
          <p:spPr bwMode="auto">
            <a:xfrm>
              <a:off x="1761" y="3048"/>
              <a:ext cx="41" cy="62"/>
            </a:xfrm>
            <a:custGeom>
              <a:avLst/>
              <a:gdLst>
                <a:gd name="T0" fmla="*/ 12 w 24"/>
                <a:gd name="T1" fmla="*/ 36 h 36"/>
                <a:gd name="T2" fmla="*/ 0 w 24"/>
                <a:gd name="T3" fmla="*/ 19 h 36"/>
                <a:gd name="T4" fmla="*/ 3 w 24"/>
                <a:gd name="T5" fmla="*/ 5 h 36"/>
                <a:gd name="T6" fmla="*/ 13 w 24"/>
                <a:gd name="T7" fmla="*/ 0 h 36"/>
                <a:gd name="T8" fmla="*/ 24 w 24"/>
                <a:gd name="T9" fmla="*/ 18 h 36"/>
                <a:gd name="T10" fmla="*/ 21 w 24"/>
                <a:gd name="T11" fmla="*/ 31 h 36"/>
                <a:gd name="T12" fmla="*/ 12 w 24"/>
                <a:gd name="T13" fmla="*/ 36 h 36"/>
                <a:gd name="T14" fmla="*/ 12 w 24"/>
                <a:gd name="T15" fmla="*/ 6 h 36"/>
                <a:gd name="T16" fmla="*/ 7 w 24"/>
                <a:gd name="T17" fmla="*/ 18 h 36"/>
                <a:gd name="T18" fmla="*/ 12 w 24"/>
                <a:gd name="T19" fmla="*/ 30 h 36"/>
                <a:gd name="T20" fmla="*/ 17 w 24"/>
                <a:gd name="T21" fmla="*/ 18 h 36"/>
                <a:gd name="T22" fmla="*/ 12 w 24"/>
                <a:gd name="T23"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6">
                  <a:moveTo>
                    <a:pt x="12" y="36"/>
                  </a:moveTo>
                  <a:cubicBezTo>
                    <a:pt x="4" y="36"/>
                    <a:pt x="0" y="30"/>
                    <a:pt x="0" y="19"/>
                  </a:cubicBezTo>
                  <a:cubicBezTo>
                    <a:pt x="0" y="13"/>
                    <a:pt x="1" y="8"/>
                    <a:pt x="3" y="5"/>
                  </a:cubicBezTo>
                  <a:cubicBezTo>
                    <a:pt x="5" y="2"/>
                    <a:pt x="8" y="0"/>
                    <a:pt x="13" y="0"/>
                  </a:cubicBezTo>
                  <a:cubicBezTo>
                    <a:pt x="20" y="0"/>
                    <a:pt x="24" y="6"/>
                    <a:pt x="24" y="18"/>
                  </a:cubicBezTo>
                  <a:cubicBezTo>
                    <a:pt x="24" y="24"/>
                    <a:pt x="23" y="28"/>
                    <a:pt x="21" y="31"/>
                  </a:cubicBezTo>
                  <a:cubicBezTo>
                    <a:pt x="19" y="34"/>
                    <a:pt x="16" y="36"/>
                    <a:pt x="12" y="36"/>
                  </a:cubicBezTo>
                  <a:close/>
                  <a:moveTo>
                    <a:pt x="12" y="6"/>
                  </a:moveTo>
                  <a:cubicBezTo>
                    <a:pt x="9" y="6"/>
                    <a:pt x="7" y="10"/>
                    <a:pt x="7" y="18"/>
                  </a:cubicBezTo>
                  <a:cubicBezTo>
                    <a:pt x="7" y="26"/>
                    <a:pt x="9" y="30"/>
                    <a:pt x="12" y="30"/>
                  </a:cubicBezTo>
                  <a:cubicBezTo>
                    <a:pt x="15" y="30"/>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7" name="Freeform 272"/>
            <p:cNvSpPr>
              <a:spLocks/>
            </p:cNvSpPr>
            <p:nvPr/>
          </p:nvSpPr>
          <p:spPr bwMode="auto">
            <a:xfrm>
              <a:off x="1814" y="3048"/>
              <a:ext cx="25" cy="60"/>
            </a:xfrm>
            <a:custGeom>
              <a:avLst/>
              <a:gdLst>
                <a:gd name="T0" fmla="*/ 15 w 15"/>
                <a:gd name="T1" fmla="*/ 0 h 35"/>
                <a:gd name="T2" fmla="*/ 15 w 15"/>
                <a:gd name="T3" fmla="*/ 35 h 35"/>
                <a:gd name="T4" fmla="*/ 7 w 15"/>
                <a:gd name="T5" fmla="*/ 35 h 35"/>
                <a:gd name="T6" fmla="*/ 7 w 15"/>
                <a:gd name="T7" fmla="*/ 9 h 35"/>
                <a:gd name="T8" fmla="*/ 6 w 15"/>
                <a:gd name="T9" fmla="*/ 10 h 35"/>
                <a:gd name="T10" fmla="*/ 4 w 15"/>
                <a:gd name="T11" fmla="*/ 11 h 35"/>
                <a:gd name="T12" fmla="*/ 2 w 15"/>
                <a:gd name="T13" fmla="*/ 11 h 35"/>
                <a:gd name="T14" fmla="*/ 0 w 15"/>
                <a:gd name="T15" fmla="*/ 12 h 35"/>
                <a:gd name="T16" fmla="*/ 0 w 15"/>
                <a:gd name="T17" fmla="*/ 5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9"/>
                    <a:pt x="7" y="9"/>
                    <a:pt x="7" y="9"/>
                  </a:cubicBezTo>
                  <a:cubicBezTo>
                    <a:pt x="7" y="9"/>
                    <a:pt x="6" y="9"/>
                    <a:pt x="6" y="10"/>
                  </a:cubicBezTo>
                  <a:cubicBezTo>
                    <a:pt x="5" y="10"/>
                    <a:pt x="5" y="10"/>
                    <a:pt x="4" y="11"/>
                  </a:cubicBezTo>
                  <a:cubicBezTo>
                    <a:pt x="4" y="11"/>
                    <a:pt x="3" y="11"/>
                    <a:pt x="2" y="11"/>
                  </a:cubicBezTo>
                  <a:cubicBezTo>
                    <a:pt x="1" y="11"/>
                    <a:pt x="1" y="12"/>
                    <a:pt x="0" y="12"/>
                  </a:cubicBezTo>
                  <a:cubicBezTo>
                    <a:pt x="0" y="5"/>
                    <a:pt x="0" y="5"/>
                    <a:pt x="0" y="5"/>
                  </a:cubicBezTo>
                  <a:cubicBezTo>
                    <a:pt x="2" y="5"/>
                    <a:pt x="4" y="4"/>
                    <a:pt x="6" y="3"/>
                  </a:cubicBezTo>
                  <a:cubicBezTo>
                    <a:pt x="7" y="2"/>
                    <a:pt x="9" y="1"/>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8" name="Freeform 273"/>
            <p:cNvSpPr>
              <a:spLocks/>
            </p:cNvSpPr>
            <p:nvPr/>
          </p:nvSpPr>
          <p:spPr bwMode="auto">
            <a:xfrm>
              <a:off x="1915" y="2883"/>
              <a:ext cx="25" cy="59"/>
            </a:xfrm>
            <a:custGeom>
              <a:avLst/>
              <a:gdLst>
                <a:gd name="T0" fmla="*/ 15 w 15"/>
                <a:gd name="T1" fmla="*/ 0 h 35"/>
                <a:gd name="T2" fmla="*/ 15 w 15"/>
                <a:gd name="T3" fmla="*/ 35 h 35"/>
                <a:gd name="T4" fmla="*/ 7 w 15"/>
                <a:gd name="T5" fmla="*/ 35 h 35"/>
                <a:gd name="T6" fmla="*/ 7 w 15"/>
                <a:gd name="T7" fmla="*/ 8 h 35"/>
                <a:gd name="T8" fmla="*/ 6 w 15"/>
                <a:gd name="T9" fmla="*/ 9 h 35"/>
                <a:gd name="T10" fmla="*/ 4 w 15"/>
                <a:gd name="T11" fmla="*/ 10 h 35"/>
                <a:gd name="T12" fmla="*/ 2 w 15"/>
                <a:gd name="T13" fmla="*/ 11 h 35"/>
                <a:gd name="T14" fmla="*/ 0 w 15"/>
                <a:gd name="T15" fmla="*/ 11 h 35"/>
                <a:gd name="T16" fmla="*/ 0 w 15"/>
                <a:gd name="T17" fmla="*/ 5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8"/>
                    <a:pt x="7" y="8"/>
                    <a:pt x="7" y="8"/>
                  </a:cubicBezTo>
                  <a:cubicBezTo>
                    <a:pt x="7" y="9"/>
                    <a:pt x="7" y="9"/>
                    <a:pt x="6" y="9"/>
                  </a:cubicBezTo>
                  <a:cubicBezTo>
                    <a:pt x="5" y="10"/>
                    <a:pt x="5" y="10"/>
                    <a:pt x="4" y="10"/>
                  </a:cubicBezTo>
                  <a:cubicBezTo>
                    <a:pt x="4" y="10"/>
                    <a:pt x="3" y="11"/>
                    <a:pt x="2" y="11"/>
                  </a:cubicBezTo>
                  <a:cubicBezTo>
                    <a:pt x="2" y="11"/>
                    <a:pt x="1" y="11"/>
                    <a:pt x="0" y="11"/>
                  </a:cubicBezTo>
                  <a:cubicBezTo>
                    <a:pt x="0" y="5"/>
                    <a:pt x="0" y="5"/>
                    <a:pt x="0" y="5"/>
                  </a:cubicBezTo>
                  <a:cubicBezTo>
                    <a:pt x="2" y="4"/>
                    <a:pt x="4" y="4"/>
                    <a:pt x="6" y="3"/>
                  </a:cubicBezTo>
                  <a:cubicBezTo>
                    <a:pt x="7" y="2"/>
                    <a:pt x="9" y="1"/>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69" name="Freeform 274"/>
            <p:cNvSpPr>
              <a:spLocks noEditPoints="1"/>
            </p:cNvSpPr>
            <p:nvPr/>
          </p:nvSpPr>
          <p:spPr bwMode="auto">
            <a:xfrm>
              <a:off x="1909" y="2966"/>
              <a:ext cx="43" cy="60"/>
            </a:xfrm>
            <a:custGeom>
              <a:avLst/>
              <a:gdLst>
                <a:gd name="T0" fmla="*/ 12 w 25"/>
                <a:gd name="T1" fmla="*/ 35 h 35"/>
                <a:gd name="T2" fmla="*/ 0 w 25"/>
                <a:gd name="T3" fmla="*/ 18 h 35"/>
                <a:gd name="T4" fmla="*/ 3 w 25"/>
                <a:gd name="T5" fmla="*/ 4 h 35"/>
                <a:gd name="T6" fmla="*/ 13 w 25"/>
                <a:gd name="T7" fmla="*/ 0 h 35"/>
                <a:gd name="T8" fmla="*/ 25 w 25"/>
                <a:gd name="T9" fmla="*/ 17 h 35"/>
                <a:gd name="T10" fmla="*/ 21 w 25"/>
                <a:gd name="T11" fmla="*/ 30 h 35"/>
                <a:gd name="T12" fmla="*/ 12 w 25"/>
                <a:gd name="T13" fmla="*/ 35 h 35"/>
                <a:gd name="T14" fmla="*/ 12 w 25"/>
                <a:gd name="T15" fmla="*/ 5 h 35"/>
                <a:gd name="T16" fmla="*/ 7 w 25"/>
                <a:gd name="T17" fmla="*/ 18 h 35"/>
                <a:gd name="T18" fmla="*/ 12 w 25"/>
                <a:gd name="T19" fmla="*/ 29 h 35"/>
                <a:gd name="T20" fmla="*/ 17 w 25"/>
                <a:gd name="T21" fmla="*/ 17 h 35"/>
                <a:gd name="T22" fmla="*/ 12 w 25"/>
                <a:gd name="T23"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35">
                  <a:moveTo>
                    <a:pt x="12" y="35"/>
                  </a:moveTo>
                  <a:cubicBezTo>
                    <a:pt x="4" y="35"/>
                    <a:pt x="0" y="29"/>
                    <a:pt x="0" y="18"/>
                  </a:cubicBezTo>
                  <a:cubicBezTo>
                    <a:pt x="0" y="12"/>
                    <a:pt x="1" y="7"/>
                    <a:pt x="3" y="4"/>
                  </a:cubicBezTo>
                  <a:cubicBezTo>
                    <a:pt x="5" y="1"/>
                    <a:pt x="8" y="0"/>
                    <a:pt x="13" y="0"/>
                  </a:cubicBezTo>
                  <a:cubicBezTo>
                    <a:pt x="21" y="0"/>
                    <a:pt x="25" y="5"/>
                    <a:pt x="25" y="17"/>
                  </a:cubicBezTo>
                  <a:cubicBezTo>
                    <a:pt x="25" y="23"/>
                    <a:pt x="23" y="27"/>
                    <a:pt x="21" y="30"/>
                  </a:cubicBezTo>
                  <a:cubicBezTo>
                    <a:pt x="19" y="33"/>
                    <a:pt x="16" y="35"/>
                    <a:pt x="12" y="35"/>
                  </a:cubicBezTo>
                  <a:close/>
                  <a:moveTo>
                    <a:pt x="12" y="5"/>
                  </a:moveTo>
                  <a:cubicBezTo>
                    <a:pt x="9" y="5"/>
                    <a:pt x="7" y="10"/>
                    <a:pt x="7" y="18"/>
                  </a:cubicBezTo>
                  <a:cubicBezTo>
                    <a:pt x="7" y="25"/>
                    <a:pt x="9" y="29"/>
                    <a:pt x="12" y="29"/>
                  </a:cubicBezTo>
                  <a:cubicBezTo>
                    <a:pt x="15" y="29"/>
                    <a:pt x="17" y="25"/>
                    <a:pt x="17" y="17"/>
                  </a:cubicBezTo>
                  <a:cubicBezTo>
                    <a:pt x="17" y="9"/>
                    <a:pt x="15" y="5"/>
                    <a:pt x="12" y="5"/>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0" name="Freeform 275"/>
            <p:cNvSpPr>
              <a:spLocks noEditPoints="1"/>
            </p:cNvSpPr>
            <p:nvPr/>
          </p:nvSpPr>
          <p:spPr bwMode="auto">
            <a:xfrm>
              <a:off x="1909" y="3048"/>
              <a:ext cx="43" cy="62"/>
            </a:xfrm>
            <a:custGeom>
              <a:avLst/>
              <a:gdLst>
                <a:gd name="T0" fmla="*/ 12 w 25"/>
                <a:gd name="T1" fmla="*/ 36 h 36"/>
                <a:gd name="T2" fmla="*/ 0 w 25"/>
                <a:gd name="T3" fmla="*/ 19 h 36"/>
                <a:gd name="T4" fmla="*/ 3 w 25"/>
                <a:gd name="T5" fmla="*/ 5 h 36"/>
                <a:gd name="T6" fmla="*/ 13 w 25"/>
                <a:gd name="T7" fmla="*/ 0 h 36"/>
                <a:gd name="T8" fmla="*/ 25 w 25"/>
                <a:gd name="T9" fmla="*/ 18 h 36"/>
                <a:gd name="T10" fmla="*/ 21 w 25"/>
                <a:gd name="T11" fmla="*/ 31 h 36"/>
                <a:gd name="T12" fmla="*/ 12 w 25"/>
                <a:gd name="T13" fmla="*/ 36 h 36"/>
                <a:gd name="T14" fmla="*/ 12 w 25"/>
                <a:gd name="T15" fmla="*/ 6 h 36"/>
                <a:gd name="T16" fmla="*/ 7 w 25"/>
                <a:gd name="T17" fmla="*/ 18 h 36"/>
                <a:gd name="T18" fmla="*/ 12 w 25"/>
                <a:gd name="T19" fmla="*/ 30 h 36"/>
                <a:gd name="T20" fmla="*/ 17 w 25"/>
                <a:gd name="T21" fmla="*/ 18 h 36"/>
                <a:gd name="T22" fmla="*/ 12 w 25"/>
                <a:gd name="T23"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36">
                  <a:moveTo>
                    <a:pt x="12" y="36"/>
                  </a:moveTo>
                  <a:cubicBezTo>
                    <a:pt x="4" y="36"/>
                    <a:pt x="0" y="30"/>
                    <a:pt x="0" y="19"/>
                  </a:cubicBezTo>
                  <a:cubicBezTo>
                    <a:pt x="0" y="13"/>
                    <a:pt x="1" y="8"/>
                    <a:pt x="3" y="5"/>
                  </a:cubicBezTo>
                  <a:cubicBezTo>
                    <a:pt x="5" y="2"/>
                    <a:pt x="8" y="0"/>
                    <a:pt x="13" y="0"/>
                  </a:cubicBezTo>
                  <a:cubicBezTo>
                    <a:pt x="21" y="0"/>
                    <a:pt x="25" y="6"/>
                    <a:pt x="25" y="18"/>
                  </a:cubicBezTo>
                  <a:cubicBezTo>
                    <a:pt x="25" y="24"/>
                    <a:pt x="23" y="28"/>
                    <a:pt x="21" y="31"/>
                  </a:cubicBezTo>
                  <a:cubicBezTo>
                    <a:pt x="19" y="34"/>
                    <a:pt x="16" y="36"/>
                    <a:pt x="12" y="36"/>
                  </a:cubicBezTo>
                  <a:close/>
                  <a:moveTo>
                    <a:pt x="12" y="6"/>
                  </a:moveTo>
                  <a:cubicBezTo>
                    <a:pt x="9" y="6"/>
                    <a:pt x="7" y="10"/>
                    <a:pt x="7" y="18"/>
                  </a:cubicBezTo>
                  <a:cubicBezTo>
                    <a:pt x="7" y="26"/>
                    <a:pt x="9" y="30"/>
                    <a:pt x="12" y="30"/>
                  </a:cubicBezTo>
                  <a:cubicBezTo>
                    <a:pt x="15" y="30"/>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1" name="Freeform 276"/>
            <p:cNvSpPr>
              <a:spLocks noEditPoints="1"/>
            </p:cNvSpPr>
            <p:nvPr/>
          </p:nvSpPr>
          <p:spPr bwMode="auto">
            <a:xfrm>
              <a:off x="1858" y="2883"/>
              <a:ext cx="41" cy="59"/>
            </a:xfrm>
            <a:custGeom>
              <a:avLst/>
              <a:gdLst>
                <a:gd name="T0" fmla="*/ 12 w 24"/>
                <a:gd name="T1" fmla="*/ 35 h 35"/>
                <a:gd name="T2" fmla="*/ 0 w 24"/>
                <a:gd name="T3" fmla="*/ 18 h 35"/>
                <a:gd name="T4" fmla="*/ 3 w 24"/>
                <a:gd name="T5" fmla="*/ 5 h 35"/>
                <a:gd name="T6" fmla="*/ 13 w 24"/>
                <a:gd name="T7" fmla="*/ 0 h 35"/>
                <a:gd name="T8" fmla="*/ 24 w 24"/>
                <a:gd name="T9" fmla="*/ 17 h 35"/>
                <a:gd name="T10" fmla="*/ 21 w 24"/>
                <a:gd name="T11" fmla="*/ 31 h 35"/>
                <a:gd name="T12" fmla="*/ 12 w 24"/>
                <a:gd name="T13" fmla="*/ 35 h 35"/>
                <a:gd name="T14" fmla="*/ 12 w 24"/>
                <a:gd name="T15" fmla="*/ 6 h 35"/>
                <a:gd name="T16" fmla="*/ 7 w 24"/>
                <a:gd name="T17" fmla="*/ 18 h 35"/>
                <a:gd name="T18" fmla="*/ 12 w 24"/>
                <a:gd name="T19" fmla="*/ 29 h 35"/>
                <a:gd name="T20" fmla="*/ 17 w 24"/>
                <a:gd name="T21" fmla="*/ 18 h 35"/>
                <a:gd name="T22" fmla="*/ 12 w 24"/>
                <a:gd name="T23"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5">
                  <a:moveTo>
                    <a:pt x="12" y="35"/>
                  </a:moveTo>
                  <a:cubicBezTo>
                    <a:pt x="4" y="35"/>
                    <a:pt x="0" y="30"/>
                    <a:pt x="0" y="18"/>
                  </a:cubicBezTo>
                  <a:cubicBezTo>
                    <a:pt x="0" y="12"/>
                    <a:pt x="1" y="8"/>
                    <a:pt x="3" y="5"/>
                  </a:cubicBezTo>
                  <a:cubicBezTo>
                    <a:pt x="5" y="1"/>
                    <a:pt x="8" y="0"/>
                    <a:pt x="13" y="0"/>
                  </a:cubicBezTo>
                  <a:cubicBezTo>
                    <a:pt x="20" y="0"/>
                    <a:pt x="24" y="6"/>
                    <a:pt x="24" y="17"/>
                  </a:cubicBezTo>
                  <a:cubicBezTo>
                    <a:pt x="24" y="23"/>
                    <a:pt x="23" y="28"/>
                    <a:pt x="21" y="31"/>
                  </a:cubicBezTo>
                  <a:cubicBezTo>
                    <a:pt x="19" y="34"/>
                    <a:pt x="16" y="35"/>
                    <a:pt x="12" y="35"/>
                  </a:cubicBezTo>
                  <a:close/>
                  <a:moveTo>
                    <a:pt x="12" y="6"/>
                  </a:moveTo>
                  <a:cubicBezTo>
                    <a:pt x="9" y="6"/>
                    <a:pt x="7" y="10"/>
                    <a:pt x="7" y="18"/>
                  </a:cubicBezTo>
                  <a:cubicBezTo>
                    <a:pt x="7" y="26"/>
                    <a:pt x="9" y="29"/>
                    <a:pt x="12" y="29"/>
                  </a:cubicBezTo>
                  <a:cubicBezTo>
                    <a:pt x="15" y="29"/>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2" name="Freeform 277"/>
            <p:cNvSpPr>
              <a:spLocks/>
            </p:cNvSpPr>
            <p:nvPr/>
          </p:nvSpPr>
          <p:spPr bwMode="auto">
            <a:xfrm>
              <a:off x="1863" y="2965"/>
              <a:ext cx="26" cy="59"/>
            </a:xfrm>
            <a:custGeom>
              <a:avLst/>
              <a:gdLst>
                <a:gd name="T0" fmla="*/ 15 w 15"/>
                <a:gd name="T1" fmla="*/ 0 h 35"/>
                <a:gd name="T2" fmla="*/ 15 w 15"/>
                <a:gd name="T3" fmla="*/ 35 h 35"/>
                <a:gd name="T4" fmla="*/ 7 w 15"/>
                <a:gd name="T5" fmla="*/ 35 h 35"/>
                <a:gd name="T6" fmla="*/ 7 w 15"/>
                <a:gd name="T7" fmla="*/ 9 h 35"/>
                <a:gd name="T8" fmla="*/ 6 w 15"/>
                <a:gd name="T9" fmla="*/ 10 h 35"/>
                <a:gd name="T10" fmla="*/ 4 w 15"/>
                <a:gd name="T11" fmla="*/ 11 h 35"/>
                <a:gd name="T12" fmla="*/ 2 w 15"/>
                <a:gd name="T13" fmla="*/ 12 h 35"/>
                <a:gd name="T14" fmla="*/ 0 w 15"/>
                <a:gd name="T15" fmla="*/ 12 h 35"/>
                <a:gd name="T16" fmla="*/ 0 w 15"/>
                <a:gd name="T17" fmla="*/ 6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9"/>
                    <a:pt x="7" y="9"/>
                    <a:pt x="7" y="9"/>
                  </a:cubicBezTo>
                  <a:cubicBezTo>
                    <a:pt x="7" y="9"/>
                    <a:pt x="6" y="10"/>
                    <a:pt x="6" y="10"/>
                  </a:cubicBezTo>
                  <a:cubicBezTo>
                    <a:pt x="5" y="10"/>
                    <a:pt x="5" y="11"/>
                    <a:pt x="4" y="11"/>
                  </a:cubicBezTo>
                  <a:cubicBezTo>
                    <a:pt x="3" y="11"/>
                    <a:pt x="3" y="11"/>
                    <a:pt x="2" y="12"/>
                  </a:cubicBezTo>
                  <a:cubicBezTo>
                    <a:pt x="1" y="12"/>
                    <a:pt x="1" y="12"/>
                    <a:pt x="0" y="12"/>
                  </a:cubicBezTo>
                  <a:cubicBezTo>
                    <a:pt x="0" y="6"/>
                    <a:pt x="0" y="6"/>
                    <a:pt x="0" y="6"/>
                  </a:cubicBezTo>
                  <a:cubicBezTo>
                    <a:pt x="2" y="5"/>
                    <a:pt x="4" y="4"/>
                    <a:pt x="6" y="3"/>
                  </a:cubicBezTo>
                  <a:cubicBezTo>
                    <a:pt x="7" y="3"/>
                    <a:pt x="9" y="2"/>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3" name="Freeform 278"/>
            <p:cNvSpPr>
              <a:spLocks noEditPoints="1"/>
            </p:cNvSpPr>
            <p:nvPr/>
          </p:nvSpPr>
          <p:spPr bwMode="auto">
            <a:xfrm>
              <a:off x="1858" y="3048"/>
              <a:ext cx="41" cy="62"/>
            </a:xfrm>
            <a:custGeom>
              <a:avLst/>
              <a:gdLst>
                <a:gd name="T0" fmla="*/ 12 w 24"/>
                <a:gd name="T1" fmla="*/ 36 h 36"/>
                <a:gd name="T2" fmla="*/ 0 w 24"/>
                <a:gd name="T3" fmla="*/ 19 h 36"/>
                <a:gd name="T4" fmla="*/ 3 w 24"/>
                <a:gd name="T5" fmla="*/ 5 h 36"/>
                <a:gd name="T6" fmla="*/ 13 w 24"/>
                <a:gd name="T7" fmla="*/ 0 h 36"/>
                <a:gd name="T8" fmla="*/ 24 w 24"/>
                <a:gd name="T9" fmla="*/ 18 h 36"/>
                <a:gd name="T10" fmla="*/ 21 w 24"/>
                <a:gd name="T11" fmla="*/ 31 h 36"/>
                <a:gd name="T12" fmla="*/ 12 w 24"/>
                <a:gd name="T13" fmla="*/ 36 h 36"/>
                <a:gd name="T14" fmla="*/ 12 w 24"/>
                <a:gd name="T15" fmla="*/ 6 h 36"/>
                <a:gd name="T16" fmla="*/ 7 w 24"/>
                <a:gd name="T17" fmla="*/ 18 h 36"/>
                <a:gd name="T18" fmla="*/ 12 w 24"/>
                <a:gd name="T19" fmla="*/ 30 h 36"/>
                <a:gd name="T20" fmla="*/ 17 w 24"/>
                <a:gd name="T21" fmla="*/ 18 h 36"/>
                <a:gd name="T22" fmla="*/ 12 w 24"/>
                <a:gd name="T23"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6">
                  <a:moveTo>
                    <a:pt x="12" y="36"/>
                  </a:moveTo>
                  <a:cubicBezTo>
                    <a:pt x="4" y="36"/>
                    <a:pt x="0" y="30"/>
                    <a:pt x="0" y="19"/>
                  </a:cubicBezTo>
                  <a:cubicBezTo>
                    <a:pt x="0" y="13"/>
                    <a:pt x="1" y="8"/>
                    <a:pt x="3" y="5"/>
                  </a:cubicBezTo>
                  <a:cubicBezTo>
                    <a:pt x="5" y="2"/>
                    <a:pt x="8" y="0"/>
                    <a:pt x="13" y="0"/>
                  </a:cubicBezTo>
                  <a:cubicBezTo>
                    <a:pt x="20" y="0"/>
                    <a:pt x="24" y="6"/>
                    <a:pt x="24" y="18"/>
                  </a:cubicBezTo>
                  <a:cubicBezTo>
                    <a:pt x="24" y="24"/>
                    <a:pt x="23" y="28"/>
                    <a:pt x="21" y="31"/>
                  </a:cubicBezTo>
                  <a:cubicBezTo>
                    <a:pt x="19" y="34"/>
                    <a:pt x="16" y="36"/>
                    <a:pt x="12" y="36"/>
                  </a:cubicBezTo>
                  <a:close/>
                  <a:moveTo>
                    <a:pt x="12" y="6"/>
                  </a:moveTo>
                  <a:cubicBezTo>
                    <a:pt x="9" y="6"/>
                    <a:pt x="7" y="10"/>
                    <a:pt x="7" y="18"/>
                  </a:cubicBezTo>
                  <a:cubicBezTo>
                    <a:pt x="7" y="26"/>
                    <a:pt x="9" y="30"/>
                    <a:pt x="12" y="30"/>
                  </a:cubicBezTo>
                  <a:cubicBezTo>
                    <a:pt x="15" y="30"/>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4" name="Rectangle 279"/>
            <p:cNvSpPr>
              <a:spLocks noChangeArrowheads="1"/>
            </p:cNvSpPr>
            <p:nvPr/>
          </p:nvSpPr>
          <p:spPr bwMode="auto">
            <a:xfrm>
              <a:off x="1617" y="2091"/>
              <a:ext cx="492" cy="493"/>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5" name="Freeform 280"/>
            <p:cNvSpPr>
              <a:spLocks/>
            </p:cNvSpPr>
            <p:nvPr/>
          </p:nvSpPr>
          <p:spPr bwMode="auto">
            <a:xfrm>
              <a:off x="1703" y="2179"/>
              <a:ext cx="36" cy="83"/>
            </a:xfrm>
            <a:custGeom>
              <a:avLst/>
              <a:gdLst>
                <a:gd name="T0" fmla="*/ 21 w 21"/>
                <a:gd name="T1" fmla="*/ 0 h 49"/>
                <a:gd name="T2" fmla="*/ 21 w 21"/>
                <a:gd name="T3" fmla="*/ 49 h 49"/>
                <a:gd name="T4" fmla="*/ 11 w 21"/>
                <a:gd name="T5" fmla="*/ 49 h 49"/>
                <a:gd name="T6" fmla="*/ 11 w 21"/>
                <a:gd name="T7" fmla="*/ 12 h 49"/>
                <a:gd name="T8" fmla="*/ 8 w 21"/>
                <a:gd name="T9" fmla="*/ 13 h 49"/>
                <a:gd name="T10" fmla="*/ 6 w 21"/>
                <a:gd name="T11" fmla="*/ 15 h 49"/>
                <a:gd name="T12" fmla="*/ 3 w 21"/>
                <a:gd name="T13" fmla="*/ 16 h 49"/>
                <a:gd name="T14" fmla="*/ 0 w 21"/>
                <a:gd name="T15" fmla="*/ 16 h 49"/>
                <a:gd name="T16" fmla="*/ 0 w 21"/>
                <a:gd name="T17" fmla="*/ 7 h 49"/>
                <a:gd name="T18" fmla="*/ 8 w 21"/>
                <a:gd name="T19" fmla="*/ 4 h 49"/>
                <a:gd name="T20" fmla="*/ 15 w 21"/>
                <a:gd name="T21" fmla="*/ 0 h 49"/>
                <a:gd name="T22" fmla="*/ 21 w 21"/>
                <a:gd name="T2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9">
                  <a:moveTo>
                    <a:pt x="21" y="0"/>
                  </a:moveTo>
                  <a:cubicBezTo>
                    <a:pt x="21" y="49"/>
                    <a:pt x="21" y="49"/>
                    <a:pt x="21" y="49"/>
                  </a:cubicBezTo>
                  <a:cubicBezTo>
                    <a:pt x="11" y="49"/>
                    <a:pt x="11" y="49"/>
                    <a:pt x="11" y="49"/>
                  </a:cubicBezTo>
                  <a:cubicBezTo>
                    <a:pt x="11" y="12"/>
                    <a:pt x="11" y="12"/>
                    <a:pt x="11" y="12"/>
                  </a:cubicBezTo>
                  <a:cubicBezTo>
                    <a:pt x="10" y="12"/>
                    <a:pt x="9" y="13"/>
                    <a:pt x="8" y="13"/>
                  </a:cubicBezTo>
                  <a:cubicBezTo>
                    <a:pt x="8" y="14"/>
                    <a:pt x="7" y="14"/>
                    <a:pt x="6" y="15"/>
                  </a:cubicBezTo>
                  <a:cubicBezTo>
                    <a:pt x="5" y="15"/>
                    <a:pt x="4" y="15"/>
                    <a:pt x="3" y="16"/>
                  </a:cubicBezTo>
                  <a:cubicBezTo>
                    <a:pt x="2" y="16"/>
                    <a:pt x="1" y="16"/>
                    <a:pt x="0" y="16"/>
                  </a:cubicBezTo>
                  <a:cubicBezTo>
                    <a:pt x="0" y="7"/>
                    <a:pt x="0" y="7"/>
                    <a:pt x="0" y="7"/>
                  </a:cubicBezTo>
                  <a:cubicBezTo>
                    <a:pt x="3" y="6"/>
                    <a:pt x="6" y="5"/>
                    <a:pt x="8" y="4"/>
                  </a:cubicBezTo>
                  <a:cubicBezTo>
                    <a:pt x="11" y="3"/>
                    <a:pt x="13" y="2"/>
                    <a:pt x="15"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6" name="Freeform 281"/>
            <p:cNvSpPr>
              <a:spLocks noEditPoints="1"/>
            </p:cNvSpPr>
            <p:nvPr/>
          </p:nvSpPr>
          <p:spPr bwMode="auto">
            <a:xfrm>
              <a:off x="1768" y="2179"/>
              <a:ext cx="58" cy="83"/>
            </a:xfrm>
            <a:custGeom>
              <a:avLst/>
              <a:gdLst>
                <a:gd name="T0" fmla="*/ 17 w 34"/>
                <a:gd name="T1" fmla="*/ 49 h 49"/>
                <a:gd name="T2" fmla="*/ 0 w 34"/>
                <a:gd name="T3" fmla="*/ 26 h 49"/>
                <a:gd name="T4" fmla="*/ 4 w 34"/>
                <a:gd name="T5" fmla="*/ 7 h 49"/>
                <a:gd name="T6" fmla="*/ 17 w 34"/>
                <a:gd name="T7" fmla="*/ 0 h 49"/>
                <a:gd name="T8" fmla="*/ 34 w 34"/>
                <a:gd name="T9" fmla="*/ 25 h 49"/>
                <a:gd name="T10" fmla="*/ 29 w 34"/>
                <a:gd name="T11" fmla="*/ 43 h 49"/>
                <a:gd name="T12" fmla="*/ 17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2"/>
                    <a:pt x="0" y="26"/>
                  </a:cubicBezTo>
                  <a:cubicBezTo>
                    <a:pt x="0" y="17"/>
                    <a:pt x="1" y="11"/>
                    <a:pt x="4" y="7"/>
                  </a:cubicBezTo>
                  <a:cubicBezTo>
                    <a:pt x="7" y="3"/>
                    <a:pt x="12" y="0"/>
                    <a:pt x="17" y="0"/>
                  </a:cubicBezTo>
                  <a:cubicBezTo>
                    <a:pt x="28" y="0"/>
                    <a:pt x="34" y="8"/>
                    <a:pt x="34" y="25"/>
                  </a:cubicBezTo>
                  <a:cubicBezTo>
                    <a:pt x="34" y="33"/>
                    <a:pt x="32" y="39"/>
                    <a:pt x="29" y="43"/>
                  </a:cubicBezTo>
                  <a:cubicBezTo>
                    <a:pt x="26" y="47"/>
                    <a:pt x="22" y="49"/>
                    <a:pt x="17" y="49"/>
                  </a:cubicBezTo>
                  <a:close/>
                  <a:moveTo>
                    <a:pt x="17" y="8"/>
                  </a:moveTo>
                  <a:cubicBezTo>
                    <a:pt x="12" y="8"/>
                    <a:pt x="10" y="14"/>
                    <a:pt x="10" y="25"/>
                  </a:cubicBezTo>
                  <a:cubicBezTo>
                    <a:pt x="10" y="36"/>
                    <a:pt x="12"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7" name="Freeform 282"/>
            <p:cNvSpPr>
              <a:spLocks/>
            </p:cNvSpPr>
            <p:nvPr/>
          </p:nvSpPr>
          <p:spPr bwMode="auto">
            <a:xfrm>
              <a:off x="1841" y="2179"/>
              <a:ext cx="36" cy="83"/>
            </a:xfrm>
            <a:custGeom>
              <a:avLst/>
              <a:gdLst>
                <a:gd name="T0" fmla="*/ 21 w 21"/>
                <a:gd name="T1" fmla="*/ 0 h 49"/>
                <a:gd name="T2" fmla="*/ 21 w 21"/>
                <a:gd name="T3" fmla="*/ 49 h 49"/>
                <a:gd name="T4" fmla="*/ 10 w 21"/>
                <a:gd name="T5" fmla="*/ 49 h 49"/>
                <a:gd name="T6" fmla="*/ 10 w 21"/>
                <a:gd name="T7" fmla="*/ 12 h 49"/>
                <a:gd name="T8" fmla="*/ 8 w 21"/>
                <a:gd name="T9" fmla="*/ 13 h 49"/>
                <a:gd name="T10" fmla="*/ 6 w 21"/>
                <a:gd name="T11" fmla="*/ 15 h 49"/>
                <a:gd name="T12" fmla="*/ 3 w 21"/>
                <a:gd name="T13" fmla="*/ 16 h 49"/>
                <a:gd name="T14" fmla="*/ 0 w 21"/>
                <a:gd name="T15" fmla="*/ 16 h 49"/>
                <a:gd name="T16" fmla="*/ 0 w 21"/>
                <a:gd name="T17" fmla="*/ 7 h 49"/>
                <a:gd name="T18" fmla="*/ 8 w 21"/>
                <a:gd name="T19" fmla="*/ 4 h 49"/>
                <a:gd name="T20" fmla="*/ 14 w 21"/>
                <a:gd name="T21" fmla="*/ 0 h 49"/>
                <a:gd name="T22" fmla="*/ 21 w 21"/>
                <a:gd name="T2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9">
                  <a:moveTo>
                    <a:pt x="21" y="0"/>
                  </a:moveTo>
                  <a:cubicBezTo>
                    <a:pt x="21" y="49"/>
                    <a:pt x="21" y="49"/>
                    <a:pt x="21" y="49"/>
                  </a:cubicBezTo>
                  <a:cubicBezTo>
                    <a:pt x="10" y="49"/>
                    <a:pt x="10" y="49"/>
                    <a:pt x="10" y="49"/>
                  </a:cubicBezTo>
                  <a:cubicBezTo>
                    <a:pt x="10" y="12"/>
                    <a:pt x="10" y="12"/>
                    <a:pt x="10" y="12"/>
                  </a:cubicBezTo>
                  <a:cubicBezTo>
                    <a:pt x="10" y="12"/>
                    <a:pt x="9" y="13"/>
                    <a:pt x="8" y="13"/>
                  </a:cubicBezTo>
                  <a:cubicBezTo>
                    <a:pt x="8" y="14"/>
                    <a:pt x="7" y="14"/>
                    <a:pt x="6" y="15"/>
                  </a:cubicBezTo>
                  <a:cubicBezTo>
                    <a:pt x="5" y="15"/>
                    <a:pt x="4" y="15"/>
                    <a:pt x="3" y="16"/>
                  </a:cubicBezTo>
                  <a:cubicBezTo>
                    <a:pt x="2" y="16"/>
                    <a:pt x="1" y="16"/>
                    <a:pt x="0" y="16"/>
                  </a:cubicBezTo>
                  <a:cubicBezTo>
                    <a:pt x="0" y="7"/>
                    <a:pt x="0" y="7"/>
                    <a:pt x="0" y="7"/>
                  </a:cubicBezTo>
                  <a:cubicBezTo>
                    <a:pt x="3" y="6"/>
                    <a:pt x="6" y="5"/>
                    <a:pt x="8" y="4"/>
                  </a:cubicBezTo>
                  <a:cubicBezTo>
                    <a:pt x="10" y="3"/>
                    <a:pt x="12" y="2"/>
                    <a:pt x="14"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8" name="Freeform 283"/>
            <p:cNvSpPr>
              <a:spLocks noEditPoints="1"/>
            </p:cNvSpPr>
            <p:nvPr/>
          </p:nvSpPr>
          <p:spPr bwMode="auto">
            <a:xfrm>
              <a:off x="1696" y="2295"/>
              <a:ext cx="58" cy="84"/>
            </a:xfrm>
            <a:custGeom>
              <a:avLst/>
              <a:gdLst>
                <a:gd name="T0" fmla="*/ 17 w 34"/>
                <a:gd name="T1" fmla="*/ 49 h 49"/>
                <a:gd name="T2" fmla="*/ 0 w 34"/>
                <a:gd name="T3" fmla="*/ 25 h 49"/>
                <a:gd name="T4" fmla="*/ 4 w 34"/>
                <a:gd name="T5" fmla="*/ 7 h 49"/>
                <a:gd name="T6" fmla="*/ 18 w 34"/>
                <a:gd name="T7" fmla="*/ 0 h 49"/>
                <a:gd name="T8" fmla="*/ 34 w 34"/>
                <a:gd name="T9" fmla="*/ 24 h 49"/>
                <a:gd name="T10" fmla="*/ 30 w 34"/>
                <a:gd name="T11" fmla="*/ 43 h 49"/>
                <a:gd name="T12" fmla="*/ 17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7"/>
                  </a:cubicBezTo>
                  <a:cubicBezTo>
                    <a:pt x="7" y="2"/>
                    <a:pt x="12" y="0"/>
                    <a:pt x="18" y="0"/>
                  </a:cubicBezTo>
                  <a:cubicBezTo>
                    <a:pt x="29" y="0"/>
                    <a:pt x="34" y="8"/>
                    <a:pt x="34" y="24"/>
                  </a:cubicBezTo>
                  <a:cubicBezTo>
                    <a:pt x="34" y="32"/>
                    <a:pt x="33" y="39"/>
                    <a:pt x="30" y="43"/>
                  </a:cubicBezTo>
                  <a:cubicBezTo>
                    <a:pt x="27" y="47"/>
                    <a:pt x="22" y="49"/>
                    <a:pt x="17" y="49"/>
                  </a:cubicBezTo>
                  <a:close/>
                  <a:moveTo>
                    <a:pt x="17" y="8"/>
                  </a:moveTo>
                  <a:cubicBezTo>
                    <a:pt x="13" y="8"/>
                    <a:pt x="10" y="14"/>
                    <a:pt x="10" y="25"/>
                  </a:cubicBezTo>
                  <a:cubicBezTo>
                    <a:pt x="10" y="36"/>
                    <a:pt x="13"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79" name="Freeform 284"/>
            <p:cNvSpPr>
              <a:spLocks/>
            </p:cNvSpPr>
            <p:nvPr/>
          </p:nvSpPr>
          <p:spPr bwMode="auto">
            <a:xfrm>
              <a:off x="1774" y="2295"/>
              <a:ext cx="36" cy="82"/>
            </a:xfrm>
            <a:custGeom>
              <a:avLst/>
              <a:gdLst>
                <a:gd name="T0" fmla="*/ 21 w 21"/>
                <a:gd name="T1" fmla="*/ 0 h 48"/>
                <a:gd name="T2" fmla="*/ 21 w 21"/>
                <a:gd name="T3" fmla="*/ 48 h 48"/>
                <a:gd name="T4" fmla="*/ 10 w 21"/>
                <a:gd name="T5" fmla="*/ 48 h 48"/>
                <a:gd name="T6" fmla="*/ 10 w 21"/>
                <a:gd name="T7" fmla="*/ 12 h 48"/>
                <a:gd name="T8" fmla="*/ 8 w 21"/>
                <a:gd name="T9" fmla="*/ 13 h 48"/>
                <a:gd name="T10" fmla="*/ 6 w 21"/>
                <a:gd name="T11" fmla="*/ 14 h 48"/>
                <a:gd name="T12" fmla="*/ 3 w 21"/>
                <a:gd name="T13" fmla="*/ 15 h 48"/>
                <a:gd name="T14" fmla="*/ 0 w 21"/>
                <a:gd name="T15" fmla="*/ 16 h 48"/>
                <a:gd name="T16" fmla="*/ 0 w 21"/>
                <a:gd name="T17" fmla="*/ 7 h 48"/>
                <a:gd name="T18" fmla="*/ 8 w 21"/>
                <a:gd name="T19" fmla="*/ 4 h 48"/>
                <a:gd name="T20" fmla="*/ 14 w 21"/>
                <a:gd name="T21" fmla="*/ 0 h 48"/>
                <a:gd name="T22" fmla="*/ 21 w 21"/>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8">
                  <a:moveTo>
                    <a:pt x="21" y="0"/>
                  </a:moveTo>
                  <a:cubicBezTo>
                    <a:pt x="21" y="48"/>
                    <a:pt x="21" y="48"/>
                    <a:pt x="21" y="48"/>
                  </a:cubicBezTo>
                  <a:cubicBezTo>
                    <a:pt x="10" y="48"/>
                    <a:pt x="10" y="48"/>
                    <a:pt x="10" y="48"/>
                  </a:cubicBezTo>
                  <a:cubicBezTo>
                    <a:pt x="10" y="12"/>
                    <a:pt x="10" y="12"/>
                    <a:pt x="10" y="12"/>
                  </a:cubicBezTo>
                  <a:cubicBezTo>
                    <a:pt x="10" y="12"/>
                    <a:pt x="9" y="13"/>
                    <a:pt x="8" y="13"/>
                  </a:cubicBezTo>
                  <a:cubicBezTo>
                    <a:pt x="8" y="14"/>
                    <a:pt x="7" y="14"/>
                    <a:pt x="6" y="14"/>
                  </a:cubicBezTo>
                  <a:cubicBezTo>
                    <a:pt x="5" y="15"/>
                    <a:pt x="4" y="15"/>
                    <a:pt x="3" y="15"/>
                  </a:cubicBezTo>
                  <a:cubicBezTo>
                    <a:pt x="2" y="16"/>
                    <a:pt x="1" y="16"/>
                    <a:pt x="0" y="16"/>
                  </a:cubicBezTo>
                  <a:cubicBezTo>
                    <a:pt x="0" y="7"/>
                    <a:pt x="0" y="7"/>
                    <a:pt x="0" y="7"/>
                  </a:cubicBezTo>
                  <a:cubicBezTo>
                    <a:pt x="3" y="6"/>
                    <a:pt x="6" y="5"/>
                    <a:pt x="8" y="4"/>
                  </a:cubicBezTo>
                  <a:cubicBezTo>
                    <a:pt x="10" y="3"/>
                    <a:pt x="13" y="1"/>
                    <a:pt x="14"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0" name="Freeform 285"/>
            <p:cNvSpPr>
              <a:spLocks noEditPoints="1"/>
            </p:cNvSpPr>
            <p:nvPr/>
          </p:nvSpPr>
          <p:spPr bwMode="auto">
            <a:xfrm>
              <a:off x="1834" y="2295"/>
              <a:ext cx="58" cy="84"/>
            </a:xfrm>
            <a:custGeom>
              <a:avLst/>
              <a:gdLst>
                <a:gd name="T0" fmla="*/ 16 w 34"/>
                <a:gd name="T1" fmla="*/ 49 h 49"/>
                <a:gd name="T2" fmla="*/ 0 w 34"/>
                <a:gd name="T3" fmla="*/ 25 h 49"/>
                <a:gd name="T4" fmla="*/ 4 w 34"/>
                <a:gd name="T5" fmla="*/ 7 h 49"/>
                <a:gd name="T6" fmla="*/ 17 w 34"/>
                <a:gd name="T7" fmla="*/ 0 h 49"/>
                <a:gd name="T8" fmla="*/ 34 w 34"/>
                <a:gd name="T9" fmla="*/ 24 h 49"/>
                <a:gd name="T10" fmla="*/ 29 w 34"/>
                <a:gd name="T11" fmla="*/ 43 h 49"/>
                <a:gd name="T12" fmla="*/ 16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6" y="49"/>
                  </a:moveTo>
                  <a:cubicBezTo>
                    <a:pt x="5" y="49"/>
                    <a:pt x="0" y="41"/>
                    <a:pt x="0" y="25"/>
                  </a:cubicBezTo>
                  <a:cubicBezTo>
                    <a:pt x="0" y="17"/>
                    <a:pt x="1" y="11"/>
                    <a:pt x="4" y="7"/>
                  </a:cubicBezTo>
                  <a:cubicBezTo>
                    <a:pt x="7" y="2"/>
                    <a:pt x="12" y="0"/>
                    <a:pt x="17" y="0"/>
                  </a:cubicBezTo>
                  <a:cubicBezTo>
                    <a:pt x="28" y="0"/>
                    <a:pt x="34" y="8"/>
                    <a:pt x="34" y="24"/>
                  </a:cubicBezTo>
                  <a:cubicBezTo>
                    <a:pt x="34" y="32"/>
                    <a:pt x="32" y="39"/>
                    <a:pt x="29" y="43"/>
                  </a:cubicBezTo>
                  <a:cubicBezTo>
                    <a:pt x="26" y="47"/>
                    <a:pt x="22" y="49"/>
                    <a:pt x="16" y="49"/>
                  </a:cubicBezTo>
                  <a:close/>
                  <a:moveTo>
                    <a:pt x="17" y="8"/>
                  </a:moveTo>
                  <a:cubicBezTo>
                    <a:pt x="12" y="8"/>
                    <a:pt x="10" y="14"/>
                    <a:pt x="10" y="25"/>
                  </a:cubicBezTo>
                  <a:cubicBezTo>
                    <a:pt x="10" y="36"/>
                    <a:pt x="12"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1" name="Freeform 286"/>
            <p:cNvSpPr>
              <a:spLocks noEditPoints="1"/>
            </p:cNvSpPr>
            <p:nvPr/>
          </p:nvSpPr>
          <p:spPr bwMode="auto">
            <a:xfrm>
              <a:off x="1696" y="2411"/>
              <a:ext cx="58" cy="84"/>
            </a:xfrm>
            <a:custGeom>
              <a:avLst/>
              <a:gdLst>
                <a:gd name="T0" fmla="*/ 17 w 34"/>
                <a:gd name="T1" fmla="*/ 49 h 49"/>
                <a:gd name="T2" fmla="*/ 0 w 34"/>
                <a:gd name="T3" fmla="*/ 25 h 49"/>
                <a:gd name="T4" fmla="*/ 4 w 34"/>
                <a:gd name="T5" fmla="*/ 6 h 49"/>
                <a:gd name="T6" fmla="*/ 18 w 34"/>
                <a:gd name="T7" fmla="*/ 0 h 49"/>
                <a:gd name="T8" fmla="*/ 34 w 34"/>
                <a:gd name="T9" fmla="*/ 24 h 49"/>
                <a:gd name="T10" fmla="*/ 30 w 34"/>
                <a:gd name="T11" fmla="*/ 42 h 49"/>
                <a:gd name="T12" fmla="*/ 17 w 34"/>
                <a:gd name="T13" fmla="*/ 49 h 49"/>
                <a:gd name="T14" fmla="*/ 17 w 34"/>
                <a:gd name="T15" fmla="*/ 8 h 49"/>
                <a:gd name="T16" fmla="*/ 10 w 34"/>
                <a:gd name="T17" fmla="*/ 25 h 49"/>
                <a:gd name="T18" fmla="*/ 17 w 34"/>
                <a:gd name="T19" fmla="*/ 41 h 49"/>
                <a:gd name="T20" fmla="*/ 23 w 34"/>
                <a:gd name="T21" fmla="*/ 24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6"/>
                  </a:cubicBezTo>
                  <a:cubicBezTo>
                    <a:pt x="7" y="2"/>
                    <a:pt x="12" y="0"/>
                    <a:pt x="18" y="0"/>
                  </a:cubicBezTo>
                  <a:cubicBezTo>
                    <a:pt x="29" y="0"/>
                    <a:pt x="34" y="8"/>
                    <a:pt x="34" y="24"/>
                  </a:cubicBezTo>
                  <a:cubicBezTo>
                    <a:pt x="34" y="32"/>
                    <a:pt x="33" y="38"/>
                    <a:pt x="30" y="42"/>
                  </a:cubicBezTo>
                  <a:cubicBezTo>
                    <a:pt x="27" y="47"/>
                    <a:pt x="22" y="49"/>
                    <a:pt x="17" y="49"/>
                  </a:cubicBezTo>
                  <a:close/>
                  <a:moveTo>
                    <a:pt x="17" y="8"/>
                  </a:moveTo>
                  <a:cubicBezTo>
                    <a:pt x="13" y="8"/>
                    <a:pt x="10" y="14"/>
                    <a:pt x="10" y="25"/>
                  </a:cubicBezTo>
                  <a:cubicBezTo>
                    <a:pt x="10" y="36"/>
                    <a:pt x="13" y="41"/>
                    <a:pt x="17" y="41"/>
                  </a:cubicBezTo>
                  <a:cubicBezTo>
                    <a:pt x="21" y="41"/>
                    <a:pt x="23" y="35"/>
                    <a:pt x="23" y="24"/>
                  </a:cubicBezTo>
                  <a:cubicBezTo>
                    <a:pt x="23" y="13"/>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2" name="Freeform 287"/>
            <p:cNvSpPr>
              <a:spLocks noEditPoints="1"/>
            </p:cNvSpPr>
            <p:nvPr/>
          </p:nvSpPr>
          <p:spPr bwMode="auto">
            <a:xfrm>
              <a:off x="1768" y="2411"/>
              <a:ext cx="58" cy="84"/>
            </a:xfrm>
            <a:custGeom>
              <a:avLst/>
              <a:gdLst>
                <a:gd name="T0" fmla="*/ 17 w 34"/>
                <a:gd name="T1" fmla="*/ 49 h 49"/>
                <a:gd name="T2" fmla="*/ 0 w 34"/>
                <a:gd name="T3" fmla="*/ 25 h 49"/>
                <a:gd name="T4" fmla="*/ 4 w 34"/>
                <a:gd name="T5" fmla="*/ 6 h 49"/>
                <a:gd name="T6" fmla="*/ 17 w 34"/>
                <a:gd name="T7" fmla="*/ 0 h 49"/>
                <a:gd name="T8" fmla="*/ 34 w 34"/>
                <a:gd name="T9" fmla="*/ 24 h 49"/>
                <a:gd name="T10" fmla="*/ 29 w 34"/>
                <a:gd name="T11" fmla="*/ 42 h 49"/>
                <a:gd name="T12" fmla="*/ 17 w 34"/>
                <a:gd name="T13" fmla="*/ 49 h 49"/>
                <a:gd name="T14" fmla="*/ 17 w 34"/>
                <a:gd name="T15" fmla="*/ 8 h 49"/>
                <a:gd name="T16" fmla="*/ 10 w 34"/>
                <a:gd name="T17" fmla="*/ 25 h 49"/>
                <a:gd name="T18" fmla="*/ 17 w 34"/>
                <a:gd name="T19" fmla="*/ 41 h 49"/>
                <a:gd name="T20" fmla="*/ 23 w 34"/>
                <a:gd name="T21" fmla="*/ 24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6"/>
                  </a:cubicBezTo>
                  <a:cubicBezTo>
                    <a:pt x="7" y="2"/>
                    <a:pt x="12" y="0"/>
                    <a:pt x="17" y="0"/>
                  </a:cubicBezTo>
                  <a:cubicBezTo>
                    <a:pt x="28" y="0"/>
                    <a:pt x="34" y="8"/>
                    <a:pt x="34" y="24"/>
                  </a:cubicBezTo>
                  <a:cubicBezTo>
                    <a:pt x="34" y="32"/>
                    <a:pt x="32" y="38"/>
                    <a:pt x="29" y="42"/>
                  </a:cubicBezTo>
                  <a:cubicBezTo>
                    <a:pt x="26" y="47"/>
                    <a:pt x="22" y="49"/>
                    <a:pt x="17" y="49"/>
                  </a:cubicBezTo>
                  <a:close/>
                  <a:moveTo>
                    <a:pt x="17" y="8"/>
                  </a:moveTo>
                  <a:cubicBezTo>
                    <a:pt x="12" y="8"/>
                    <a:pt x="10" y="14"/>
                    <a:pt x="10" y="25"/>
                  </a:cubicBezTo>
                  <a:cubicBezTo>
                    <a:pt x="10" y="36"/>
                    <a:pt x="12" y="41"/>
                    <a:pt x="17" y="41"/>
                  </a:cubicBezTo>
                  <a:cubicBezTo>
                    <a:pt x="21" y="41"/>
                    <a:pt x="23" y="35"/>
                    <a:pt x="23" y="24"/>
                  </a:cubicBezTo>
                  <a:cubicBezTo>
                    <a:pt x="23" y="13"/>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3" name="Freeform 288"/>
            <p:cNvSpPr>
              <a:spLocks/>
            </p:cNvSpPr>
            <p:nvPr/>
          </p:nvSpPr>
          <p:spPr bwMode="auto">
            <a:xfrm>
              <a:off x="1841" y="2411"/>
              <a:ext cx="36" cy="82"/>
            </a:xfrm>
            <a:custGeom>
              <a:avLst/>
              <a:gdLst>
                <a:gd name="T0" fmla="*/ 21 w 21"/>
                <a:gd name="T1" fmla="*/ 0 h 48"/>
                <a:gd name="T2" fmla="*/ 21 w 21"/>
                <a:gd name="T3" fmla="*/ 48 h 48"/>
                <a:gd name="T4" fmla="*/ 10 w 21"/>
                <a:gd name="T5" fmla="*/ 48 h 48"/>
                <a:gd name="T6" fmla="*/ 10 w 21"/>
                <a:gd name="T7" fmla="*/ 11 h 48"/>
                <a:gd name="T8" fmla="*/ 8 w 21"/>
                <a:gd name="T9" fmla="*/ 13 h 48"/>
                <a:gd name="T10" fmla="*/ 6 w 21"/>
                <a:gd name="T11" fmla="*/ 14 h 48"/>
                <a:gd name="T12" fmla="*/ 3 w 21"/>
                <a:gd name="T13" fmla="*/ 15 h 48"/>
                <a:gd name="T14" fmla="*/ 0 w 21"/>
                <a:gd name="T15" fmla="*/ 16 h 48"/>
                <a:gd name="T16" fmla="*/ 0 w 21"/>
                <a:gd name="T17" fmla="*/ 7 h 48"/>
                <a:gd name="T18" fmla="*/ 8 w 21"/>
                <a:gd name="T19" fmla="*/ 4 h 48"/>
                <a:gd name="T20" fmla="*/ 14 w 21"/>
                <a:gd name="T21" fmla="*/ 0 h 48"/>
                <a:gd name="T22" fmla="*/ 21 w 21"/>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8">
                  <a:moveTo>
                    <a:pt x="21" y="0"/>
                  </a:moveTo>
                  <a:cubicBezTo>
                    <a:pt x="21" y="48"/>
                    <a:pt x="21" y="48"/>
                    <a:pt x="21" y="48"/>
                  </a:cubicBezTo>
                  <a:cubicBezTo>
                    <a:pt x="10" y="48"/>
                    <a:pt x="10" y="48"/>
                    <a:pt x="10" y="48"/>
                  </a:cubicBezTo>
                  <a:cubicBezTo>
                    <a:pt x="10" y="11"/>
                    <a:pt x="10" y="11"/>
                    <a:pt x="10" y="11"/>
                  </a:cubicBezTo>
                  <a:cubicBezTo>
                    <a:pt x="10" y="12"/>
                    <a:pt x="9" y="12"/>
                    <a:pt x="8" y="13"/>
                  </a:cubicBezTo>
                  <a:cubicBezTo>
                    <a:pt x="8" y="13"/>
                    <a:pt x="7" y="14"/>
                    <a:pt x="6" y="14"/>
                  </a:cubicBezTo>
                  <a:cubicBezTo>
                    <a:pt x="5" y="14"/>
                    <a:pt x="4" y="15"/>
                    <a:pt x="3" y="15"/>
                  </a:cubicBezTo>
                  <a:cubicBezTo>
                    <a:pt x="2" y="15"/>
                    <a:pt x="1" y="15"/>
                    <a:pt x="0" y="16"/>
                  </a:cubicBezTo>
                  <a:cubicBezTo>
                    <a:pt x="0" y="7"/>
                    <a:pt x="0" y="7"/>
                    <a:pt x="0" y="7"/>
                  </a:cubicBezTo>
                  <a:cubicBezTo>
                    <a:pt x="3" y="6"/>
                    <a:pt x="6" y="5"/>
                    <a:pt x="8" y="4"/>
                  </a:cubicBezTo>
                  <a:cubicBezTo>
                    <a:pt x="10" y="2"/>
                    <a:pt x="12" y="1"/>
                    <a:pt x="14"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4" name="Freeform 289"/>
            <p:cNvSpPr>
              <a:spLocks/>
            </p:cNvSpPr>
            <p:nvPr/>
          </p:nvSpPr>
          <p:spPr bwMode="auto">
            <a:xfrm>
              <a:off x="1981" y="2179"/>
              <a:ext cx="36" cy="83"/>
            </a:xfrm>
            <a:custGeom>
              <a:avLst/>
              <a:gdLst>
                <a:gd name="T0" fmla="*/ 21 w 21"/>
                <a:gd name="T1" fmla="*/ 0 h 49"/>
                <a:gd name="T2" fmla="*/ 21 w 21"/>
                <a:gd name="T3" fmla="*/ 49 h 49"/>
                <a:gd name="T4" fmla="*/ 10 w 21"/>
                <a:gd name="T5" fmla="*/ 49 h 49"/>
                <a:gd name="T6" fmla="*/ 10 w 21"/>
                <a:gd name="T7" fmla="*/ 12 h 49"/>
                <a:gd name="T8" fmla="*/ 8 w 21"/>
                <a:gd name="T9" fmla="*/ 13 h 49"/>
                <a:gd name="T10" fmla="*/ 6 w 21"/>
                <a:gd name="T11" fmla="*/ 15 h 49"/>
                <a:gd name="T12" fmla="*/ 3 w 21"/>
                <a:gd name="T13" fmla="*/ 16 h 49"/>
                <a:gd name="T14" fmla="*/ 0 w 21"/>
                <a:gd name="T15" fmla="*/ 16 h 49"/>
                <a:gd name="T16" fmla="*/ 0 w 21"/>
                <a:gd name="T17" fmla="*/ 7 h 49"/>
                <a:gd name="T18" fmla="*/ 8 w 21"/>
                <a:gd name="T19" fmla="*/ 4 h 49"/>
                <a:gd name="T20" fmla="*/ 15 w 21"/>
                <a:gd name="T21" fmla="*/ 0 h 49"/>
                <a:gd name="T22" fmla="*/ 21 w 21"/>
                <a:gd name="T2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9">
                  <a:moveTo>
                    <a:pt x="21" y="0"/>
                  </a:moveTo>
                  <a:cubicBezTo>
                    <a:pt x="21" y="49"/>
                    <a:pt x="21" y="49"/>
                    <a:pt x="21" y="49"/>
                  </a:cubicBezTo>
                  <a:cubicBezTo>
                    <a:pt x="10" y="49"/>
                    <a:pt x="10" y="49"/>
                    <a:pt x="10" y="49"/>
                  </a:cubicBezTo>
                  <a:cubicBezTo>
                    <a:pt x="10" y="12"/>
                    <a:pt x="10" y="12"/>
                    <a:pt x="10" y="12"/>
                  </a:cubicBezTo>
                  <a:cubicBezTo>
                    <a:pt x="10" y="12"/>
                    <a:pt x="9" y="13"/>
                    <a:pt x="8" y="13"/>
                  </a:cubicBezTo>
                  <a:cubicBezTo>
                    <a:pt x="8" y="14"/>
                    <a:pt x="7" y="14"/>
                    <a:pt x="6" y="15"/>
                  </a:cubicBezTo>
                  <a:cubicBezTo>
                    <a:pt x="5" y="15"/>
                    <a:pt x="4" y="15"/>
                    <a:pt x="3" y="16"/>
                  </a:cubicBezTo>
                  <a:cubicBezTo>
                    <a:pt x="2" y="16"/>
                    <a:pt x="1" y="16"/>
                    <a:pt x="0" y="16"/>
                  </a:cubicBezTo>
                  <a:cubicBezTo>
                    <a:pt x="0" y="7"/>
                    <a:pt x="0" y="7"/>
                    <a:pt x="0" y="7"/>
                  </a:cubicBezTo>
                  <a:cubicBezTo>
                    <a:pt x="3" y="6"/>
                    <a:pt x="6" y="5"/>
                    <a:pt x="8" y="4"/>
                  </a:cubicBezTo>
                  <a:cubicBezTo>
                    <a:pt x="10" y="3"/>
                    <a:pt x="13" y="2"/>
                    <a:pt x="15"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5" name="Freeform 290"/>
            <p:cNvSpPr>
              <a:spLocks noEditPoints="1"/>
            </p:cNvSpPr>
            <p:nvPr/>
          </p:nvSpPr>
          <p:spPr bwMode="auto">
            <a:xfrm>
              <a:off x="1974" y="2295"/>
              <a:ext cx="58" cy="84"/>
            </a:xfrm>
            <a:custGeom>
              <a:avLst/>
              <a:gdLst>
                <a:gd name="T0" fmla="*/ 17 w 34"/>
                <a:gd name="T1" fmla="*/ 49 h 49"/>
                <a:gd name="T2" fmla="*/ 0 w 34"/>
                <a:gd name="T3" fmla="*/ 25 h 49"/>
                <a:gd name="T4" fmla="*/ 4 w 34"/>
                <a:gd name="T5" fmla="*/ 7 h 49"/>
                <a:gd name="T6" fmla="*/ 17 w 34"/>
                <a:gd name="T7" fmla="*/ 0 h 49"/>
                <a:gd name="T8" fmla="*/ 34 w 34"/>
                <a:gd name="T9" fmla="*/ 24 h 49"/>
                <a:gd name="T10" fmla="*/ 29 w 34"/>
                <a:gd name="T11" fmla="*/ 43 h 49"/>
                <a:gd name="T12" fmla="*/ 17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7"/>
                  </a:cubicBezTo>
                  <a:cubicBezTo>
                    <a:pt x="7" y="2"/>
                    <a:pt x="12" y="0"/>
                    <a:pt x="17" y="0"/>
                  </a:cubicBezTo>
                  <a:cubicBezTo>
                    <a:pt x="28" y="0"/>
                    <a:pt x="34" y="8"/>
                    <a:pt x="34" y="24"/>
                  </a:cubicBezTo>
                  <a:cubicBezTo>
                    <a:pt x="34" y="32"/>
                    <a:pt x="32" y="39"/>
                    <a:pt x="29" y="43"/>
                  </a:cubicBezTo>
                  <a:cubicBezTo>
                    <a:pt x="26" y="47"/>
                    <a:pt x="22" y="49"/>
                    <a:pt x="17" y="49"/>
                  </a:cubicBezTo>
                  <a:close/>
                  <a:moveTo>
                    <a:pt x="17" y="8"/>
                  </a:moveTo>
                  <a:cubicBezTo>
                    <a:pt x="12" y="8"/>
                    <a:pt x="10" y="14"/>
                    <a:pt x="10" y="25"/>
                  </a:cubicBezTo>
                  <a:cubicBezTo>
                    <a:pt x="10" y="36"/>
                    <a:pt x="12"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6" name="Freeform 291"/>
            <p:cNvSpPr>
              <a:spLocks noEditPoints="1"/>
            </p:cNvSpPr>
            <p:nvPr/>
          </p:nvSpPr>
          <p:spPr bwMode="auto">
            <a:xfrm>
              <a:off x="1974" y="2411"/>
              <a:ext cx="58" cy="84"/>
            </a:xfrm>
            <a:custGeom>
              <a:avLst/>
              <a:gdLst>
                <a:gd name="T0" fmla="*/ 17 w 34"/>
                <a:gd name="T1" fmla="*/ 49 h 49"/>
                <a:gd name="T2" fmla="*/ 0 w 34"/>
                <a:gd name="T3" fmla="*/ 25 h 49"/>
                <a:gd name="T4" fmla="*/ 4 w 34"/>
                <a:gd name="T5" fmla="*/ 6 h 49"/>
                <a:gd name="T6" fmla="*/ 17 w 34"/>
                <a:gd name="T7" fmla="*/ 0 h 49"/>
                <a:gd name="T8" fmla="*/ 34 w 34"/>
                <a:gd name="T9" fmla="*/ 24 h 49"/>
                <a:gd name="T10" fmla="*/ 29 w 34"/>
                <a:gd name="T11" fmla="*/ 42 h 49"/>
                <a:gd name="T12" fmla="*/ 17 w 34"/>
                <a:gd name="T13" fmla="*/ 49 h 49"/>
                <a:gd name="T14" fmla="*/ 17 w 34"/>
                <a:gd name="T15" fmla="*/ 8 h 49"/>
                <a:gd name="T16" fmla="*/ 10 w 34"/>
                <a:gd name="T17" fmla="*/ 25 h 49"/>
                <a:gd name="T18" fmla="*/ 17 w 34"/>
                <a:gd name="T19" fmla="*/ 41 h 49"/>
                <a:gd name="T20" fmla="*/ 23 w 34"/>
                <a:gd name="T21" fmla="*/ 24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6"/>
                  </a:cubicBezTo>
                  <a:cubicBezTo>
                    <a:pt x="7" y="2"/>
                    <a:pt x="12" y="0"/>
                    <a:pt x="17" y="0"/>
                  </a:cubicBezTo>
                  <a:cubicBezTo>
                    <a:pt x="28" y="0"/>
                    <a:pt x="34" y="8"/>
                    <a:pt x="34" y="24"/>
                  </a:cubicBezTo>
                  <a:cubicBezTo>
                    <a:pt x="34" y="32"/>
                    <a:pt x="32" y="38"/>
                    <a:pt x="29" y="42"/>
                  </a:cubicBezTo>
                  <a:cubicBezTo>
                    <a:pt x="26" y="47"/>
                    <a:pt x="22" y="49"/>
                    <a:pt x="17" y="49"/>
                  </a:cubicBezTo>
                  <a:close/>
                  <a:moveTo>
                    <a:pt x="17" y="8"/>
                  </a:moveTo>
                  <a:cubicBezTo>
                    <a:pt x="12" y="8"/>
                    <a:pt x="10" y="14"/>
                    <a:pt x="10" y="25"/>
                  </a:cubicBezTo>
                  <a:cubicBezTo>
                    <a:pt x="10" y="36"/>
                    <a:pt x="12" y="41"/>
                    <a:pt x="17" y="41"/>
                  </a:cubicBezTo>
                  <a:cubicBezTo>
                    <a:pt x="21" y="41"/>
                    <a:pt x="23" y="35"/>
                    <a:pt x="23" y="24"/>
                  </a:cubicBezTo>
                  <a:cubicBezTo>
                    <a:pt x="23" y="13"/>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7" name="Freeform 292"/>
            <p:cNvSpPr>
              <a:spLocks noEditPoints="1"/>
            </p:cNvSpPr>
            <p:nvPr/>
          </p:nvSpPr>
          <p:spPr bwMode="auto">
            <a:xfrm>
              <a:off x="1903" y="2179"/>
              <a:ext cx="58" cy="83"/>
            </a:xfrm>
            <a:custGeom>
              <a:avLst/>
              <a:gdLst>
                <a:gd name="T0" fmla="*/ 17 w 34"/>
                <a:gd name="T1" fmla="*/ 49 h 49"/>
                <a:gd name="T2" fmla="*/ 0 w 34"/>
                <a:gd name="T3" fmla="*/ 26 h 49"/>
                <a:gd name="T4" fmla="*/ 4 w 34"/>
                <a:gd name="T5" fmla="*/ 7 h 49"/>
                <a:gd name="T6" fmla="*/ 18 w 34"/>
                <a:gd name="T7" fmla="*/ 0 h 49"/>
                <a:gd name="T8" fmla="*/ 34 w 34"/>
                <a:gd name="T9" fmla="*/ 25 h 49"/>
                <a:gd name="T10" fmla="*/ 30 w 34"/>
                <a:gd name="T11" fmla="*/ 43 h 49"/>
                <a:gd name="T12" fmla="*/ 17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2"/>
                    <a:pt x="0" y="26"/>
                  </a:cubicBezTo>
                  <a:cubicBezTo>
                    <a:pt x="0" y="17"/>
                    <a:pt x="1" y="11"/>
                    <a:pt x="4" y="7"/>
                  </a:cubicBezTo>
                  <a:cubicBezTo>
                    <a:pt x="7" y="3"/>
                    <a:pt x="12" y="0"/>
                    <a:pt x="18" y="0"/>
                  </a:cubicBezTo>
                  <a:cubicBezTo>
                    <a:pt x="29" y="0"/>
                    <a:pt x="34" y="8"/>
                    <a:pt x="34" y="25"/>
                  </a:cubicBezTo>
                  <a:cubicBezTo>
                    <a:pt x="34" y="33"/>
                    <a:pt x="33" y="39"/>
                    <a:pt x="30" y="43"/>
                  </a:cubicBezTo>
                  <a:cubicBezTo>
                    <a:pt x="27" y="47"/>
                    <a:pt x="22" y="49"/>
                    <a:pt x="17" y="49"/>
                  </a:cubicBezTo>
                  <a:close/>
                  <a:moveTo>
                    <a:pt x="17" y="8"/>
                  </a:moveTo>
                  <a:cubicBezTo>
                    <a:pt x="13" y="8"/>
                    <a:pt x="10" y="14"/>
                    <a:pt x="10" y="25"/>
                  </a:cubicBezTo>
                  <a:cubicBezTo>
                    <a:pt x="10" y="36"/>
                    <a:pt x="13"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8" name="Freeform 293"/>
            <p:cNvSpPr>
              <a:spLocks/>
            </p:cNvSpPr>
            <p:nvPr/>
          </p:nvSpPr>
          <p:spPr bwMode="auto">
            <a:xfrm>
              <a:off x="1909" y="2295"/>
              <a:ext cx="36" cy="82"/>
            </a:xfrm>
            <a:custGeom>
              <a:avLst/>
              <a:gdLst>
                <a:gd name="T0" fmla="*/ 21 w 21"/>
                <a:gd name="T1" fmla="*/ 0 h 48"/>
                <a:gd name="T2" fmla="*/ 21 w 21"/>
                <a:gd name="T3" fmla="*/ 48 h 48"/>
                <a:gd name="T4" fmla="*/ 11 w 21"/>
                <a:gd name="T5" fmla="*/ 48 h 48"/>
                <a:gd name="T6" fmla="*/ 11 w 21"/>
                <a:gd name="T7" fmla="*/ 12 h 48"/>
                <a:gd name="T8" fmla="*/ 9 w 21"/>
                <a:gd name="T9" fmla="*/ 13 h 48"/>
                <a:gd name="T10" fmla="*/ 6 w 21"/>
                <a:gd name="T11" fmla="*/ 14 h 48"/>
                <a:gd name="T12" fmla="*/ 3 w 21"/>
                <a:gd name="T13" fmla="*/ 15 h 48"/>
                <a:gd name="T14" fmla="*/ 0 w 21"/>
                <a:gd name="T15" fmla="*/ 16 h 48"/>
                <a:gd name="T16" fmla="*/ 0 w 21"/>
                <a:gd name="T17" fmla="*/ 7 h 48"/>
                <a:gd name="T18" fmla="*/ 8 w 21"/>
                <a:gd name="T19" fmla="*/ 4 h 48"/>
                <a:gd name="T20" fmla="*/ 15 w 21"/>
                <a:gd name="T21" fmla="*/ 0 h 48"/>
                <a:gd name="T22" fmla="*/ 21 w 21"/>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8">
                  <a:moveTo>
                    <a:pt x="21" y="0"/>
                  </a:moveTo>
                  <a:cubicBezTo>
                    <a:pt x="21" y="48"/>
                    <a:pt x="21" y="48"/>
                    <a:pt x="21" y="48"/>
                  </a:cubicBezTo>
                  <a:cubicBezTo>
                    <a:pt x="11" y="48"/>
                    <a:pt x="11" y="48"/>
                    <a:pt x="11" y="48"/>
                  </a:cubicBezTo>
                  <a:cubicBezTo>
                    <a:pt x="11" y="12"/>
                    <a:pt x="11" y="12"/>
                    <a:pt x="11" y="12"/>
                  </a:cubicBezTo>
                  <a:cubicBezTo>
                    <a:pt x="10" y="12"/>
                    <a:pt x="9" y="13"/>
                    <a:pt x="9" y="13"/>
                  </a:cubicBezTo>
                  <a:cubicBezTo>
                    <a:pt x="8" y="14"/>
                    <a:pt x="7" y="14"/>
                    <a:pt x="6" y="14"/>
                  </a:cubicBezTo>
                  <a:cubicBezTo>
                    <a:pt x="5" y="15"/>
                    <a:pt x="4" y="15"/>
                    <a:pt x="3" y="15"/>
                  </a:cubicBezTo>
                  <a:cubicBezTo>
                    <a:pt x="2" y="16"/>
                    <a:pt x="1" y="16"/>
                    <a:pt x="0" y="16"/>
                  </a:cubicBezTo>
                  <a:cubicBezTo>
                    <a:pt x="0" y="7"/>
                    <a:pt x="0" y="7"/>
                    <a:pt x="0" y="7"/>
                  </a:cubicBezTo>
                  <a:cubicBezTo>
                    <a:pt x="3" y="6"/>
                    <a:pt x="6" y="5"/>
                    <a:pt x="8" y="4"/>
                  </a:cubicBezTo>
                  <a:cubicBezTo>
                    <a:pt x="11" y="3"/>
                    <a:pt x="13" y="1"/>
                    <a:pt x="15"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89" name="Freeform 294"/>
            <p:cNvSpPr>
              <a:spLocks noEditPoints="1"/>
            </p:cNvSpPr>
            <p:nvPr/>
          </p:nvSpPr>
          <p:spPr bwMode="auto">
            <a:xfrm>
              <a:off x="1903" y="2411"/>
              <a:ext cx="58" cy="84"/>
            </a:xfrm>
            <a:custGeom>
              <a:avLst/>
              <a:gdLst>
                <a:gd name="T0" fmla="*/ 17 w 34"/>
                <a:gd name="T1" fmla="*/ 49 h 49"/>
                <a:gd name="T2" fmla="*/ 0 w 34"/>
                <a:gd name="T3" fmla="*/ 25 h 49"/>
                <a:gd name="T4" fmla="*/ 4 w 34"/>
                <a:gd name="T5" fmla="*/ 6 h 49"/>
                <a:gd name="T6" fmla="*/ 18 w 34"/>
                <a:gd name="T7" fmla="*/ 0 h 49"/>
                <a:gd name="T8" fmla="*/ 34 w 34"/>
                <a:gd name="T9" fmla="*/ 24 h 49"/>
                <a:gd name="T10" fmla="*/ 30 w 34"/>
                <a:gd name="T11" fmla="*/ 42 h 49"/>
                <a:gd name="T12" fmla="*/ 17 w 34"/>
                <a:gd name="T13" fmla="*/ 49 h 49"/>
                <a:gd name="T14" fmla="*/ 17 w 34"/>
                <a:gd name="T15" fmla="*/ 8 h 49"/>
                <a:gd name="T16" fmla="*/ 10 w 34"/>
                <a:gd name="T17" fmla="*/ 25 h 49"/>
                <a:gd name="T18" fmla="*/ 17 w 34"/>
                <a:gd name="T19" fmla="*/ 41 h 49"/>
                <a:gd name="T20" fmla="*/ 23 w 34"/>
                <a:gd name="T21" fmla="*/ 24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6"/>
                  </a:cubicBezTo>
                  <a:cubicBezTo>
                    <a:pt x="7" y="2"/>
                    <a:pt x="12" y="0"/>
                    <a:pt x="18" y="0"/>
                  </a:cubicBezTo>
                  <a:cubicBezTo>
                    <a:pt x="29" y="0"/>
                    <a:pt x="34" y="8"/>
                    <a:pt x="34" y="24"/>
                  </a:cubicBezTo>
                  <a:cubicBezTo>
                    <a:pt x="34" y="32"/>
                    <a:pt x="33" y="38"/>
                    <a:pt x="30" y="42"/>
                  </a:cubicBezTo>
                  <a:cubicBezTo>
                    <a:pt x="27" y="47"/>
                    <a:pt x="22" y="49"/>
                    <a:pt x="17" y="49"/>
                  </a:cubicBezTo>
                  <a:close/>
                  <a:moveTo>
                    <a:pt x="17" y="8"/>
                  </a:moveTo>
                  <a:cubicBezTo>
                    <a:pt x="13" y="8"/>
                    <a:pt x="10" y="14"/>
                    <a:pt x="10" y="25"/>
                  </a:cubicBezTo>
                  <a:cubicBezTo>
                    <a:pt x="10" y="36"/>
                    <a:pt x="13" y="41"/>
                    <a:pt x="17" y="41"/>
                  </a:cubicBezTo>
                  <a:cubicBezTo>
                    <a:pt x="21" y="41"/>
                    <a:pt x="23" y="35"/>
                    <a:pt x="23" y="24"/>
                  </a:cubicBezTo>
                  <a:cubicBezTo>
                    <a:pt x="23" y="13"/>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0" name="Rectangle 295"/>
            <p:cNvSpPr>
              <a:spLocks noChangeArrowheads="1"/>
            </p:cNvSpPr>
            <p:nvPr/>
          </p:nvSpPr>
          <p:spPr bwMode="auto">
            <a:xfrm>
              <a:off x="1932" y="3226"/>
              <a:ext cx="218" cy="219"/>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1" name="Freeform 296"/>
            <p:cNvSpPr>
              <a:spLocks/>
            </p:cNvSpPr>
            <p:nvPr/>
          </p:nvSpPr>
          <p:spPr bwMode="auto">
            <a:xfrm>
              <a:off x="1971" y="3265"/>
              <a:ext cx="15" cy="36"/>
            </a:xfrm>
            <a:custGeom>
              <a:avLst/>
              <a:gdLst>
                <a:gd name="T0" fmla="*/ 9 w 9"/>
                <a:gd name="T1" fmla="*/ 0 h 21"/>
                <a:gd name="T2" fmla="*/ 9 w 9"/>
                <a:gd name="T3" fmla="*/ 21 h 21"/>
                <a:gd name="T4" fmla="*/ 4 w 9"/>
                <a:gd name="T5" fmla="*/ 21 h 21"/>
                <a:gd name="T6" fmla="*/ 4 w 9"/>
                <a:gd name="T7" fmla="*/ 5 h 21"/>
                <a:gd name="T8" fmla="*/ 3 w 9"/>
                <a:gd name="T9" fmla="*/ 6 h 21"/>
                <a:gd name="T10" fmla="*/ 2 w 9"/>
                <a:gd name="T11" fmla="*/ 6 h 21"/>
                <a:gd name="T12" fmla="*/ 1 w 9"/>
                <a:gd name="T13" fmla="*/ 7 h 21"/>
                <a:gd name="T14" fmla="*/ 0 w 9"/>
                <a:gd name="T15" fmla="*/ 7 h 21"/>
                <a:gd name="T16" fmla="*/ 0 w 9"/>
                <a:gd name="T17" fmla="*/ 3 h 21"/>
                <a:gd name="T18" fmla="*/ 3 w 9"/>
                <a:gd name="T19" fmla="*/ 2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4" y="21"/>
                    <a:pt x="4" y="21"/>
                    <a:pt x="4" y="21"/>
                  </a:cubicBezTo>
                  <a:cubicBezTo>
                    <a:pt x="4" y="5"/>
                    <a:pt x="4" y="5"/>
                    <a:pt x="4" y="5"/>
                  </a:cubicBezTo>
                  <a:cubicBezTo>
                    <a:pt x="4" y="5"/>
                    <a:pt x="4" y="6"/>
                    <a:pt x="3" y="6"/>
                  </a:cubicBezTo>
                  <a:cubicBezTo>
                    <a:pt x="3" y="6"/>
                    <a:pt x="3" y="6"/>
                    <a:pt x="2" y="6"/>
                  </a:cubicBezTo>
                  <a:cubicBezTo>
                    <a:pt x="2" y="6"/>
                    <a:pt x="1" y="7"/>
                    <a:pt x="1" y="7"/>
                  </a:cubicBezTo>
                  <a:cubicBezTo>
                    <a:pt x="1" y="7"/>
                    <a:pt x="0" y="7"/>
                    <a:pt x="0" y="7"/>
                  </a:cubicBezTo>
                  <a:cubicBezTo>
                    <a:pt x="0" y="3"/>
                    <a:pt x="0" y="3"/>
                    <a:pt x="0" y="3"/>
                  </a:cubicBezTo>
                  <a:cubicBezTo>
                    <a:pt x="1" y="3"/>
                    <a:pt x="2" y="2"/>
                    <a:pt x="3" y="2"/>
                  </a:cubicBezTo>
                  <a:cubicBezTo>
                    <a:pt x="4" y="1"/>
                    <a:pt x="5" y="1"/>
                    <a:pt x="6"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2" name="Freeform 297"/>
            <p:cNvSpPr>
              <a:spLocks noEditPoints="1"/>
            </p:cNvSpPr>
            <p:nvPr/>
          </p:nvSpPr>
          <p:spPr bwMode="auto">
            <a:xfrm>
              <a:off x="1998" y="3265"/>
              <a:ext cx="26" cy="38"/>
            </a:xfrm>
            <a:custGeom>
              <a:avLst/>
              <a:gdLst>
                <a:gd name="T0" fmla="*/ 8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8 w 15"/>
                <a:gd name="T13" fmla="*/ 22 h 22"/>
                <a:gd name="T14" fmla="*/ 8 w 15"/>
                <a:gd name="T15" fmla="*/ 4 h 22"/>
                <a:gd name="T16" fmla="*/ 5 w 15"/>
                <a:gd name="T17" fmla="*/ 11 h 22"/>
                <a:gd name="T18" fmla="*/ 8 w 15"/>
                <a:gd name="T19" fmla="*/ 18 h 22"/>
                <a:gd name="T20" fmla="*/ 11 w 15"/>
                <a:gd name="T21" fmla="*/ 11 h 22"/>
                <a:gd name="T22" fmla="*/ 8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8" y="22"/>
                  </a:moveTo>
                  <a:cubicBezTo>
                    <a:pt x="3" y="22"/>
                    <a:pt x="0" y="18"/>
                    <a:pt x="0" y="11"/>
                  </a:cubicBezTo>
                  <a:cubicBezTo>
                    <a:pt x="0" y="8"/>
                    <a:pt x="1" y="5"/>
                    <a:pt x="2" y="3"/>
                  </a:cubicBezTo>
                  <a:cubicBezTo>
                    <a:pt x="4" y="1"/>
                    <a:pt x="6" y="0"/>
                    <a:pt x="8" y="0"/>
                  </a:cubicBezTo>
                  <a:cubicBezTo>
                    <a:pt x="13" y="0"/>
                    <a:pt x="15" y="4"/>
                    <a:pt x="15" y="11"/>
                  </a:cubicBezTo>
                  <a:cubicBezTo>
                    <a:pt x="15" y="14"/>
                    <a:pt x="15" y="17"/>
                    <a:pt x="13" y="19"/>
                  </a:cubicBezTo>
                  <a:cubicBezTo>
                    <a:pt x="12" y="21"/>
                    <a:pt x="10" y="22"/>
                    <a:pt x="8"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3" name="Freeform 298"/>
            <p:cNvSpPr>
              <a:spLocks/>
            </p:cNvSpPr>
            <p:nvPr/>
          </p:nvSpPr>
          <p:spPr bwMode="auto">
            <a:xfrm>
              <a:off x="2032" y="3265"/>
              <a:ext cx="16" cy="36"/>
            </a:xfrm>
            <a:custGeom>
              <a:avLst/>
              <a:gdLst>
                <a:gd name="T0" fmla="*/ 9 w 9"/>
                <a:gd name="T1" fmla="*/ 0 h 21"/>
                <a:gd name="T2" fmla="*/ 9 w 9"/>
                <a:gd name="T3" fmla="*/ 21 h 21"/>
                <a:gd name="T4" fmla="*/ 4 w 9"/>
                <a:gd name="T5" fmla="*/ 21 h 21"/>
                <a:gd name="T6" fmla="*/ 4 w 9"/>
                <a:gd name="T7" fmla="*/ 5 h 21"/>
                <a:gd name="T8" fmla="*/ 3 w 9"/>
                <a:gd name="T9" fmla="*/ 6 h 21"/>
                <a:gd name="T10" fmla="*/ 2 w 9"/>
                <a:gd name="T11" fmla="*/ 6 h 21"/>
                <a:gd name="T12" fmla="*/ 1 w 9"/>
                <a:gd name="T13" fmla="*/ 7 h 21"/>
                <a:gd name="T14" fmla="*/ 0 w 9"/>
                <a:gd name="T15" fmla="*/ 7 h 21"/>
                <a:gd name="T16" fmla="*/ 0 w 9"/>
                <a:gd name="T17" fmla="*/ 3 h 21"/>
                <a:gd name="T18" fmla="*/ 3 w 9"/>
                <a:gd name="T19" fmla="*/ 2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4" y="21"/>
                    <a:pt x="4" y="21"/>
                    <a:pt x="4" y="21"/>
                  </a:cubicBezTo>
                  <a:cubicBezTo>
                    <a:pt x="4" y="5"/>
                    <a:pt x="4" y="5"/>
                    <a:pt x="4" y="5"/>
                  </a:cubicBezTo>
                  <a:cubicBezTo>
                    <a:pt x="4" y="5"/>
                    <a:pt x="4" y="6"/>
                    <a:pt x="3" y="6"/>
                  </a:cubicBezTo>
                  <a:cubicBezTo>
                    <a:pt x="3" y="6"/>
                    <a:pt x="2" y="6"/>
                    <a:pt x="2" y="6"/>
                  </a:cubicBezTo>
                  <a:cubicBezTo>
                    <a:pt x="2" y="6"/>
                    <a:pt x="1" y="7"/>
                    <a:pt x="1" y="7"/>
                  </a:cubicBezTo>
                  <a:cubicBezTo>
                    <a:pt x="0" y="7"/>
                    <a:pt x="0" y="7"/>
                    <a:pt x="0" y="7"/>
                  </a:cubicBezTo>
                  <a:cubicBezTo>
                    <a:pt x="0" y="3"/>
                    <a:pt x="0" y="3"/>
                    <a:pt x="0" y="3"/>
                  </a:cubicBezTo>
                  <a:cubicBezTo>
                    <a:pt x="1" y="3"/>
                    <a:pt x="2" y="2"/>
                    <a:pt x="3" y="2"/>
                  </a:cubicBezTo>
                  <a:cubicBezTo>
                    <a:pt x="4" y="1"/>
                    <a:pt x="5" y="1"/>
                    <a:pt x="6"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4" name="Freeform 299"/>
            <p:cNvSpPr>
              <a:spLocks noEditPoints="1"/>
            </p:cNvSpPr>
            <p:nvPr/>
          </p:nvSpPr>
          <p:spPr bwMode="auto">
            <a:xfrm>
              <a:off x="1968" y="3317"/>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7 w 15"/>
                <a:gd name="T15" fmla="*/ 4 h 22"/>
                <a:gd name="T16" fmla="*/ 4 w 15"/>
                <a:gd name="T17" fmla="*/ 11 h 22"/>
                <a:gd name="T18" fmla="*/ 7 w 15"/>
                <a:gd name="T19" fmla="*/ 18 h 22"/>
                <a:gd name="T20" fmla="*/ 10 w 15"/>
                <a:gd name="T21" fmla="*/ 11 h 22"/>
                <a:gd name="T22" fmla="*/ 7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0" y="5"/>
                    <a:pt x="2" y="3"/>
                  </a:cubicBezTo>
                  <a:cubicBezTo>
                    <a:pt x="3" y="1"/>
                    <a:pt x="5" y="0"/>
                    <a:pt x="8" y="0"/>
                  </a:cubicBezTo>
                  <a:cubicBezTo>
                    <a:pt x="12" y="0"/>
                    <a:pt x="15" y="4"/>
                    <a:pt x="15" y="11"/>
                  </a:cubicBezTo>
                  <a:cubicBezTo>
                    <a:pt x="15" y="14"/>
                    <a:pt x="14" y="17"/>
                    <a:pt x="13" y="19"/>
                  </a:cubicBezTo>
                  <a:cubicBezTo>
                    <a:pt x="12" y="21"/>
                    <a:pt x="10" y="22"/>
                    <a:pt x="7" y="22"/>
                  </a:cubicBezTo>
                  <a:close/>
                  <a:moveTo>
                    <a:pt x="7" y="4"/>
                  </a:moveTo>
                  <a:cubicBezTo>
                    <a:pt x="5" y="4"/>
                    <a:pt x="4" y="6"/>
                    <a:pt x="4" y="11"/>
                  </a:cubicBezTo>
                  <a:cubicBezTo>
                    <a:pt x="4" y="16"/>
                    <a:pt x="5" y="18"/>
                    <a:pt x="7" y="18"/>
                  </a:cubicBezTo>
                  <a:cubicBezTo>
                    <a:pt x="9" y="18"/>
                    <a:pt x="10" y="16"/>
                    <a:pt x="10" y="11"/>
                  </a:cubicBezTo>
                  <a:cubicBezTo>
                    <a:pt x="10" y="6"/>
                    <a:pt x="9" y="4"/>
                    <a:pt x="7"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5" name="Freeform 300"/>
            <p:cNvSpPr>
              <a:spLocks/>
            </p:cNvSpPr>
            <p:nvPr/>
          </p:nvSpPr>
          <p:spPr bwMode="auto">
            <a:xfrm>
              <a:off x="2002" y="3317"/>
              <a:ext cx="15" cy="37"/>
            </a:xfrm>
            <a:custGeom>
              <a:avLst/>
              <a:gdLst>
                <a:gd name="T0" fmla="*/ 9 w 9"/>
                <a:gd name="T1" fmla="*/ 0 h 22"/>
                <a:gd name="T2" fmla="*/ 9 w 9"/>
                <a:gd name="T3" fmla="*/ 22 h 22"/>
                <a:gd name="T4" fmla="*/ 5 w 9"/>
                <a:gd name="T5" fmla="*/ 22 h 22"/>
                <a:gd name="T6" fmla="*/ 5 w 9"/>
                <a:gd name="T7" fmla="*/ 5 h 22"/>
                <a:gd name="T8" fmla="*/ 4 w 9"/>
                <a:gd name="T9" fmla="*/ 6 h 22"/>
                <a:gd name="T10" fmla="*/ 3 w 9"/>
                <a:gd name="T11" fmla="*/ 6 h 22"/>
                <a:gd name="T12" fmla="*/ 2 w 9"/>
                <a:gd name="T13" fmla="*/ 7 h 22"/>
                <a:gd name="T14" fmla="*/ 0 w 9"/>
                <a:gd name="T15" fmla="*/ 7 h 22"/>
                <a:gd name="T16" fmla="*/ 0 w 9"/>
                <a:gd name="T17" fmla="*/ 3 h 22"/>
                <a:gd name="T18" fmla="*/ 4 w 9"/>
                <a:gd name="T19" fmla="*/ 2 h 22"/>
                <a:gd name="T20" fmla="*/ 7 w 9"/>
                <a:gd name="T21" fmla="*/ 0 h 22"/>
                <a:gd name="T22" fmla="*/ 9 w 9"/>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2">
                  <a:moveTo>
                    <a:pt x="9" y="0"/>
                  </a:moveTo>
                  <a:cubicBezTo>
                    <a:pt x="9" y="22"/>
                    <a:pt x="9" y="22"/>
                    <a:pt x="9" y="22"/>
                  </a:cubicBezTo>
                  <a:cubicBezTo>
                    <a:pt x="5" y="22"/>
                    <a:pt x="5" y="22"/>
                    <a:pt x="5" y="22"/>
                  </a:cubicBezTo>
                  <a:cubicBezTo>
                    <a:pt x="5" y="5"/>
                    <a:pt x="5" y="5"/>
                    <a:pt x="5" y="5"/>
                  </a:cubicBezTo>
                  <a:cubicBezTo>
                    <a:pt x="5" y="5"/>
                    <a:pt x="4" y="6"/>
                    <a:pt x="4" y="6"/>
                  </a:cubicBezTo>
                  <a:cubicBezTo>
                    <a:pt x="4" y="6"/>
                    <a:pt x="3" y="6"/>
                    <a:pt x="3" y="6"/>
                  </a:cubicBezTo>
                  <a:cubicBezTo>
                    <a:pt x="2" y="7"/>
                    <a:pt x="2" y="7"/>
                    <a:pt x="2" y="7"/>
                  </a:cubicBezTo>
                  <a:cubicBezTo>
                    <a:pt x="1" y="7"/>
                    <a:pt x="1" y="7"/>
                    <a:pt x="0" y="7"/>
                  </a:cubicBezTo>
                  <a:cubicBezTo>
                    <a:pt x="0" y="3"/>
                    <a:pt x="0" y="3"/>
                    <a:pt x="0" y="3"/>
                  </a:cubicBezTo>
                  <a:cubicBezTo>
                    <a:pt x="2" y="3"/>
                    <a:pt x="3" y="2"/>
                    <a:pt x="4" y="2"/>
                  </a:cubicBezTo>
                  <a:cubicBezTo>
                    <a:pt x="5" y="1"/>
                    <a:pt x="6" y="1"/>
                    <a:pt x="7"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6" name="Freeform 301"/>
            <p:cNvSpPr>
              <a:spLocks noEditPoints="1"/>
            </p:cNvSpPr>
            <p:nvPr/>
          </p:nvSpPr>
          <p:spPr bwMode="auto">
            <a:xfrm>
              <a:off x="2029" y="3317"/>
              <a:ext cx="26" cy="37"/>
            </a:xfrm>
            <a:custGeom>
              <a:avLst/>
              <a:gdLst>
                <a:gd name="T0" fmla="*/ 7 w 15"/>
                <a:gd name="T1" fmla="*/ 22 h 22"/>
                <a:gd name="T2" fmla="*/ 0 w 15"/>
                <a:gd name="T3" fmla="*/ 11 h 22"/>
                <a:gd name="T4" fmla="*/ 2 w 15"/>
                <a:gd name="T5" fmla="*/ 3 h 22"/>
                <a:gd name="T6" fmla="*/ 7 w 15"/>
                <a:gd name="T7" fmla="*/ 0 h 22"/>
                <a:gd name="T8" fmla="*/ 15 w 15"/>
                <a:gd name="T9" fmla="*/ 11 h 22"/>
                <a:gd name="T10" fmla="*/ 13 w 15"/>
                <a:gd name="T11" fmla="*/ 19 h 22"/>
                <a:gd name="T12" fmla="*/ 7 w 15"/>
                <a:gd name="T13" fmla="*/ 22 h 22"/>
                <a:gd name="T14" fmla="*/ 7 w 15"/>
                <a:gd name="T15" fmla="*/ 4 h 22"/>
                <a:gd name="T16" fmla="*/ 4 w 15"/>
                <a:gd name="T17" fmla="*/ 11 h 22"/>
                <a:gd name="T18" fmla="*/ 7 w 15"/>
                <a:gd name="T19" fmla="*/ 18 h 22"/>
                <a:gd name="T20" fmla="*/ 10 w 15"/>
                <a:gd name="T21" fmla="*/ 11 h 22"/>
                <a:gd name="T22" fmla="*/ 7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0" y="5"/>
                    <a:pt x="2" y="3"/>
                  </a:cubicBezTo>
                  <a:cubicBezTo>
                    <a:pt x="3" y="1"/>
                    <a:pt x="5" y="0"/>
                    <a:pt x="7" y="0"/>
                  </a:cubicBezTo>
                  <a:cubicBezTo>
                    <a:pt x="12" y="0"/>
                    <a:pt x="15" y="4"/>
                    <a:pt x="15" y="11"/>
                  </a:cubicBezTo>
                  <a:cubicBezTo>
                    <a:pt x="15" y="14"/>
                    <a:pt x="14" y="17"/>
                    <a:pt x="13" y="19"/>
                  </a:cubicBezTo>
                  <a:cubicBezTo>
                    <a:pt x="11" y="21"/>
                    <a:pt x="10" y="22"/>
                    <a:pt x="7" y="22"/>
                  </a:cubicBezTo>
                  <a:close/>
                  <a:moveTo>
                    <a:pt x="7" y="4"/>
                  </a:moveTo>
                  <a:cubicBezTo>
                    <a:pt x="5" y="4"/>
                    <a:pt x="4" y="6"/>
                    <a:pt x="4" y="11"/>
                  </a:cubicBezTo>
                  <a:cubicBezTo>
                    <a:pt x="4" y="16"/>
                    <a:pt x="5" y="18"/>
                    <a:pt x="7" y="18"/>
                  </a:cubicBezTo>
                  <a:cubicBezTo>
                    <a:pt x="9" y="18"/>
                    <a:pt x="10" y="16"/>
                    <a:pt x="10" y="11"/>
                  </a:cubicBezTo>
                  <a:cubicBezTo>
                    <a:pt x="10" y="6"/>
                    <a:pt x="9" y="4"/>
                    <a:pt x="7"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7" name="Freeform 302"/>
            <p:cNvSpPr>
              <a:spLocks noEditPoints="1"/>
            </p:cNvSpPr>
            <p:nvPr/>
          </p:nvSpPr>
          <p:spPr bwMode="auto">
            <a:xfrm>
              <a:off x="1968" y="3368"/>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7 w 15"/>
                <a:gd name="T15" fmla="*/ 4 h 22"/>
                <a:gd name="T16" fmla="*/ 4 w 15"/>
                <a:gd name="T17" fmla="*/ 11 h 22"/>
                <a:gd name="T18" fmla="*/ 7 w 15"/>
                <a:gd name="T19" fmla="*/ 18 h 22"/>
                <a:gd name="T20" fmla="*/ 10 w 15"/>
                <a:gd name="T21" fmla="*/ 11 h 22"/>
                <a:gd name="T22" fmla="*/ 7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0" y="5"/>
                    <a:pt x="2" y="3"/>
                  </a:cubicBezTo>
                  <a:cubicBezTo>
                    <a:pt x="3" y="1"/>
                    <a:pt x="5" y="0"/>
                    <a:pt x="8" y="0"/>
                  </a:cubicBezTo>
                  <a:cubicBezTo>
                    <a:pt x="12" y="0"/>
                    <a:pt x="15" y="4"/>
                    <a:pt x="15" y="11"/>
                  </a:cubicBezTo>
                  <a:cubicBezTo>
                    <a:pt x="15" y="14"/>
                    <a:pt x="14" y="17"/>
                    <a:pt x="13" y="19"/>
                  </a:cubicBezTo>
                  <a:cubicBezTo>
                    <a:pt x="12" y="21"/>
                    <a:pt x="10" y="22"/>
                    <a:pt x="7" y="22"/>
                  </a:cubicBezTo>
                  <a:close/>
                  <a:moveTo>
                    <a:pt x="7" y="4"/>
                  </a:moveTo>
                  <a:cubicBezTo>
                    <a:pt x="5" y="4"/>
                    <a:pt x="4" y="6"/>
                    <a:pt x="4" y="11"/>
                  </a:cubicBezTo>
                  <a:cubicBezTo>
                    <a:pt x="4" y="16"/>
                    <a:pt x="5" y="18"/>
                    <a:pt x="7" y="18"/>
                  </a:cubicBezTo>
                  <a:cubicBezTo>
                    <a:pt x="9" y="18"/>
                    <a:pt x="10" y="16"/>
                    <a:pt x="10" y="11"/>
                  </a:cubicBezTo>
                  <a:cubicBezTo>
                    <a:pt x="10" y="6"/>
                    <a:pt x="9" y="4"/>
                    <a:pt x="7"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8" name="Freeform 303"/>
            <p:cNvSpPr>
              <a:spLocks noEditPoints="1"/>
            </p:cNvSpPr>
            <p:nvPr/>
          </p:nvSpPr>
          <p:spPr bwMode="auto">
            <a:xfrm>
              <a:off x="1998" y="3368"/>
              <a:ext cx="26" cy="37"/>
            </a:xfrm>
            <a:custGeom>
              <a:avLst/>
              <a:gdLst>
                <a:gd name="T0" fmla="*/ 8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8 w 15"/>
                <a:gd name="T13" fmla="*/ 22 h 22"/>
                <a:gd name="T14" fmla="*/ 8 w 15"/>
                <a:gd name="T15" fmla="*/ 4 h 22"/>
                <a:gd name="T16" fmla="*/ 5 w 15"/>
                <a:gd name="T17" fmla="*/ 11 h 22"/>
                <a:gd name="T18" fmla="*/ 8 w 15"/>
                <a:gd name="T19" fmla="*/ 18 h 22"/>
                <a:gd name="T20" fmla="*/ 11 w 15"/>
                <a:gd name="T21" fmla="*/ 11 h 22"/>
                <a:gd name="T22" fmla="*/ 8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8" y="22"/>
                  </a:moveTo>
                  <a:cubicBezTo>
                    <a:pt x="3" y="22"/>
                    <a:pt x="0" y="18"/>
                    <a:pt x="0" y="11"/>
                  </a:cubicBezTo>
                  <a:cubicBezTo>
                    <a:pt x="0" y="8"/>
                    <a:pt x="1" y="5"/>
                    <a:pt x="2" y="3"/>
                  </a:cubicBezTo>
                  <a:cubicBezTo>
                    <a:pt x="4" y="1"/>
                    <a:pt x="6" y="0"/>
                    <a:pt x="8" y="0"/>
                  </a:cubicBezTo>
                  <a:cubicBezTo>
                    <a:pt x="13" y="0"/>
                    <a:pt x="15" y="4"/>
                    <a:pt x="15" y="11"/>
                  </a:cubicBezTo>
                  <a:cubicBezTo>
                    <a:pt x="15" y="14"/>
                    <a:pt x="15" y="17"/>
                    <a:pt x="13" y="19"/>
                  </a:cubicBezTo>
                  <a:cubicBezTo>
                    <a:pt x="12" y="21"/>
                    <a:pt x="10" y="22"/>
                    <a:pt x="8"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99" name="Freeform 304"/>
            <p:cNvSpPr>
              <a:spLocks/>
            </p:cNvSpPr>
            <p:nvPr/>
          </p:nvSpPr>
          <p:spPr bwMode="auto">
            <a:xfrm>
              <a:off x="2032" y="3368"/>
              <a:ext cx="16" cy="37"/>
            </a:xfrm>
            <a:custGeom>
              <a:avLst/>
              <a:gdLst>
                <a:gd name="T0" fmla="*/ 9 w 9"/>
                <a:gd name="T1" fmla="*/ 0 h 22"/>
                <a:gd name="T2" fmla="*/ 9 w 9"/>
                <a:gd name="T3" fmla="*/ 22 h 22"/>
                <a:gd name="T4" fmla="*/ 4 w 9"/>
                <a:gd name="T5" fmla="*/ 22 h 22"/>
                <a:gd name="T6" fmla="*/ 4 w 9"/>
                <a:gd name="T7" fmla="*/ 5 h 22"/>
                <a:gd name="T8" fmla="*/ 3 w 9"/>
                <a:gd name="T9" fmla="*/ 6 h 22"/>
                <a:gd name="T10" fmla="*/ 2 w 9"/>
                <a:gd name="T11" fmla="*/ 6 h 22"/>
                <a:gd name="T12" fmla="*/ 1 w 9"/>
                <a:gd name="T13" fmla="*/ 7 h 22"/>
                <a:gd name="T14" fmla="*/ 0 w 9"/>
                <a:gd name="T15" fmla="*/ 7 h 22"/>
                <a:gd name="T16" fmla="*/ 0 w 9"/>
                <a:gd name="T17" fmla="*/ 3 h 22"/>
                <a:gd name="T18" fmla="*/ 3 w 9"/>
                <a:gd name="T19" fmla="*/ 2 h 22"/>
                <a:gd name="T20" fmla="*/ 6 w 9"/>
                <a:gd name="T21" fmla="*/ 0 h 22"/>
                <a:gd name="T22" fmla="*/ 9 w 9"/>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2">
                  <a:moveTo>
                    <a:pt x="9" y="0"/>
                  </a:moveTo>
                  <a:cubicBezTo>
                    <a:pt x="9" y="22"/>
                    <a:pt x="9" y="22"/>
                    <a:pt x="9" y="22"/>
                  </a:cubicBezTo>
                  <a:cubicBezTo>
                    <a:pt x="4" y="22"/>
                    <a:pt x="4" y="22"/>
                    <a:pt x="4" y="22"/>
                  </a:cubicBezTo>
                  <a:cubicBezTo>
                    <a:pt x="4" y="5"/>
                    <a:pt x="4" y="5"/>
                    <a:pt x="4" y="5"/>
                  </a:cubicBezTo>
                  <a:cubicBezTo>
                    <a:pt x="4" y="6"/>
                    <a:pt x="4" y="6"/>
                    <a:pt x="3" y="6"/>
                  </a:cubicBezTo>
                  <a:cubicBezTo>
                    <a:pt x="3" y="6"/>
                    <a:pt x="2" y="6"/>
                    <a:pt x="2" y="6"/>
                  </a:cubicBezTo>
                  <a:cubicBezTo>
                    <a:pt x="2" y="7"/>
                    <a:pt x="1" y="7"/>
                    <a:pt x="1" y="7"/>
                  </a:cubicBezTo>
                  <a:cubicBezTo>
                    <a:pt x="0" y="7"/>
                    <a:pt x="0" y="7"/>
                    <a:pt x="0" y="7"/>
                  </a:cubicBezTo>
                  <a:cubicBezTo>
                    <a:pt x="0" y="3"/>
                    <a:pt x="0" y="3"/>
                    <a:pt x="0" y="3"/>
                  </a:cubicBezTo>
                  <a:cubicBezTo>
                    <a:pt x="1" y="3"/>
                    <a:pt x="2" y="2"/>
                    <a:pt x="3" y="2"/>
                  </a:cubicBezTo>
                  <a:cubicBezTo>
                    <a:pt x="4" y="1"/>
                    <a:pt x="5" y="1"/>
                    <a:pt x="6"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0" name="Freeform 305"/>
            <p:cNvSpPr>
              <a:spLocks/>
            </p:cNvSpPr>
            <p:nvPr/>
          </p:nvSpPr>
          <p:spPr bwMode="auto">
            <a:xfrm>
              <a:off x="2094" y="3265"/>
              <a:ext cx="15" cy="36"/>
            </a:xfrm>
            <a:custGeom>
              <a:avLst/>
              <a:gdLst>
                <a:gd name="T0" fmla="*/ 9 w 9"/>
                <a:gd name="T1" fmla="*/ 0 h 21"/>
                <a:gd name="T2" fmla="*/ 9 w 9"/>
                <a:gd name="T3" fmla="*/ 21 h 21"/>
                <a:gd name="T4" fmla="*/ 5 w 9"/>
                <a:gd name="T5" fmla="*/ 21 h 21"/>
                <a:gd name="T6" fmla="*/ 5 w 9"/>
                <a:gd name="T7" fmla="*/ 5 h 21"/>
                <a:gd name="T8" fmla="*/ 4 w 9"/>
                <a:gd name="T9" fmla="*/ 6 h 21"/>
                <a:gd name="T10" fmla="*/ 3 w 9"/>
                <a:gd name="T11" fmla="*/ 6 h 21"/>
                <a:gd name="T12" fmla="*/ 1 w 9"/>
                <a:gd name="T13" fmla="*/ 7 h 21"/>
                <a:gd name="T14" fmla="*/ 0 w 9"/>
                <a:gd name="T15" fmla="*/ 7 h 21"/>
                <a:gd name="T16" fmla="*/ 0 w 9"/>
                <a:gd name="T17" fmla="*/ 3 h 21"/>
                <a:gd name="T18" fmla="*/ 3 w 9"/>
                <a:gd name="T19" fmla="*/ 2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5" y="21"/>
                    <a:pt x="5" y="21"/>
                    <a:pt x="5" y="21"/>
                  </a:cubicBezTo>
                  <a:cubicBezTo>
                    <a:pt x="5" y="5"/>
                    <a:pt x="5" y="5"/>
                    <a:pt x="5" y="5"/>
                  </a:cubicBezTo>
                  <a:cubicBezTo>
                    <a:pt x="4" y="5"/>
                    <a:pt x="4" y="6"/>
                    <a:pt x="4" y="6"/>
                  </a:cubicBezTo>
                  <a:cubicBezTo>
                    <a:pt x="3" y="6"/>
                    <a:pt x="3" y="6"/>
                    <a:pt x="3" y="6"/>
                  </a:cubicBezTo>
                  <a:cubicBezTo>
                    <a:pt x="2" y="6"/>
                    <a:pt x="2" y="7"/>
                    <a:pt x="1" y="7"/>
                  </a:cubicBezTo>
                  <a:cubicBezTo>
                    <a:pt x="1" y="7"/>
                    <a:pt x="0" y="7"/>
                    <a:pt x="0" y="7"/>
                  </a:cubicBezTo>
                  <a:cubicBezTo>
                    <a:pt x="0" y="3"/>
                    <a:pt x="0" y="3"/>
                    <a:pt x="0" y="3"/>
                  </a:cubicBezTo>
                  <a:cubicBezTo>
                    <a:pt x="1" y="3"/>
                    <a:pt x="2" y="2"/>
                    <a:pt x="3" y="2"/>
                  </a:cubicBezTo>
                  <a:cubicBezTo>
                    <a:pt x="5" y="1"/>
                    <a:pt x="6" y="1"/>
                    <a:pt x="6"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1" name="Freeform 306"/>
            <p:cNvSpPr>
              <a:spLocks noEditPoints="1"/>
            </p:cNvSpPr>
            <p:nvPr/>
          </p:nvSpPr>
          <p:spPr bwMode="auto">
            <a:xfrm>
              <a:off x="2091" y="3317"/>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8 w 15"/>
                <a:gd name="T15" fmla="*/ 4 h 22"/>
                <a:gd name="T16" fmla="*/ 5 w 15"/>
                <a:gd name="T17" fmla="*/ 11 h 22"/>
                <a:gd name="T18" fmla="*/ 8 w 15"/>
                <a:gd name="T19" fmla="*/ 18 h 22"/>
                <a:gd name="T20" fmla="*/ 11 w 15"/>
                <a:gd name="T21" fmla="*/ 11 h 22"/>
                <a:gd name="T22" fmla="*/ 8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1" y="5"/>
                    <a:pt x="2" y="3"/>
                  </a:cubicBezTo>
                  <a:cubicBezTo>
                    <a:pt x="3" y="1"/>
                    <a:pt x="5" y="0"/>
                    <a:pt x="8" y="0"/>
                  </a:cubicBezTo>
                  <a:cubicBezTo>
                    <a:pt x="13" y="0"/>
                    <a:pt x="15" y="4"/>
                    <a:pt x="15" y="11"/>
                  </a:cubicBezTo>
                  <a:cubicBezTo>
                    <a:pt x="15" y="14"/>
                    <a:pt x="15" y="17"/>
                    <a:pt x="13" y="19"/>
                  </a:cubicBezTo>
                  <a:cubicBezTo>
                    <a:pt x="12" y="21"/>
                    <a:pt x="10" y="22"/>
                    <a:pt x="7"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2" name="Freeform 307"/>
            <p:cNvSpPr>
              <a:spLocks noEditPoints="1"/>
            </p:cNvSpPr>
            <p:nvPr/>
          </p:nvSpPr>
          <p:spPr bwMode="auto">
            <a:xfrm>
              <a:off x="2091" y="3368"/>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8 w 15"/>
                <a:gd name="T15" fmla="*/ 4 h 22"/>
                <a:gd name="T16" fmla="*/ 5 w 15"/>
                <a:gd name="T17" fmla="*/ 11 h 22"/>
                <a:gd name="T18" fmla="*/ 8 w 15"/>
                <a:gd name="T19" fmla="*/ 18 h 22"/>
                <a:gd name="T20" fmla="*/ 11 w 15"/>
                <a:gd name="T21" fmla="*/ 11 h 22"/>
                <a:gd name="T22" fmla="*/ 8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1" y="5"/>
                    <a:pt x="2" y="3"/>
                  </a:cubicBezTo>
                  <a:cubicBezTo>
                    <a:pt x="3" y="1"/>
                    <a:pt x="5" y="0"/>
                    <a:pt x="8" y="0"/>
                  </a:cubicBezTo>
                  <a:cubicBezTo>
                    <a:pt x="13" y="0"/>
                    <a:pt x="15" y="4"/>
                    <a:pt x="15" y="11"/>
                  </a:cubicBezTo>
                  <a:cubicBezTo>
                    <a:pt x="15" y="14"/>
                    <a:pt x="15" y="17"/>
                    <a:pt x="13" y="19"/>
                  </a:cubicBezTo>
                  <a:cubicBezTo>
                    <a:pt x="12" y="21"/>
                    <a:pt x="10" y="22"/>
                    <a:pt x="7"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3" name="Freeform 308"/>
            <p:cNvSpPr>
              <a:spLocks noEditPoints="1"/>
            </p:cNvSpPr>
            <p:nvPr/>
          </p:nvSpPr>
          <p:spPr bwMode="auto">
            <a:xfrm>
              <a:off x="2058" y="3265"/>
              <a:ext cx="27" cy="38"/>
            </a:xfrm>
            <a:custGeom>
              <a:avLst/>
              <a:gdLst>
                <a:gd name="T0" fmla="*/ 8 w 16"/>
                <a:gd name="T1" fmla="*/ 22 h 22"/>
                <a:gd name="T2" fmla="*/ 0 w 16"/>
                <a:gd name="T3" fmla="*/ 11 h 22"/>
                <a:gd name="T4" fmla="*/ 2 w 16"/>
                <a:gd name="T5" fmla="*/ 3 h 22"/>
                <a:gd name="T6" fmla="*/ 8 w 16"/>
                <a:gd name="T7" fmla="*/ 0 h 22"/>
                <a:gd name="T8" fmla="*/ 16 w 16"/>
                <a:gd name="T9" fmla="*/ 11 h 22"/>
                <a:gd name="T10" fmla="*/ 14 w 16"/>
                <a:gd name="T11" fmla="*/ 19 h 22"/>
                <a:gd name="T12" fmla="*/ 8 w 16"/>
                <a:gd name="T13" fmla="*/ 22 h 22"/>
                <a:gd name="T14" fmla="*/ 8 w 16"/>
                <a:gd name="T15" fmla="*/ 4 h 22"/>
                <a:gd name="T16" fmla="*/ 5 w 16"/>
                <a:gd name="T17" fmla="*/ 11 h 22"/>
                <a:gd name="T18" fmla="*/ 8 w 16"/>
                <a:gd name="T19" fmla="*/ 18 h 22"/>
                <a:gd name="T20" fmla="*/ 11 w 16"/>
                <a:gd name="T21" fmla="*/ 11 h 22"/>
                <a:gd name="T22" fmla="*/ 8 w 16"/>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2">
                  <a:moveTo>
                    <a:pt x="8" y="22"/>
                  </a:moveTo>
                  <a:cubicBezTo>
                    <a:pt x="3" y="22"/>
                    <a:pt x="0" y="18"/>
                    <a:pt x="0" y="11"/>
                  </a:cubicBezTo>
                  <a:cubicBezTo>
                    <a:pt x="0" y="8"/>
                    <a:pt x="1" y="5"/>
                    <a:pt x="2" y="3"/>
                  </a:cubicBezTo>
                  <a:cubicBezTo>
                    <a:pt x="4" y="1"/>
                    <a:pt x="6" y="0"/>
                    <a:pt x="8" y="0"/>
                  </a:cubicBezTo>
                  <a:cubicBezTo>
                    <a:pt x="13" y="0"/>
                    <a:pt x="16" y="4"/>
                    <a:pt x="16" y="11"/>
                  </a:cubicBezTo>
                  <a:cubicBezTo>
                    <a:pt x="16" y="14"/>
                    <a:pt x="15" y="17"/>
                    <a:pt x="14" y="19"/>
                  </a:cubicBezTo>
                  <a:cubicBezTo>
                    <a:pt x="12" y="21"/>
                    <a:pt x="10" y="22"/>
                    <a:pt x="8"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4" name="Freeform 309"/>
            <p:cNvSpPr>
              <a:spLocks/>
            </p:cNvSpPr>
            <p:nvPr/>
          </p:nvSpPr>
          <p:spPr bwMode="auto">
            <a:xfrm>
              <a:off x="2062" y="3317"/>
              <a:ext cx="17" cy="37"/>
            </a:xfrm>
            <a:custGeom>
              <a:avLst/>
              <a:gdLst>
                <a:gd name="T0" fmla="*/ 10 w 10"/>
                <a:gd name="T1" fmla="*/ 0 h 22"/>
                <a:gd name="T2" fmla="*/ 10 w 10"/>
                <a:gd name="T3" fmla="*/ 22 h 22"/>
                <a:gd name="T4" fmla="*/ 5 w 10"/>
                <a:gd name="T5" fmla="*/ 22 h 22"/>
                <a:gd name="T6" fmla="*/ 5 w 10"/>
                <a:gd name="T7" fmla="*/ 5 h 22"/>
                <a:gd name="T8" fmla="*/ 4 w 10"/>
                <a:gd name="T9" fmla="*/ 6 h 22"/>
                <a:gd name="T10" fmla="*/ 3 w 10"/>
                <a:gd name="T11" fmla="*/ 6 h 22"/>
                <a:gd name="T12" fmla="*/ 2 w 10"/>
                <a:gd name="T13" fmla="*/ 7 h 22"/>
                <a:gd name="T14" fmla="*/ 0 w 10"/>
                <a:gd name="T15" fmla="*/ 7 h 22"/>
                <a:gd name="T16" fmla="*/ 0 w 10"/>
                <a:gd name="T17" fmla="*/ 3 h 22"/>
                <a:gd name="T18" fmla="*/ 4 w 10"/>
                <a:gd name="T19" fmla="*/ 2 h 22"/>
                <a:gd name="T20" fmla="*/ 7 w 10"/>
                <a:gd name="T21" fmla="*/ 0 h 22"/>
                <a:gd name="T22" fmla="*/ 10 w 10"/>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2">
                  <a:moveTo>
                    <a:pt x="10" y="0"/>
                  </a:moveTo>
                  <a:cubicBezTo>
                    <a:pt x="10" y="22"/>
                    <a:pt x="10" y="22"/>
                    <a:pt x="10" y="22"/>
                  </a:cubicBezTo>
                  <a:cubicBezTo>
                    <a:pt x="5" y="22"/>
                    <a:pt x="5" y="22"/>
                    <a:pt x="5" y="22"/>
                  </a:cubicBezTo>
                  <a:cubicBezTo>
                    <a:pt x="5" y="5"/>
                    <a:pt x="5" y="5"/>
                    <a:pt x="5" y="5"/>
                  </a:cubicBezTo>
                  <a:cubicBezTo>
                    <a:pt x="5" y="5"/>
                    <a:pt x="4" y="6"/>
                    <a:pt x="4" y="6"/>
                  </a:cubicBezTo>
                  <a:cubicBezTo>
                    <a:pt x="4" y="6"/>
                    <a:pt x="3" y="6"/>
                    <a:pt x="3" y="6"/>
                  </a:cubicBezTo>
                  <a:cubicBezTo>
                    <a:pt x="3" y="7"/>
                    <a:pt x="2" y="7"/>
                    <a:pt x="2" y="7"/>
                  </a:cubicBezTo>
                  <a:cubicBezTo>
                    <a:pt x="1" y="7"/>
                    <a:pt x="1" y="7"/>
                    <a:pt x="0" y="7"/>
                  </a:cubicBezTo>
                  <a:cubicBezTo>
                    <a:pt x="0" y="3"/>
                    <a:pt x="0" y="3"/>
                    <a:pt x="0" y="3"/>
                  </a:cubicBezTo>
                  <a:cubicBezTo>
                    <a:pt x="2" y="3"/>
                    <a:pt x="3" y="2"/>
                    <a:pt x="4" y="2"/>
                  </a:cubicBezTo>
                  <a:cubicBezTo>
                    <a:pt x="5" y="1"/>
                    <a:pt x="6" y="1"/>
                    <a:pt x="7" y="0"/>
                  </a:cubicBezTo>
                  <a:lnTo>
                    <a:pt x="10"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5" name="Freeform 310"/>
            <p:cNvSpPr>
              <a:spLocks noEditPoints="1"/>
            </p:cNvSpPr>
            <p:nvPr/>
          </p:nvSpPr>
          <p:spPr bwMode="auto">
            <a:xfrm>
              <a:off x="2058" y="3368"/>
              <a:ext cx="27" cy="37"/>
            </a:xfrm>
            <a:custGeom>
              <a:avLst/>
              <a:gdLst>
                <a:gd name="T0" fmla="*/ 8 w 16"/>
                <a:gd name="T1" fmla="*/ 22 h 22"/>
                <a:gd name="T2" fmla="*/ 0 w 16"/>
                <a:gd name="T3" fmla="*/ 11 h 22"/>
                <a:gd name="T4" fmla="*/ 2 w 16"/>
                <a:gd name="T5" fmla="*/ 3 h 22"/>
                <a:gd name="T6" fmla="*/ 8 w 16"/>
                <a:gd name="T7" fmla="*/ 0 h 22"/>
                <a:gd name="T8" fmla="*/ 16 w 16"/>
                <a:gd name="T9" fmla="*/ 11 h 22"/>
                <a:gd name="T10" fmla="*/ 14 w 16"/>
                <a:gd name="T11" fmla="*/ 19 h 22"/>
                <a:gd name="T12" fmla="*/ 8 w 16"/>
                <a:gd name="T13" fmla="*/ 22 h 22"/>
                <a:gd name="T14" fmla="*/ 8 w 16"/>
                <a:gd name="T15" fmla="*/ 4 h 22"/>
                <a:gd name="T16" fmla="*/ 5 w 16"/>
                <a:gd name="T17" fmla="*/ 11 h 22"/>
                <a:gd name="T18" fmla="*/ 8 w 16"/>
                <a:gd name="T19" fmla="*/ 18 h 22"/>
                <a:gd name="T20" fmla="*/ 11 w 16"/>
                <a:gd name="T21" fmla="*/ 11 h 22"/>
                <a:gd name="T22" fmla="*/ 8 w 16"/>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2">
                  <a:moveTo>
                    <a:pt x="8" y="22"/>
                  </a:moveTo>
                  <a:cubicBezTo>
                    <a:pt x="3" y="22"/>
                    <a:pt x="0" y="18"/>
                    <a:pt x="0" y="11"/>
                  </a:cubicBezTo>
                  <a:cubicBezTo>
                    <a:pt x="0" y="8"/>
                    <a:pt x="1" y="5"/>
                    <a:pt x="2" y="3"/>
                  </a:cubicBezTo>
                  <a:cubicBezTo>
                    <a:pt x="4" y="1"/>
                    <a:pt x="6" y="0"/>
                    <a:pt x="8" y="0"/>
                  </a:cubicBezTo>
                  <a:cubicBezTo>
                    <a:pt x="13" y="0"/>
                    <a:pt x="16" y="4"/>
                    <a:pt x="16" y="11"/>
                  </a:cubicBezTo>
                  <a:cubicBezTo>
                    <a:pt x="16" y="14"/>
                    <a:pt x="15" y="17"/>
                    <a:pt x="14" y="19"/>
                  </a:cubicBezTo>
                  <a:cubicBezTo>
                    <a:pt x="12" y="21"/>
                    <a:pt x="10" y="22"/>
                    <a:pt x="8"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6" name="Rectangle 311"/>
            <p:cNvSpPr>
              <a:spLocks noChangeArrowheads="1"/>
            </p:cNvSpPr>
            <p:nvPr/>
          </p:nvSpPr>
          <p:spPr bwMode="auto">
            <a:xfrm>
              <a:off x="1848" y="2613"/>
              <a:ext cx="319" cy="3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7" name="Freeform 312"/>
            <p:cNvSpPr>
              <a:spLocks/>
            </p:cNvSpPr>
            <p:nvPr/>
          </p:nvSpPr>
          <p:spPr bwMode="auto">
            <a:xfrm>
              <a:off x="1904" y="2671"/>
              <a:ext cx="23" cy="53"/>
            </a:xfrm>
            <a:custGeom>
              <a:avLst/>
              <a:gdLst>
                <a:gd name="T0" fmla="*/ 13 w 13"/>
                <a:gd name="T1" fmla="*/ 0 h 31"/>
                <a:gd name="T2" fmla="*/ 13 w 13"/>
                <a:gd name="T3" fmla="*/ 31 h 31"/>
                <a:gd name="T4" fmla="*/ 6 w 13"/>
                <a:gd name="T5" fmla="*/ 31 h 31"/>
                <a:gd name="T6" fmla="*/ 6 w 13"/>
                <a:gd name="T7" fmla="*/ 7 h 31"/>
                <a:gd name="T8" fmla="*/ 5 w 13"/>
                <a:gd name="T9" fmla="*/ 8 h 31"/>
                <a:gd name="T10" fmla="*/ 3 w 13"/>
                <a:gd name="T11" fmla="*/ 9 h 31"/>
                <a:gd name="T12" fmla="*/ 2 w 13"/>
                <a:gd name="T13" fmla="*/ 10 h 31"/>
                <a:gd name="T14" fmla="*/ 0 w 13"/>
                <a:gd name="T15" fmla="*/ 10 h 31"/>
                <a:gd name="T16" fmla="*/ 0 w 13"/>
                <a:gd name="T17" fmla="*/ 4 h 31"/>
                <a:gd name="T18" fmla="*/ 5 w 13"/>
                <a:gd name="T19" fmla="*/ 2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6" y="31"/>
                    <a:pt x="6" y="31"/>
                    <a:pt x="6" y="31"/>
                  </a:cubicBezTo>
                  <a:cubicBezTo>
                    <a:pt x="6" y="7"/>
                    <a:pt x="6" y="7"/>
                    <a:pt x="6" y="7"/>
                  </a:cubicBezTo>
                  <a:cubicBezTo>
                    <a:pt x="6" y="8"/>
                    <a:pt x="6" y="8"/>
                    <a:pt x="5" y="8"/>
                  </a:cubicBezTo>
                  <a:cubicBezTo>
                    <a:pt x="5" y="8"/>
                    <a:pt x="4" y="9"/>
                    <a:pt x="3" y="9"/>
                  </a:cubicBezTo>
                  <a:cubicBezTo>
                    <a:pt x="3" y="9"/>
                    <a:pt x="2" y="9"/>
                    <a:pt x="2" y="10"/>
                  </a:cubicBezTo>
                  <a:cubicBezTo>
                    <a:pt x="1" y="10"/>
                    <a:pt x="0" y="10"/>
                    <a:pt x="0" y="10"/>
                  </a:cubicBezTo>
                  <a:cubicBezTo>
                    <a:pt x="0" y="4"/>
                    <a:pt x="0" y="4"/>
                    <a:pt x="0" y="4"/>
                  </a:cubicBezTo>
                  <a:cubicBezTo>
                    <a:pt x="2" y="4"/>
                    <a:pt x="3" y="3"/>
                    <a:pt x="5" y="2"/>
                  </a:cubicBezTo>
                  <a:cubicBezTo>
                    <a:pt x="6" y="1"/>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8" name="Freeform 313"/>
            <p:cNvSpPr>
              <a:spLocks noEditPoints="1"/>
            </p:cNvSpPr>
            <p:nvPr/>
          </p:nvSpPr>
          <p:spPr bwMode="auto">
            <a:xfrm>
              <a:off x="1945" y="2671"/>
              <a:ext cx="38" cy="54"/>
            </a:xfrm>
            <a:custGeom>
              <a:avLst/>
              <a:gdLst>
                <a:gd name="T0" fmla="*/ 11 w 22"/>
                <a:gd name="T1" fmla="*/ 32 h 32"/>
                <a:gd name="T2" fmla="*/ 0 w 22"/>
                <a:gd name="T3" fmla="*/ 16 h 32"/>
                <a:gd name="T4" fmla="*/ 3 w 22"/>
                <a:gd name="T5" fmla="*/ 4 h 32"/>
                <a:gd name="T6" fmla="*/ 11 w 22"/>
                <a:gd name="T7" fmla="*/ 0 h 32"/>
                <a:gd name="T8" fmla="*/ 22 w 22"/>
                <a:gd name="T9" fmla="*/ 15 h 32"/>
                <a:gd name="T10" fmla="*/ 19 w 22"/>
                <a:gd name="T11" fmla="*/ 27 h 32"/>
                <a:gd name="T12" fmla="*/ 11 w 22"/>
                <a:gd name="T13" fmla="*/ 32 h 32"/>
                <a:gd name="T14" fmla="*/ 11 w 22"/>
                <a:gd name="T15" fmla="*/ 5 h 32"/>
                <a:gd name="T16" fmla="*/ 7 w 22"/>
                <a:gd name="T17" fmla="*/ 16 h 32"/>
                <a:gd name="T18" fmla="*/ 11 w 22"/>
                <a:gd name="T19" fmla="*/ 26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6"/>
                    <a:pt x="0" y="16"/>
                  </a:cubicBezTo>
                  <a:cubicBezTo>
                    <a:pt x="0" y="11"/>
                    <a:pt x="1" y="7"/>
                    <a:pt x="3" y="4"/>
                  </a:cubicBezTo>
                  <a:cubicBezTo>
                    <a:pt x="5" y="1"/>
                    <a:pt x="8" y="0"/>
                    <a:pt x="11" y="0"/>
                  </a:cubicBezTo>
                  <a:cubicBezTo>
                    <a:pt x="19" y="0"/>
                    <a:pt x="22" y="5"/>
                    <a:pt x="22" y="15"/>
                  </a:cubicBezTo>
                  <a:cubicBezTo>
                    <a:pt x="22" y="21"/>
                    <a:pt x="21" y="25"/>
                    <a:pt x="19" y="27"/>
                  </a:cubicBezTo>
                  <a:cubicBezTo>
                    <a:pt x="17" y="30"/>
                    <a:pt x="14" y="32"/>
                    <a:pt x="11" y="32"/>
                  </a:cubicBezTo>
                  <a:close/>
                  <a:moveTo>
                    <a:pt x="11" y="5"/>
                  </a:moveTo>
                  <a:cubicBezTo>
                    <a:pt x="8" y="5"/>
                    <a:pt x="7" y="9"/>
                    <a:pt x="7" y="16"/>
                  </a:cubicBezTo>
                  <a:cubicBezTo>
                    <a:pt x="7" y="23"/>
                    <a:pt x="8" y="26"/>
                    <a:pt x="11" y="26"/>
                  </a:cubicBezTo>
                  <a:cubicBezTo>
                    <a:pt x="14" y="26"/>
                    <a:pt x="15" y="23"/>
                    <a:pt x="15" y="16"/>
                  </a:cubicBezTo>
                  <a:cubicBezTo>
                    <a:pt x="15" y="9"/>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09" name="Freeform 314"/>
            <p:cNvSpPr>
              <a:spLocks/>
            </p:cNvSpPr>
            <p:nvPr/>
          </p:nvSpPr>
          <p:spPr bwMode="auto">
            <a:xfrm>
              <a:off x="1993" y="2671"/>
              <a:ext cx="22" cy="53"/>
            </a:xfrm>
            <a:custGeom>
              <a:avLst/>
              <a:gdLst>
                <a:gd name="T0" fmla="*/ 13 w 13"/>
                <a:gd name="T1" fmla="*/ 0 h 31"/>
                <a:gd name="T2" fmla="*/ 13 w 13"/>
                <a:gd name="T3" fmla="*/ 31 h 31"/>
                <a:gd name="T4" fmla="*/ 7 w 13"/>
                <a:gd name="T5" fmla="*/ 31 h 31"/>
                <a:gd name="T6" fmla="*/ 7 w 13"/>
                <a:gd name="T7" fmla="*/ 7 h 31"/>
                <a:gd name="T8" fmla="*/ 5 w 13"/>
                <a:gd name="T9" fmla="*/ 8 h 31"/>
                <a:gd name="T10" fmla="*/ 4 w 13"/>
                <a:gd name="T11" fmla="*/ 9 h 31"/>
                <a:gd name="T12" fmla="*/ 2 w 13"/>
                <a:gd name="T13" fmla="*/ 10 h 31"/>
                <a:gd name="T14" fmla="*/ 0 w 13"/>
                <a:gd name="T15" fmla="*/ 10 h 31"/>
                <a:gd name="T16" fmla="*/ 0 w 13"/>
                <a:gd name="T17" fmla="*/ 4 h 31"/>
                <a:gd name="T18" fmla="*/ 5 w 13"/>
                <a:gd name="T19" fmla="*/ 2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7" y="31"/>
                    <a:pt x="7" y="31"/>
                    <a:pt x="7" y="31"/>
                  </a:cubicBezTo>
                  <a:cubicBezTo>
                    <a:pt x="7" y="7"/>
                    <a:pt x="7" y="7"/>
                    <a:pt x="7" y="7"/>
                  </a:cubicBezTo>
                  <a:cubicBezTo>
                    <a:pt x="6" y="8"/>
                    <a:pt x="6" y="8"/>
                    <a:pt x="5" y="8"/>
                  </a:cubicBezTo>
                  <a:cubicBezTo>
                    <a:pt x="5" y="8"/>
                    <a:pt x="4" y="9"/>
                    <a:pt x="4" y="9"/>
                  </a:cubicBezTo>
                  <a:cubicBezTo>
                    <a:pt x="3" y="9"/>
                    <a:pt x="3" y="9"/>
                    <a:pt x="2" y="10"/>
                  </a:cubicBezTo>
                  <a:cubicBezTo>
                    <a:pt x="1" y="10"/>
                    <a:pt x="1" y="10"/>
                    <a:pt x="0" y="10"/>
                  </a:cubicBezTo>
                  <a:cubicBezTo>
                    <a:pt x="0" y="4"/>
                    <a:pt x="0" y="4"/>
                    <a:pt x="0" y="4"/>
                  </a:cubicBezTo>
                  <a:cubicBezTo>
                    <a:pt x="2" y="4"/>
                    <a:pt x="4" y="3"/>
                    <a:pt x="5" y="2"/>
                  </a:cubicBezTo>
                  <a:cubicBezTo>
                    <a:pt x="7" y="1"/>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0" name="Freeform 315"/>
            <p:cNvSpPr>
              <a:spLocks noEditPoints="1"/>
            </p:cNvSpPr>
            <p:nvPr/>
          </p:nvSpPr>
          <p:spPr bwMode="auto">
            <a:xfrm>
              <a:off x="1899" y="2746"/>
              <a:ext cx="38" cy="53"/>
            </a:xfrm>
            <a:custGeom>
              <a:avLst/>
              <a:gdLst>
                <a:gd name="T0" fmla="*/ 11 w 22"/>
                <a:gd name="T1" fmla="*/ 31 h 31"/>
                <a:gd name="T2" fmla="*/ 0 w 22"/>
                <a:gd name="T3" fmla="*/ 16 h 31"/>
                <a:gd name="T4" fmla="*/ 3 w 22"/>
                <a:gd name="T5" fmla="*/ 4 h 31"/>
                <a:gd name="T6" fmla="*/ 11 w 22"/>
                <a:gd name="T7" fmla="*/ 0 h 31"/>
                <a:gd name="T8" fmla="*/ 22 w 22"/>
                <a:gd name="T9" fmla="*/ 15 h 31"/>
                <a:gd name="T10" fmla="*/ 19 w 22"/>
                <a:gd name="T11" fmla="*/ 27 h 31"/>
                <a:gd name="T12" fmla="*/ 11 w 22"/>
                <a:gd name="T13" fmla="*/ 31 h 31"/>
                <a:gd name="T14" fmla="*/ 11 w 22"/>
                <a:gd name="T15" fmla="*/ 5 h 31"/>
                <a:gd name="T16" fmla="*/ 7 w 22"/>
                <a:gd name="T17" fmla="*/ 16 h 31"/>
                <a:gd name="T18" fmla="*/ 11 w 22"/>
                <a:gd name="T19" fmla="*/ 26 h 31"/>
                <a:gd name="T20" fmla="*/ 15 w 22"/>
                <a:gd name="T21" fmla="*/ 15 h 31"/>
                <a:gd name="T22" fmla="*/ 11 w 22"/>
                <a:gd name="T23" fmla="*/ 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1">
                  <a:moveTo>
                    <a:pt x="11" y="31"/>
                  </a:moveTo>
                  <a:cubicBezTo>
                    <a:pt x="3" y="31"/>
                    <a:pt x="0" y="26"/>
                    <a:pt x="0" y="16"/>
                  </a:cubicBezTo>
                  <a:cubicBezTo>
                    <a:pt x="0" y="11"/>
                    <a:pt x="1" y="7"/>
                    <a:pt x="3" y="4"/>
                  </a:cubicBezTo>
                  <a:cubicBezTo>
                    <a:pt x="5" y="1"/>
                    <a:pt x="8" y="0"/>
                    <a:pt x="11" y="0"/>
                  </a:cubicBezTo>
                  <a:cubicBezTo>
                    <a:pt x="18" y="0"/>
                    <a:pt x="22" y="5"/>
                    <a:pt x="22" y="15"/>
                  </a:cubicBezTo>
                  <a:cubicBezTo>
                    <a:pt x="22" y="20"/>
                    <a:pt x="21" y="24"/>
                    <a:pt x="19" y="27"/>
                  </a:cubicBezTo>
                  <a:cubicBezTo>
                    <a:pt x="17" y="30"/>
                    <a:pt x="14" y="31"/>
                    <a:pt x="11" y="31"/>
                  </a:cubicBezTo>
                  <a:close/>
                  <a:moveTo>
                    <a:pt x="11" y="5"/>
                  </a:moveTo>
                  <a:cubicBezTo>
                    <a:pt x="8" y="5"/>
                    <a:pt x="7" y="8"/>
                    <a:pt x="7" y="16"/>
                  </a:cubicBezTo>
                  <a:cubicBezTo>
                    <a:pt x="7" y="23"/>
                    <a:pt x="8" y="26"/>
                    <a:pt x="11" y="26"/>
                  </a:cubicBezTo>
                  <a:cubicBezTo>
                    <a:pt x="14" y="26"/>
                    <a:pt x="15" y="23"/>
                    <a:pt x="15" y="15"/>
                  </a:cubicBezTo>
                  <a:cubicBezTo>
                    <a:pt x="15" y="8"/>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1" name="Freeform 316"/>
            <p:cNvSpPr>
              <a:spLocks/>
            </p:cNvSpPr>
            <p:nvPr/>
          </p:nvSpPr>
          <p:spPr bwMode="auto">
            <a:xfrm>
              <a:off x="1950" y="2744"/>
              <a:ext cx="23" cy="55"/>
            </a:xfrm>
            <a:custGeom>
              <a:avLst/>
              <a:gdLst>
                <a:gd name="T0" fmla="*/ 13 w 13"/>
                <a:gd name="T1" fmla="*/ 0 h 32"/>
                <a:gd name="T2" fmla="*/ 13 w 13"/>
                <a:gd name="T3" fmla="*/ 32 h 32"/>
                <a:gd name="T4" fmla="*/ 6 w 13"/>
                <a:gd name="T5" fmla="*/ 32 h 32"/>
                <a:gd name="T6" fmla="*/ 6 w 13"/>
                <a:gd name="T7" fmla="*/ 8 h 32"/>
                <a:gd name="T8" fmla="*/ 5 w 13"/>
                <a:gd name="T9" fmla="*/ 9 h 32"/>
                <a:gd name="T10" fmla="*/ 4 w 13"/>
                <a:gd name="T11" fmla="*/ 10 h 32"/>
                <a:gd name="T12" fmla="*/ 2 w 13"/>
                <a:gd name="T13" fmla="*/ 10 h 32"/>
                <a:gd name="T14" fmla="*/ 0 w 13"/>
                <a:gd name="T15" fmla="*/ 11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6" y="32"/>
                    <a:pt x="6" y="32"/>
                    <a:pt x="6" y="32"/>
                  </a:cubicBezTo>
                  <a:cubicBezTo>
                    <a:pt x="6" y="8"/>
                    <a:pt x="6" y="8"/>
                    <a:pt x="6" y="8"/>
                  </a:cubicBezTo>
                  <a:cubicBezTo>
                    <a:pt x="6" y="8"/>
                    <a:pt x="6" y="9"/>
                    <a:pt x="5" y="9"/>
                  </a:cubicBezTo>
                  <a:cubicBezTo>
                    <a:pt x="5" y="9"/>
                    <a:pt x="4" y="10"/>
                    <a:pt x="4" y="10"/>
                  </a:cubicBezTo>
                  <a:cubicBezTo>
                    <a:pt x="3" y="10"/>
                    <a:pt x="2" y="10"/>
                    <a:pt x="2" y="10"/>
                  </a:cubicBezTo>
                  <a:cubicBezTo>
                    <a:pt x="1" y="11"/>
                    <a:pt x="1" y="11"/>
                    <a:pt x="0" y="11"/>
                  </a:cubicBezTo>
                  <a:cubicBezTo>
                    <a:pt x="0" y="5"/>
                    <a:pt x="0" y="5"/>
                    <a:pt x="0" y="5"/>
                  </a:cubicBezTo>
                  <a:cubicBezTo>
                    <a:pt x="2" y="5"/>
                    <a:pt x="3" y="4"/>
                    <a:pt x="5" y="3"/>
                  </a:cubicBezTo>
                  <a:cubicBezTo>
                    <a:pt x="6" y="2"/>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2" name="Freeform 317"/>
            <p:cNvSpPr>
              <a:spLocks noEditPoints="1"/>
            </p:cNvSpPr>
            <p:nvPr/>
          </p:nvSpPr>
          <p:spPr bwMode="auto">
            <a:xfrm>
              <a:off x="1988" y="2746"/>
              <a:ext cx="38" cy="53"/>
            </a:xfrm>
            <a:custGeom>
              <a:avLst/>
              <a:gdLst>
                <a:gd name="T0" fmla="*/ 11 w 22"/>
                <a:gd name="T1" fmla="*/ 31 h 31"/>
                <a:gd name="T2" fmla="*/ 0 w 22"/>
                <a:gd name="T3" fmla="*/ 16 h 31"/>
                <a:gd name="T4" fmla="*/ 3 w 22"/>
                <a:gd name="T5" fmla="*/ 4 h 31"/>
                <a:gd name="T6" fmla="*/ 12 w 22"/>
                <a:gd name="T7" fmla="*/ 0 h 31"/>
                <a:gd name="T8" fmla="*/ 22 w 22"/>
                <a:gd name="T9" fmla="*/ 15 h 31"/>
                <a:gd name="T10" fmla="*/ 19 w 22"/>
                <a:gd name="T11" fmla="*/ 27 h 31"/>
                <a:gd name="T12" fmla="*/ 11 w 22"/>
                <a:gd name="T13" fmla="*/ 31 h 31"/>
                <a:gd name="T14" fmla="*/ 11 w 22"/>
                <a:gd name="T15" fmla="*/ 5 h 31"/>
                <a:gd name="T16" fmla="*/ 7 w 22"/>
                <a:gd name="T17" fmla="*/ 16 h 31"/>
                <a:gd name="T18" fmla="*/ 11 w 22"/>
                <a:gd name="T19" fmla="*/ 26 h 31"/>
                <a:gd name="T20" fmla="*/ 15 w 22"/>
                <a:gd name="T21" fmla="*/ 15 h 31"/>
                <a:gd name="T22" fmla="*/ 11 w 22"/>
                <a:gd name="T23" fmla="*/ 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1">
                  <a:moveTo>
                    <a:pt x="11" y="31"/>
                  </a:moveTo>
                  <a:cubicBezTo>
                    <a:pt x="4" y="31"/>
                    <a:pt x="0" y="26"/>
                    <a:pt x="0" y="16"/>
                  </a:cubicBezTo>
                  <a:cubicBezTo>
                    <a:pt x="0" y="11"/>
                    <a:pt x="1" y="7"/>
                    <a:pt x="3" y="4"/>
                  </a:cubicBezTo>
                  <a:cubicBezTo>
                    <a:pt x="5" y="1"/>
                    <a:pt x="8" y="0"/>
                    <a:pt x="12" y="0"/>
                  </a:cubicBezTo>
                  <a:cubicBezTo>
                    <a:pt x="19" y="0"/>
                    <a:pt x="22" y="5"/>
                    <a:pt x="22" y="15"/>
                  </a:cubicBezTo>
                  <a:cubicBezTo>
                    <a:pt x="22" y="20"/>
                    <a:pt x="21" y="24"/>
                    <a:pt x="19" y="27"/>
                  </a:cubicBezTo>
                  <a:cubicBezTo>
                    <a:pt x="17" y="30"/>
                    <a:pt x="15" y="31"/>
                    <a:pt x="11" y="31"/>
                  </a:cubicBezTo>
                  <a:close/>
                  <a:moveTo>
                    <a:pt x="11" y="5"/>
                  </a:moveTo>
                  <a:cubicBezTo>
                    <a:pt x="8" y="5"/>
                    <a:pt x="7" y="8"/>
                    <a:pt x="7" y="16"/>
                  </a:cubicBezTo>
                  <a:cubicBezTo>
                    <a:pt x="7" y="23"/>
                    <a:pt x="8" y="26"/>
                    <a:pt x="11" y="26"/>
                  </a:cubicBezTo>
                  <a:cubicBezTo>
                    <a:pt x="14" y="26"/>
                    <a:pt x="15" y="23"/>
                    <a:pt x="15" y="15"/>
                  </a:cubicBezTo>
                  <a:cubicBezTo>
                    <a:pt x="15" y="8"/>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3" name="Freeform 318"/>
            <p:cNvSpPr>
              <a:spLocks noEditPoints="1"/>
            </p:cNvSpPr>
            <p:nvPr/>
          </p:nvSpPr>
          <p:spPr bwMode="auto">
            <a:xfrm>
              <a:off x="1899" y="2819"/>
              <a:ext cx="38" cy="55"/>
            </a:xfrm>
            <a:custGeom>
              <a:avLst/>
              <a:gdLst>
                <a:gd name="T0" fmla="*/ 11 w 22"/>
                <a:gd name="T1" fmla="*/ 32 h 32"/>
                <a:gd name="T2" fmla="*/ 0 w 22"/>
                <a:gd name="T3" fmla="*/ 17 h 32"/>
                <a:gd name="T4" fmla="*/ 3 w 22"/>
                <a:gd name="T5" fmla="*/ 5 h 32"/>
                <a:gd name="T6" fmla="*/ 11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3" y="32"/>
                    <a:pt x="0" y="27"/>
                    <a:pt x="0" y="17"/>
                  </a:cubicBezTo>
                  <a:cubicBezTo>
                    <a:pt x="0" y="11"/>
                    <a:pt x="1" y="7"/>
                    <a:pt x="3" y="5"/>
                  </a:cubicBezTo>
                  <a:cubicBezTo>
                    <a:pt x="5" y="2"/>
                    <a:pt x="8" y="0"/>
                    <a:pt x="11" y="0"/>
                  </a:cubicBezTo>
                  <a:cubicBezTo>
                    <a:pt x="18" y="0"/>
                    <a:pt x="22" y="6"/>
                    <a:pt x="22" y="16"/>
                  </a:cubicBezTo>
                  <a:cubicBezTo>
                    <a:pt x="22" y="21"/>
                    <a:pt x="21" y="25"/>
                    <a:pt x="19" y="28"/>
                  </a:cubicBezTo>
                  <a:cubicBezTo>
                    <a:pt x="17" y="31"/>
                    <a:pt x="14" y="32"/>
                    <a:pt x="11" y="32"/>
                  </a:cubicBezTo>
                  <a:close/>
                  <a:moveTo>
                    <a:pt x="11" y="6"/>
                  </a:moveTo>
                  <a:cubicBezTo>
                    <a:pt x="8" y="6"/>
                    <a:pt x="7" y="9"/>
                    <a:pt x="7" y="17"/>
                  </a:cubicBezTo>
                  <a:cubicBezTo>
                    <a:pt x="7" y="24"/>
                    <a:pt x="8" y="27"/>
                    <a:pt x="11" y="27"/>
                  </a:cubicBezTo>
                  <a:cubicBezTo>
                    <a:pt x="14" y="27"/>
                    <a:pt x="15" y="23"/>
                    <a:pt x="15" y="16"/>
                  </a:cubicBezTo>
                  <a:cubicBezTo>
                    <a:pt x="15" y="9"/>
                    <a:pt x="14" y="6"/>
                    <a:pt x="11" y="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4" name="Freeform 319"/>
            <p:cNvSpPr>
              <a:spLocks noEditPoints="1"/>
            </p:cNvSpPr>
            <p:nvPr/>
          </p:nvSpPr>
          <p:spPr bwMode="auto">
            <a:xfrm>
              <a:off x="1945" y="2819"/>
              <a:ext cx="38" cy="55"/>
            </a:xfrm>
            <a:custGeom>
              <a:avLst/>
              <a:gdLst>
                <a:gd name="T0" fmla="*/ 11 w 22"/>
                <a:gd name="T1" fmla="*/ 32 h 32"/>
                <a:gd name="T2" fmla="*/ 0 w 22"/>
                <a:gd name="T3" fmla="*/ 17 h 32"/>
                <a:gd name="T4" fmla="*/ 3 w 22"/>
                <a:gd name="T5" fmla="*/ 5 h 32"/>
                <a:gd name="T6" fmla="*/ 11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1" y="0"/>
                  </a:cubicBezTo>
                  <a:cubicBezTo>
                    <a:pt x="19" y="0"/>
                    <a:pt x="22" y="6"/>
                    <a:pt x="22" y="16"/>
                  </a:cubicBezTo>
                  <a:cubicBezTo>
                    <a:pt x="22" y="21"/>
                    <a:pt x="21" y="25"/>
                    <a:pt x="19" y="28"/>
                  </a:cubicBezTo>
                  <a:cubicBezTo>
                    <a:pt x="17" y="31"/>
                    <a:pt x="14" y="32"/>
                    <a:pt x="11" y="32"/>
                  </a:cubicBezTo>
                  <a:close/>
                  <a:moveTo>
                    <a:pt x="11" y="6"/>
                  </a:moveTo>
                  <a:cubicBezTo>
                    <a:pt x="8" y="6"/>
                    <a:pt x="7" y="9"/>
                    <a:pt x="7" y="17"/>
                  </a:cubicBezTo>
                  <a:cubicBezTo>
                    <a:pt x="7" y="24"/>
                    <a:pt x="8" y="27"/>
                    <a:pt x="11" y="27"/>
                  </a:cubicBezTo>
                  <a:cubicBezTo>
                    <a:pt x="14" y="27"/>
                    <a:pt x="15" y="23"/>
                    <a:pt x="15" y="16"/>
                  </a:cubicBezTo>
                  <a:cubicBezTo>
                    <a:pt x="15" y="9"/>
                    <a:pt x="14" y="6"/>
                    <a:pt x="11" y="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5" name="Freeform 320"/>
            <p:cNvSpPr>
              <a:spLocks/>
            </p:cNvSpPr>
            <p:nvPr/>
          </p:nvSpPr>
          <p:spPr bwMode="auto">
            <a:xfrm>
              <a:off x="1993" y="2819"/>
              <a:ext cx="22" cy="55"/>
            </a:xfrm>
            <a:custGeom>
              <a:avLst/>
              <a:gdLst>
                <a:gd name="T0" fmla="*/ 13 w 13"/>
                <a:gd name="T1" fmla="*/ 0 h 32"/>
                <a:gd name="T2" fmla="*/ 13 w 13"/>
                <a:gd name="T3" fmla="*/ 32 h 32"/>
                <a:gd name="T4" fmla="*/ 7 w 13"/>
                <a:gd name="T5" fmla="*/ 32 h 32"/>
                <a:gd name="T6" fmla="*/ 7 w 13"/>
                <a:gd name="T7" fmla="*/ 8 h 32"/>
                <a:gd name="T8" fmla="*/ 5 w 13"/>
                <a:gd name="T9" fmla="*/ 9 h 32"/>
                <a:gd name="T10" fmla="*/ 4 w 13"/>
                <a:gd name="T11" fmla="*/ 10 h 32"/>
                <a:gd name="T12" fmla="*/ 2 w 13"/>
                <a:gd name="T13" fmla="*/ 10 h 32"/>
                <a:gd name="T14" fmla="*/ 0 w 13"/>
                <a:gd name="T15" fmla="*/ 11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7" y="32"/>
                    <a:pt x="7" y="32"/>
                    <a:pt x="7" y="32"/>
                  </a:cubicBezTo>
                  <a:cubicBezTo>
                    <a:pt x="7" y="8"/>
                    <a:pt x="7" y="8"/>
                    <a:pt x="7" y="8"/>
                  </a:cubicBezTo>
                  <a:cubicBezTo>
                    <a:pt x="6" y="8"/>
                    <a:pt x="6" y="9"/>
                    <a:pt x="5" y="9"/>
                  </a:cubicBezTo>
                  <a:cubicBezTo>
                    <a:pt x="5" y="9"/>
                    <a:pt x="4" y="9"/>
                    <a:pt x="4" y="10"/>
                  </a:cubicBezTo>
                  <a:cubicBezTo>
                    <a:pt x="3" y="10"/>
                    <a:pt x="3" y="10"/>
                    <a:pt x="2" y="10"/>
                  </a:cubicBezTo>
                  <a:cubicBezTo>
                    <a:pt x="1" y="10"/>
                    <a:pt x="1" y="11"/>
                    <a:pt x="0" y="11"/>
                  </a:cubicBezTo>
                  <a:cubicBezTo>
                    <a:pt x="0" y="5"/>
                    <a:pt x="0" y="5"/>
                    <a:pt x="0" y="5"/>
                  </a:cubicBezTo>
                  <a:cubicBezTo>
                    <a:pt x="2" y="4"/>
                    <a:pt x="4" y="4"/>
                    <a:pt x="5" y="3"/>
                  </a:cubicBezTo>
                  <a:cubicBezTo>
                    <a:pt x="7" y="2"/>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6" name="Freeform 321"/>
            <p:cNvSpPr>
              <a:spLocks/>
            </p:cNvSpPr>
            <p:nvPr/>
          </p:nvSpPr>
          <p:spPr bwMode="auto">
            <a:xfrm>
              <a:off x="2084" y="2671"/>
              <a:ext cx="24" cy="53"/>
            </a:xfrm>
            <a:custGeom>
              <a:avLst/>
              <a:gdLst>
                <a:gd name="T0" fmla="*/ 14 w 14"/>
                <a:gd name="T1" fmla="*/ 0 h 31"/>
                <a:gd name="T2" fmla="*/ 14 w 14"/>
                <a:gd name="T3" fmla="*/ 31 h 31"/>
                <a:gd name="T4" fmla="*/ 7 w 14"/>
                <a:gd name="T5" fmla="*/ 31 h 31"/>
                <a:gd name="T6" fmla="*/ 7 w 14"/>
                <a:gd name="T7" fmla="*/ 7 h 31"/>
                <a:gd name="T8" fmla="*/ 5 w 14"/>
                <a:gd name="T9" fmla="*/ 8 h 31"/>
                <a:gd name="T10" fmla="*/ 4 w 14"/>
                <a:gd name="T11" fmla="*/ 9 h 31"/>
                <a:gd name="T12" fmla="*/ 2 w 14"/>
                <a:gd name="T13" fmla="*/ 10 h 31"/>
                <a:gd name="T14" fmla="*/ 0 w 14"/>
                <a:gd name="T15" fmla="*/ 10 h 31"/>
                <a:gd name="T16" fmla="*/ 0 w 14"/>
                <a:gd name="T17" fmla="*/ 4 h 31"/>
                <a:gd name="T18" fmla="*/ 5 w 14"/>
                <a:gd name="T19" fmla="*/ 2 h 31"/>
                <a:gd name="T20" fmla="*/ 9 w 14"/>
                <a:gd name="T21" fmla="*/ 0 h 31"/>
                <a:gd name="T22" fmla="*/ 14 w 14"/>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31">
                  <a:moveTo>
                    <a:pt x="14" y="0"/>
                  </a:moveTo>
                  <a:cubicBezTo>
                    <a:pt x="14" y="31"/>
                    <a:pt x="14" y="31"/>
                    <a:pt x="14" y="31"/>
                  </a:cubicBezTo>
                  <a:cubicBezTo>
                    <a:pt x="7" y="31"/>
                    <a:pt x="7" y="31"/>
                    <a:pt x="7" y="31"/>
                  </a:cubicBezTo>
                  <a:cubicBezTo>
                    <a:pt x="7" y="7"/>
                    <a:pt x="7" y="7"/>
                    <a:pt x="7" y="7"/>
                  </a:cubicBezTo>
                  <a:cubicBezTo>
                    <a:pt x="6" y="8"/>
                    <a:pt x="6" y="8"/>
                    <a:pt x="5" y="8"/>
                  </a:cubicBezTo>
                  <a:cubicBezTo>
                    <a:pt x="5" y="8"/>
                    <a:pt x="4" y="9"/>
                    <a:pt x="4" y="9"/>
                  </a:cubicBezTo>
                  <a:cubicBezTo>
                    <a:pt x="3" y="9"/>
                    <a:pt x="3" y="9"/>
                    <a:pt x="2" y="10"/>
                  </a:cubicBezTo>
                  <a:cubicBezTo>
                    <a:pt x="1" y="10"/>
                    <a:pt x="1" y="10"/>
                    <a:pt x="0" y="10"/>
                  </a:cubicBezTo>
                  <a:cubicBezTo>
                    <a:pt x="0" y="4"/>
                    <a:pt x="0" y="4"/>
                    <a:pt x="0" y="4"/>
                  </a:cubicBezTo>
                  <a:cubicBezTo>
                    <a:pt x="2" y="4"/>
                    <a:pt x="4" y="3"/>
                    <a:pt x="5" y="2"/>
                  </a:cubicBezTo>
                  <a:cubicBezTo>
                    <a:pt x="7" y="1"/>
                    <a:pt x="8" y="1"/>
                    <a:pt x="9" y="0"/>
                  </a:cubicBezTo>
                  <a:lnTo>
                    <a:pt x="14"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7" name="Freeform 322"/>
            <p:cNvSpPr>
              <a:spLocks noEditPoints="1"/>
            </p:cNvSpPr>
            <p:nvPr/>
          </p:nvSpPr>
          <p:spPr bwMode="auto">
            <a:xfrm>
              <a:off x="2079" y="2746"/>
              <a:ext cx="37" cy="53"/>
            </a:xfrm>
            <a:custGeom>
              <a:avLst/>
              <a:gdLst>
                <a:gd name="T0" fmla="*/ 11 w 22"/>
                <a:gd name="T1" fmla="*/ 31 h 31"/>
                <a:gd name="T2" fmla="*/ 0 w 22"/>
                <a:gd name="T3" fmla="*/ 16 h 31"/>
                <a:gd name="T4" fmla="*/ 3 w 22"/>
                <a:gd name="T5" fmla="*/ 4 h 31"/>
                <a:gd name="T6" fmla="*/ 12 w 22"/>
                <a:gd name="T7" fmla="*/ 0 h 31"/>
                <a:gd name="T8" fmla="*/ 22 w 22"/>
                <a:gd name="T9" fmla="*/ 15 h 31"/>
                <a:gd name="T10" fmla="*/ 20 w 22"/>
                <a:gd name="T11" fmla="*/ 27 h 31"/>
                <a:gd name="T12" fmla="*/ 11 w 22"/>
                <a:gd name="T13" fmla="*/ 31 h 31"/>
                <a:gd name="T14" fmla="*/ 11 w 22"/>
                <a:gd name="T15" fmla="*/ 5 h 31"/>
                <a:gd name="T16" fmla="*/ 7 w 22"/>
                <a:gd name="T17" fmla="*/ 16 h 31"/>
                <a:gd name="T18" fmla="*/ 11 w 22"/>
                <a:gd name="T19" fmla="*/ 26 h 31"/>
                <a:gd name="T20" fmla="*/ 16 w 22"/>
                <a:gd name="T21" fmla="*/ 15 h 31"/>
                <a:gd name="T22" fmla="*/ 11 w 22"/>
                <a:gd name="T23" fmla="*/ 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1">
                  <a:moveTo>
                    <a:pt x="11" y="31"/>
                  </a:moveTo>
                  <a:cubicBezTo>
                    <a:pt x="4" y="31"/>
                    <a:pt x="0" y="26"/>
                    <a:pt x="0" y="16"/>
                  </a:cubicBezTo>
                  <a:cubicBezTo>
                    <a:pt x="0" y="11"/>
                    <a:pt x="1" y="7"/>
                    <a:pt x="3" y="4"/>
                  </a:cubicBezTo>
                  <a:cubicBezTo>
                    <a:pt x="5" y="1"/>
                    <a:pt x="8" y="0"/>
                    <a:pt x="12" y="0"/>
                  </a:cubicBezTo>
                  <a:cubicBezTo>
                    <a:pt x="19" y="0"/>
                    <a:pt x="22" y="5"/>
                    <a:pt x="22" y="15"/>
                  </a:cubicBezTo>
                  <a:cubicBezTo>
                    <a:pt x="22" y="20"/>
                    <a:pt x="22" y="24"/>
                    <a:pt x="20" y="27"/>
                  </a:cubicBezTo>
                  <a:cubicBezTo>
                    <a:pt x="18" y="30"/>
                    <a:pt x="15" y="31"/>
                    <a:pt x="11" y="31"/>
                  </a:cubicBezTo>
                  <a:close/>
                  <a:moveTo>
                    <a:pt x="11" y="5"/>
                  </a:moveTo>
                  <a:cubicBezTo>
                    <a:pt x="9" y="5"/>
                    <a:pt x="7" y="8"/>
                    <a:pt x="7" y="16"/>
                  </a:cubicBezTo>
                  <a:cubicBezTo>
                    <a:pt x="7" y="23"/>
                    <a:pt x="9" y="26"/>
                    <a:pt x="11" y="26"/>
                  </a:cubicBezTo>
                  <a:cubicBezTo>
                    <a:pt x="14" y="26"/>
                    <a:pt x="16" y="23"/>
                    <a:pt x="16" y="15"/>
                  </a:cubicBezTo>
                  <a:cubicBezTo>
                    <a:pt x="16" y="8"/>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8" name="Freeform 323"/>
            <p:cNvSpPr>
              <a:spLocks noEditPoints="1"/>
            </p:cNvSpPr>
            <p:nvPr/>
          </p:nvSpPr>
          <p:spPr bwMode="auto">
            <a:xfrm>
              <a:off x="2079" y="2819"/>
              <a:ext cx="37" cy="55"/>
            </a:xfrm>
            <a:custGeom>
              <a:avLst/>
              <a:gdLst>
                <a:gd name="T0" fmla="*/ 11 w 22"/>
                <a:gd name="T1" fmla="*/ 32 h 32"/>
                <a:gd name="T2" fmla="*/ 0 w 22"/>
                <a:gd name="T3" fmla="*/ 17 h 32"/>
                <a:gd name="T4" fmla="*/ 3 w 22"/>
                <a:gd name="T5" fmla="*/ 5 h 32"/>
                <a:gd name="T6" fmla="*/ 12 w 22"/>
                <a:gd name="T7" fmla="*/ 0 h 32"/>
                <a:gd name="T8" fmla="*/ 22 w 22"/>
                <a:gd name="T9" fmla="*/ 16 h 32"/>
                <a:gd name="T10" fmla="*/ 20 w 22"/>
                <a:gd name="T11" fmla="*/ 28 h 32"/>
                <a:gd name="T12" fmla="*/ 11 w 22"/>
                <a:gd name="T13" fmla="*/ 32 h 32"/>
                <a:gd name="T14" fmla="*/ 11 w 22"/>
                <a:gd name="T15" fmla="*/ 6 h 32"/>
                <a:gd name="T16" fmla="*/ 7 w 22"/>
                <a:gd name="T17" fmla="*/ 17 h 32"/>
                <a:gd name="T18" fmla="*/ 11 w 22"/>
                <a:gd name="T19" fmla="*/ 27 h 32"/>
                <a:gd name="T20" fmla="*/ 16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2" y="0"/>
                  </a:cubicBezTo>
                  <a:cubicBezTo>
                    <a:pt x="19" y="0"/>
                    <a:pt x="22" y="6"/>
                    <a:pt x="22" y="16"/>
                  </a:cubicBezTo>
                  <a:cubicBezTo>
                    <a:pt x="22" y="21"/>
                    <a:pt x="22" y="25"/>
                    <a:pt x="20" y="28"/>
                  </a:cubicBezTo>
                  <a:cubicBezTo>
                    <a:pt x="18" y="31"/>
                    <a:pt x="15" y="32"/>
                    <a:pt x="11" y="32"/>
                  </a:cubicBezTo>
                  <a:close/>
                  <a:moveTo>
                    <a:pt x="11" y="6"/>
                  </a:moveTo>
                  <a:cubicBezTo>
                    <a:pt x="9" y="6"/>
                    <a:pt x="7" y="9"/>
                    <a:pt x="7" y="17"/>
                  </a:cubicBezTo>
                  <a:cubicBezTo>
                    <a:pt x="7" y="24"/>
                    <a:pt x="9" y="27"/>
                    <a:pt x="11" y="27"/>
                  </a:cubicBezTo>
                  <a:cubicBezTo>
                    <a:pt x="14" y="27"/>
                    <a:pt x="16" y="23"/>
                    <a:pt x="16" y="16"/>
                  </a:cubicBezTo>
                  <a:cubicBezTo>
                    <a:pt x="16" y="9"/>
                    <a:pt x="14" y="6"/>
                    <a:pt x="11" y="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19" name="Freeform 324"/>
            <p:cNvSpPr>
              <a:spLocks noEditPoints="1"/>
            </p:cNvSpPr>
            <p:nvPr/>
          </p:nvSpPr>
          <p:spPr bwMode="auto">
            <a:xfrm>
              <a:off x="2032" y="2671"/>
              <a:ext cx="38" cy="54"/>
            </a:xfrm>
            <a:custGeom>
              <a:avLst/>
              <a:gdLst>
                <a:gd name="T0" fmla="*/ 11 w 22"/>
                <a:gd name="T1" fmla="*/ 32 h 32"/>
                <a:gd name="T2" fmla="*/ 0 w 22"/>
                <a:gd name="T3" fmla="*/ 16 h 32"/>
                <a:gd name="T4" fmla="*/ 3 w 22"/>
                <a:gd name="T5" fmla="*/ 4 h 32"/>
                <a:gd name="T6" fmla="*/ 12 w 22"/>
                <a:gd name="T7" fmla="*/ 0 h 32"/>
                <a:gd name="T8" fmla="*/ 22 w 22"/>
                <a:gd name="T9" fmla="*/ 15 h 32"/>
                <a:gd name="T10" fmla="*/ 19 w 22"/>
                <a:gd name="T11" fmla="*/ 27 h 32"/>
                <a:gd name="T12" fmla="*/ 11 w 22"/>
                <a:gd name="T13" fmla="*/ 32 h 32"/>
                <a:gd name="T14" fmla="*/ 11 w 22"/>
                <a:gd name="T15" fmla="*/ 5 h 32"/>
                <a:gd name="T16" fmla="*/ 7 w 22"/>
                <a:gd name="T17" fmla="*/ 16 h 32"/>
                <a:gd name="T18" fmla="*/ 11 w 22"/>
                <a:gd name="T19" fmla="*/ 26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6"/>
                    <a:pt x="0" y="16"/>
                  </a:cubicBezTo>
                  <a:cubicBezTo>
                    <a:pt x="0" y="11"/>
                    <a:pt x="1" y="7"/>
                    <a:pt x="3" y="4"/>
                  </a:cubicBezTo>
                  <a:cubicBezTo>
                    <a:pt x="5" y="1"/>
                    <a:pt x="8" y="0"/>
                    <a:pt x="12" y="0"/>
                  </a:cubicBezTo>
                  <a:cubicBezTo>
                    <a:pt x="19" y="0"/>
                    <a:pt x="22" y="5"/>
                    <a:pt x="22" y="15"/>
                  </a:cubicBezTo>
                  <a:cubicBezTo>
                    <a:pt x="22" y="21"/>
                    <a:pt x="21" y="25"/>
                    <a:pt x="19" y="27"/>
                  </a:cubicBezTo>
                  <a:cubicBezTo>
                    <a:pt x="18" y="30"/>
                    <a:pt x="15" y="32"/>
                    <a:pt x="11" y="32"/>
                  </a:cubicBezTo>
                  <a:close/>
                  <a:moveTo>
                    <a:pt x="11" y="5"/>
                  </a:moveTo>
                  <a:cubicBezTo>
                    <a:pt x="8" y="5"/>
                    <a:pt x="7" y="9"/>
                    <a:pt x="7" y="16"/>
                  </a:cubicBezTo>
                  <a:cubicBezTo>
                    <a:pt x="7" y="23"/>
                    <a:pt x="8" y="26"/>
                    <a:pt x="11" y="26"/>
                  </a:cubicBezTo>
                  <a:cubicBezTo>
                    <a:pt x="14" y="26"/>
                    <a:pt x="15" y="23"/>
                    <a:pt x="15" y="16"/>
                  </a:cubicBezTo>
                  <a:cubicBezTo>
                    <a:pt x="15" y="9"/>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0" name="Freeform 325"/>
            <p:cNvSpPr>
              <a:spLocks/>
            </p:cNvSpPr>
            <p:nvPr/>
          </p:nvSpPr>
          <p:spPr bwMode="auto">
            <a:xfrm>
              <a:off x="2038" y="2744"/>
              <a:ext cx="22" cy="55"/>
            </a:xfrm>
            <a:custGeom>
              <a:avLst/>
              <a:gdLst>
                <a:gd name="T0" fmla="*/ 13 w 13"/>
                <a:gd name="T1" fmla="*/ 0 h 32"/>
                <a:gd name="T2" fmla="*/ 13 w 13"/>
                <a:gd name="T3" fmla="*/ 32 h 32"/>
                <a:gd name="T4" fmla="*/ 7 w 13"/>
                <a:gd name="T5" fmla="*/ 32 h 32"/>
                <a:gd name="T6" fmla="*/ 7 w 13"/>
                <a:gd name="T7" fmla="*/ 8 h 32"/>
                <a:gd name="T8" fmla="*/ 5 w 13"/>
                <a:gd name="T9" fmla="*/ 9 h 32"/>
                <a:gd name="T10" fmla="*/ 4 w 13"/>
                <a:gd name="T11" fmla="*/ 10 h 32"/>
                <a:gd name="T12" fmla="*/ 2 w 13"/>
                <a:gd name="T13" fmla="*/ 10 h 32"/>
                <a:gd name="T14" fmla="*/ 0 w 13"/>
                <a:gd name="T15" fmla="*/ 11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7" y="32"/>
                    <a:pt x="7" y="32"/>
                    <a:pt x="7" y="32"/>
                  </a:cubicBezTo>
                  <a:cubicBezTo>
                    <a:pt x="7" y="8"/>
                    <a:pt x="7" y="8"/>
                    <a:pt x="7" y="8"/>
                  </a:cubicBezTo>
                  <a:cubicBezTo>
                    <a:pt x="6" y="8"/>
                    <a:pt x="6" y="9"/>
                    <a:pt x="5" y="9"/>
                  </a:cubicBezTo>
                  <a:cubicBezTo>
                    <a:pt x="5" y="9"/>
                    <a:pt x="4" y="10"/>
                    <a:pt x="4" y="10"/>
                  </a:cubicBezTo>
                  <a:cubicBezTo>
                    <a:pt x="3" y="10"/>
                    <a:pt x="3" y="10"/>
                    <a:pt x="2" y="10"/>
                  </a:cubicBezTo>
                  <a:cubicBezTo>
                    <a:pt x="1" y="11"/>
                    <a:pt x="1" y="11"/>
                    <a:pt x="0" y="11"/>
                  </a:cubicBezTo>
                  <a:cubicBezTo>
                    <a:pt x="0" y="5"/>
                    <a:pt x="0" y="5"/>
                    <a:pt x="0" y="5"/>
                  </a:cubicBezTo>
                  <a:cubicBezTo>
                    <a:pt x="2" y="5"/>
                    <a:pt x="4" y="4"/>
                    <a:pt x="5" y="3"/>
                  </a:cubicBezTo>
                  <a:cubicBezTo>
                    <a:pt x="7" y="2"/>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1" name="Freeform 326"/>
            <p:cNvSpPr>
              <a:spLocks noEditPoints="1"/>
            </p:cNvSpPr>
            <p:nvPr/>
          </p:nvSpPr>
          <p:spPr bwMode="auto">
            <a:xfrm>
              <a:off x="2032" y="2819"/>
              <a:ext cx="38" cy="55"/>
            </a:xfrm>
            <a:custGeom>
              <a:avLst/>
              <a:gdLst>
                <a:gd name="T0" fmla="*/ 11 w 22"/>
                <a:gd name="T1" fmla="*/ 32 h 32"/>
                <a:gd name="T2" fmla="*/ 0 w 22"/>
                <a:gd name="T3" fmla="*/ 17 h 32"/>
                <a:gd name="T4" fmla="*/ 3 w 22"/>
                <a:gd name="T5" fmla="*/ 5 h 32"/>
                <a:gd name="T6" fmla="*/ 12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2" y="0"/>
                  </a:cubicBezTo>
                  <a:cubicBezTo>
                    <a:pt x="19" y="0"/>
                    <a:pt x="22" y="6"/>
                    <a:pt x="22" y="16"/>
                  </a:cubicBezTo>
                  <a:cubicBezTo>
                    <a:pt x="22" y="21"/>
                    <a:pt x="21" y="25"/>
                    <a:pt x="19" y="28"/>
                  </a:cubicBezTo>
                  <a:cubicBezTo>
                    <a:pt x="18" y="31"/>
                    <a:pt x="15" y="32"/>
                    <a:pt x="11" y="32"/>
                  </a:cubicBezTo>
                  <a:close/>
                  <a:moveTo>
                    <a:pt x="11" y="6"/>
                  </a:moveTo>
                  <a:cubicBezTo>
                    <a:pt x="8" y="6"/>
                    <a:pt x="7" y="9"/>
                    <a:pt x="7" y="17"/>
                  </a:cubicBezTo>
                  <a:cubicBezTo>
                    <a:pt x="7" y="24"/>
                    <a:pt x="8" y="27"/>
                    <a:pt x="11" y="27"/>
                  </a:cubicBezTo>
                  <a:cubicBezTo>
                    <a:pt x="14" y="27"/>
                    <a:pt x="15" y="23"/>
                    <a:pt x="15" y="16"/>
                  </a:cubicBezTo>
                  <a:cubicBezTo>
                    <a:pt x="15" y="9"/>
                    <a:pt x="14" y="6"/>
                    <a:pt x="11" y="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2" name="Rectangle 327"/>
            <p:cNvSpPr>
              <a:spLocks noChangeArrowheads="1"/>
            </p:cNvSpPr>
            <p:nvPr/>
          </p:nvSpPr>
          <p:spPr bwMode="auto">
            <a:xfrm>
              <a:off x="1848" y="3595"/>
              <a:ext cx="319" cy="31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3" name="Freeform 328"/>
            <p:cNvSpPr>
              <a:spLocks/>
            </p:cNvSpPr>
            <p:nvPr/>
          </p:nvSpPr>
          <p:spPr bwMode="auto">
            <a:xfrm>
              <a:off x="1904" y="3652"/>
              <a:ext cx="23" cy="54"/>
            </a:xfrm>
            <a:custGeom>
              <a:avLst/>
              <a:gdLst>
                <a:gd name="T0" fmla="*/ 13 w 13"/>
                <a:gd name="T1" fmla="*/ 0 h 32"/>
                <a:gd name="T2" fmla="*/ 13 w 13"/>
                <a:gd name="T3" fmla="*/ 32 h 32"/>
                <a:gd name="T4" fmla="*/ 6 w 13"/>
                <a:gd name="T5" fmla="*/ 32 h 32"/>
                <a:gd name="T6" fmla="*/ 6 w 13"/>
                <a:gd name="T7" fmla="*/ 8 h 32"/>
                <a:gd name="T8" fmla="*/ 5 w 13"/>
                <a:gd name="T9" fmla="*/ 9 h 32"/>
                <a:gd name="T10" fmla="*/ 3 w 13"/>
                <a:gd name="T11" fmla="*/ 10 h 32"/>
                <a:gd name="T12" fmla="*/ 2 w 13"/>
                <a:gd name="T13" fmla="*/ 10 h 32"/>
                <a:gd name="T14" fmla="*/ 0 w 13"/>
                <a:gd name="T15" fmla="*/ 10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6" y="32"/>
                    <a:pt x="6" y="32"/>
                    <a:pt x="6" y="32"/>
                  </a:cubicBezTo>
                  <a:cubicBezTo>
                    <a:pt x="6" y="8"/>
                    <a:pt x="6" y="8"/>
                    <a:pt x="6" y="8"/>
                  </a:cubicBezTo>
                  <a:cubicBezTo>
                    <a:pt x="6" y="8"/>
                    <a:pt x="6" y="8"/>
                    <a:pt x="5" y="9"/>
                  </a:cubicBezTo>
                  <a:cubicBezTo>
                    <a:pt x="5" y="9"/>
                    <a:pt x="4" y="9"/>
                    <a:pt x="3" y="10"/>
                  </a:cubicBezTo>
                  <a:cubicBezTo>
                    <a:pt x="3" y="10"/>
                    <a:pt x="2" y="10"/>
                    <a:pt x="2" y="10"/>
                  </a:cubicBezTo>
                  <a:cubicBezTo>
                    <a:pt x="1" y="10"/>
                    <a:pt x="0" y="10"/>
                    <a:pt x="0" y="10"/>
                  </a:cubicBezTo>
                  <a:cubicBezTo>
                    <a:pt x="0" y="5"/>
                    <a:pt x="0" y="5"/>
                    <a:pt x="0" y="5"/>
                  </a:cubicBezTo>
                  <a:cubicBezTo>
                    <a:pt x="2" y="4"/>
                    <a:pt x="3" y="4"/>
                    <a:pt x="5" y="3"/>
                  </a:cubicBezTo>
                  <a:cubicBezTo>
                    <a:pt x="6"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4" name="Freeform 329"/>
            <p:cNvSpPr>
              <a:spLocks noEditPoints="1"/>
            </p:cNvSpPr>
            <p:nvPr/>
          </p:nvSpPr>
          <p:spPr bwMode="auto">
            <a:xfrm>
              <a:off x="1945" y="3652"/>
              <a:ext cx="38" cy="54"/>
            </a:xfrm>
            <a:custGeom>
              <a:avLst/>
              <a:gdLst>
                <a:gd name="T0" fmla="*/ 11 w 22"/>
                <a:gd name="T1" fmla="*/ 32 h 32"/>
                <a:gd name="T2" fmla="*/ 0 w 22"/>
                <a:gd name="T3" fmla="*/ 17 h 32"/>
                <a:gd name="T4" fmla="*/ 3 w 22"/>
                <a:gd name="T5" fmla="*/ 5 h 32"/>
                <a:gd name="T6" fmla="*/ 11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1" y="0"/>
                  </a:cubicBezTo>
                  <a:cubicBezTo>
                    <a:pt x="19" y="0"/>
                    <a:pt x="22" y="6"/>
                    <a:pt x="22" y="16"/>
                  </a:cubicBezTo>
                  <a:cubicBezTo>
                    <a:pt x="22" y="21"/>
                    <a:pt x="21" y="25"/>
                    <a:pt x="19" y="28"/>
                  </a:cubicBezTo>
                  <a:cubicBezTo>
                    <a:pt x="17" y="31"/>
                    <a:pt x="14" y="32"/>
                    <a:pt x="11" y="32"/>
                  </a:cubicBezTo>
                  <a:close/>
                  <a:moveTo>
                    <a:pt x="11" y="6"/>
                  </a:moveTo>
                  <a:cubicBezTo>
                    <a:pt x="8" y="6"/>
                    <a:pt x="7" y="9"/>
                    <a:pt x="7" y="17"/>
                  </a:cubicBezTo>
                  <a:cubicBezTo>
                    <a:pt x="7" y="23"/>
                    <a:pt x="8" y="27"/>
                    <a:pt x="11" y="27"/>
                  </a:cubicBezTo>
                  <a:cubicBezTo>
                    <a:pt x="14" y="27"/>
                    <a:pt x="15" y="23"/>
                    <a:pt x="15" y="16"/>
                  </a:cubicBezTo>
                  <a:cubicBezTo>
                    <a:pt x="15" y="9"/>
                    <a:pt x="14" y="6"/>
                    <a:pt x="11" y="6"/>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5" name="Freeform 330"/>
            <p:cNvSpPr>
              <a:spLocks/>
            </p:cNvSpPr>
            <p:nvPr/>
          </p:nvSpPr>
          <p:spPr bwMode="auto">
            <a:xfrm>
              <a:off x="1993" y="3652"/>
              <a:ext cx="22" cy="54"/>
            </a:xfrm>
            <a:custGeom>
              <a:avLst/>
              <a:gdLst>
                <a:gd name="T0" fmla="*/ 13 w 13"/>
                <a:gd name="T1" fmla="*/ 0 h 32"/>
                <a:gd name="T2" fmla="*/ 13 w 13"/>
                <a:gd name="T3" fmla="*/ 32 h 32"/>
                <a:gd name="T4" fmla="*/ 7 w 13"/>
                <a:gd name="T5" fmla="*/ 32 h 32"/>
                <a:gd name="T6" fmla="*/ 7 w 13"/>
                <a:gd name="T7" fmla="*/ 8 h 32"/>
                <a:gd name="T8" fmla="*/ 5 w 13"/>
                <a:gd name="T9" fmla="*/ 9 h 32"/>
                <a:gd name="T10" fmla="*/ 4 w 13"/>
                <a:gd name="T11" fmla="*/ 10 h 32"/>
                <a:gd name="T12" fmla="*/ 2 w 13"/>
                <a:gd name="T13" fmla="*/ 10 h 32"/>
                <a:gd name="T14" fmla="*/ 0 w 13"/>
                <a:gd name="T15" fmla="*/ 10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7" y="32"/>
                    <a:pt x="7" y="32"/>
                    <a:pt x="7" y="32"/>
                  </a:cubicBezTo>
                  <a:cubicBezTo>
                    <a:pt x="7" y="8"/>
                    <a:pt x="7" y="8"/>
                    <a:pt x="7" y="8"/>
                  </a:cubicBezTo>
                  <a:cubicBezTo>
                    <a:pt x="6" y="8"/>
                    <a:pt x="6" y="8"/>
                    <a:pt x="5" y="9"/>
                  </a:cubicBezTo>
                  <a:cubicBezTo>
                    <a:pt x="5" y="9"/>
                    <a:pt x="4" y="9"/>
                    <a:pt x="4" y="10"/>
                  </a:cubicBezTo>
                  <a:cubicBezTo>
                    <a:pt x="3" y="10"/>
                    <a:pt x="3" y="10"/>
                    <a:pt x="2" y="10"/>
                  </a:cubicBezTo>
                  <a:cubicBezTo>
                    <a:pt x="1" y="10"/>
                    <a:pt x="1" y="10"/>
                    <a:pt x="0" y="10"/>
                  </a:cubicBezTo>
                  <a:cubicBezTo>
                    <a:pt x="0" y="5"/>
                    <a:pt x="0" y="5"/>
                    <a:pt x="0" y="5"/>
                  </a:cubicBezTo>
                  <a:cubicBezTo>
                    <a:pt x="2" y="4"/>
                    <a:pt x="4" y="4"/>
                    <a:pt x="5" y="3"/>
                  </a:cubicBezTo>
                  <a:cubicBezTo>
                    <a:pt x="7"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6" name="Freeform 331"/>
            <p:cNvSpPr>
              <a:spLocks noEditPoints="1"/>
            </p:cNvSpPr>
            <p:nvPr/>
          </p:nvSpPr>
          <p:spPr bwMode="auto">
            <a:xfrm>
              <a:off x="1899" y="3727"/>
              <a:ext cx="38" cy="54"/>
            </a:xfrm>
            <a:custGeom>
              <a:avLst/>
              <a:gdLst>
                <a:gd name="T0" fmla="*/ 11 w 22"/>
                <a:gd name="T1" fmla="*/ 32 h 32"/>
                <a:gd name="T2" fmla="*/ 0 w 22"/>
                <a:gd name="T3" fmla="*/ 17 h 32"/>
                <a:gd name="T4" fmla="*/ 3 w 22"/>
                <a:gd name="T5" fmla="*/ 4 h 32"/>
                <a:gd name="T6" fmla="*/ 11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3" y="32"/>
                    <a:pt x="0" y="27"/>
                    <a:pt x="0" y="17"/>
                  </a:cubicBezTo>
                  <a:cubicBezTo>
                    <a:pt x="0" y="11"/>
                    <a:pt x="1" y="7"/>
                    <a:pt x="3" y="4"/>
                  </a:cubicBezTo>
                  <a:cubicBezTo>
                    <a:pt x="5" y="2"/>
                    <a:pt x="8" y="0"/>
                    <a:pt x="11" y="0"/>
                  </a:cubicBezTo>
                  <a:cubicBezTo>
                    <a:pt x="18" y="0"/>
                    <a:pt x="22" y="5"/>
                    <a:pt x="22" y="16"/>
                  </a:cubicBezTo>
                  <a:cubicBezTo>
                    <a:pt x="22" y="21"/>
                    <a:pt x="21" y="25"/>
                    <a:pt x="19" y="28"/>
                  </a:cubicBezTo>
                  <a:cubicBezTo>
                    <a:pt x="17" y="31"/>
                    <a:pt x="14"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7" name="Freeform 332"/>
            <p:cNvSpPr>
              <a:spLocks/>
            </p:cNvSpPr>
            <p:nvPr/>
          </p:nvSpPr>
          <p:spPr bwMode="auto">
            <a:xfrm>
              <a:off x="1950" y="3727"/>
              <a:ext cx="23" cy="53"/>
            </a:xfrm>
            <a:custGeom>
              <a:avLst/>
              <a:gdLst>
                <a:gd name="T0" fmla="*/ 13 w 13"/>
                <a:gd name="T1" fmla="*/ 0 h 31"/>
                <a:gd name="T2" fmla="*/ 13 w 13"/>
                <a:gd name="T3" fmla="*/ 31 h 31"/>
                <a:gd name="T4" fmla="*/ 6 w 13"/>
                <a:gd name="T5" fmla="*/ 31 h 31"/>
                <a:gd name="T6" fmla="*/ 6 w 13"/>
                <a:gd name="T7" fmla="*/ 8 h 31"/>
                <a:gd name="T8" fmla="*/ 5 w 13"/>
                <a:gd name="T9" fmla="*/ 9 h 31"/>
                <a:gd name="T10" fmla="*/ 4 w 13"/>
                <a:gd name="T11" fmla="*/ 9 h 31"/>
                <a:gd name="T12" fmla="*/ 2 w 13"/>
                <a:gd name="T13" fmla="*/ 10 h 31"/>
                <a:gd name="T14" fmla="*/ 0 w 13"/>
                <a:gd name="T15" fmla="*/ 10 h 31"/>
                <a:gd name="T16" fmla="*/ 0 w 13"/>
                <a:gd name="T17" fmla="*/ 5 h 31"/>
                <a:gd name="T18" fmla="*/ 5 w 13"/>
                <a:gd name="T19" fmla="*/ 3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6" y="31"/>
                    <a:pt x="6" y="31"/>
                    <a:pt x="6" y="31"/>
                  </a:cubicBezTo>
                  <a:cubicBezTo>
                    <a:pt x="6" y="8"/>
                    <a:pt x="6" y="8"/>
                    <a:pt x="6" y="8"/>
                  </a:cubicBezTo>
                  <a:cubicBezTo>
                    <a:pt x="6" y="8"/>
                    <a:pt x="6" y="8"/>
                    <a:pt x="5" y="9"/>
                  </a:cubicBezTo>
                  <a:cubicBezTo>
                    <a:pt x="5" y="9"/>
                    <a:pt x="4" y="9"/>
                    <a:pt x="4" y="9"/>
                  </a:cubicBezTo>
                  <a:cubicBezTo>
                    <a:pt x="3" y="10"/>
                    <a:pt x="2" y="10"/>
                    <a:pt x="2" y="10"/>
                  </a:cubicBezTo>
                  <a:cubicBezTo>
                    <a:pt x="1" y="10"/>
                    <a:pt x="1" y="10"/>
                    <a:pt x="0" y="10"/>
                  </a:cubicBezTo>
                  <a:cubicBezTo>
                    <a:pt x="0" y="5"/>
                    <a:pt x="0" y="5"/>
                    <a:pt x="0" y="5"/>
                  </a:cubicBezTo>
                  <a:cubicBezTo>
                    <a:pt x="2" y="4"/>
                    <a:pt x="3" y="3"/>
                    <a:pt x="5" y="3"/>
                  </a:cubicBezTo>
                  <a:cubicBezTo>
                    <a:pt x="6"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8" name="Freeform 333"/>
            <p:cNvSpPr>
              <a:spLocks noEditPoints="1"/>
            </p:cNvSpPr>
            <p:nvPr/>
          </p:nvSpPr>
          <p:spPr bwMode="auto">
            <a:xfrm>
              <a:off x="1988" y="3727"/>
              <a:ext cx="38" cy="54"/>
            </a:xfrm>
            <a:custGeom>
              <a:avLst/>
              <a:gdLst>
                <a:gd name="T0" fmla="*/ 11 w 22"/>
                <a:gd name="T1" fmla="*/ 32 h 32"/>
                <a:gd name="T2" fmla="*/ 0 w 22"/>
                <a:gd name="T3" fmla="*/ 17 h 32"/>
                <a:gd name="T4" fmla="*/ 3 w 22"/>
                <a:gd name="T5" fmla="*/ 4 h 32"/>
                <a:gd name="T6" fmla="*/ 12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4"/>
                  </a:cubicBezTo>
                  <a:cubicBezTo>
                    <a:pt x="5" y="2"/>
                    <a:pt x="8" y="0"/>
                    <a:pt x="12" y="0"/>
                  </a:cubicBezTo>
                  <a:cubicBezTo>
                    <a:pt x="19" y="0"/>
                    <a:pt x="22" y="5"/>
                    <a:pt x="22" y="16"/>
                  </a:cubicBezTo>
                  <a:cubicBezTo>
                    <a:pt x="22" y="21"/>
                    <a:pt x="21" y="25"/>
                    <a:pt x="19" y="28"/>
                  </a:cubicBezTo>
                  <a:cubicBezTo>
                    <a:pt x="17" y="31"/>
                    <a:pt x="15"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29" name="Freeform 334"/>
            <p:cNvSpPr>
              <a:spLocks noEditPoints="1"/>
            </p:cNvSpPr>
            <p:nvPr/>
          </p:nvSpPr>
          <p:spPr bwMode="auto">
            <a:xfrm>
              <a:off x="1899" y="3802"/>
              <a:ext cx="38" cy="55"/>
            </a:xfrm>
            <a:custGeom>
              <a:avLst/>
              <a:gdLst>
                <a:gd name="T0" fmla="*/ 11 w 22"/>
                <a:gd name="T1" fmla="*/ 32 h 32"/>
                <a:gd name="T2" fmla="*/ 0 w 22"/>
                <a:gd name="T3" fmla="*/ 16 h 32"/>
                <a:gd name="T4" fmla="*/ 3 w 22"/>
                <a:gd name="T5" fmla="*/ 4 h 32"/>
                <a:gd name="T6" fmla="*/ 11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3" y="32"/>
                    <a:pt x="0" y="27"/>
                    <a:pt x="0" y="16"/>
                  </a:cubicBezTo>
                  <a:cubicBezTo>
                    <a:pt x="0" y="11"/>
                    <a:pt x="1" y="7"/>
                    <a:pt x="3" y="4"/>
                  </a:cubicBezTo>
                  <a:cubicBezTo>
                    <a:pt x="5" y="1"/>
                    <a:pt x="8" y="0"/>
                    <a:pt x="11" y="0"/>
                  </a:cubicBezTo>
                  <a:cubicBezTo>
                    <a:pt x="18" y="0"/>
                    <a:pt x="22" y="5"/>
                    <a:pt x="22" y="16"/>
                  </a:cubicBezTo>
                  <a:cubicBezTo>
                    <a:pt x="22" y="21"/>
                    <a:pt x="21" y="25"/>
                    <a:pt x="19" y="28"/>
                  </a:cubicBezTo>
                  <a:cubicBezTo>
                    <a:pt x="17" y="30"/>
                    <a:pt x="14"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0" name="Freeform 335"/>
            <p:cNvSpPr>
              <a:spLocks noEditPoints="1"/>
            </p:cNvSpPr>
            <p:nvPr/>
          </p:nvSpPr>
          <p:spPr bwMode="auto">
            <a:xfrm>
              <a:off x="1945" y="3802"/>
              <a:ext cx="38" cy="55"/>
            </a:xfrm>
            <a:custGeom>
              <a:avLst/>
              <a:gdLst>
                <a:gd name="T0" fmla="*/ 11 w 22"/>
                <a:gd name="T1" fmla="*/ 32 h 32"/>
                <a:gd name="T2" fmla="*/ 0 w 22"/>
                <a:gd name="T3" fmla="*/ 16 h 32"/>
                <a:gd name="T4" fmla="*/ 3 w 22"/>
                <a:gd name="T5" fmla="*/ 4 h 32"/>
                <a:gd name="T6" fmla="*/ 11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6"/>
                  </a:cubicBezTo>
                  <a:cubicBezTo>
                    <a:pt x="0" y="11"/>
                    <a:pt x="1" y="7"/>
                    <a:pt x="3" y="4"/>
                  </a:cubicBezTo>
                  <a:cubicBezTo>
                    <a:pt x="5" y="1"/>
                    <a:pt x="8" y="0"/>
                    <a:pt x="11" y="0"/>
                  </a:cubicBezTo>
                  <a:cubicBezTo>
                    <a:pt x="19" y="0"/>
                    <a:pt x="22" y="5"/>
                    <a:pt x="22" y="16"/>
                  </a:cubicBezTo>
                  <a:cubicBezTo>
                    <a:pt x="22" y="21"/>
                    <a:pt x="21" y="25"/>
                    <a:pt x="19" y="28"/>
                  </a:cubicBezTo>
                  <a:cubicBezTo>
                    <a:pt x="17" y="30"/>
                    <a:pt x="14"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1" name="Freeform 336"/>
            <p:cNvSpPr>
              <a:spLocks/>
            </p:cNvSpPr>
            <p:nvPr/>
          </p:nvSpPr>
          <p:spPr bwMode="auto">
            <a:xfrm>
              <a:off x="1993" y="3802"/>
              <a:ext cx="22" cy="53"/>
            </a:xfrm>
            <a:custGeom>
              <a:avLst/>
              <a:gdLst>
                <a:gd name="T0" fmla="*/ 13 w 13"/>
                <a:gd name="T1" fmla="*/ 0 h 31"/>
                <a:gd name="T2" fmla="*/ 13 w 13"/>
                <a:gd name="T3" fmla="*/ 31 h 31"/>
                <a:gd name="T4" fmla="*/ 7 w 13"/>
                <a:gd name="T5" fmla="*/ 31 h 31"/>
                <a:gd name="T6" fmla="*/ 7 w 13"/>
                <a:gd name="T7" fmla="*/ 7 h 31"/>
                <a:gd name="T8" fmla="*/ 5 w 13"/>
                <a:gd name="T9" fmla="*/ 8 h 31"/>
                <a:gd name="T10" fmla="*/ 4 w 13"/>
                <a:gd name="T11" fmla="*/ 9 h 31"/>
                <a:gd name="T12" fmla="*/ 2 w 13"/>
                <a:gd name="T13" fmla="*/ 10 h 31"/>
                <a:gd name="T14" fmla="*/ 0 w 13"/>
                <a:gd name="T15" fmla="*/ 10 h 31"/>
                <a:gd name="T16" fmla="*/ 0 w 13"/>
                <a:gd name="T17" fmla="*/ 4 h 31"/>
                <a:gd name="T18" fmla="*/ 5 w 13"/>
                <a:gd name="T19" fmla="*/ 2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7" y="31"/>
                    <a:pt x="7" y="31"/>
                    <a:pt x="7" y="31"/>
                  </a:cubicBezTo>
                  <a:cubicBezTo>
                    <a:pt x="7" y="7"/>
                    <a:pt x="7" y="7"/>
                    <a:pt x="7" y="7"/>
                  </a:cubicBezTo>
                  <a:cubicBezTo>
                    <a:pt x="6" y="8"/>
                    <a:pt x="6" y="8"/>
                    <a:pt x="5" y="8"/>
                  </a:cubicBezTo>
                  <a:cubicBezTo>
                    <a:pt x="5" y="9"/>
                    <a:pt x="4" y="9"/>
                    <a:pt x="4" y="9"/>
                  </a:cubicBezTo>
                  <a:cubicBezTo>
                    <a:pt x="3" y="9"/>
                    <a:pt x="3" y="10"/>
                    <a:pt x="2" y="10"/>
                  </a:cubicBezTo>
                  <a:cubicBezTo>
                    <a:pt x="1" y="10"/>
                    <a:pt x="1" y="10"/>
                    <a:pt x="0" y="10"/>
                  </a:cubicBezTo>
                  <a:cubicBezTo>
                    <a:pt x="0" y="4"/>
                    <a:pt x="0" y="4"/>
                    <a:pt x="0" y="4"/>
                  </a:cubicBezTo>
                  <a:cubicBezTo>
                    <a:pt x="2" y="4"/>
                    <a:pt x="4" y="3"/>
                    <a:pt x="5" y="2"/>
                  </a:cubicBezTo>
                  <a:cubicBezTo>
                    <a:pt x="7"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2" name="Freeform 337"/>
            <p:cNvSpPr>
              <a:spLocks/>
            </p:cNvSpPr>
            <p:nvPr/>
          </p:nvSpPr>
          <p:spPr bwMode="auto">
            <a:xfrm>
              <a:off x="2084" y="3652"/>
              <a:ext cx="24" cy="54"/>
            </a:xfrm>
            <a:custGeom>
              <a:avLst/>
              <a:gdLst>
                <a:gd name="T0" fmla="*/ 14 w 14"/>
                <a:gd name="T1" fmla="*/ 0 h 32"/>
                <a:gd name="T2" fmla="*/ 14 w 14"/>
                <a:gd name="T3" fmla="*/ 32 h 32"/>
                <a:gd name="T4" fmla="*/ 7 w 14"/>
                <a:gd name="T5" fmla="*/ 32 h 32"/>
                <a:gd name="T6" fmla="*/ 7 w 14"/>
                <a:gd name="T7" fmla="*/ 8 h 32"/>
                <a:gd name="T8" fmla="*/ 5 w 14"/>
                <a:gd name="T9" fmla="*/ 9 h 32"/>
                <a:gd name="T10" fmla="*/ 4 w 14"/>
                <a:gd name="T11" fmla="*/ 10 h 32"/>
                <a:gd name="T12" fmla="*/ 2 w 14"/>
                <a:gd name="T13" fmla="*/ 10 h 32"/>
                <a:gd name="T14" fmla="*/ 0 w 14"/>
                <a:gd name="T15" fmla="*/ 10 h 32"/>
                <a:gd name="T16" fmla="*/ 0 w 14"/>
                <a:gd name="T17" fmla="*/ 5 h 32"/>
                <a:gd name="T18" fmla="*/ 5 w 14"/>
                <a:gd name="T19" fmla="*/ 3 h 32"/>
                <a:gd name="T20" fmla="*/ 9 w 14"/>
                <a:gd name="T21" fmla="*/ 0 h 32"/>
                <a:gd name="T22" fmla="*/ 14 w 14"/>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32">
                  <a:moveTo>
                    <a:pt x="14" y="0"/>
                  </a:moveTo>
                  <a:cubicBezTo>
                    <a:pt x="14" y="32"/>
                    <a:pt x="14" y="32"/>
                    <a:pt x="14" y="32"/>
                  </a:cubicBezTo>
                  <a:cubicBezTo>
                    <a:pt x="7" y="32"/>
                    <a:pt x="7" y="32"/>
                    <a:pt x="7" y="32"/>
                  </a:cubicBezTo>
                  <a:cubicBezTo>
                    <a:pt x="7" y="8"/>
                    <a:pt x="7" y="8"/>
                    <a:pt x="7" y="8"/>
                  </a:cubicBezTo>
                  <a:cubicBezTo>
                    <a:pt x="6" y="8"/>
                    <a:pt x="6" y="8"/>
                    <a:pt x="5" y="9"/>
                  </a:cubicBezTo>
                  <a:cubicBezTo>
                    <a:pt x="5" y="9"/>
                    <a:pt x="4" y="9"/>
                    <a:pt x="4" y="10"/>
                  </a:cubicBezTo>
                  <a:cubicBezTo>
                    <a:pt x="3" y="10"/>
                    <a:pt x="3" y="10"/>
                    <a:pt x="2" y="10"/>
                  </a:cubicBezTo>
                  <a:cubicBezTo>
                    <a:pt x="1" y="10"/>
                    <a:pt x="1" y="10"/>
                    <a:pt x="0" y="10"/>
                  </a:cubicBezTo>
                  <a:cubicBezTo>
                    <a:pt x="0" y="5"/>
                    <a:pt x="0" y="5"/>
                    <a:pt x="0" y="5"/>
                  </a:cubicBezTo>
                  <a:cubicBezTo>
                    <a:pt x="2" y="4"/>
                    <a:pt x="4" y="4"/>
                    <a:pt x="5" y="3"/>
                  </a:cubicBezTo>
                  <a:cubicBezTo>
                    <a:pt x="7" y="2"/>
                    <a:pt x="8" y="1"/>
                    <a:pt x="9" y="0"/>
                  </a:cubicBez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3" name="Freeform 338"/>
            <p:cNvSpPr>
              <a:spLocks noEditPoints="1"/>
            </p:cNvSpPr>
            <p:nvPr/>
          </p:nvSpPr>
          <p:spPr bwMode="auto">
            <a:xfrm>
              <a:off x="2079" y="3727"/>
              <a:ext cx="37" cy="54"/>
            </a:xfrm>
            <a:custGeom>
              <a:avLst/>
              <a:gdLst>
                <a:gd name="T0" fmla="*/ 11 w 22"/>
                <a:gd name="T1" fmla="*/ 32 h 32"/>
                <a:gd name="T2" fmla="*/ 0 w 22"/>
                <a:gd name="T3" fmla="*/ 17 h 32"/>
                <a:gd name="T4" fmla="*/ 3 w 22"/>
                <a:gd name="T5" fmla="*/ 4 h 32"/>
                <a:gd name="T6" fmla="*/ 12 w 22"/>
                <a:gd name="T7" fmla="*/ 0 h 32"/>
                <a:gd name="T8" fmla="*/ 22 w 22"/>
                <a:gd name="T9" fmla="*/ 16 h 32"/>
                <a:gd name="T10" fmla="*/ 20 w 22"/>
                <a:gd name="T11" fmla="*/ 28 h 32"/>
                <a:gd name="T12" fmla="*/ 11 w 22"/>
                <a:gd name="T13" fmla="*/ 32 h 32"/>
                <a:gd name="T14" fmla="*/ 11 w 22"/>
                <a:gd name="T15" fmla="*/ 5 h 32"/>
                <a:gd name="T16" fmla="*/ 7 w 22"/>
                <a:gd name="T17" fmla="*/ 16 h 32"/>
                <a:gd name="T18" fmla="*/ 11 w 22"/>
                <a:gd name="T19" fmla="*/ 27 h 32"/>
                <a:gd name="T20" fmla="*/ 16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4"/>
                  </a:cubicBezTo>
                  <a:cubicBezTo>
                    <a:pt x="5" y="2"/>
                    <a:pt x="8" y="0"/>
                    <a:pt x="12" y="0"/>
                  </a:cubicBezTo>
                  <a:cubicBezTo>
                    <a:pt x="19" y="0"/>
                    <a:pt x="22" y="5"/>
                    <a:pt x="22" y="16"/>
                  </a:cubicBezTo>
                  <a:cubicBezTo>
                    <a:pt x="22" y="21"/>
                    <a:pt x="22" y="25"/>
                    <a:pt x="20" y="28"/>
                  </a:cubicBezTo>
                  <a:cubicBezTo>
                    <a:pt x="18" y="31"/>
                    <a:pt x="15" y="32"/>
                    <a:pt x="11" y="32"/>
                  </a:cubicBezTo>
                  <a:close/>
                  <a:moveTo>
                    <a:pt x="11" y="5"/>
                  </a:moveTo>
                  <a:cubicBezTo>
                    <a:pt x="9" y="5"/>
                    <a:pt x="7" y="9"/>
                    <a:pt x="7" y="16"/>
                  </a:cubicBezTo>
                  <a:cubicBezTo>
                    <a:pt x="7" y="23"/>
                    <a:pt x="9" y="27"/>
                    <a:pt x="11" y="27"/>
                  </a:cubicBezTo>
                  <a:cubicBezTo>
                    <a:pt x="14" y="27"/>
                    <a:pt x="16" y="23"/>
                    <a:pt x="16" y="16"/>
                  </a:cubicBezTo>
                  <a:cubicBezTo>
                    <a:pt x="16"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4" name="Freeform 339"/>
            <p:cNvSpPr>
              <a:spLocks noEditPoints="1"/>
            </p:cNvSpPr>
            <p:nvPr/>
          </p:nvSpPr>
          <p:spPr bwMode="auto">
            <a:xfrm>
              <a:off x="2079" y="3802"/>
              <a:ext cx="37" cy="55"/>
            </a:xfrm>
            <a:custGeom>
              <a:avLst/>
              <a:gdLst>
                <a:gd name="T0" fmla="*/ 11 w 22"/>
                <a:gd name="T1" fmla="*/ 32 h 32"/>
                <a:gd name="T2" fmla="*/ 0 w 22"/>
                <a:gd name="T3" fmla="*/ 16 h 32"/>
                <a:gd name="T4" fmla="*/ 3 w 22"/>
                <a:gd name="T5" fmla="*/ 4 h 32"/>
                <a:gd name="T6" fmla="*/ 12 w 22"/>
                <a:gd name="T7" fmla="*/ 0 h 32"/>
                <a:gd name="T8" fmla="*/ 22 w 22"/>
                <a:gd name="T9" fmla="*/ 16 h 32"/>
                <a:gd name="T10" fmla="*/ 20 w 22"/>
                <a:gd name="T11" fmla="*/ 28 h 32"/>
                <a:gd name="T12" fmla="*/ 11 w 22"/>
                <a:gd name="T13" fmla="*/ 32 h 32"/>
                <a:gd name="T14" fmla="*/ 11 w 22"/>
                <a:gd name="T15" fmla="*/ 5 h 32"/>
                <a:gd name="T16" fmla="*/ 7 w 22"/>
                <a:gd name="T17" fmla="*/ 16 h 32"/>
                <a:gd name="T18" fmla="*/ 11 w 22"/>
                <a:gd name="T19" fmla="*/ 27 h 32"/>
                <a:gd name="T20" fmla="*/ 16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6"/>
                  </a:cubicBezTo>
                  <a:cubicBezTo>
                    <a:pt x="0" y="11"/>
                    <a:pt x="1" y="7"/>
                    <a:pt x="3" y="4"/>
                  </a:cubicBezTo>
                  <a:cubicBezTo>
                    <a:pt x="5" y="1"/>
                    <a:pt x="8" y="0"/>
                    <a:pt x="12" y="0"/>
                  </a:cubicBezTo>
                  <a:cubicBezTo>
                    <a:pt x="19" y="0"/>
                    <a:pt x="22" y="5"/>
                    <a:pt x="22" y="16"/>
                  </a:cubicBezTo>
                  <a:cubicBezTo>
                    <a:pt x="22" y="21"/>
                    <a:pt x="22" y="25"/>
                    <a:pt x="20" y="28"/>
                  </a:cubicBezTo>
                  <a:cubicBezTo>
                    <a:pt x="18" y="30"/>
                    <a:pt x="15" y="32"/>
                    <a:pt x="11" y="32"/>
                  </a:cubicBezTo>
                  <a:close/>
                  <a:moveTo>
                    <a:pt x="11" y="5"/>
                  </a:moveTo>
                  <a:cubicBezTo>
                    <a:pt x="9" y="5"/>
                    <a:pt x="7" y="9"/>
                    <a:pt x="7" y="16"/>
                  </a:cubicBezTo>
                  <a:cubicBezTo>
                    <a:pt x="7" y="23"/>
                    <a:pt x="9" y="27"/>
                    <a:pt x="11" y="27"/>
                  </a:cubicBezTo>
                  <a:cubicBezTo>
                    <a:pt x="14" y="27"/>
                    <a:pt x="16" y="23"/>
                    <a:pt x="16" y="16"/>
                  </a:cubicBezTo>
                  <a:cubicBezTo>
                    <a:pt x="16"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5" name="Freeform 340"/>
            <p:cNvSpPr>
              <a:spLocks noEditPoints="1"/>
            </p:cNvSpPr>
            <p:nvPr/>
          </p:nvSpPr>
          <p:spPr bwMode="auto">
            <a:xfrm>
              <a:off x="2032" y="3652"/>
              <a:ext cx="38" cy="54"/>
            </a:xfrm>
            <a:custGeom>
              <a:avLst/>
              <a:gdLst>
                <a:gd name="T0" fmla="*/ 11 w 22"/>
                <a:gd name="T1" fmla="*/ 32 h 32"/>
                <a:gd name="T2" fmla="*/ 0 w 22"/>
                <a:gd name="T3" fmla="*/ 17 h 32"/>
                <a:gd name="T4" fmla="*/ 3 w 22"/>
                <a:gd name="T5" fmla="*/ 5 h 32"/>
                <a:gd name="T6" fmla="*/ 12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2" y="0"/>
                  </a:cubicBezTo>
                  <a:cubicBezTo>
                    <a:pt x="19" y="0"/>
                    <a:pt x="22" y="6"/>
                    <a:pt x="22" y="16"/>
                  </a:cubicBezTo>
                  <a:cubicBezTo>
                    <a:pt x="22" y="21"/>
                    <a:pt x="21" y="25"/>
                    <a:pt x="19" y="28"/>
                  </a:cubicBezTo>
                  <a:cubicBezTo>
                    <a:pt x="18" y="31"/>
                    <a:pt x="15" y="32"/>
                    <a:pt x="11" y="32"/>
                  </a:cubicBezTo>
                  <a:close/>
                  <a:moveTo>
                    <a:pt x="11" y="6"/>
                  </a:moveTo>
                  <a:cubicBezTo>
                    <a:pt x="8" y="6"/>
                    <a:pt x="7" y="9"/>
                    <a:pt x="7" y="17"/>
                  </a:cubicBezTo>
                  <a:cubicBezTo>
                    <a:pt x="7" y="23"/>
                    <a:pt x="8" y="27"/>
                    <a:pt x="11" y="27"/>
                  </a:cubicBezTo>
                  <a:cubicBezTo>
                    <a:pt x="14" y="27"/>
                    <a:pt x="15" y="23"/>
                    <a:pt x="15" y="16"/>
                  </a:cubicBezTo>
                  <a:cubicBezTo>
                    <a:pt x="15" y="9"/>
                    <a:pt x="14" y="6"/>
                    <a:pt x="11" y="6"/>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6" name="Freeform 341"/>
            <p:cNvSpPr>
              <a:spLocks/>
            </p:cNvSpPr>
            <p:nvPr/>
          </p:nvSpPr>
          <p:spPr bwMode="auto">
            <a:xfrm>
              <a:off x="2038" y="3727"/>
              <a:ext cx="22" cy="53"/>
            </a:xfrm>
            <a:custGeom>
              <a:avLst/>
              <a:gdLst>
                <a:gd name="T0" fmla="*/ 13 w 13"/>
                <a:gd name="T1" fmla="*/ 0 h 31"/>
                <a:gd name="T2" fmla="*/ 13 w 13"/>
                <a:gd name="T3" fmla="*/ 31 h 31"/>
                <a:gd name="T4" fmla="*/ 7 w 13"/>
                <a:gd name="T5" fmla="*/ 31 h 31"/>
                <a:gd name="T6" fmla="*/ 7 w 13"/>
                <a:gd name="T7" fmla="*/ 8 h 31"/>
                <a:gd name="T8" fmla="*/ 5 w 13"/>
                <a:gd name="T9" fmla="*/ 9 h 31"/>
                <a:gd name="T10" fmla="*/ 4 w 13"/>
                <a:gd name="T11" fmla="*/ 9 h 31"/>
                <a:gd name="T12" fmla="*/ 2 w 13"/>
                <a:gd name="T13" fmla="*/ 10 h 31"/>
                <a:gd name="T14" fmla="*/ 0 w 13"/>
                <a:gd name="T15" fmla="*/ 10 h 31"/>
                <a:gd name="T16" fmla="*/ 0 w 13"/>
                <a:gd name="T17" fmla="*/ 5 h 31"/>
                <a:gd name="T18" fmla="*/ 5 w 13"/>
                <a:gd name="T19" fmla="*/ 3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7" y="31"/>
                    <a:pt x="7" y="31"/>
                    <a:pt x="7" y="31"/>
                  </a:cubicBezTo>
                  <a:cubicBezTo>
                    <a:pt x="7" y="8"/>
                    <a:pt x="7" y="8"/>
                    <a:pt x="7" y="8"/>
                  </a:cubicBezTo>
                  <a:cubicBezTo>
                    <a:pt x="6" y="8"/>
                    <a:pt x="6" y="8"/>
                    <a:pt x="5" y="9"/>
                  </a:cubicBezTo>
                  <a:cubicBezTo>
                    <a:pt x="5" y="9"/>
                    <a:pt x="4" y="9"/>
                    <a:pt x="4" y="9"/>
                  </a:cubicBezTo>
                  <a:cubicBezTo>
                    <a:pt x="3" y="10"/>
                    <a:pt x="3" y="10"/>
                    <a:pt x="2" y="10"/>
                  </a:cubicBezTo>
                  <a:cubicBezTo>
                    <a:pt x="1" y="10"/>
                    <a:pt x="1" y="10"/>
                    <a:pt x="0" y="10"/>
                  </a:cubicBezTo>
                  <a:cubicBezTo>
                    <a:pt x="0" y="5"/>
                    <a:pt x="0" y="5"/>
                    <a:pt x="0" y="5"/>
                  </a:cubicBezTo>
                  <a:cubicBezTo>
                    <a:pt x="2" y="4"/>
                    <a:pt x="4" y="3"/>
                    <a:pt x="5" y="3"/>
                  </a:cubicBezTo>
                  <a:cubicBezTo>
                    <a:pt x="7"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7" name="Freeform 342"/>
            <p:cNvSpPr>
              <a:spLocks noEditPoints="1"/>
            </p:cNvSpPr>
            <p:nvPr/>
          </p:nvSpPr>
          <p:spPr bwMode="auto">
            <a:xfrm>
              <a:off x="2032" y="3802"/>
              <a:ext cx="38" cy="55"/>
            </a:xfrm>
            <a:custGeom>
              <a:avLst/>
              <a:gdLst>
                <a:gd name="T0" fmla="*/ 11 w 22"/>
                <a:gd name="T1" fmla="*/ 32 h 32"/>
                <a:gd name="T2" fmla="*/ 0 w 22"/>
                <a:gd name="T3" fmla="*/ 16 h 32"/>
                <a:gd name="T4" fmla="*/ 3 w 22"/>
                <a:gd name="T5" fmla="*/ 4 h 32"/>
                <a:gd name="T6" fmla="*/ 12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6"/>
                  </a:cubicBezTo>
                  <a:cubicBezTo>
                    <a:pt x="0" y="11"/>
                    <a:pt x="1" y="7"/>
                    <a:pt x="3" y="4"/>
                  </a:cubicBezTo>
                  <a:cubicBezTo>
                    <a:pt x="5" y="1"/>
                    <a:pt x="8" y="0"/>
                    <a:pt x="12" y="0"/>
                  </a:cubicBezTo>
                  <a:cubicBezTo>
                    <a:pt x="19" y="0"/>
                    <a:pt x="22" y="5"/>
                    <a:pt x="22" y="16"/>
                  </a:cubicBezTo>
                  <a:cubicBezTo>
                    <a:pt x="22" y="21"/>
                    <a:pt x="21" y="25"/>
                    <a:pt x="19" y="28"/>
                  </a:cubicBezTo>
                  <a:cubicBezTo>
                    <a:pt x="18" y="30"/>
                    <a:pt x="15"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8" name="Rectangle 343"/>
            <p:cNvSpPr>
              <a:spLocks noChangeArrowheads="1"/>
            </p:cNvSpPr>
            <p:nvPr/>
          </p:nvSpPr>
          <p:spPr bwMode="auto">
            <a:xfrm>
              <a:off x="1985" y="1982"/>
              <a:ext cx="218" cy="219"/>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39" name="Freeform 344"/>
            <p:cNvSpPr>
              <a:spLocks/>
            </p:cNvSpPr>
            <p:nvPr/>
          </p:nvSpPr>
          <p:spPr bwMode="auto">
            <a:xfrm>
              <a:off x="2022" y="2021"/>
              <a:ext cx="17" cy="36"/>
            </a:xfrm>
            <a:custGeom>
              <a:avLst/>
              <a:gdLst>
                <a:gd name="T0" fmla="*/ 10 w 10"/>
                <a:gd name="T1" fmla="*/ 0 h 21"/>
                <a:gd name="T2" fmla="*/ 10 w 10"/>
                <a:gd name="T3" fmla="*/ 21 h 21"/>
                <a:gd name="T4" fmla="*/ 5 w 10"/>
                <a:gd name="T5" fmla="*/ 21 h 21"/>
                <a:gd name="T6" fmla="*/ 5 w 10"/>
                <a:gd name="T7" fmla="*/ 5 h 21"/>
                <a:gd name="T8" fmla="*/ 4 w 10"/>
                <a:gd name="T9" fmla="*/ 5 h 21"/>
                <a:gd name="T10" fmla="*/ 3 w 10"/>
                <a:gd name="T11" fmla="*/ 6 h 21"/>
                <a:gd name="T12" fmla="*/ 2 w 10"/>
                <a:gd name="T13" fmla="*/ 6 h 21"/>
                <a:gd name="T14" fmla="*/ 0 w 10"/>
                <a:gd name="T15" fmla="*/ 7 h 21"/>
                <a:gd name="T16" fmla="*/ 0 w 10"/>
                <a:gd name="T17" fmla="*/ 3 h 21"/>
                <a:gd name="T18" fmla="*/ 4 w 10"/>
                <a:gd name="T19" fmla="*/ 1 h 21"/>
                <a:gd name="T20" fmla="*/ 7 w 10"/>
                <a:gd name="T21" fmla="*/ 0 h 21"/>
                <a:gd name="T22" fmla="*/ 10 w 10"/>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1">
                  <a:moveTo>
                    <a:pt x="10" y="0"/>
                  </a:moveTo>
                  <a:cubicBezTo>
                    <a:pt x="10" y="21"/>
                    <a:pt x="10" y="21"/>
                    <a:pt x="10" y="21"/>
                  </a:cubicBezTo>
                  <a:cubicBezTo>
                    <a:pt x="5" y="21"/>
                    <a:pt x="5" y="21"/>
                    <a:pt x="5" y="21"/>
                  </a:cubicBezTo>
                  <a:cubicBezTo>
                    <a:pt x="5" y="5"/>
                    <a:pt x="5" y="5"/>
                    <a:pt x="5" y="5"/>
                  </a:cubicBezTo>
                  <a:cubicBezTo>
                    <a:pt x="5" y="5"/>
                    <a:pt x="4" y="5"/>
                    <a:pt x="4" y="5"/>
                  </a:cubicBezTo>
                  <a:cubicBezTo>
                    <a:pt x="4" y="6"/>
                    <a:pt x="3" y="6"/>
                    <a:pt x="3" y="6"/>
                  </a:cubicBezTo>
                  <a:cubicBezTo>
                    <a:pt x="2" y="6"/>
                    <a:pt x="2" y="6"/>
                    <a:pt x="2" y="6"/>
                  </a:cubicBezTo>
                  <a:cubicBezTo>
                    <a:pt x="1" y="6"/>
                    <a:pt x="1" y="7"/>
                    <a:pt x="0" y="7"/>
                  </a:cubicBezTo>
                  <a:cubicBezTo>
                    <a:pt x="0" y="3"/>
                    <a:pt x="0" y="3"/>
                    <a:pt x="0" y="3"/>
                  </a:cubicBezTo>
                  <a:cubicBezTo>
                    <a:pt x="2" y="2"/>
                    <a:pt x="3" y="2"/>
                    <a:pt x="4" y="1"/>
                  </a:cubicBezTo>
                  <a:cubicBezTo>
                    <a:pt x="5" y="1"/>
                    <a:pt x="6" y="0"/>
                    <a:pt x="7" y="0"/>
                  </a:cubicBezTo>
                  <a:lnTo>
                    <a:pt x="1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0" name="Freeform 345"/>
            <p:cNvSpPr>
              <a:spLocks noEditPoints="1"/>
            </p:cNvSpPr>
            <p:nvPr/>
          </p:nvSpPr>
          <p:spPr bwMode="auto">
            <a:xfrm>
              <a:off x="2051" y="2021"/>
              <a:ext cx="26" cy="36"/>
            </a:xfrm>
            <a:custGeom>
              <a:avLst/>
              <a:gdLst>
                <a:gd name="T0" fmla="*/ 7 w 15"/>
                <a:gd name="T1" fmla="*/ 21 h 21"/>
                <a:gd name="T2" fmla="*/ 0 w 15"/>
                <a:gd name="T3" fmla="*/ 11 h 21"/>
                <a:gd name="T4" fmla="*/ 2 w 15"/>
                <a:gd name="T5" fmla="*/ 3 h 21"/>
                <a:gd name="T6" fmla="*/ 8 w 15"/>
                <a:gd name="T7" fmla="*/ 0 h 21"/>
                <a:gd name="T8" fmla="*/ 15 w 15"/>
                <a:gd name="T9" fmla="*/ 10 h 21"/>
                <a:gd name="T10" fmla="*/ 13 w 15"/>
                <a:gd name="T11" fmla="*/ 19 h 21"/>
                <a:gd name="T12" fmla="*/ 7 w 15"/>
                <a:gd name="T13" fmla="*/ 21 h 21"/>
                <a:gd name="T14" fmla="*/ 8 w 15"/>
                <a:gd name="T15" fmla="*/ 3 h 21"/>
                <a:gd name="T16" fmla="*/ 5 w 15"/>
                <a:gd name="T17" fmla="*/ 11 h 21"/>
                <a:gd name="T18" fmla="*/ 8 w 15"/>
                <a:gd name="T19" fmla="*/ 18 h 21"/>
                <a:gd name="T20" fmla="*/ 10 w 15"/>
                <a:gd name="T21" fmla="*/ 11 h 21"/>
                <a:gd name="T22" fmla="*/ 8 w 15"/>
                <a:gd name="T2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1">
                  <a:moveTo>
                    <a:pt x="7" y="21"/>
                  </a:moveTo>
                  <a:cubicBezTo>
                    <a:pt x="2" y="21"/>
                    <a:pt x="0" y="18"/>
                    <a:pt x="0" y="11"/>
                  </a:cubicBezTo>
                  <a:cubicBezTo>
                    <a:pt x="0" y="7"/>
                    <a:pt x="1" y="4"/>
                    <a:pt x="2" y="3"/>
                  </a:cubicBezTo>
                  <a:cubicBezTo>
                    <a:pt x="3" y="1"/>
                    <a:pt x="5" y="0"/>
                    <a:pt x="8" y="0"/>
                  </a:cubicBezTo>
                  <a:cubicBezTo>
                    <a:pt x="13" y="0"/>
                    <a:pt x="15" y="3"/>
                    <a:pt x="15" y="10"/>
                  </a:cubicBezTo>
                  <a:cubicBezTo>
                    <a:pt x="15" y="14"/>
                    <a:pt x="15" y="17"/>
                    <a:pt x="13" y="19"/>
                  </a:cubicBezTo>
                  <a:cubicBezTo>
                    <a:pt x="12" y="20"/>
                    <a:pt x="10" y="21"/>
                    <a:pt x="7" y="21"/>
                  </a:cubicBezTo>
                  <a:close/>
                  <a:moveTo>
                    <a:pt x="8" y="3"/>
                  </a:moveTo>
                  <a:cubicBezTo>
                    <a:pt x="6" y="3"/>
                    <a:pt x="5" y="6"/>
                    <a:pt x="5" y="11"/>
                  </a:cubicBezTo>
                  <a:cubicBezTo>
                    <a:pt x="5" y="15"/>
                    <a:pt x="6" y="18"/>
                    <a:pt x="8" y="18"/>
                  </a:cubicBezTo>
                  <a:cubicBezTo>
                    <a:pt x="10" y="18"/>
                    <a:pt x="10" y="15"/>
                    <a:pt x="10" y="11"/>
                  </a:cubicBezTo>
                  <a:cubicBezTo>
                    <a:pt x="10"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1" name="Freeform 346"/>
            <p:cNvSpPr>
              <a:spLocks/>
            </p:cNvSpPr>
            <p:nvPr/>
          </p:nvSpPr>
          <p:spPr bwMode="auto">
            <a:xfrm>
              <a:off x="2084" y="2021"/>
              <a:ext cx="15" cy="36"/>
            </a:xfrm>
            <a:custGeom>
              <a:avLst/>
              <a:gdLst>
                <a:gd name="T0" fmla="*/ 9 w 9"/>
                <a:gd name="T1" fmla="*/ 0 h 21"/>
                <a:gd name="T2" fmla="*/ 9 w 9"/>
                <a:gd name="T3" fmla="*/ 21 h 21"/>
                <a:gd name="T4" fmla="*/ 5 w 9"/>
                <a:gd name="T5" fmla="*/ 21 h 21"/>
                <a:gd name="T6" fmla="*/ 5 w 9"/>
                <a:gd name="T7" fmla="*/ 5 h 21"/>
                <a:gd name="T8" fmla="*/ 4 w 9"/>
                <a:gd name="T9" fmla="*/ 5 h 21"/>
                <a:gd name="T10" fmla="*/ 3 w 9"/>
                <a:gd name="T11" fmla="*/ 6 h 21"/>
                <a:gd name="T12" fmla="*/ 2 w 9"/>
                <a:gd name="T13" fmla="*/ 6 h 21"/>
                <a:gd name="T14" fmla="*/ 0 w 9"/>
                <a:gd name="T15" fmla="*/ 7 h 21"/>
                <a:gd name="T16" fmla="*/ 0 w 9"/>
                <a:gd name="T17" fmla="*/ 3 h 21"/>
                <a:gd name="T18" fmla="*/ 4 w 9"/>
                <a:gd name="T19" fmla="*/ 1 h 21"/>
                <a:gd name="T20" fmla="*/ 7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5" y="21"/>
                    <a:pt x="5" y="21"/>
                    <a:pt x="5" y="21"/>
                  </a:cubicBezTo>
                  <a:cubicBezTo>
                    <a:pt x="5" y="5"/>
                    <a:pt x="5" y="5"/>
                    <a:pt x="5" y="5"/>
                  </a:cubicBezTo>
                  <a:cubicBezTo>
                    <a:pt x="5" y="5"/>
                    <a:pt x="4" y="5"/>
                    <a:pt x="4" y="5"/>
                  </a:cubicBezTo>
                  <a:cubicBezTo>
                    <a:pt x="4" y="6"/>
                    <a:pt x="3" y="6"/>
                    <a:pt x="3" y="6"/>
                  </a:cubicBezTo>
                  <a:cubicBezTo>
                    <a:pt x="2" y="6"/>
                    <a:pt x="2" y="6"/>
                    <a:pt x="2" y="6"/>
                  </a:cubicBezTo>
                  <a:cubicBezTo>
                    <a:pt x="1" y="6"/>
                    <a:pt x="1" y="7"/>
                    <a:pt x="0" y="7"/>
                  </a:cubicBezTo>
                  <a:cubicBezTo>
                    <a:pt x="0" y="3"/>
                    <a:pt x="0" y="3"/>
                    <a:pt x="0" y="3"/>
                  </a:cubicBezTo>
                  <a:cubicBezTo>
                    <a:pt x="2" y="2"/>
                    <a:pt x="3" y="2"/>
                    <a:pt x="4" y="1"/>
                  </a:cubicBezTo>
                  <a:cubicBezTo>
                    <a:pt x="5" y="1"/>
                    <a:pt x="6" y="0"/>
                    <a:pt x="7"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2" name="Freeform 347"/>
            <p:cNvSpPr>
              <a:spLocks noEditPoints="1"/>
            </p:cNvSpPr>
            <p:nvPr/>
          </p:nvSpPr>
          <p:spPr bwMode="auto">
            <a:xfrm>
              <a:off x="2019" y="2073"/>
              <a:ext cx="27" cy="37"/>
            </a:xfrm>
            <a:custGeom>
              <a:avLst/>
              <a:gdLst>
                <a:gd name="T0" fmla="*/ 8 w 16"/>
                <a:gd name="T1" fmla="*/ 22 h 22"/>
                <a:gd name="T2" fmla="*/ 0 w 16"/>
                <a:gd name="T3" fmla="*/ 11 h 22"/>
                <a:gd name="T4" fmla="*/ 2 w 16"/>
                <a:gd name="T5" fmla="*/ 3 h 22"/>
                <a:gd name="T6" fmla="*/ 8 w 16"/>
                <a:gd name="T7" fmla="*/ 0 h 22"/>
                <a:gd name="T8" fmla="*/ 16 w 16"/>
                <a:gd name="T9" fmla="*/ 10 h 22"/>
                <a:gd name="T10" fmla="*/ 14 w 16"/>
                <a:gd name="T11" fmla="*/ 19 h 22"/>
                <a:gd name="T12" fmla="*/ 8 w 16"/>
                <a:gd name="T13" fmla="*/ 22 h 22"/>
                <a:gd name="T14" fmla="*/ 8 w 16"/>
                <a:gd name="T15" fmla="*/ 3 h 22"/>
                <a:gd name="T16" fmla="*/ 5 w 16"/>
                <a:gd name="T17" fmla="*/ 11 h 22"/>
                <a:gd name="T18" fmla="*/ 8 w 16"/>
                <a:gd name="T19" fmla="*/ 18 h 22"/>
                <a:gd name="T20" fmla="*/ 11 w 16"/>
                <a:gd name="T21" fmla="*/ 11 h 22"/>
                <a:gd name="T22" fmla="*/ 8 w 16"/>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2">
                  <a:moveTo>
                    <a:pt x="8" y="22"/>
                  </a:moveTo>
                  <a:cubicBezTo>
                    <a:pt x="3" y="22"/>
                    <a:pt x="0" y="18"/>
                    <a:pt x="0" y="11"/>
                  </a:cubicBezTo>
                  <a:cubicBezTo>
                    <a:pt x="0" y="7"/>
                    <a:pt x="1" y="5"/>
                    <a:pt x="2" y="3"/>
                  </a:cubicBezTo>
                  <a:cubicBezTo>
                    <a:pt x="4" y="1"/>
                    <a:pt x="6" y="0"/>
                    <a:pt x="8" y="0"/>
                  </a:cubicBezTo>
                  <a:cubicBezTo>
                    <a:pt x="13" y="0"/>
                    <a:pt x="16" y="3"/>
                    <a:pt x="16" y="10"/>
                  </a:cubicBezTo>
                  <a:cubicBezTo>
                    <a:pt x="16" y="14"/>
                    <a:pt x="15" y="17"/>
                    <a:pt x="14" y="19"/>
                  </a:cubicBezTo>
                  <a:cubicBezTo>
                    <a:pt x="12" y="21"/>
                    <a:pt x="10" y="22"/>
                    <a:pt x="8" y="22"/>
                  </a:cubicBezTo>
                  <a:close/>
                  <a:moveTo>
                    <a:pt x="8" y="3"/>
                  </a:moveTo>
                  <a:cubicBezTo>
                    <a:pt x="6" y="3"/>
                    <a:pt x="5" y="6"/>
                    <a:pt x="5" y="11"/>
                  </a:cubicBezTo>
                  <a:cubicBezTo>
                    <a:pt x="5" y="16"/>
                    <a:pt x="6" y="18"/>
                    <a:pt x="8" y="18"/>
                  </a:cubicBezTo>
                  <a:cubicBezTo>
                    <a:pt x="10" y="18"/>
                    <a:pt x="11" y="16"/>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3" name="Freeform 348"/>
            <p:cNvSpPr>
              <a:spLocks/>
            </p:cNvSpPr>
            <p:nvPr/>
          </p:nvSpPr>
          <p:spPr bwMode="auto">
            <a:xfrm>
              <a:off x="2055" y="2073"/>
              <a:ext cx="15" cy="36"/>
            </a:xfrm>
            <a:custGeom>
              <a:avLst/>
              <a:gdLst>
                <a:gd name="T0" fmla="*/ 9 w 9"/>
                <a:gd name="T1" fmla="*/ 0 h 21"/>
                <a:gd name="T2" fmla="*/ 9 w 9"/>
                <a:gd name="T3" fmla="*/ 21 h 21"/>
                <a:gd name="T4" fmla="*/ 4 w 9"/>
                <a:gd name="T5" fmla="*/ 21 h 21"/>
                <a:gd name="T6" fmla="*/ 4 w 9"/>
                <a:gd name="T7" fmla="*/ 5 h 21"/>
                <a:gd name="T8" fmla="*/ 4 w 9"/>
                <a:gd name="T9" fmla="*/ 5 h 21"/>
                <a:gd name="T10" fmla="*/ 2 w 9"/>
                <a:gd name="T11" fmla="*/ 6 h 21"/>
                <a:gd name="T12" fmla="*/ 1 w 9"/>
                <a:gd name="T13" fmla="*/ 6 h 21"/>
                <a:gd name="T14" fmla="*/ 0 w 9"/>
                <a:gd name="T15" fmla="*/ 7 h 21"/>
                <a:gd name="T16" fmla="*/ 0 w 9"/>
                <a:gd name="T17" fmla="*/ 3 h 21"/>
                <a:gd name="T18" fmla="*/ 3 w 9"/>
                <a:gd name="T19" fmla="*/ 1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4" y="21"/>
                    <a:pt x="4" y="21"/>
                    <a:pt x="4" y="21"/>
                  </a:cubicBezTo>
                  <a:cubicBezTo>
                    <a:pt x="4" y="5"/>
                    <a:pt x="4" y="5"/>
                    <a:pt x="4" y="5"/>
                  </a:cubicBezTo>
                  <a:cubicBezTo>
                    <a:pt x="4" y="5"/>
                    <a:pt x="4" y="5"/>
                    <a:pt x="4" y="5"/>
                  </a:cubicBezTo>
                  <a:cubicBezTo>
                    <a:pt x="3" y="6"/>
                    <a:pt x="3" y="6"/>
                    <a:pt x="2" y="6"/>
                  </a:cubicBezTo>
                  <a:cubicBezTo>
                    <a:pt x="2" y="6"/>
                    <a:pt x="2" y="6"/>
                    <a:pt x="1" y="6"/>
                  </a:cubicBezTo>
                  <a:cubicBezTo>
                    <a:pt x="1" y="7"/>
                    <a:pt x="0" y="7"/>
                    <a:pt x="0" y="7"/>
                  </a:cubicBezTo>
                  <a:cubicBezTo>
                    <a:pt x="0" y="3"/>
                    <a:pt x="0" y="3"/>
                    <a:pt x="0" y="3"/>
                  </a:cubicBezTo>
                  <a:cubicBezTo>
                    <a:pt x="1" y="2"/>
                    <a:pt x="2" y="2"/>
                    <a:pt x="3" y="1"/>
                  </a:cubicBezTo>
                  <a:cubicBezTo>
                    <a:pt x="4" y="1"/>
                    <a:pt x="5" y="0"/>
                    <a:pt x="6"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4" name="Freeform 349"/>
            <p:cNvSpPr>
              <a:spLocks noEditPoints="1"/>
            </p:cNvSpPr>
            <p:nvPr/>
          </p:nvSpPr>
          <p:spPr bwMode="auto">
            <a:xfrm>
              <a:off x="2080" y="2073"/>
              <a:ext cx="26" cy="37"/>
            </a:xfrm>
            <a:custGeom>
              <a:avLst/>
              <a:gdLst>
                <a:gd name="T0" fmla="*/ 8 w 15"/>
                <a:gd name="T1" fmla="*/ 22 h 22"/>
                <a:gd name="T2" fmla="*/ 0 w 15"/>
                <a:gd name="T3" fmla="*/ 11 h 22"/>
                <a:gd name="T4" fmla="*/ 2 w 15"/>
                <a:gd name="T5" fmla="*/ 3 h 22"/>
                <a:gd name="T6" fmla="*/ 8 w 15"/>
                <a:gd name="T7" fmla="*/ 0 h 22"/>
                <a:gd name="T8" fmla="*/ 15 w 15"/>
                <a:gd name="T9" fmla="*/ 10 h 22"/>
                <a:gd name="T10" fmla="*/ 13 w 15"/>
                <a:gd name="T11" fmla="*/ 19 h 22"/>
                <a:gd name="T12" fmla="*/ 8 w 15"/>
                <a:gd name="T13" fmla="*/ 22 h 22"/>
                <a:gd name="T14" fmla="*/ 8 w 15"/>
                <a:gd name="T15" fmla="*/ 3 h 22"/>
                <a:gd name="T16" fmla="*/ 5 w 15"/>
                <a:gd name="T17" fmla="*/ 11 h 22"/>
                <a:gd name="T18" fmla="*/ 8 w 15"/>
                <a:gd name="T19" fmla="*/ 18 h 22"/>
                <a:gd name="T20" fmla="*/ 11 w 15"/>
                <a:gd name="T21" fmla="*/ 11 h 22"/>
                <a:gd name="T22" fmla="*/ 8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8" y="22"/>
                  </a:moveTo>
                  <a:cubicBezTo>
                    <a:pt x="3" y="22"/>
                    <a:pt x="0" y="18"/>
                    <a:pt x="0" y="11"/>
                  </a:cubicBezTo>
                  <a:cubicBezTo>
                    <a:pt x="0" y="7"/>
                    <a:pt x="1" y="5"/>
                    <a:pt x="2" y="3"/>
                  </a:cubicBezTo>
                  <a:cubicBezTo>
                    <a:pt x="4" y="1"/>
                    <a:pt x="6" y="0"/>
                    <a:pt x="8" y="0"/>
                  </a:cubicBezTo>
                  <a:cubicBezTo>
                    <a:pt x="13" y="0"/>
                    <a:pt x="15" y="3"/>
                    <a:pt x="15" y="10"/>
                  </a:cubicBezTo>
                  <a:cubicBezTo>
                    <a:pt x="15" y="14"/>
                    <a:pt x="15" y="17"/>
                    <a:pt x="13" y="19"/>
                  </a:cubicBezTo>
                  <a:cubicBezTo>
                    <a:pt x="12" y="21"/>
                    <a:pt x="10" y="22"/>
                    <a:pt x="8" y="22"/>
                  </a:cubicBezTo>
                  <a:close/>
                  <a:moveTo>
                    <a:pt x="8" y="3"/>
                  </a:moveTo>
                  <a:cubicBezTo>
                    <a:pt x="6" y="3"/>
                    <a:pt x="5" y="6"/>
                    <a:pt x="5" y="11"/>
                  </a:cubicBezTo>
                  <a:cubicBezTo>
                    <a:pt x="5" y="16"/>
                    <a:pt x="6" y="18"/>
                    <a:pt x="8" y="18"/>
                  </a:cubicBezTo>
                  <a:cubicBezTo>
                    <a:pt x="10" y="18"/>
                    <a:pt x="11" y="16"/>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5" name="Freeform 350"/>
            <p:cNvSpPr>
              <a:spLocks noEditPoints="1"/>
            </p:cNvSpPr>
            <p:nvPr/>
          </p:nvSpPr>
          <p:spPr bwMode="auto">
            <a:xfrm>
              <a:off x="2019" y="2124"/>
              <a:ext cx="27" cy="37"/>
            </a:xfrm>
            <a:custGeom>
              <a:avLst/>
              <a:gdLst>
                <a:gd name="T0" fmla="*/ 8 w 16"/>
                <a:gd name="T1" fmla="*/ 22 h 22"/>
                <a:gd name="T2" fmla="*/ 0 w 16"/>
                <a:gd name="T3" fmla="*/ 11 h 22"/>
                <a:gd name="T4" fmla="*/ 2 w 16"/>
                <a:gd name="T5" fmla="*/ 3 h 22"/>
                <a:gd name="T6" fmla="*/ 8 w 16"/>
                <a:gd name="T7" fmla="*/ 0 h 22"/>
                <a:gd name="T8" fmla="*/ 16 w 16"/>
                <a:gd name="T9" fmla="*/ 11 h 22"/>
                <a:gd name="T10" fmla="*/ 14 w 16"/>
                <a:gd name="T11" fmla="*/ 19 h 22"/>
                <a:gd name="T12" fmla="*/ 8 w 16"/>
                <a:gd name="T13" fmla="*/ 22 h 22"/>
                <a:gd name="T14" fmla="*/ 8 w 16"/>
                <a:gd name="T15" fmla="*/ 3 h 22"/>
                <a:gd name="T16" fmla="*/ 5 w 16"/>
                <a:gd name="T17" fmla="*/ 11 h 22"/>
                <a:gd name="T18" fmla="*/ 8 w 16"/>
                <a:gd name="T19" fmla="*/ 18 h 22"/>
                <a:gd name="T20" fmla="*/ 11 w 16"/>
                <a:gd name="T21" fmla="*/ 11 h 22"/>
                <a:gd name="T22" fmla="*/ 8 w 16"/>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2">
                  <a:moveTo>
                    <a:pt x="8" y="22"/>
                  </a:moveTo>
                  <a:cubicBezTo>
                    <a:pt x="3" y="22"/>
                    <a:pt x="0" y="18"/>
                    <a:pt x="0" y="11"/>
                  </a:cubicBezTo>
                  <a:cubicBezTo>
                    <a:pt x="0" y="7"/>
                    <a:pt x="1" y="5"/>
                    <a:pt x="2" y="3"/>
                  </a:cubicBezTo>
                  <a:cubicBezTo>
                    <a:pt x="4" y="1"/>
                    <a:pt x="6" y="0"/>
                    <a:pt x="8" y="0"/>
                  </a:cubicBezTo>
                  <a:cubicBezTo>
                    <a:pt x="13" y="0"/>
                    <a:pt x="16" y="3"/>
                    <a:pt x="16" y="11"/>
                  </a:cubicBezTo>
                  <a:cubicBezTo>
                    <a:pt x="16" y="14"/>
                    <a:pt x="15" y="17"/>
                    <a:pt x="14" y="19"/>
                  </a:cubicBezTo>
                  <a:cubicBezTo>
                    <a:pt x="12" y="21"/>
                    <a:pt x="10" y="22"/>
                    <a:pt x="8" y="22"/>
                  </a:cubicBezTo>
                  <a:close/>
                  <a:moveTo>
                    <a:pt x="8" y="3"/>
                  </a:moveTo>
                  <a:cubicBezTo>
                    <a:pt x="6" y="3"/>
                    <a:pt x="5" y="6"/>
                    <a:pt x="5" y="11"/>
                  </a:cubicBezTo>
                  <a:cubicBezTo>
                    <a:pt x="5" y="16"/>
                    <a:pt x="6" y="18"/>
                    <a:pt x="8" y="18"/>
                  </a:cubicBezTo>
                  <a:cubicBezTo>
                    <a:pt x="10" y="18"/>
                    <a:pt x="11" y="16"/>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6" name="Freeform 351"/>
            <p:cNvSpPr>
              <a:spLocks noEditPoints="1"/>
            </p:cNvSpPr>
            <p:nvPr/>
          </p:nvSpPr>
          <p:spPr bwMode="auto">
            <a:xfrm>
              <a:off x="2051" y="2124"/>
              <a:ext cx="26"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8 w 15"/>
                <a:gd name="T15" fmla="*/ 3 h 22"/>
                <a:gd name="T16" fmla="*/ 5 w 15"/>
                <a:gd name="T17" fmla="*/ 11 h 22"/>
                <a:gd name="T18" fmla="*/ 8 w 15"/>
                <a:gd name="T19" fmla="*/ 18 h 22"/>
                <a:gd name="T20" fmla="*/ 10 w 15"/>
                <a:gd name="T21" fmla="*/ 11 h 22"/>
                <a:gd name="T22" fmla="*/ 8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7"/>
                    <a:pt x="1" y="5"/>
                    <a:pt x="2" y="3"/>
                  </a:cubicBezTo>
                  <a:cubicBezTo>
                    <a:pt x="3" y="1"/>
                    <a:pt x="5" y="0"/>
                    <a:pt x="8" y="0"/>
                  </a:cubicBezTo>
                  <a:cubicBezTo>
                    <a:pt x="13" y="0"/>
                    <a:pt x="15" y="3"/>
                    <a:pt x="15" y="11"/>
                  </a:cubicBezTo>
                  <a:cubicBezTo>
                    <a:pt x="15" y="14"/>
                    <a:pt x="15" y="17"/>
                    <a:pt x="13" y="19"/>
                  </a:cubicBezTo>
                  <a:cubicBezTo>
                    <a:pt x="12" y="21"/>
                    <a:pt x="10" y="22"/>
                    <a:pt x="7" y="22"/>
                  </a:cubicBezTo>
                  <a:close/>
                  <a:moveTo>
                    <a:pt x="8" y="3"/>
                  </a:moveTo>
                  <a:cubicBezTo>
                    <a:pt x="6" y="3"/>
                    <a:pt x="5" y="6"/>
                    <a:pt x="5" y="11"/>
                  </a:cubicBezTo>
                  <a:cubicBezTo>
                    <a:pt x="5" y="16"/>
                    <a:pt x="6" y="18"/>
                    <a:pt x="8" y="18"/>
                  </a:cubicBezTo>
                  <a:cubicBezTo>
                    <a:pt x="10" y="18"/>
                    <a:pt x="10" y="16"/>
                    <a:pt x="10" y="11"/>
                  </a:cubicBezTo>
                  <a:cubicBezTo>
                    <a:pt x="10"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7" name="Freeform 352"/>
            <p:cNvSpPr>
              <a:spLocks/>
            </p:cNvSpPr>
            <p:nvPr/>
          </p:nvSpPr>
          <p:spPr bwMode="auto">
            <a:xfrm>
              <a:off x="2084" y="2124"/>
              <a:ext cx="15" cy="36"/>
            </a:xfrm>
            <a:custGeom>
              <a:avLst/>
              <a:gdLst>
                <a:gd name="T0" fmla="*/ 9 w 9"/>
                <a:gd name="T1" fmla="*/ 0 h 21"/>
                <a:gd name="T2" fmla="*/ 9 w 9"/>
                <a:gd name="T3" fmla="*/ 21 h 21"/>
                <a:gd name="T4" fmla="*/ 5 w 9"/>
                <a:gd name="T5" fmla="*/ 21 h 21"/>
                <a:gd name="T6" fmla="*/ 5 w 9"/>
                <a:gd name="T7" fmla="*/ 5 h 21"/>
                <a:gd name="T8" fmla="*/ 4 w 9"/>
                <a:gd name="T9" fmla="*/ 6 h 21"/>
                <a:gd name="T10" fmla="*/ 3 w 9"/>
                <a:gd name="T11" fmla="*/ 6 h 21"/>
                <a:gd name="T12" fmla="*/ 2 w 9"/>
                <a:gd name="T13" fmla="*/ 7 h 21"/>
                <a:gd name="T14" fmla="*/ 0 w 9"/>
                <a:gd name="T15" fmla="*/ 7 h 21"/>
                <a:gd name="T16" fmla="*/ 0 w 9"/>
                <a:gd name="T17" fmla="*/ 3 h 21"/>
                <a:gd name="T18" fmla="*/ 4 w 9"/>
                <a:gd name="T19" fmla="*/ 1 h 21"/>
                <a:gd name="T20" fmla="*/ 7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5" y="21"/>
                    <a:pt x="5" y="21"/>
                    <a:pt x="5" y="21"/>
                  </a:cubicBezTo>
                  <a:cubicBezTo>
                    <a:pt x="5" y="5"/>
                    <a:pt x="5" y="5"/>
                    <a:pt x="5" y="5"/>
                  </a:cubicBezTo>
                  <a:cubicBezTo>
                    <a:pt x="5" y="5"/>
                    <a:pt x="4" y="5"/>
                    <a:pt x="4" y="6"/>
                  </a:cubicBezTo>
                  <a:cubicBezTo>
                    <a:pt x="4" y="6"/>
                    <a:pt x="3" y="6"/>
                    <a:pt x="3" y="6"/>
                  </a:cubicBezTo>
                  <a:cubicBezTo>
                    <a:pt x="2" y="6"/>
                    <a:pt x="2" y="6"/>
                    <a:pt x="2" y="7"/>
                  </a:cubicBezTo>
                  <a:cubicBezTo>
                    <a:pt x="1" y="7"/>
                    <a:pt x="1" y="7"/>
                    <a:pt x="0" y="7"/>
                  </a:cubicBezTo>
                  <a:cubicBezTo>
                    <a:pt x="0" y="3"/>
                    <a:pt x="0" y="3"/>
                    <a:pt x="0" y="3"/>
                  </a:cubicBezTo>
                  <a:cubicBezTo>
                    <a:pt x="2" y="2"/>
                    <a:pt x="3" y="2"/>
                    <a:pt x="4" y="1"/>
                  </a:cubicBezTo>
                  <a:cubicBezTo>
                    <a:pt x="5" y="1"/>
                    <a:pt x="6" y="0"/>
                    <a:pt x="7"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8" name="Freeform 353"/>
            <p:cNvSpPr>
              <a:spLocks/>
            </p:cNvSpPr>
            <p:nvPr/>
          </p:nvSpPr>
          <p:spPr bwMode="auto">
            <a:xfrm>
              <a:off x="2147" y="2021"/>
              <a:ext cx="15" cy="36"/>
            </a:xfrm>
            <a:custGeom>
              <a:avLst/>
              <a:gdLst>
                <a:gd name="T0" fmla="*/ 9 w 9"/>
                <a:gd name="T1" fmla="*/ 0 h 21"/>
                <a:gd name="T2" fmla="*/ 9 w 9"/>
                <a:gd name="T3" fmla="*/ 21 h 21"/>
                <a:gd name="T4" fmla="*/ 4 w 9"/>
                <a:gd name="T5" fmla="*/ 21 h 21"/>
                <a:gd name="T6" fmla="*/ 4 w 9"/>
                <a:gd name="T7" fmla="*/ 5 h 21"/>
                <a:gd name="T8" fmla="*/ 3 w 9"/>
                <a:gd name="T9" fmla="*/ 5 h 21"/>
                <a:gd name="T10" fmla="*/ 2 w 9"/>
                <a:gd name="T11" fmla="*/ 6 h 21"/>
                <a:gd name="T12" fmla="*/ 1 w 9"/>
                <a:gd name="T13" fmla="*/ 6 h 21"/>
                <a:gd name="T14" fmla="*/ 0 w 9"/>
                <a:gd name="T15" fmla="*/ 7 h 21"/>
                <a:gd name="T16" fmla="*/ 0 w 9"/>
                <a:gd name="T17" fmla="*/ 3 h 21"/>
                <a:gd name="T18" fmla="*/ 3 w 9"/>
                <a:gd name="T19" fmla="*/ 1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4" y="21"/>
                    <a:pt x="4" y="21"/>
                    <a:pt x="4" y="21"/>
                  </a:cubicBezTo>
                  <a:cubicBezTo>
                    <a:pt x="4" y="5"/>
                    <a:pt x="4" y="5"/>
                    <a:pt x="4" y="5"/>
                  </a:cubicBezTo>
                  <a:cubicBezTo>
                    <a:pt x="4" y="5"/>
                    <a:pt x="4" y="5"/>
                    <a:pt x="3" y="5"/>
                  </a:cubicBezTo>
                  <a:cubicBezTo>
                    <a:pt x="3" y="6"/>
                    <a:pt x="3" y="6"/>
                    <a:pt x="2" y="6"/>
                  </a:cubicBezTo>
                  <a:cubicBezTo>
                    <a:pt x="2" y="6"/>
                    <a:pt x="1" y="6"/>
                    <a:pt x="1" y="6"/>
                  </a:cubicBezTo>
                  <a:cubicBezTo>
                    <a:pt x="1" y="6"/>
                    <a:pt x="0" y="7"/>
                    <a:pt x="0" y="7"/>
                  </a:cubicBezTo>
                  <a:cubicBezTo>
                    <a:pt x="0" y="3"/>
                    <a:pt x="0" y="3"/>
                    <a:pt x="0" y="3"/>
                  </a:cubicBezTo>
                  <a:cubicBezTo>
                    <a:pt x="1" y="2"/>
                    <a:pt x="2" y="2"/>
                    <a:pt x="3" y="1"/>
                  </a:cubicBezTo>
                  <a:cubicBezTo>
                    <a:pt x="4" y="1"/>
                    <a:pt x="5" y="0"/>
                    <a:pt x="6"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49" name="Freeform 354"/>
            <p:cNvSpPr>
              <a:spLocks noEditPoints="1"/>
            </p:cNvSpPr>
            <p:nvPr/>
          </p:nvSpPr>
          <p:spPr bwMode="auto">
            <a:xfrm>
              <a:off x="2144" y="2073"/>
              <a:ext cx="25" cy="37"/>
            </a:xfrm>
            <a:custGeom>
              <a:avLst/>
              <a:gdLst>
                <a:gd name="T0" fmla="*/ 7 w 15"/>
                <a:gd name="T1" fmla="*/ 22 h 22"/>
                <a:gd name="T2" fmla="*/ 0 w 15"/>
                <a:gd name="T3" fmla="*/ 11 h 22"/>
                <a:gd name="T4" fmla="*/ 2 w 15"/>
                <a:gd name="T5" fmla="*/ 3 h 22"/>
                <a:gd name="T6" fmla="*/ 8 w 15"/>
                <a:gd name="T7" fmla="*/ 0 h 22"/>
                <a:gd name="T8" fmla="*/ 15 w 15"/>
                <a:gd name="T9" fmla="*/ 10 h 22"/>
                <a:gd name="T10" fmla="*/ 13 w 15"/>
                <a:gd name="T11" fmla="*/ 19 h 22"/>
                <a:gd name="T12" fmla="*/ 7 w 15"/>
                <a:gd name="T13" fmla="*/ 22 h 22"/>
                <a:gd name="T14" fmla="*/ 7 w 15"/>
                <a:gd name="T15" fmla="*/ 3 h 22"/>
                <a:gd name="T16" fmla="*/ 4 w 15"/>
                <a:gd name="T17" fmla="*/ 11 h 22"/>
                <a:gd name="T18" fmla="*/ 7 w 15"/>
                <a:gd name="T19" fmla="*/ 18 h 22"/>
                <a:gd name="T20" fmla="*/ 10 w 15"/>
                <a:gd name="T21" fmla="*/ 11 h 22"/>
                <a:gd name="T22" fmla="*/ 7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7"/>
                    <a:pt x="0" y="5"/>
                    <a:pt x="2" y="3"/>
                  </a:cubicBezTo>
                  <a:cubicBezTo>
                    <a:pt x="3" y="1"/>
                    <a:pt x="5" y="0"/>
                    <a:pt x="8" y="0"/>
                  </a:cubicBezTo>
                  <a:cubicBezTo>
                    <a:pt x="13" y="0"/>
                    <a:pt x="15" y="3"/>
                    <a:pt x="15" y="10"/>
                  </a:cubicBezTo>
                  <a:cubicBezTo>
                    <a:pt x="15" y="14"/>
                    <a:pt x="14" y="17"/>
                    <a:pt x="13" y="19"/>
                  </a:cubicBezTo>
                  <a:cubicBezTo>
                    <a:pt x="12" y="21"/>
                    <a:pt x="10" y="22"/>
                    <a:pt x="7" y="22"/>
                  </a:cubicBezTo>
                  <a:close/>
                  <a:moveTo>
                    <a:pt x="7" y="3"/>
                  </a:moveTo>
                  <a:cubicBezTo>
                    <a:pt x="5" y="3"/>
                    <a:pt x="4" y="6"/>
                    <a:pt x="4" y="11"/>
                  </a:cubicBezTo>
                  <a:cubicBezTo>
                    <a:pt x="4" y="16"/>
                    <a:pt x="5" y="18"/>
                    <a:pt x="7" y="18"/>
                  </a:cubicBezTo>
                  <a:cubicBezTo>
                    <a:pt x="9" y="18"/>
                    <a:pt x="10" y="16"/>
                    <a:pt x="10" y="11"/>
                  </a:cubicBezTo>
                  <a:cubicBezTo>
                    <a:pt x="10" y="6"/>
                    <a:pt x="9" y="3"/>
                    <a:pt x="7"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50" name="Freeform 355"/>
            <p:cNvSpPr>
              <a:spLocks noEditPoints="1"/>
            </p:cNvSpPr>
            <p:nvPr/>
          </p:nvSpPr>
          <p:spPr bwMode="auto">
            <a:xfrm>
              <a:off x="2144" y="2124"/>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7 w 15"/>
                <a:gd name="T15" fmla="*/ 3 h 22"/>
                <a:gd name="T16" fmla="*/ 4 w 15"/>
                <a:gd name="T17" fmla="*/ 11 h 22"/>
                <a:gd name="T18" fmla="*/ 7 w 15"/>
                <a:gd name="T19" fmla="*/ 18 h 22"/>
                <a:gd name="T20" fmla="*/ 10 w 15"/>
                <a:gd name="T21" fmla="*/ 11 h 22"/>
                <a:gd name="T22" fmla="*/ 7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7"/>
                    <a:pt x="0" y="5"/>
                    <a:pt x="2" y="3"/>
                  </a:cubicBezTo>
                  <a:cubicBezTo>
                    <a:pt x="3" y="1"/>
                    <a:pt x="5" y="0"/>
                    <a:pt x="8" y="0"/>
                  </a:cubicBezTo>
                  <a:cubicBezTo>
                    <a:pt x="13" y="0"/>
                    <a:pt x="15" y="3"/>
                    <a:pt x="15" y="11"/>
                  </a:cubicBezTo>
                  <a:cubicBezTo>
                    <a:pt x="15" y="14"/>
                    <a:pt x="14" y="17"/>
                    <a:pt x="13" y="19"/>
                  </a:cubicBezTo>
                  <a:cubicBezTo>
                    <a:pt x="12" y="21"/>
                    <a:pt x="10" y="22"/>
                    <a:pt x="7" y="22"/>
                  </a:cubicBezTo>
                  <a:close/>
                  <a:moveTo>
                    <a:pt x="7" y="3"/>
                  </a:moveTo>
                  <a:cubicBezTo>
                    <a:pt x="5" y="3"/>
                    <a:pt x="4" y="6"/>
                    <a:pt x="4" y="11"/>
                  </a:cubicBezTo>
                  <a:cubicBezTo>
                    <a:pt x="4" y="16"/>
                    <a:pt x="5" y="18"/>
                    <a:pt x="7" y="18"/>
                  </a:cubicBezTo>
                  <a:cubicBezTo>
                    <a:pt x="9" y="18"/>
                    <a:pt x="10" y="16"/>
                    <a:pt x="10" y="11"/>
                  </a:cubicBezTo>
                  <a:cubicBezTo>
                    <a:pt x="10" y="6"/>
                    <a:pt x="9" y="3"/>
                    <a:pt x="7"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51" name="Freeform 356"/>
            <p:cNvSpPr>
              <a:spLocks noEditPoints="1"/>
            </p:cNvSpPr>
            <p:nvPr/>
          </p:nvSpPr>
          <p:spPr bwMode="auto">
            <a:xfrm>
              <a:off x="2111" y="2021"/>
              <a:ext cx="26" cy="36"/>
            </a:xfrm>
            <a:custGeom>
              <a:avLst/>
              <a:gdLst>
                <a:gd name="T0" fmla="*/ 8 w 15"/>
                <a:gd name="T1" fmla="*/ 21 h 21"/>
                <a:gd name="T2" fmla="*/ 0 w 15"/>
                <a:gd name="T3" fmla="*/ 11 h 21"/>
                <a:gd name="T4" fmla="*/ 2 w 15"/>
                <a:gd name="T5" fmla="*/ 3 h 21"/>
                <a:gd name="T6" fmla="*/ 8 w 15"/>
                <a:gd name="T7" fmla="*/ 0 h 21"/>
                <a:gd name="T8" fmla="*/ 15 w 15"/>
                <a:gd name="T9" fmla="*/ 10 h 21"/>
                <a:gd name="T10" fmla="*/ 13 w 15"/>
                <a:gd name="T11" fmla="*/ 19 h 21"/>
                <a:gd name="T12" fmla="*/ 8 w 15"/>
                <a:gd name="T13" fmla="*/ 21 h 21"/>
                <a:gd name="T14" fmla="*/ 8 w 15"/>
                <a:gd name="T15" fmla="*/ 3 h 21"/>
                <a:gd name="T16" fmla="*/ 5 w 15"/>
                <a:gd name="T17" fmla="*/ 11 h 21"/>
                <a:gd name="T18" fmla="*/ 8 w 15"/>
                <a:gd name="T19" fmla="*/ 18 h 21"/>
                <a:gd name="T20" fmla="*/ 11 w 15"/>
                <a:gd name="T21" fmla="*/ 11 h 21"/>
                <a:gd name="T22" fmla="*/ 8 w 15"/>
                <a:gd name="T2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1">
                  <a:moveTo>
                    <a:pt x="8" y="21"/>
                  </a:moveTo>
                  <a:cubicBezTo>
                    <a:pt x="3" y="21"/>
                    <a:pt x="0" y="18"/>
                    <a:pt x="0" y="11"/>
                  </a:cubicBezTo>
                  <a:cubicBezTo>
                    <a:pt x="0" y="7"/>
                    <a:pt x="1" y="4"/>
                    <a:pt x="2" y="3"/>
                  </a:cubicBezTo>
                  <a:cubicBezTo>
                    <a:pt x="3" y="1"/>
                    <a:pt x="5" y="0"/>
                    <a:pt x="8" y="0"/>
                  </a:cubicBezTo>
                  <a:cubicBezTo>
                    <a:pt x="13" y="0"/>
                    <a:pt x="15" y="3"/>
                    <a:pt x="15" y="10"/>
                  </a:cubicBezTo>
                  <a:cubicBezTo>
                    <a:pt x="15" y="14"/>
                    <a:pt x="15" y="17"/>
                    <a:pt x="13" y="19"/>
                  </a:cubicBezTo>
                  <a:cubicBezTo>
                    <a:pt x="12" y="20"/>
                    <a:pt x="10" y="21"/>
                    <a:pt x="8" y="21"/>
                  </a:cubicBezTo>
                  <a:close/>
                  <a:moveTo>
                    <a:pt x="8" y="3"/>
                  </a:moveTo>
                  <a:cubicBezTo>
                    <a:pt x="6" y="3"/>
                    <a:pt x="5" y="6"/>
                    <a:pt x="5" y="11"/>
                  </a:cubicBezTo>
                  <a:cubicBezTo>
                    <a:pt x="5" y="15"/>
                    <a:pt x="6" y="18"/>
                    <a:pt x="8" y="18"/>
                  </a:cubicBezTo>
                  <a:cubicBezTo>
                    <a:pt x="10" y="18"/>
                    <a:pt x="11" y="15"/>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52" name="Freeform 357"/>
            <p:cNvSpPr>
              <a:spLocks/>
            </p:cNvSpPr>
            <p:nvPr/>
          </p:nvSpPr>
          <p:spPr bwMode="auto">
            <a:xfrm>
              <a:off x="2115" y="2073"/>
              <a:ext cx="15" cy="36"/>
            </a:xfrm>
            <a:custGeom>
              <a:avLst/>
              <a:gdLst>
                <a:gd name="T0" fmla="*/ 9 w 9"/>
                <a:gd name="T1" fmla="*/ 0 h 21"/>
                <a:gd name="T2" fmla="*/ 9 w 9"/>
                <a:gd name="T3" fmla="*/ 21 h 21"/>
                <a:gd name="T4" fmla="*/ 5 w 9"/>
                <a:gd name="T5" fmla="*/ 21 h 21"/>
                <a:gd name="T6" fmla="*/ 5 w 9"/>
                <a:gd name="T7" fmla="*/ 5 h 21"/>
                <a:gd name="T8" fmla="*/ 4 w 9"/>
                <a:gd name="T9" fmla="*/ 5 h 21"/>
                <a:gd name="T10" fmla="*/ 3 w 9"/>
                <a:gd name="T11" fmla="*/ 6 h 21"/>
                <a:gd name="T12" fmla="*/ 1 w 9"/>
                <a:gd name="T13" fmla="*/ 6 h 21"/>
                <a:gd name="T14" fmla="*/ 0 w 9"/>
                <a:gd name="T15" fmla="*/ 7 h 21"/>
                <a:gd name="T16" fmla="*/ 0 w 9"/>
                <a:gd name="T17" fmla="*/ 3 h 21"/>
                <a:gd name="T18" fmla="*/ 4 w 9"/>
                <a:gd name="T19" fmla="*/ 1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5" y="21"/>
                    <a:pt x="5" y="21"/>
                    <a:pt x="5" y="21"/>
                  </a:cubicBezTo>
                  <a:cubicBezTo>
                    <a:pt x="5" y="5"/>
                    <a:pt x="5" y="5"/>
                    <a:pt x="5" y="5"/>
                  </a:cubicBezTo>
                  <a:cubicBezTo>
                    <a:pt x="4" y="5"/>
                    <a:pt x="4" y="5"/>
                    <a:pt x="4" y="5"/>
                  </a:cubicBezTo>
                  <a:cubicBezTo>
                    <a:pt x="3" y="6"/>
                    <a:pt x="3" y="6"/>
                    <a:pt x="3" y="6"/>
                  </a:cubicBezTo>
                  <a:cubicBezTo>
                    <a:pt x="2" y="6"/>
                    <a:pt x="2" y="6"/>
                    <a:pt x="1" y="6"/>
                  </a:cubicBezTo>
                  <a:cubicBezTo>
                    <a:pt x="1" y="7"/>
                    <a:pt x="1" y="7"/>
                    <a:pt x="0" y="7"/>
                  </a:cubicBezTo>
                  <a:cubicBezTo>
                    <a:pt x="0" y="3"/>
                    <a:pt x="0" y="3"/>
                    <a:pt x="0" y="3"/>
                  </a:cubicBezTo>
                  <a:cubicBezTo>
                    <a:pt x="1" y="2"/>
                    <a:pt x="3" y="2"/>
                    <a:pt x="4" y="1"/>
                  </a:cubicBezTo>
                  <a:cubicBezTo>
                    <a:pt x="5" y="1"/>
                    <a:pt x="6" y="0"/>
                    <a:pt x="6"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sp>
          <p:nvSpPr>
            <p:cNvPr id="153" name="Freeform 358"/>
            <p:cNvSpPr>
              <a:spLocks noEditPoints="1"/>
            </p:cNvSpPr>
            <p:nvPr/>
          </p:nvSpPr>
          <p:spPr bwMode="auto">
            <a:xfrm>
              <a:off x="2111" y="2124"/>
              <a:ext cx="26" cy="37"/>
            </a:xfrm>
            <a:custGeom>
              <a:avLst/>
              <a:gdLst>
                <a:gd name="T0" fmla="*/ 8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8 w 15"/>
                <a:gd name="T13" fmla="*/ 22 h 22"/>
                <a:gd name="T14" fmla="*/ 8 w 15"/>
                <a:gd name="T15" fmla="*/ 3 h 22"/>
                <a:gd name="T16" fmla="*/ 5 w 15"/>
                <a:gd name="T17" fmla="*/ 11 h 22"/>
                <a:gd name="T18" fmla="*/ 8 w 15"/>
                <a:gd name="T19" fmla="*/ 18 h 22"/>
                <a:gd name="T20" fmla="*/ 11 w 15"/>
                <a:gd name="T21" fmla="*/ 11 h 22"/>
                <a:gd name="T22" fmla="*/ 8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8" y="22"/>
                  </a:moveTo>
                  <a:cubicBezTo>
                    <a:pt x="3" y="22"/>
                    <a:pt x="0" y="18"/>
                    <a:pt x="0" y="11"/>
                  </a:cubicBezTo>
                  <a:cubicBezTo>
                    <a:pt x="0" y="7"/>
                    <a:pt x="1" y="5"/>
                    <a:pt x="2" y="3"/>
                  </a:cubicBezTo>
                  <a:cubicBezTo>
                    <a:pt x="3" y="1"/>
                    <a:pt x="5" y="0"/>
                    <a:pt x="8" y="0"/>
                  </a:cubicBezTo>
                  <a:cubicBezTo>
                    <a:pt x="13" y="0"/>
                    <a:pt x="15" y="3"/>
                    <a:pt x="15" y="11"/>
                  </a:cubicBezTo>
                  <a:cubicBezTo>
                    <a:pt x="15" y="14"/>
                    <a:pt x="15" y="17"/>
                    <a:pt x="13" y="19"/>
                  </a:cubicBezTo>
                  <a:cubicBezTo>
                    <a:pt x="12" y="21"/>
                    <a:pt x="10" y="22"/>
                    <a:pt x="8" y="22"/>
                  </a:cubicBezTo>
                  <a:close/>
                  <a:moveTo>
                    <a:pt x="8" y="3"/>
                  </a:moveTo>
                  <a:cubicBezTo>
                    <a:pt x="6" y="3"/>
                    <a:pt x="5" y="6"/>
                    <a:pt x="5" y="11"/>
                  </a:cubicBezTo>
                  <a:cubicBezTo>
                    <a:pt x="5" y="16"/>
                    <a:pt x="6" y="18"/>
                    <a:pt x="8" y="18"/>
                  </a:cubicBezTo>
                  <a:cubicBezTo>
                    <a:pt x="10" y="18"/>
                    <a:pt x="11" y="16"/>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defRPr/>
              </a:pPr>
              <a:endParaRPr lang="en-US" kern="0" smtClean="0">
                <a:solidFill>
                  <a:srgbClr val="000000"/>
                </a:solidFill>
              </a:endParaRPr>
            </a:p>
          </p:txBody>
        </p:sp>
      </p:grpSp>
      <p:sp>
        <p:nvSpPr>
          <p:cNvPr id="154" name="TextBox 153"/>
          <p:cNvSpPr txBox="1"/>
          <p:nvPr/>
        </p:nvSpPr>
        <p:spPr>
          <a:xfrm>
            <a:off x="524021" y="4340108"/>
            <a:ext cx="6118936" cy="2916183"/>
          </a:xfrm>
          <a:prstGeom prst="rect">
            <a:avLst/>
          </a:prstGeom>
          <a:noFill/>
        </p:spPr>
        <p:txBody>
          <a:bodyPr wrap="square" lIns="0" tIns="0" rIns="0" bIns="0" rtlCol="0">
            <a:spAutoFit/>
          </a:bodyPr>
          <a:lstStyle/>
          <a:p>
            <a:pPr>
              <a:lnSpc>
                <a:spcPct val="125000"/>
              </a:lnSpc>
            </a:pPr>
            <a:r>
              <a:rPr lang="en-US" sz="2000" dirty="0">
                <a:solidFill>
                  <a:srgbClr val="505050"/>
                </a:solidFill>
                <a:latin typeface="Segoe UI Light"/>
                <a:cs typeface="Segoe UI Light"/>
              </a:rPr>
              <a:t>First Party Use </a:t>
            </a:r>
            <a:r>
              <a:rPr lang="en-US" sz="2000" dirty="0" smtClean="0">
                <a:solidFill>
                  <a:srgbClr val="505050"/>
                </a:solidFill>
                <a:latin typeface="Segoe UI Light"/>
                <a:cs typeface="Segoe UI Light"/>
              </a:rPr>
              <a:t>Cases</a:t>
            </a:r>
            <a:endParaRPr lang="en-US" sz="2000" dirty="0">
              <a:solidFill>
                <a:srgbClr val="505050"/>
              </a:solidFill>
              <a:latin typeface="Segoe UI Light"/>
              <a:cs typeface="Segoe UI Light"/>
            </a:endParaRPr>
          </a:p>
          <a:p>
            <a:pPr marL="342900" indent="-342900">
              <a:lnSpc>
                <a:spcPct val="125000"/>
              </a:lnSpc>
              <a:buFont typeface="Wingdings" panose="05000000000000000000" pitchFamily="2" charset="2"/>
              <a:buChar char="§"/>
            </a:pPr>
            <a:r>
              <a:rPr lang="en-US" dirty="0">
                <a:solidFill>
                  <a:srgbClr val="505050"/>
                </a:solidFill>
                <a:latin typeface="Segoe UI Light"/>
                <a:cs typeface="Segoe UI Light"/>
              </a:rPr>
              <a:t>Store, roam and query user generated data across applications</a:t>
            </a:r>
          </a:p>
          <a:p>
            <a:pPr marL="342900" indent="-342900">
              <a:lnSpc>
                <a:spcPct val="125000"/>
              </a:lnSpc>
              <a:buFont typeface="Wingdings" panose="05000000000000000000" pitchFamily="2" charset="2"/>
              <a:buChar char="§"/>
            </a:pPr>
            <a:r>
              <a:rPr lang="en-US" dirty="0">
                <a:solidFill>
                  <a:srgbClr val="505050"/>
                </a:solidFill>
                <a:latin typeface="Segoe UI Light"/>
                <a:cs typeface="Segoe UI Light"/>
              </a:rPr>
              <a:t>Extensible data models for 3rd party integration</a:t>
            </a:r>
          </a:p>
          <a:p>
            <a:pPr marL="342900" indent="-342900">
              <a:lnSpc>
                <a:spcPct val="125000"/>
              </a:lnSpc>
              <a:buFont typeface="Wingdings" panose="05000000000000000000" pitchFamily="2" charset="2"/>
              <a:buChar char="§"/>
            </a:pPr>
            <a:r>
              <a:rPr lang="en-US" dirty="0">
                <a:solidFill>
                  <a:srgbClr val="505050"/>
                </a:solidFill>
                <a:latin typeface="Segoe UI Light"/>
                <a:cs typeface="Segoe UI Light"/>
              </a:rPr>
              <a:t>Social activity and awareness feeds with views and filtering</a:t>
            </a:r>
          </a:p>
          <a:p>
            <a:pPr marL="342900" indent="-342900">
              <a:lnSpc>
                <a:spcPct val="125000"/>
              </a:lnSpc>
              <a:buFont typeface="Wingdings" panose="05000000000000000000" pitchFamily="2" charset="2"/>
              <a:buChar char="§"/>
            </a:pPr>
            <a:endParaRPr lang="en-US" dirty="0">
              <a:solidFill>
                <a:srgbClr val="505050"/>
              </a:solidFill>
              <a:latin typeface="Segoe UI Light"/>
              <a:cs typeface="Segoe UI Light"/>
            </a:endParaRPr>
          </a:p>
          <a:p>
            <a:pPr>
              <a:defRPr/>
            </a:pPr>
            <a:endParaRPr lang="en-US" sz="2800" kern="0" dirty="0" smtClean="0">
              <a:gradFill>
                <a:gsLst>
                  <a:gs pos="0">
                    <a:srgbClr val="000000">
                      <a:lumMod val="75000"/>
                      <a:lumOff val="25000"/>
                    </a:srgbClr>
                  </a:gs>
                  <a:gs pos="80000">
                    <a:srgbClr val="000000">
                      <a:lumMod val="65000"/>
                      <a:lumOff val="35000"/>
                    </a:srgbClr>
                  </a:gs>
                </a:gsLst>
                <a:lin ang="16200000" scaled="0"/>
              </a:gradFill>
            </a:endParaRPr>
          </a:p>
          <a:p>
            <a:pPr>
              <a:defRPr/>
            </a:pPr>
            <a:endParaRPr lang="en-US" sz="2400" kern="0" dirty="0" smtClean="0">
              <a:gradFill>
                <a:gsLst>
                  <a:gs pos="0">
                    <a:srgbClr val="000000">
                      <a:lumMod val="75000"/>
                      <a:lumOff val="25000"/>
                    </a:srgbClr>
                  </a:gs>
                  <a:gs pos="80000">
                    <a:srgbClr val="000000">
                      <a:lumMod val="65000"/>
                      <a:lumOff val="35000"/>
                    </a:srgbClr>
                  </a:gs>
                </a:gsLst>
                <a:lin ang="16200000" scaled="0"/>
              </a:gradFill>
            </a:endParaRPr>
          </a:p>
        </p:txBody>
      </p:sp>
    </p:spTree>
    <p:extLst>
      <p:ext uri="{BB962C8B-B14F-4D97-AF65-F5344CB8AC3E}">
        <p14:creationId xmlns:p14="http://schemas.microsoft.com/office/powerpoint/2010/main" val="2925555231"/>
      </p:ext>
    </p:extLst>
  </p:cSld>
  <p:clrMapOvr>
    <a:masterClrMapping/>
  </p:clrMapOvr>
  <p:transition>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p:cNvSpPr txBox="1">
            <a:spLocks/>
          </p:cNvSpPr>
          <p:nvPr/>
        </p:nvSpPr>
        <p:spPr>
          <a:xfrm>
            <a:off x="8422659" y="201544"/>
            <a:ext cx="3769342" cy="694076"/>
          </a:xfrm>
          <a:prstGeom prst="rect">
            <a:avLst/>
          </a:prstGeom>
        </p:spPr>
        <p:txBody>
          <a:bodyPr vert="horz" wrap="square" lIns="99015" tIns="49506" rIns="99015" bIns="49506" rtlCol="0" anchor="t" anchorCtr="0">
            <a:noAutofit/>
          </a:bodyPr>
          <a:lstStyle>
            <a:lvl1pPr algn="l" defTabSz="1097088" rtl="0" eaLnBrk="1" latinLnBrk="0" hangingPunct="1">
              <a:lnSpc>
                <a:spcPct val="90000"/>
              </a:lnSpc>
              <a:spcBef>
                <a:spcPct val="0"/>
              </a:spcBef>
              <a:buNone/>
              <a:defRPr lang="en-US" sz="4800" b="0" kern="1200" cap="none" spc="-180" baseline="0" dirty="0">
                <a:ln w="3175">
                  <a:noFill/>
                </a:ln>
                <a:solidFill>
                  <a:schemeClr val="tx1">
                    <a:alpha val="99000"/>
                  </a:schemeClr>
                </a:solidFill>
                <a:effectLst/>
                <a:latin typeface="Segoe UI Light" pitchFamily="34" charset="0"/>
                <a:ea typeface="+mj-ea"/>
                <a:cs typeface="+mj-cs"/>
              </a:defRPr>
            </a:lvl1pPr>
          </a:lstStyle>
          <a:p>
            <a:pPr defTabSz="914126"/>
            <a:r>
              <a:rPr sz="2745" spc="0">
                <a:gradFill>
                  <a:gsLst>
                    <a:gs pos="0">
                      <a:srgbClr val="FFFFFF"/>
                    </a:gs>
                    <a:gs pos="100000">
                      <a:srgbClr val="FFFFFF"/>
                    </a:gs>
                  </a:gsLst>
                  <a:lin ang="5400000" scaled="0"/>
                </a:gradFill>
                <a:latin typeface="Segoe UI"/>
                <a:ea typeface="Segoe UI" panose="020B0502040204020203" pitchFamily="34" charset="0"/>
                <a:cs typeface="Segoe UI Light" panose="020B0502040204020203" pitchFamily="34" charset="0"/>
              </a:rPr>
              <a:t>{</a:t>
            </a:r>
            <a:r>
              <a:rPr sz="2157" spc="0">
                <a:gradFill>
                  <a:gsLst>
                    <a:gs pos="0">
                      <a:srgbClr val="FFFFFF"/>
                    </a:gs>
                    <a:gs pos="100000">
                      <a:srgbClr val="FFFFFF"/>
                    </a:gs>
                  </a:gsLst>
                  <a:lin ang="5400000" scaled="0"/>
                </a:gradFill>
                <a:latin typeface="Segoe UI"/>
                <a:ea typeface="Segoe UI" panose="020B0502040204020203" pitchFamily="34" charset="0"/>
                <a:cs typeface="Segoe UI Light" panose="020B0502040204020203" pitchFamily="34" charset="0"/>
              </a:rPr>
              <a:t> “topic” : “</a:t>
            </a:r>
            <a:r>
              <a:rPr sz="2157" b="1" spc="0">
                <a:gradFill>
                  <a:gsLst>
                    <a:gs pos="0">
                      <a:srgbClr val="FFFFFF"/>
                    </a:gs>
                    <a:gs pos="100000">
                      <a:srgbClr val="FFFFFF"/>
                    </a:gs>
                  </a:gsLst>
                  <a:lin ang="5400000" scaled="0"/>
                </a:gradFill>
                <a:latin typeface="Segoe UI"/>
                <a:ea typeface="Segoe UI" panose="020B0502040204020203" pitchFamily="34" charset="0"/>
                <a:cs typeface="Segoe UI Light" panose="020B0502040204020203" pitchFamily="34" charset="0"/>
              </a:rPr>
              <a:t>resource model</a:t>
            </a:r>
            <a:r>
              <a:rPr sz="2157" spc="0">
                <a:gradFill>
                  <a:gsLst>
                    <a:gs pos="0">
                      <a:srgbClr val="FFFFFF"/>
                    </a:gs>
                    <a:gs pos="100000">
                      <a:srgbClr val="FFFFFF"/>
                    </a:gs>
                  </a:gsLst>
                  <a:lin ang="5400000" scaled="0"/>
                </a:gradFill>
                <a:latin typeface="Segoe UI"/>
                <a:ea typeface="Segoe UI" panose="020B0502040204020203" pitchFamily="34" charset="0"/>
                <a:cs typeface="Segoe UI Light" panose="020B0502040204020203" pitchFamily="34" charset="0"/>
              </a:rPr>
              <a:t>”</a:t>
            </a:r>
            <a:r>
              <a:rPr sz="2745" spc="0">
                <a:gradFill>
                  <a:gsLst>
                    <a:gs pos="0">
                      <a:srgbClr val="FFFFFF"/>
                    </a:gs>
                    <a:gs pos="100000">
                      <a:srgbClr val="FFFFFF"/>
                    </a:gs>
                  </a:gsLst>
                  <a:lin ang="5400000" scaled="0"/>
                </a:gradFill>
                <a:latin typeface="Segoe UI"/>
                <a:ea typeface="Segoe UI" panose="020B0502040204020203" pitchFamily="34" charset="0"/>
                <a:cs typeface="Segoe UI Light" panose="020B0502040204020203" pitchFamily="34" charset="0"/>
              </a:rPr>
              <a:t>}</a:t>
            </a:r>
            <a:endParaRPr sz="2157" spc="0">
              <a:gradFill>
                <a:gsLst>
                  <a:gs pos="0">
                    <a:srgbClr val="FFFFFF"/>
                  </a:gs>
                  <a:gs pos="100000">
                    <a:srgbClr val="FFFFFF"/>
                  </a:gs>
                </a:gsLst>
                <a:lin ang="5400000" scaled="0"/>
              </a:gradFill>
              <a:latin typeface="Segoe UI"/>
              <a:ea typeface="Segoe UI" panose="020B0502040204020203" pitchFamily="34" charset="0"/>
              <a:cs typeface="Segoe UI Light" panose="020B0502040204020203" pitchFamily="34" charset="0"/>
            </a:endParaRPr>
          </a:p>
        </p:txBody>
      </p:sp>
      <p:sp>
        <p:nvSpPr>
          <p:cNvPr id="17" name="Title 1"/>
          <p:cNvSpPr txBox="1">
            <a:spLocks/>
          </p:cNvSpPr>
          <p:nvPr/>
        </p:nvSpPr>
        <p:spPr>
          <a:xfrm>
            <a:off x="148106" y="201544"/>
            <a:ext cx="4348499" cy="694076"/>
          </a:xfrm>
          <a:prstGeom prst="rect">
            <a:avLst/>
          </a:prstGeom>
        </p:spPr>
        <p:txBody>
          <a:bodyPr vert="horz" wrap="square" lIns="99015" tIns="49506" rIns="99015" bIns="49506" rtlCol="0" anchor="t" anchorCtr="0">
            <a:noAutofit/>
          </a:bodyPr>
          <a:lstStyle>
            <a:lvl1pPr algn="l" defTabSz="1097088" rtl="0" eaLnBrk="1" latinLnBrk="0" hangingPunct="1">
              <a:lnSpc>
                <a:spcPct val="90000"/>
              </a:lnSpc>
              <a:spcBef>
                <a:spcPct val="0"/>
              </a:spcBef>
              <a:buNone/>
              <a:defRPr lang="en-US" sz="4800" b="0" kern="1200" cap="none" spc="-180" baseline="0" dirty="0">
                <a:ln w="3175">
                  <a:noFill/>
                </a:ln>
                <a:solidFill>
                  <a:schemeClr val="tx1">
                    <a:alpha val="99000"/>
                  </a:schemeClr>
                </a:solidFill>
                <a:effectLst/>
                <a:latin typeface="Segoe UI Light" pitchFamily="34" charset="0"/>
                <a:ea typeface="+mj-ea"/>
                <a:cs typeface="+mj-cs"/>
              </a:defRPr>
            </a:lvl1pPr>
          </a:lstStyle>
          <a:p>
            <a:pPr defTabSz="914126"/>
            <a:r>
              <a:rPr sz="2353" spc="0">
                <a:gradFill>
                  <a:gsLst>
                    <a:gs pos="0">
                      <a:srgbClr val="FFFFFF"/>
                    </a:gs>
                    <a:gs pos="100000">
                      <a:srgbClr val="FFFFFF"/>
                    </a:gs>
                  </a:gsLst>
                  <a:lin ang="5400000" scaled="0"/>
                </a:gradFill>
                <a:latin typeface="Segoe UI"/>
                <a:ea typeface="Segoe UI" panose="020B0502040204020203" pitchFamily="34" charset="0"/>
                <a:cs typeface="Segoe UI Light" panose="020B0502040204020203" pitchFamily="34" charset="0"/>
              </a:rPr>
              <a:t>Microsoft Azure DocumentDB</a:t>
            </a:r>
          </a:p>
        </p:txBody>
      </p:sp>
      <p:sp>
        <p:nvSpPr>
          <p:cNvPr id="9" name="Rectangle 8"/>
          <p:cNvSpPr/>
          <p:nvPr/>
        </p:nvSpPr>
        <p:spPr>
          <a:xfrm>
            <a:off x="384182" y="1066057"/>
            <a:ext cx="4886565" cy="3894914"/>
          </a:xfrm>
          <a:prstGeom prst="rect">
            <a:avLst/>
          </a:prstGeom>
        </p:spPr>
        <p:txBody>
          <a:bodyPr wrap="square" lIns="91442" tIns="45721" rIns="91442" bIns="45721">
            <a:spAutoFit/>
          </a:bodyPr>
          <a:lstStyle/>
          <a:p>
            <a:pPr defTabSz="914050" fontAlgn="base">
              <a:spcBef>
                <a:spcPct val="0"/>
              </a:spcBef>
              <a:spcAft>
                <a:spcPct val="0"/>
              </a:spcAft>
            </a:pPr>
            <a:r>
              <a:rPr lang="en-US" sz="1765" dirty="0">
                <a:solidFill>
                  <a:srgbClr val="505050"/>
                </a:solidFill>
                <a:latin typeface="Segoe UI Light"/>
              </a:rPr>
              <a:t>Simple HTTP </a:t>
            </a:r>
            <a:r>
              <a:rPr lang="en-US" sz="1765" dirty="0" err="1">
                <a:solidFill>
                  <a:srgbClr val="505050"/>
                </a:solidFill>
                <a:latin typeface="Segoe UI Light"/>
              </a:rPr>
              <a:t>RESTful</a:t>
            </a:r>
            <a:r>
              <a:rPr lang="en-US" sz="1765" dirty="0">
                <a:solidFill>
                  <a:srgbClr val="505050"/>
                </a:solidFill>
                <a:latin typeface="Segoe UI Light"/>
              </a:rPr>
              <a:t> programming model. </a:t>
            </a:r>
            <a:endParaRPr lang="en-US" sz="1765" dirty="0" smtClean="0">
              <a:solidFill>
                <a:srgbClr val="505050"/>
              </a:solidFill>
              <a:latin typeface="Segoe UI Light"/>
            </a:endParaRPr>
          </a:p>
          <a:p>
            <a:pPr defTabSz="914050" fontAlgn="base">
              <a:spcBef>
                <a:spcPct val="0"/>
              </a:spcBef>
              <a:spcAft>
                <a:spcPct val="0"/>
              </a:spcAft>
            </a:pPr>
            <a:endParaRPr lang="en-US" sz="1765" dirty="0">
              <a:solidFill>
                <a:srgbClr val="505050"/>
              </a:solidFill>
              <a:latin typeface="Segoe UI Light"/>
            </a:endParaRPr>
          </a:p>
          <a:p>
            <a:pPr defTabSz="914050" fontAlgn="base">
              <a:spcBef>
                <a:spcPct val="0"/>
              </a:spcBef>
              <a:spcAft>
                <a:spcPct val="0"/>
              </a:spcAft>
            </a:pPr>
            <a:r>
              <a:rPr lang="en-US" sz="1765" dirty="0" smtClean="0">
                <a:solidFill>
                  <a:srgbClr val="505050"/>
                </a:solidFill>
                <a:latin typeface="Segoe UI Light"/>
              </a:rPr>
              <a:t>All </a:t>
            </a:r>
            <a:r>
              <a:rPr lang="en-US" sz="1765" dirty="0">
                <a:solidFill>
                  <a:srgbClr val="505050"/>
                </a:solidFill>
                <a:latin typeface="Segoe UI Light"/>
              </a:rPr>
              <a:t>entities uniquely addressable by a logical URI.</a:t>
            </a:r>
          </a:p>
          <a:p>
            <a:pPr defTabSz="914050" fontAlgn="base">
              <a:spcBef>
                <a:spcPct val="0"/>
              </a:spcBef>
              <a:spcAft>
                <a:spcPct val="0"/>
              </a:spcAft>
            </a:pPr>
            <a:endParaRPr lang="en-US" sz="1765" dirty="0">
              <a:solidFill>
                <a:srgbClr val="505050"/>
              </a:solidFill>
              <a:latin typeface="Segoe UI Light"/>
            </a:endParaRPr>
          </a:p>
          <a:p>
            <a:pPr marL="280121" indent="-280121" defTabSz="914050" fontAlgn="base">
              <a:spcBef>
                <a:spcPct val="0"/>
              </a:spcBef>
              <a:spcAft>
                <a:spcPct val="0"/>
              </a:spcAft>
              <a:buFont typeface="Wingdings" panose="05000000000000000000" pitchFamily="2" charset="2"/>
              <a:buChar char="§"/>
            </a:pPr>
            <a:r>
              <a:rPr lang="en-US" sz="1765" dirty="0">
                <a:solidFill>
                  <a:srgbClr val="505050"/>
                </a:solidFill>
                <a:latin typeface="Segoe UI Light"/>
              </a:rPr>
              <a:t>Standard HTTP verbs and semantics – PUT, POST, PATCH, DELETE, GET, HEAD</a:t>
            </a:r>
          </a:p>
          <a:p>
            <a:pPr marL="280121" indent="-280121" defTabSz="914050" fontAlgn="base">
              <a:spcBef>
                <a:spcPct val="0"/>
              </a:spcBef>
              <a:spcAft>
                <a:spcPct val="0"/>
              </a:spcAft>
              <a:buFont typeface="Wingdings" panose="05000000000000000000" pitchFamily="2" charset="2"/>
              <a:buChar char="§"/>
            </a:pPr>
            <a:r>
              <a:rPr lang="en-US" sz="1765" dirty="0">
                <a:solidFill>
                  <a:srgbClr val="505050"/>
                </a:solidFill>
                <a:latin typeface="Segoe UI Light"/>
              </a:rPr>
              <a:t>Partitioned for scale out and replicated for HA</a:t>
            </a:r>
          </a:p>
          <a:p>
            <a:pPr marL="280121" indent="-280121" defTabSz="914050" fontAlgn="base">
              <a:spcBef>
                <a:spcPct val="0"/>
              </a:spcBef>
              <a:spcAft>
                <a:spcPct val="0"/>
              </a:spcAft>
              <a:buFont typeface="Wingdings" panose="05000000000000000000" pitchFamily="2" charset="2"/>
              <a:buChar char="§"/>
            </a:pPr>
            <a:r>
              <a:rPr lang="en-US" sz="1765" dirty="0">
                <a:solidFill>
                  <a:srgbClr val="505050"/>
                </a:solidFill>
                <a:latin typeface="Segoe UI Light"/>
              </a:rPr>
              <a:t>Granular access control through item level permissions</a:t>
            </a:r>
          </a:p>
          <a:p>
            <a:pPr marL="280121" indent="-280121" defTabSz="914050" fontAlgn="base">
              <a:spcBef>
                <a:spcPct val="0"/>
              </a:spcBef>
              <a:spcAft>
                <a:spcPct val="0"/>
              </a:spcAft>
              <a:buFont typeface="Wingdings" panose="05000000000000000000" pitchFamily="2" charset="2"/>
              <a:buChar char="§"/>
            </a:pPr>
            <a:r>
              <a:rPr lang="en-US" sz="1765" dirty="0">
                <a:solidFill>
                  <a:srgbClr val="505050"/>
                </a:solidFill>
                <a:latin typeface="Segoe UI Light"/>
              </a:rPr>
              <a:t>Attachments stored in Azure Blobs and follow document lifecycle</a:t>
            </a:r>
          </a:p>
          <a:p>
            <a:pPr marL="280121" indent="-280121" defTabSz="914050" fontAlgn="base">
              <a:spcBef>
                <a:spcPct val="0"/>
              </a:spcBef>
              <a:spcAft>
                <a:spcPct val="0"/>
              </a:spcAft>
              <a:buFont typeface="Wingdings" panose="05000000000000000000" pitchFamily="2" charset="2"/>
              <a:buChar char="§"/>
            </a:pPr>
            <a:r>
              <a:rPr lang="en-US" sz="1765" dirty="0">
                <a:solidFill>
                  <a:srgbClr val="505050"/>
                </a:solidFill>
                <a:latin typeface="Segoe UI Light"/>
              </a:rPr>
              <a:t>DocumentDB accounts scale out through the addition of capacity units with associated DB storage and throughput</a:t>
            </a:r>
          </a:p>
        </p:txBody>
      </p:sp>
      <p:sp>
        <p:nvSpPr>
          <p:cNvPr id="10" name="TextBox 9"/>
          <p:cNvSpPr txBox="1"/>
          <p:nvPr/>
        </p:nvSpPr>
        <p:spPr>
          <a:xfrm>
            <a:off x="5501014" y="1874152"/>
            <a:ext cx="6098015" cy="432223"/>
          </a:xfrm>
          <a:prstGeom prst="rect">
            <a:avLst/>
          </a:prstGeom>
          <a:noFill/>
        </p:spPr>
        <p:txBody>
          <a:bodyPr wrap="none" lIns="179285" tIns="143428" rIns="179285" bIns="143428" rtlCol="0">
            <a:spAutoFit/>
          </a:bodyPr>
          <a:lstStyle/>
          <a:p>
            <a:pPr defTabSz="914367">
              <a:lnSpc>
                <a:spcPct val="90000"/>
              </a:lnSpc>
            </a:pPr>
            <a:r>
              <a:rPr lang="en-US" sz="1029" dirty="0">
                <a:gradFill>
                  <a:gsLst>
                    <a:gs pos="2917">
                      <a:srgbClr val="505050"/>
                    </a:gs>
                    <a:gs pos="30000">
                      <a:srgbClr val="505050"/>
                    </a:gs>
                  </a:gsLst>
                  <a:lin ang="5400000" scaled="0"/>
                </a:gradFill>
                <a:latin typeface="Courier New" panose="02070309020205020404" pitchFamily="49" charset="0"/>
                <a:cs typeface="Courier New" panose="02070309020205020404" pitchFamily="49" charset="0"/>
              </a:rPr>
              <a:t> https://myaccountname.documents.azure.net/dbs/{id}/colls/{id}/docs/{id} </a:t>
            </a:r>
          </a:p>
        </p:txBody>
      </p:sp>
      <p:pic>
        <p:nvPicPr>
          <p:cNvPr id="2" name="Picture 2" descr="image00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0748" y="2368198"/>
            <a:ext cx="6752261" cy="3644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bwMode="auto">
          <a:xfrm>
            <a:off x="5656750" y="2329558"/>
            <a:ext cx="571857" cy="329292"/>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TextBox 10"/>
          <p:cNvSpPr txBox="1"/>
          <p:nvPr/>
        </p:nvSpPr>
        <p:spPr>
          <a:xfrm>
            <a:off x="7471056" y="3162106"/>
            <a:ext cx="1114862" cy="230832"/>
          </a:xfrm>
          <a:prstGeom prst="rect">
            <a:avLst/>
          </a:prstGeom>
          <a:noFill/>
        </p:spPr>
        <p:txBody>
          <a:bodyPr wrap="square" rtlCol="0">
            <a:spAutoFit/>
          </a:bodyPr>
          <a:lstStyle/>
          <a:p>
            <a:r>
              <a:rPr lang="en-US" sz="900" dirty="0">
                <a:solidFill>
                  <a:prstClr val="black"/>
                </a:solidFill>
                <a:latin typeface="Segoe UI Light"/>
              </a:rPr>
              <a:t>/dbs/{id}</a:t>
            </a:r>
          </a:p>
        </p:txBody>
      </p:sp>
      <p:sp>
        <p:nvSpPr>
          <p:cNvPr id="12" name="TextBox 11"/>
          <p:cNvSpPr txBox="1"/>
          <p:nvPr/>
        </p:nvSpPr>
        <p:spPr>
          <a:xfrm>
            <a:off x="8767534" y="3162106"/>
            <a:ext cx="635546" cy="230832"/>
          </a:xfrm>
          <a:prstGeom prst="rect">
            <a:avLst/>
          </a:prstGeom>
          <a:noFill/>
        </p:spPr>
        <p:txBody>
          <a:bodyPr wrap="square" rtlCol="0">
            <a:spAutoFit/>
          </a:bodyPr>
          <a:lstStyle/>
          <a:p>
            <a:r>
              <a:rPr lang="en-US" sz="900" dirty="0">
                <a:solidFill>
                  <a:prstClr val="black"/>
                </a:solidFill>
                <a:latin typeface="Segoe UI Light"/>
              </a:rPr>
              <a:t>/colls/{id}</a:t>
            </a:r>
          </a:p>
        </p:txBody>
      </p:sp>
      <p:sp>
        <p:nvSpPr>
          <p:cNvPr id="13" name="TextBox 12"/>
          <p:cNvSpPr txBox="1"/>
          <p:nvPr/>
        </p:nvSpPr>
        <p:spPr>
          <a:xfrm>
            <a:off x="9782584" y="3162106"/>
            <a:ext cx="694915" cy="230832"/>
          </a:xfrm>
          <a:prstGeom prst="rect">
            <a:avLst/>
          </a:prstGeom>
          <a:noFill/>
        </p:spPr>
        <p:txBody>
          <a:bodyPr wrap="square" rtlCol="0">
            <a:spAutoFit/>
          </a:bodyPr>
          <a:lstStyle/>
          <a:p>
            <a:r>
              <a:rPr lang="en-US" sz="900" dirty="0" smtClean="0">
                <a:solidFill>
                  <a:prstClr val="black"/>
                </a:solidFill>
                <a:latin typeface="Segoe UI Light"/>
              </a:rPr>
              <a:t>/docs/{</a:t>
            </a:r>
            <a:r>
              <a:rPr lang="en-US" sz="900" dirty="0">
                <a:solidFill>
                  <a:prstClr val="black"/>
                </a:solidFill>
                <a:latin typeface="Segoe UI Light"/>
              </a:rPr>
              <a:t>id}</a:t>
            </a:r>
          </a:p>
        </p:txBody>
      </p:sp>
      <p:sp>
        <p:nvSpPr>
          <p:cNvPr id="14" name="TextBox 13"/>
          <p:cNvSpPr txBox="1"/>
          <p:nvPr/>
        </p:nvSpPr>
        <p:spPr>
          <a:xfrm>
            <a:off x="10857003" y="3162106"/>
            <a:ext cx="1006310" cy="230832"/>
          </a:xfrm>
          <a:prstGeom prst="rect">
            <a:avLst/>
          </a:prstGeom>
          <a:noFill/>
        </p:spPr>
        <p:txBody>
          <a:bodyPr wrap="square" rtlCol="0">
            <a:spAutoFit/>
          </a:bodyPr>
          <a:lstStyle/>
          <a:p>
            <a:r>
              <a:rPr lang="en-US" sz="900" dirty="0" smtClean="0">
                <a:solidFill>
                  <a:prstClr val="black"/>
                </a:solidFill>
                <a:latin typeface="Segoe UI Light"/>
              </a:rPr>
              <a:t>/attachments/{</a:t>
            </a:r>
            <a:r>
              <a:rPr lang="en-US" sz="900" dirty="0">
                <a:solidFill>
                  <a:prstClr val="black"/>
                </a:solidFill>
                <a:latin typeface="Segoe UI Light"/>
              </a:rPr>
              <a:t>id}</a:t>
            </a:r>
          </a:p>
        </p:txBody>
      </p:sp>
      <p:sp>
        <p:nvSpPr>
          <p:cNvPr id="15" name="TextBox 14"/>
          <p:cNvSpPr txBox="1"/>
          <p:nvPr/>
        </p:nvSpPr>
        <p:spPr>
          <a:xfrm>
            <a:off x="9622274" y="4186846"/>
            <a:ext cx="763786" cy="230832"/>
          </a:xfrm>
          <a:prstGeom prst="rect">
            <a:avLst/>
          </a:prstGeom>
          <a:noFill/>
        </p:spPr>
        <p:txBody>
          <a:bodyPr wrap="square" rtlCol="0">
            <a:spAutoFit/>
          </a:bodyPr>
          <a:lstStyle/>
          <a:p>
            <a:r>
              <a:rPr lang="en-US" sz="900" dirty="0">
                <a:solidFill>
                  <a:prstClr val="black"/>
                </a:solidFill>
                <a:latin typeface="Segoe UI Light"/>
              </a:rPr>
              <a:t>/sprocs/{id}</a:t>
            </a:r>
          </a:p>
        </p:txBody>
      </p:sp>
      <p:sp>
        <p:nvSpPr>
          <p:cNvPr id="18" name="TextBox 17"/>
          <p:cNvSpPr txBox="1"/>
          <p:nvPr/>
        </p:nvSpPr>
        <p:spPr>
          <a:xfrm>
            <a:off x="9667993" y="5081438"/>
            <a:ext cx="809506" cy="230832"/>
          </a:xfrm>
          <a:prstGeom prst="rect">
            <a:avLst/>
          </a:prstGeom>
          <a:noFill/>
        </p:spPr>
        <p:txBody>
          <a:bodyPr wrap="square" rtlCol="0">
            <a:spAutoFit/>
          </a:bodyPr>
          <a:lstStyle/>
          <a:p>
            <a:r>
              <a:rPr lang="en-US" sz="900" dirty="0" smtClean="0">
                <a:solidFill>
                  <a:prstClr val="black"/>
                </a:solidFill>
                <a:latin typeface="Segoe UI Light"/>
              </a:rPr>
              <a:t>/triggers/{</a:t>
            </a:r>
            <a:r>
              <a:rPr lang="en-US" sz="900" dirty="0">
                <a:solidFill>
                  <a:prstClr val="black"/>
                </a:solidFill>
                <a:latin typeface="Segoe UI Light"/>
              </a:rPr>
              <a:t>id}</a:t>
            </a:r>
          </a:p>
        </p:txBody>
      </p:sp>
      <p:sp>
        <p:nvSpPr>
          <p:cNvPr id="19" name="TextBox 18"/>
          <p:cNvSpPr txBox="1"/>
          <p:nvPr/>
        </p:nvSpPr>
        <p:spPr>
          <a:xfrm>
            <a:off x="9681545" y="5935810"/>
            <a:ext cx="896992" cy="230832"/>
          </a:xfrm>
          <a:prstGeom prst="rect">
            <a:avLst/>
          </a:prstGeom>
          <a:noFill/>
        </p:spPr>
        <p:txBody>
          <a:bodyPr wrap="square" rtlCol="0">
            <a:spAutoFit/>
          </a:bodyPr>
          <a:lstStyle/>
          <a:p>
            <a:r>
              <a:rPr lang="en-US" sz="900" dirty="0" smtClean="0">
                <a:solidFill>
                  <a:prstClr val="black"/>
                </a:solidFill>
                <a:latin typeface="Segoe UI Light"/>
              </a:rPr>
              <a:t>/functions/{</a:t>
            </a:r>
            <a:r>
              <a:rPr lang="en-US" sz="900" dirty="0">
                <a:solidFill>
                  <a:prstClr val="black"/>
                </a:solidFill>
                <a:latin typeface="Segoe UI Light"/>
              </a:rPr>
              <a:t>id}</a:t>
            </a:r>
          </a:p>
        </p:txBody>
      </p:sp>
      <p:sp>
        <p:nvSpPr>
          <p:cNvPr id="20" name="TextBox 19"/>
          <p:cNvSpPr txBox="1"/>
          <p:nvPr/>
        </p:nvSpPr>
        <p:spPr>
          <a:xfrm>
            <a:off x="7786235" y="4071430"/>
            <a:ext cx="763786" cy="230832"/>
          </a:xfrm>
          <a:prstGeom prst="rect">
            <a:avLst/>
          </a:prstGeom>
          <a:noFill/>
        </p:spPr>
        <p:txBody>
          <a:bodyPr wrap="square" rtlCol="0">
            <a:spAutoFit/>
          </a:bodyPr>
          <a:lstStyle/>
          <a:p>
            <a:r>
              <a:rPr lang="en-US" sz="900" dirty="0" smtClean="0">
                <a:solidFill>
                  <a:prstClr val="black"/>
                </a:solidFill>
                <a:latin typeface="Segoe UI Light"/>
              </a:rPr>
              <a:t>/users/{</a:t>
            </a:r>
            <a:r>
              <a:rPr lang="en-US" sz="900" dirty="0">
                <a:solidFill>
                  <a:prstClr val="black"/>
                </a:solidFill>
                <a:latin typeface="Segoe UI Light"/>
              </a:rPr>
              <a:t>id}</a:t>
            </a:r>
          </a:p>
        </p:txBody>
      </p:sp>
      <p:sp>
        <p:nvSpPr>
          <p:cNvPr id="21" name="Title 3"/>
          <p:cNvSpPr txBox="1">
            <a:spLocks/>
          </p:cNvSpPr>
          <p:nvPr/>
        </p:nvSpPr>
        <p:spPr>
          <a:xfrm>
            <a:off x="384182" y="265459"/>
            <a:ext cx="11151917" cy="507831"/>
          </a:xfrm>
          <a:prstGeom prst="rect">
            <a:avLst/>
          </a:prstGeom>
        </p:spPr>
        <p:txBody>
          <a:bodyPr/>
          <a:lst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sz="3200" spc="-75">
                <a:solidFill>
                  <a:srgbClr val="505050"/>
                </a:solidFill>
                <a:cs typeface="Segoe UI Light"/>
              </a:rPr>
              <a:t>Resource Model</a:t>
            </a:r>
          </a:p>
        </p:txBody>
      </p:sp>
    </p:spTree>
    <p:extLst>
      <p:ext uri="{BB962C8B-B14F-4D97-AF65-F5344CB8AC3E}">
        <p14:creationId xmlns:p14="http://schemas.microsoft.com/office/powerpoint/2010/main" val="3994908525"/>
      </p:ext>
    </p:extLst>
  </p:cSld>
  <p:clrMapOvr>
    <a:masterClrMapping/>
  </p:clrMapOvr>
  <mc:AlternateContent xmlns:mc="http://schemas.openxmlformats.org/markup-compatibility/2006">
    <mc:Choice xmlns:p14="http://schemas.microsoft.com/office/powerpoint/2010/main" Requires="p14">
      <p:transition spd="med" p14:dur="700">
        <p:wipe dir="r"/>
      </p:transition>
    </mc:Choice>
    <mc:Fallback>
      <p:transition spd="med">
        <p:wipe dir="r"/>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4572218" y="959210"/>
            <a:ext cx="7051736" cy="1852569"/>
          </a:xfrm>
          <a:prstGeom prst="rect">
            <a:avLst/>
          </a:prstGeom>
          <a:solidFill>
            <a:schemeClr val="accent1"/>
          </a:solidFill>
        </p:spPr>
        <p:txBody>
          <a:bodyPr vert="horz" lIns="91427" tIns="45713" rIns="91427" bIns="45713"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556" indent="-228556" defTabSz="914225">
              <a:defRPr/>
            </a:pPr>
            <a:r>
              <a:rPr lang="en-US" sz="1961" dirty="0">
                <a:solidFill>
                  <a:srgbClr val="000000"/>
                </a:solidFill>
                <a:latin typeface="Segoe UI Light"/>
              </a:rPr>
              <a:t>RESTful interaction </a:t>
            </a:r>
            <a:r>
              <a:rPr lang="en-US" sz="1961" dirty="0" smtClean="0">
                <a:solidFill>
                  <a:srgbClr val="000000"/>
                </a:solidFill>
                <a:latin typeface="Segoe UI Light"/>
              </a:rPr>
              <a:t>model over HTTP (and TCP)</a:t>
            </a:r>
            <a:endParaRPr lang="en-US" sz="1961" dirty="0">
              <a:solidFill>
                <a:srgbClr val="000000"/>
              </a:solidFill>
              <a:latin typeface="Segoe UI Light"/>
            </a:endParaRPr>
          </a:p>
          <a:p>
            <a:pPr marL="685668" lvl="1" indent="-228556" defTabSz="914225">
              <a:defRPr/>
            </a:pPr>
            <a:r>
              <a:rPr lang="en-US" sz="1961" dirty="0" smtClean="0">
                <a:solidFill>
                  <a:srgbClr val="000000"/>
                </a:solidFill>
                <a:latin typeface="Segoe UI Light"/>
              </a:rPr>
              <a:t>Database access methods exposed using standard </a:t>
            </a:r>
            <a:r>
              <a:rPr lang="en-US" sz="1961" dirty="0">
                <a:solidFill>
                  <a:srgbClr val="000000"/>
                </a:solidFill>
                <a:latin typeface="Segoe UI Light"/>
              </a:rPr>
              <a:t>HTTP verbs &amp; semantics</a:t>
            </a:r>
          </a:p>
          <a:p>
            <a:pPr marL="685668" lvl="1" indent="-228556" defTabSz="914225">
              <a:defRPr/>
            </a:pPr>
            <a:r>
              <a:rPr lang="en-US" sz="1961" dirty="0" smtClean="0">
                <a:solidFill>
                  <a:srgbClr val="000000"/>
                </a:solidFill>
                <a:latin typeface="Segoe UI Light"/>
              </a:rPr>
              <a:t>Stateless interaction with built-in rate limiting and retry</a:t>
            </a:r>
          </a:p>
          <a:p>
            <a:pPr marL="685668" lvl="1" indent="-228556" defTabSz="914225">
              <a:defRPr/>
            </a:pPr>
            <a:r>
              <a:rPr lang="en-US" sz="1961" dirty="0" smtClean="0">
                <a:solidFill>
                  <a:srgbClr val="000000"/>
                </a:solidFill>
                <a:latin typeface="Segoe UI Light"/>
              </a:rPr>
              <a:t>Interact </a:t>
            </a:r>
            <a:r>
              <a:rPr lang="en-US" sz="1961" dirty="0">
                <a:solidFill>
                  <a:srgbClr val="000000"/>
                </a:solidFill>
                <a:latin typeface="Segoe UI Light"/>
              </a:rPr>
              <a:t>using your favorite HTTP client</a:t>
            </a:r>
          </a:p>
          <a:p>
            <a:pPr marL="228556" indent="-228556" defTabSz="914225">
              <a:defRPr/>
            </a:pPr>
            <a:r>
              <a:rPr lang="en-US" sz="1961" dirty="0" smtClean="0">
                <a:solidFill>
                  <a:srgbClr val="000000"/>
                </a:solidFill>
                <a:latin typeface="Segoe UI Light"/>
              </a:rPr>
              <a:t>Designed </a:t>
            </a:r>
            <a:r>
              <a:rPr lang="en-US" sz="1961" dirty="0">
                <a:solidFill>
                  <a:srgbClr val="000000"/>
                </a:solidFill>
                <a:latin typeface="Segoe UI Light"/>
              </a:rPr>
              <a:t>for Gateway as well as, Direct Connectivity options</a:t>
            </a:r>
          </a:p>
        </p:txBody>
      </p:sp>
      <p:sp>
        <p:nvSpPr>
          <p:cNvPr id="5" name="Rounded Rectangle 4"/>
          <p:cNvSpPr/>
          <p:nvPr/>
        </p:nvSpPr>
        <p:spPr>
          <a:xfrm>
            <a:off x="1372271" y="1261953"/>
            <a:ext cx="1066648" cy="457135"/>
          </a:xfrm>
          <a:prstGeom prst="roundRect">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225">
              <a:defRPr/>
            </a:pPr>
            <a:r>
              <a:rPr lang="en-US" sz="1600" kern="0" dirty="0">
                <a:solidFill>
                  <a:prstClr val="white"/>
                </a:solidFill>
                <a:latin typeface="Segoe UI Light"/>
              </a:rPr>
              <a:t>POST</a:t>
            </a:r>
          </a:p>
        </p:txBody>
      </p:sp>
      <p:sp>
        <p:nvSpPr>
          <p:cNvPr id="6" name="Flowchart: Document 5"/>
          <p:cNvSpPr/>
          <p:nvPr/>
        </p:nvSpPr>
        <p:spPr>
          <a:xfrm>
            <a:off x="229432" y="1207313"/>
            <a:ext cx="838081" cy="567187"/>
          </a:xfrm>
          <a:prstGeom prst="flowChartDocument">
            <a:avLst/>
          </a:prstGeom>
          <a:gradFill rotWithShape="1">
            <a:gsLst>
              <a:gs pos="0">
                <a:srgbClr val="A5A5A5">
                  <a:lumMod val="110000"/>
                  <a:satMod val="105000"/>
                  <a:tint val="67000"/>
                </a:srgbClr>
              </a:gs>
              <a:gs pos="50000">
                <a:srgbClr val="A5A5A5">
                  <a:lumMod val="105000"/>
                  <a:satMod val="103000"/>
                  <a:tint val="73000"/>
                </a:srgbClr>
              </a:gs>
              <a:gs pos="100000">
                <a:srgbClr val="A5A5A5">
                  <a:lumMod val="105000"/>
                  <a:satMod val="109000"/>
                  <a:tint val="81000"/>
                </a:srgbClr>
              </a:gs>
            </a:gsLst>
            <a:lin ang="5400000" scaled="0"/>
          </a:gradFill>
          <a:ln w="6350" cap="flat" cmpd="sng" algn="ctr">
            <a:solidFill>
              <a:srgbClr val="A5A5A5"/>
            </a:solidFill>
            <a:prstDash val="solid"/>
            <a:miter lim="800000"/>
          </a:ln>
          <a:effectLst/>
        </p:spPr>
        <p:txBody>
          <a:bodyPr rtlCol="0" anchor="ctr"/>
          <a:lstStyle/>
          <a:p>
            <a:pPr algn="ctr" defTabSz="914225">
              <a:defRPr/>
            </a:pPr>
            <a:r>
              <a:rPr lang="en-US" sz="1200" kern="0" dirty="0" smtClean="0">
                <a:solidFill>
                  <a:prstClr val="black"/>
                </a:solidFill>
                <a:latin typeface="Segoe UI Light"/>
              </a:rPr>
              <a:t>Resource</a:t>
            </a:r>
            <a:endParaRPr lang="en-US" sz="1200" kern="0" dirty="0">
              <a:solidFill>
                <a:prstClr val="black"/>
              </a:solidFill>
              <a:latin typeface="Segoe UI Light"/>
            </a:endParaRPr>
          </a:p>
        </p:txBody>
      </p:sp>
      <p:cxnSp>
        <p:nvCxnSpPr>
          <p:cNvPr id="7" name="Straight Arrow Connector 6"/>
          <p:cNvCxnSpPr>
            <a:stCxn id="6" idx="3"/>
            <a:endCxn id="5" idx="1"/>
          </p:cNvCxnSpPr>
          <p:nvPr/>
        </p:nvCxnSpPr>
        <p:spPr>
          <a:xfrm flipV="1">
            <a:off x="1067514" y="1490521"/>
            <a:ext cx="304757" cy="386"/>
          </a:xfrm>
          <a:prstGeom prst="straightConnector1">
            <a:avLst/>
          </a:prstGeom>
          <a:noFill/>
          <a:ln w="6350" cap="flat" cmpd="sng" algn="ctr">
            <a:solidFill>
              <a:srgbClr val="5B9BD5"/>
            </a:solidFill>
            <a:prstDash val="solid"/>
            <a:miter lim="800000"/>
            <a:tailEnd type="arrow"/>
          </a:ln>
          <a:effectLst/>
        </p:spPr>
      </p:cxnSp>
      <p:cxnSp>
        <p:nvCxnSpPr>
          <p:cNvPr id="8" name="Straight Arrow Connector 7"/>
          <p:cNvCxnSpPr>
            <a:stCxn id="5" idx="3"/>
            <a:endCxn id="9" idx="1"/>
          </p:cNvCxnSpPr>
          <p:nvPr/>
        </p:nvCxnSpPr>
        <p:spPr>
          <a:xfrm>
            <a:off x="2438919" y="1490521"/>
            <a:ext cx="685703" cy="0"/>
          </a:xfrm>
          <a:prstGeom prst="straightConnector1">
            <a:avLst/>
          </a:prstGeom>
          <a:noFill/>
          <a:ln w="6350" cap="flat" cmpd="sng" algn="ctr">
            <a:solidFill>
              <a:srgbClr val="5B9BD5"/>
            </a:solidFill>
            <a:prstDash val="solid"/>
            <a:miter lim="800000"/>
            <a:tailEnd type="arrow"/>
          </a:ln>
          <a:effectLst/>
        </p:spPr>
      </p:cxnSp>
      <p:sp>
        <p:nvSpPr>
          <p:cNvPr id="9" name="Flowchart: Document 8"/>
          <p:cNvSpPr/>
          <p:nvPr/>
        </p:nvSpPr>
        <p:spPr>
          <a:xfrm>
            <a:off x="3124622" y="1261953"/>
            <a:ext cx="914270" cy="45713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400" kern="0" dirty="0">
                <a:solidFill>
                  <a:prstClr val="black"/>
                </a:solidFill>
                <a:latin typeface="Segoe UI Light"/>
              </a:rPr>
              <a:t>Tenant</a:t>
            </a:r>
          </a:p>
        </p:txBody>
      </p:sp>
      <p:sp>
        <p:nvSpPr>
          <p:cNvPr id="10" name="Flowchart: Document 9"/>
          <p:cNvSpPr/>
          <p:nvPr/>
        </p:nvSpPr>
        <p:spPr>
          <a:xfrm>
            <a:off x="3200811" y="1338142"/>
            <a:ext cx="990459" cy="53332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200" kern="0" dirty="0" smtClean="0">
                <a:solidFill>
                  <a:prstClr val="black"/>
                </a:solidFill>
                <a:latin typeface="Segoe UI Light"/>
              </a:rPr>
              <a:t>Resource set</a:t>
            </a:r>
            <a:endParaRPr lang="en-US" sz="1200" kern="0" dirty="0">
              <a:solidFill>
                <a:prstClr val="black"/>
              </a:solidFill>
              <a:latin typeface="Segoe UI Light"/>
            </a:endParaRPr>
          </a:p>
        </p:txBody>
      </p:sp>
      <p:sp>
        <p:nvSpPr>
          <p:cNvPr id="11" name="Rounded Rectangle 10"/>
          <p:cNvSpPr/>
          <p:nvPr/>
        </p:nvSpPr>
        <p:spPr>
          <a:xfrm>
            <a:off x="1372271" y="2196970"/>
            <a:ext cx="1066648" cy="457135"/>
          </a:xfrm>
          <a:prstGeom prst="roundRect">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225">
              <a:defRPr/>
            </a:pPr>
            <a:r>
              <a:rPr lang="en-US" sz="1600" kern="0" dirty="0">
                <a:solidFill>
                  <a:prstClr val="white"/>
                </a:solidFill>
                <a:latin typeface="Segoe UI Light"/>
              </a:rPr>
              <a:t>PUT</a:t>
            </a:r>
          </a:p>
        </p:txBody>
      </p:sp>
      <p:sp>
        <p:nvSpPr>
          <p:cNvPr id="12" name="Flowchart: Document 11"/>
          <p:cNvSpPr/>
          <p:nvPr/>
        </p:nvSpPr>
        <p:spPr>
          <a:xfrm>
            <a:off x="229432" y="2142330"/>
            <a:ext cx="838081" cy="567187"/>
          </a:xfrm>
          <a:prstGeom prst="flowChartDocument">
            <a:avLst/>
          </a:prstGeom>
          <a:gradFill rotWithShape="1">
            <a:gsLst>
              <a:gs pos="0">
                <a:srgbClr val="A5A5A5">
                  <a:lumMod val="110000"/>
                  <a:satMod val="105000"/>
                  <a:tint val="67000"/>
                </a:srgbClr>
              </a:gs>
              <a:gs pos="50000">
                <a:srgbClr val="A5A5A5">
                  <a:lumMod val="105000"/>
                  <a:satMod val="103000"/>
                  <a:tint val="73000"/>
                </a:srgbClr>
              </a:gs>
              <a:gs pos="100000">
                <a:srgbClr val="A5A5A5">
                  <a:lumMod val="105000"/>
                  <a:satMod val="109000"/>
                  <a:tint val="81000"/>
                </a:srgbClr>
              </a:gs>
            </a:gsLst>
            <a:lin ang="5400000" scaled="0"/>
          </a:gradFill>
          <a:ln w="6350" cap="flat" cmpd="sng" algn="ctr">
            <a:solidFill>
              <a:srgbClr val="A5A5A5"/>
            </a:solidFill>
            <a:prstDash val="solid"/>
            <a:miter lim="800000"/>
          </a:ln>
          <a:effectLst/>
        </p:spPr>
        <p:txBody>
          <a:bodyPr rtlCol="0" anchor="ctr"/>
          <a:lstStyle/>
          <a:p>
            <a:pPr algn="ctr" defTabSz="914225">
              <a:defRPr/>
            </a:pPr>
            <a:r>
              <a:rPr lang="en-US" sz="1200" kern="0" dirty="0" smtClean="0">
                <a:solidFill>
                  <a:prstClr val="black"/>
                </a:solidFill>
                <a:latin typeface="Segoe UI Light"/>
              </a:rPr>
              <a:t>Resource</a:t>
            </a:r>
            <a:endParaRPr lang="en-US" sz="1200" kern="0" dirty="0">
              <a:solidFill>
                <a:prstClr val="black"/>
              </a:solidFill>
              <a:latin typeface="Segoe UI Light"/>
            </a:endParaRPr>
          </a:p>
        </p:txBody>
      </p:sp>
      <p:cxnSp>
        <p:nvCxnSpPr>
          <p:cNvPr id="13" name="Straight Arrow Connector 12"/>
          <p:cNvCxnSpPr>
            <a:stCxn id="12" idx="3"/>
            <a:endCxn id="11" idx="1"/>
          </p:cNvCxnSpPr>
          <p:nvPr/>
        </p:nvCxnSpPr>
        <p:spPr>
          <a:xfrm flipV="1">
            <a:off x="1067514" y="2425538"/>
            <a:ext cx="304757" cy="386"/>
          </a:xfrm>
          <a:prstGeom prst="straightConnector1">
            <a:avLst/>
          </a:prstGeom>
          <a:noFill/>
          <a:ln w="6350" cap="flat" cmpd="sng" algn="ctr">
            <a:solidFill>
              <a:srgbClr val="5B9BD5"/>
            </a:solidFill>
            <a:prstDash val="solid"/>
            <a:miter lim="800000"/>
            <a:tailEnd type="arrow"/>
          </a:ln>
          <a:effectLst/>
        </p:spPr>
      </p:cxnSp>
      <p:cxnSp>
        <p:nvCxnSpPr>
          <p:cNvPr id="14" name="Straight Arrow Connector 13"/>
          <p:cNvCxnSpPr>
            <a:stCxn id="11" idx="3"/>
            <a:endCxn id="15" idx="1"/>
          </p:cNvCxnSpPr>
          <p:nvPr/>
        </p:nvCxnSpPr>
        <p:spPr>
          <a:xfrm flipV="1">
            <a:off x="2438919" y="2422074"/>
            <a:ext cx="685703" cy="3464"/>
          </a:xfrm>
          <a:prstGeom prst="straightConnector1">
            <a:avLst/>
          </a:prstGeom>
          <a:noFill/>
          <a:ln w="6350" cap="flat" cmpd="sng" algn="ctr">
            <a:solidFill>
              <a:srgbClr val="5B9BD5"/>
            </a:solidFill>
            <a:prstDash val="solid"/>
            <a:miter lim="800000"/>
            <a:tailEnd type="arrow"/>
          </a:ln>
          <a:effectLst/>
        </p:spPr>
      </p:cxnSp>
      <p:sp>
        <p:nvSpPr>
          <p:cNvPr id="15" name="Flowchart: Document 14"/>
          <p:cNvSpPr/>
          <p:nvPr/>
        </p:nvSpPr>
        <p:spPr>
          <a:xfrm>
            <a:off x="3124621" y="2155413"/>
            <a:ext cx="990459" cy="53332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200" kern="0" dirty="0" smtClean="0">
                <a:solidFill>
                  <a:prstClr val="black"/>
                </a:solidFill>
                <a:latin typeface="Segoe UI Light"/>
              </a:rPr>
              <a:t>Resource</a:t>
            </a:r>
            <a:endParaRPr lang="en-US" sz="1200" kern="0" dirty="0">
              <a:solidFill>
                <a:prstClr val="black"/>
              </a:solidFill>
              <a:latin typeface="Segoe UI Light"/>
            </a:endParaRPr>
          </a:p>
        </p:txBody>
      </p:sp>
      <p:sp>
        <p:nvSpPr>
          <p:cNvPr id="16" name="Rounded Rectangle 15"/>
          <p:cNvSpPr/>
          <p:nvPr/>
        </p:nvSpPr>
        <p:spPr>
          <a:xfrm>
            <a:off x="1372271" y="3006609"/>
            <a:ext cx="1066648" cy="457135"/>
          </a:xfrm>
          <a:prstGeom prst="roundRect">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225">
              <a:defRPr/>
            </a:pPr>
            <a:r>
              <a:rPr lang="en-US" sz="1600" kern="0" dirty="0">
                <a:solidFill>
                  <a:prstClr val="white"/>
                </a:solidFill>
                <a:latin typeface="Segoe UI Light"/>
              </a:rPr>
              <a:t>DELETE</a:t>
            </a:r>
          </a:p>
        </p:txBody>
      </p:sp>
      <p:cxnSp>
        <p:nvCxnSpPr>
          <p:cNvPr id="17" name="Straight Arrow Connector 16"/>
          <p:cNvCxnSpPr>
            <a:endCxn id="16" idx="1"/>
          </p:cNvCxnSpPr>
          <p:nvPr/>
        </p:nvCxnSpPr>
        <p:spPr>
          <a:xfrm>
            <a:off x="915135" y="3231714"/>
            <a:ext cx="457135" cy="3464"/>
          </a:xfrm>
          <a:prstGeom prst="straightConnector1">
            <a:avLst/>
          </a:prstGeom>
          <a:noFill/>
          <a:ln w="6350" cap="flat" cmpd="sng" algn="ctr">
            <a:solidFill>
              <a:srgbClr val="5B9BD5"/>
            </a:solidFill>
            <a:prstDash val="solid"/>
            <a:miter lim="800000"/>
            <a:tailEnd type="arrow"/>
          </a:ln>
          <a:effectLst/>
        </p:spPr>
      </p:cxnSp>
      <p:cxnSp>
        <p:nvCxnSpPr>
          <p:cNvPr id="18" name="Straight Arrow Connector 17"/>
          <p:cNvCxnSpPr>
            <a:stCxn id="16" idx="3"/>
            <a:endCxn id="19" idx="1"/>
          </p:cNvCxnSpPr>
          <p:nvPr/>
        </p:nvCxnSpPr>
        <p:spPr>
          <a:xfrm flipV="1">
            <a:off x="2438919" y="3231714"/>
            <a:ext cx="685703" cy="3464"/>
          </a:xfrm>
          <a:prstGeom prst="straightConnector1">
            <a:avLst/>
          </a:prstGeom>
          <a:noFill/>
          <a:ln w="6350" cap="flat" cmpd="sng" algn="ctr">
            <a:solidFill>
              <a:srgbClr val="5B9BD5"/>
            </a:solidFill>
            <a:prstDash val="solid"/>
            <a:miter lim="800000"/>
            <a:tailEnd type="arrow"/>
          </a:ln>
          <a:effectLst/>
        </p:spPr>
      </p:cxnSp>
      <p:sp>
        <p:nvSpPr>
          <p:cNvPr id="19" name="Flowchart: Document 18"/>
          <p:cNvSpPr/>
          <p:nvPr/>
        </p:nvSpPr>
        <p:spPr>
          <a:xfrm>
            <a:off x="3124621" y="2965051"/>
            <a:ext cx="990459" cy="53332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200" kern="0" dirty="0" smtClean="0">
                <a:solidFill>
                  <a:prstClr val="black"/>
                </a:solidFill>
                <a:latin typeface="Segoe UI Light"/>
              </a:rPr>
              <a:t>Resource</a:t>
            </a:r>
            <a:endParaRPr lang="en-US" sz="1200" kern="0" dirty="0">
              <a:solidFill>
                <a:prstClr val="black"/>
              </a:solidFill>
              <a:latin typeface="Segoe UI Light"/>
            </a:endParaRPr>
          </a:p>
        </p:txBody>
      </p:sp>
      <p:sp>
        <p:nvSpPr>
          <p:cNvPr id="20" name="Rounded Rectangle 19"/>
          <p:cNvSpPr/>
          <p:nvPr/>
        </p:nvSpPr>
        <p:spPr>
          <a:xfrm>
            <a:off x="1372271" y="3997058"/>
            <a:ext cx="1066648" cy="457135"/>
          </a:xfrm>
          <a:prstGeom prst="roundRect">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225">
              <a:defRPr/>
            </a:pPr>
            <a:r>
              <a:rPr lang="en-US" sz="1600" kern="0" dirty="0">
                <a:solidFill>
                  <a:prstClr val="white"/>
                </a:solidFill>
                <a:latin typeface="Segoe UI Light"/>
              </a:rPr>
              <a:t>GET</a:t>
            </a:r>
          </a:p>
        </p:txBody>
      </p:sp>
      <p:cxnSp>
        <p:nvCxnSpPr>
          <p:cNvPr id="21" name="Straight Arrow Connector 20"/>
          <p:cNvCxnSpPr>
            <a:endCxn id="20" idx="1"/>
          </p:cNvCxnSpPr>
          <p:nvPr/>
        </p:nvCxnSpPr>
        <p:spPr>
          <a:xfrm>
            <a:off x="832020" y="4225625"/>
            <a:ext cx="540251" cy="0"/>
          </a:xfrm>
          <a:prstGeom prst="straightConnector1">
            <a:avLst/>
          </a:prstGeom>
          <a:noFill/>
          <a:ln w="6350" cap="flat" cmpd="sng" algn="ctr">
            <a:solidFill>
              <a:srgbClr val="5B9BD5"/>
            </a:solidFill>
            <a:prstDash val="solid"/>
            <a:miter lim="800000"/>
            <a:tailEnd type="arrow"/>
          </a:ln>
          <a:effectLst/>
        </p:spPr>
      </p:cxnSp>
      <p:cxnSp>
        <p:nvCxnSpPr>
          <p:cNvPr id="22" name="Straight Arrow Connector 21"/>
          <p:cNvCxnSpPr>
            <a:stCxn id="20" idx="3"/>
            <a:endCxn id="24" idx="1"/>
          </p:cNvCxnSpPr>
          <p:nvPr/>
        </p:nvCxnSpPr>
        <p:spPr>
          <a:xfrm>
            <a:off x="2438919" y="4225625"/>
            <a:ext cx="685703" cy="0"/>
          </a:xfrm>
          <a:prstGeom prst="straightConnector1">
            <a:avLst/>
          </a:prstGeom>
          <a:noFill/>
          <a:ln w="6350" cap="flat" cmpd="sng" algn="ctr">
            <a:solidFill>
              <a:srgbClr val="5B9BD5"/>
            </a:solidFill>
            <a:prstDash val="solid"/>
            <a:miter lim="800000"/>
            <a:tailEnd type="arrow"/>
          </a:ln>
          <a:effectLst/>
        </p:spPr>
      </p:cxnSp>
      <p:sp>
        <p:nvSpPr>
          <p:cNvPr id="24" name="Flowchart: Document 23"/>
          <p:cNvSpPr/>
          <p:nvPr/>
        </p:nvSpPr>
        <p:spPr>
          <a:xfrm>
            <a:off x="3124622" y="3997058"/>
            <a:ext cx="914270" cy="45713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400" kern="0" dirty="0">
                <a:solidFill>
                  <a:prstClr val="black"/>
                </a:solidFill>
                <a:latin typeface="Segoe UI Light"/>
              </a:rPr>
              <a:t>Tenant</a:t>
            </a:r>
          </a:p>
        </p:txBody>
      </p:sp>
      <p:sp>
        <p:nvSpPr>
          <p:cNvPr id="25" name="Flowchart: Document 24"/>
          <p:cNvSpPr/>
          <p:nvPr/>
        </p:nvSpPr>
        <p:spPr>
          <a:xfrm>
            <a:off x="3200811" y="4073247"/>
            <a:ext cx="1066648" cy="53332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200" kern="0" dirty="0" smtClean="0">
                <a:solidFill>
                  <a:prstClr val="black"/>
                </a:solidFill>
                <a:latin typeface="Segoe UI Light"/>
              </a:rPr>
              <a:t>Resource set</a:t>
            </a:r>
            <a:endParaRPr lang="en-US" sz="1200" kern="0" dirty="0">
              <a:solidFill>
                <a:prstClr val="black"/>
              </a:solidFill>
              <a:latin typeface="Segoe UI Light"/>
            </a:endParaRPr>
          </a:p>
        </p:txBody>
      </p:sp>
      <p:sp>
        <p:nvSpPr>
          <p:cNvPr id="28" name="TextBox 27"/>
          <p:cNvSpPr txBox="1"/>
          <p:nvPr/>
        </p:nvSpPr>
        <p:spPr>
          <a:xfrm>
            <a:off x="1606328" y="1702388"/>
            <a:ext cx="833293" cy="307777"/>
          </a:xfrm>
          <a:prstGeom prst="rect">
            <a:avLst/>
          </a:prstGeom>
          <a:noFill/>
        </p:spPr>
        <p:txBody>
          <a:bodyPr wrap="square" rtlCol="0">
            <a:spAutoFit/>
          </a:bodyPr>
          <a:lstStyle/>
          <a:p>
            <a:r>
              <a:rPr lang="en-US" sz="1400" dirty="0" smtClean="0">
                <a:solidFill>
                  <a:srgbClr val="000000"/>
                </a:solidFill>
                <a:latin typeface="Segoe UI Light"/>
              </a:rPr>
              <a:t>Insert</a:t>
            </a:r>
            <a:endParaRPr lang="en-US" sz="1400" dirty="0">
              <a:solidFill>
                <a:srgbClr val="000000"/>
              </a:solidFill>
              <a:latin typeface="Segoe UI Light"/>
            </a:endParaRPr>
          </a:p>
        </p:txBody>
      </p:sp>
      <p:sp>
        <p:nvSpPr>
          <p:cNvPr id="29" name="TextBox 28"/>
          <p:cNvSpPr txBox="1"/>
          <p:nvPr/>
        </p:nvSpPr>
        <p:spPr>
          <a:xfrm>
            <a:off x="1564854" y="2691271"/>
            <a:ext cx="835970" cy="312029"/>
          </a:xfrm>
          <a:prstGeom prst="rect">
            <a:avLst/>
          </a:prstGeom>
          <a:noFill/>
        </p:spPr>
        <p:txBody>
          <a:bodyPr wrap="square" rtlCol="0">
            <a:spAutoFit/>
          </a:bodyPr>
          <a:lstStyle/>
          <a:p>
            <a:r>
              <a:rPr lang="en-US" sz="1400" dirty="0" smtClean="0">
                <a:solidFill>
                  <a:srgbClr val="000000"/>
                </a:solidFill>
                <a:latin typeface="Segoe UI Light"/>
              </a:rPr>
              <a:t>Replace</a:t>
            </a:r>
            <a:endParaRPr lang="en-US" sz="1400" dirty="0">
              <a:solidFill>
                <a:srgbClr val="000000"/>
              </a:solidFill>
              <a:latin typeface="Segoe UI Light"/>
            </a:endParaRPr>
          </a:p>
        </p:txBody>
      </p:sp>
      <p:sp>
        <p:nvSpPr>
          <p:cNvPr id="30" name="TextBox 29"/>
          <p:cNvSpPr txBox="1"/>
          <p:nvPr/>
        </p:nvSpPr>
        <p:spPr>
          <a:xfrm>
            <a:off x="1565567" y="3529786"/>
            <a:ext cx="761265" cy="312029"/>
          </a:xfrm>
          <a:prstGeom prst="rect">
            <a:avLst/>
          </a:prstGeom>
          <a:noFill/>
        </p:spPr>
        <p:txBody>
          <a:bodyPr wrap="square" rtlCol="0">
            <a:spAutoFit/>
          </a:bodyPr>
          <a:lstStyle/>
          <a:p>
            <a:r>
              <a:rPr lang="en-US" sz="1400" dirty="0" smtClean="0">
                <a:solidFill>
                  <a:srgbClr val="000000"/>
                </a:solidFill>
                <a:latin typeface="Segoe UI Light"/>
              </a:rPr>
              <a:t>Delete</a:t>
            </a:r>
            <a:endParaRPr lang="en-US" sz="1400" dirty="0">
              <a:solidFill>
                <a:srgbClr val="000000"/>
              </a:solidFill>
              <a:latin typeface="Segoe UI Light"/>
            </a:endParaRPr>
          </a:p>
        </p:txBody>
      </p:sp>
      <p:sp>
        <p:nvSpPr>
          <p:cNvPr id="31" name="TextBox 30"/>
          <p:cNvSpPr txBox="1"/>
          <p:nvPr/>
        </p:nvSpPr>
        <p:spPr>
          <a:xfrm>
            <a:off x="1418599" y="4454191"/>
            <a:ext cx="1055199" cy="307777"/>
          </a:xfrm>
          <a:prstGeom prst="rect">
            <a:avLst/>
          </a:prstGeom>
          <a:noFill/>
        </p:spPr>
        <p:txBody>
          <a:bodyPr wrap="square" rtlCol="0">
            <a:spAutoFit/>
          </a:bodyPr>
          <a:lstStyle/>
          <a:p>
            <a:r>
              <a:rPr lang="en-US" sz="1400" dirty="0" smtClean="0">
                <a:solidFill>
                  <a:srgbClr val="000000"/>
                </a:solidFill>
                <a:latin typeface="Segoe UI Light"/>
              </a:rPr>
              <a:t>Enumerate</a:t>
            </a:r>
            <a:endParaRPr lang="en-US" sz="1400" dirty="0">
              <a:solidFill>
                <a:srgbClr val="000000"/>
              </a:solidFill>
              <a:latin typeface="Segoe UI Light"/>
            </a:endParaRPr>
          </a:p>
        </p:txBody>
      </p:sp>
      <p:sp>
        <p:nvSpPr>
          <p:cNvPr id="36" name="Rectangle 35"/>
          <p:cNvSpPr/>
          <p:nvPr/>
        </p:nvSpPr>
        <p:spPr>
          <a:xfrm>
            <a:off x="4570106" y="2883938"/>
            <a:ext cx="7053848" cy="3575907"/>
          </a:xfrm>
          <a:prstGeom prst="rect">
            <a:avLst/>
          </a:prstGeom>
          <a:solidFill>
            <a:srgbClr val="E7E6E6"/>
          </a:solidFill>
          <a:ln>
            <a:noFill/>
          </a:ln>
        </p:spPr>
        <p:txBody>
          <a:bodyPr wrap="square">
            <a:spAutoFit/>
          </a:bodyPr>
          <a:lstStyle/>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POST http://myaccount.documents.azure.net/dbs</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smtClean="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a:t>
            </a:r>
            <a:r>
              <a:rPr lang="en-US" sz="1600" dirty="0" err="1" smtClean="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id":"</a:t>
            </a:r>
            <a:r>
              <a:rPr lang="en-US" sz="1600" dirty="0" err="1">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My</a:t>
            </a: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Company Db"}</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[201 Created]</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smtClean="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“id": </a:t>
            </a: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"My Company Db",</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smtClean="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“_rid</a:t>
            </a: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"UoEi5w==",</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smtClean="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“_self</a:t>
            </a: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"dbs/UoEi5w==/",</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smtClean="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“_</a:t>
            </a:r>
            <a:r>
              <a:rPr lang="en-US" sz="1600" dirty="0" err="1" smtClean="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colls</a:t>
            </a: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"colls/",</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smtClean="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“_users</a:t>
            </a: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 "users/"</a:t>
            </a:r>
          </a:p>
          <a:p>
            <a:pPr>
              <a:spcAft>
                <a:spcPts val="600"/>
              </a:spcAft>
              <a:defRPr/>
            </a:pPr>
            <a:r>
              <a:rPr lang="en-US" sz="1600" dirty="0">
                <a:solidFill>
                  <a:srgbClr val="FFFFFF">
                    <a:lumMod val="50000"/>
                  </a:srgbClr>
                </a:solidFill>
                <a:latin typeface="Consolas" panose="020B0609020204030204" pitchFamily="49" charset="0"/>
                <a:ea typeface="Times New Roman" panose="02020603050405020304" pitchFamily="18" charset="0"/>
                <a:cs typeface="Consolas" panose="020B0609020204030204" pitchFamily="49" charset="0"/>
              </a:rPr>
              <a:t>}</a:t>
            </a:r>
          </a:p>
        </p:txBody>
      </p:sp>
      <p:sp>
        <p:nvSpPr>
          <p:cNvPr id="39" name="Rounded Rectangle 38"/>
          <p:cNvSpPr/>
          <p:nvPr/>
        </p:nvSpPr>
        <p:spPr>
          <a:xfrm>
            <a:off x="1371216" y="4798101"/>
            <a:ext cx="1066648" cy="457135"/>
          </a:xfrm>
          <a:prstGeom prst="roundRect">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225">
              <a:defRPr/>
            </a:pPr>
            <a:r>
              <a:rPr lang="en-US" sz="1600" kern="0" dirty="0" smtClean="0">
                <a:solidFill>
                  <a:prstClr val="white"/>
                </a:solidFill>
                <a:latin typeface="Segoe UI Light"/>
              </a:rPr>
              <a:t>POST</a:t>
            </a:r>
            <a:endParaRPr lang="en-US" sz="1600" kern="0" dirty="0">
              <a:solidFill>
                <a:prstClr val="white"/>
              </a:solidFill>
              <a:latin typeface="Segoe UI Light"/>
            </a:endParaRPr>
          </a:p>
        </p:txBody>
      </p:sp>
      <p:cxnSp>
        <p:nvCxnSpPr>
          <p:cNvPr id="40" name="Straight Arrow Connector 39"/>
          <p:cNvCxnSpPr>
            <a:endCxn id="39" idx="1"/>
          </p:cNvCxnSpPr>
          <p:nvPr/>
        </p:nvCxnSpPr>
        <p:spPr>
          <a:xfrm>
            <a:off x="830965" y="5026668"/>
            <a:ext cx="540251" cy="0"/>
          </a:xfrm>
          <a:prstGeom prst="straightConnector1">
            <a:avLst/>
          </a:prstGeom>
          <a:noFill/>
          <a:ln w="6350" cap="flat" cmpd="sng" algn="ctr">
            <a:solidFill>
              <a:srgbClr val="5B9BD5"/>
            </a:solidFill>
            <a:prstDash val="solid"/>
            <a:miter lim="800000"/>
            <a:tailEnd type="arrow"/>
          </a:ln>
          <a:effectLst/>
        </p:spPr>
      </p:cxnSp>
      <p:cxnSp>
        <p:nvCxnSpPr>
          <p:cNvPr id="41" name="Straight Arrow Connector 40"/>
          <p:cNvCxnSpPr>
            <a:stCxn id="39" idx="3"/>
            <a:endCxn id="42" idx="1"/>
          </p:cNvCxnSpPr>
          <p:nvPr/>
        </p:nvCxnSpPr>
        <p:spPr>
          <a:xfrm>
            <a:off x="2437864" y="5026668"/>
            <a:ext cx="685703" cy="0"/>
          </a:xfrm>
          <a:prstGeom prst="straightConnector1">
            <a:avLst/>
          </a:prstGeom>
          <a:noFill/>
          <a:ln w="6350" cap="flat" cmpd="sng" algn="ctr">
            <a:solidFill>
              <a:srgbClr val="5B9BD5"/>
            </a:solidFill>
            <a:prstDash val="solid"/>
            <a:miter lim="800000"/>
            <a:tailEnd type="arrow"/>
          </a:ln>
          <a:effectLst/>
        </p:spPr>
      </p:cxnSp>
      <p:sp>
        <p:nvSpPr>
          <p:cNvPr id="42" name="Flowchart: Document 41"/>
          <p:cNvSpPr/>
          <p:nvPr/>
        </p:nvSpPr>
        <p:spPr>
          <a:xfrm>
            <a:off x="3123567" y="4798101"/>
            <a:ext cx="914270" cy="45713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400" kern="0" dirty="0">
                <a:solidFill>
                  <a:prstClr val="black"/>
                </a:solidFill>
                <a:latin typeface="Segoe UI Light"/>
              </a:rPr>
              <a:t>Tenant</a:t>
            </a:r>
          </a:p>
        </p:txBody>
      </p:sp>
      <p:sp>
        <p:nvSpPr>
          <p:cNvPr id="43" name="Flowchart: Document 42"/>
          <p:cNvSpPr/>
          <p:nvPr/>
        </p:nvSpPr>
        <p:spPr>
          <a:xfrm>
            <a:off x="3199756" y="4874290"/>
            <a:ext cx="1066648" cy="53332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200" kern="0" dirty="0" smtClean="0">
                <a:solidFill>
                  <a:prstClr val="black"/>
                </a:solidFill>
                <a:latin typeface="Segoe UI Light"/>
              </a:rPr>
              <a:t>Documents</a:t>
            </a:r>
            <a:endParaRPr lang="en-US" sz="1200" kern="0" dirty="0">
              <a:solidFill>
                <a:prstClr val="black"/>
              </a:solidFill>
              <a:latin typeface="Segoe UI Light"/>
            </a:endParaRPr>
          </a:p>
        </p:txBody>
      </p:sp>
      <p:sp>
        <p:nvSpPr>
          <p:cNvPr id="44" name="TextBox 43"/>
          <p:cNvSpPr txBox="1"/>
          <p:nvPr/>
        </p:nvSpPr>
        <p:spPr>
          <a:xfrm>
            <a:off x="1631076" y="5291367"/>
            <a:ext cx="1055199" cy="307777"/>
          </a:xfrm>
          <a:prstGeom prst="rect">
            <a:avLst/>
          </a:prstGeom>
          <a:noFill/>
        </p:spPr>
        <p:txBody>
          <a:bodyPr wrap="square" rtlCol="0">
            <a:spAutoFit/>
          </a:bodyPr>
          <a:lstStyle/>
          <a:p>
            <a:r>
              <a:rPr lang="en-US" sz="1400" dirty="0" smtClean="0">
                <a:solidFill>
                  <a:srgbClr val="000000"/>
                </a:solidFill>
                <a:latin typeface="Segoe UI Light"/>
              </a:rPr>
              <a:t>Query</a:t>
            </a:r>
            <a:endParaRPr lang="en-US" sz="1400" dirty="0">
              <a:solidFill>
                <a:srgbClr val="000000"/>
              </a:solidFill>
              <a:latin typeface="Segoe UI Light"/>
            </a:endParaRPr>
          </a:p>
        </p:txBody>
      </p:sp>
      <p:sp>
        <p:nvSpPr>
          <p:cNvPr id="45" name="Flowchart: Document 44"/>
          <p:cNvSpPr/>
          <p:nvPr/>
        </p:nvSpPr>
        <p:spPr>
          <a:xfrm>
            <a:off x="238827" y="4781582"/>
            <a:ext cx="838081" cy="567187"/>
          </a:xfrm>
          <a:prstGeom prst="flowChartDocument">
            <a:avLst/>
          </a:prstGeom>
          <a:gradFill rotWithShape="1">
            <a:gsLst>
              <a:gs pos="0">
                <a:srgbClr val="A5A5A5">
                  <a:lumMod val="110000"/>
                  <a:satMod val="105000"/>
                  <a:tint val="67000"/>
                </a:srgbClr>
              </a:gs>
              <a:gs pos="50000">
                <a:srgbClr val="A5A5A5">
                  <a:lumMod val="105000"/>
                  <a:satMod val="103000"/>
                  <a:tint val="73000"/>
                </a:srgbClr>
              </a:gs>
              <a:gs pos="100000">
                <a:srgbClr val="A5A5A5">
                  <a:lumMod val="105000"/>
                  <a:satMod val="109000"/>
                  <a:tint val="81000"/>
                </a:srgbClr>
              </a:gs>
            </a:gsLst>
            <a:lin ang="5400000" scaled="0"/>
          </a:gradFill>
          <a:ln w="6350" cap="flat" cmpd="sng" algn="ctr">
            <a:solidFill>
              <a:srgbClr val="A5A5A5"/>
            </a:solidFill>
            <a:prstDash val="solid"/>
            <a:miter lim="800000"/>
          </a:ln>
          <a:effectLst/>
        </p:spPr>
        <p:txBody>
          <a:bodyPr rtlCol="0" anchor="ctr"/>
          <a:lstStyle/>
          <a:p>
            <a:pPr algn="ctr" defTabSz="914225">
              <a:defRPr/>
            </a:pPr>
            <a:r>
              <a:rPr lang="en-US" sz="1200" kern="0" dirty="0" smtClean="0">
                <a:solidFill>
                  <a:prstClr val="black"/>
                </a:solidFill>
                <a:latin typeface="Segoe UI Light"/>
              </a:rPr>
              <a:t>SQL</a:t>
            </a:r>
            <a:endParaRPr lang="en-US" sz="1200" kern="0" dirty="0">
              <a:solidFill>
                <a:prstClr val="black"/>
              </a:solidFill>
              <a:latin typeface="Segoe UI Light"/>
            </a:endParaRPr>
          </a:p>
        </p:txBody>
      </p:sp>
      <p:sp>
        <p:nvSpPr>
          <p:cNvPr id="46" name="Rounded Rectangle 45"/>
          <p:cNvSpPr/>
          <p:nvPr/>
        </p:nvSpPr>
        <p:spPr>
          <a:xfrm>
            <a:off x="1378300" y="5556952"/>
            <a:ext cx="1066648" cy="457135"/>
          </a:xfrm>
          <a:prstGeom prst="roundRect">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225">
              <a:defRPr/>
            </a:pPr>
            <a:r>
              <a:rPr lang="en-US" sz="1600" kern="0" dirty="0" smtClean="0">
                <a:solidFill>
                  <a:prstClr val="white"/>
                </a:solidFill>
                <a:latin typeface="Segoe UI Light"/>
              </a:rPr>
              <a:t>POST</a:t>
            </a:r>
            <a:endParaRPr lang="en-US" sz="1600" kern="0" dirty="0">
              <a:solidFill>
                <a:prstClr val="white"/>
              </a:solidFill>
              <a:latin typeface="Segoe UI Light"/>
            </a:endParaRPr>
          </a:p>
        </p:txBody>
      </p:sp>
      <p:cxnSp>
        <p:nvCxnSpPr>
          <p:cNvPr id="47" name="Straight Arrow Connector 46"/>
          <p:cNvCxnSpPr>
            <a:endCxn id="46" idx="1"/>
          </p:cNvCxnSpPr>
          <p:nvPr/>
        </p:nvCxnSpPr>
        <p:spPr>
          <a:xfrm>
            <a:off x="838049" y="5785519"/>
            <a:ext cx="540251" cy="0"/>
          </a:xfrm>
          <a:prstGeom prst="straightConnector1">
            <a:avLst/>
          </a:prstGeom>
          <a:noFill/>
          <a:ln w="6350" cap="flat" cmpd="sng" algn="ctr">
            <a:solidFill>
              <a:srgbClr val="5B9BD5"/>
            </a:solidFill>
            <a:prstDash val="solid"/>
            <a:miter lim="800000"/>
            <a:tailEnd type="arrow"/>
          </a:ln>
          <a:effectLst/>
        </p:spPr>
      </p:cxnSp>
      <p:cxnSp>
        <p:nvCxnSpPr>
          <p:cNvPr id="48" name="Straight Arrow Connector 47"/>
          <p:cNvCxnSpPr>
            <a:stCxn id="46" idx="3"/>
            <a:endCxn id="49" idx="1"/>
          </p:cNvCxnSpPr>
          <p:nvPr/>
        </p:nvCxnSpPr>
        <p:spPr>
          <a:xfrm>
            <a:off x="2444948" y="5785519"/>
            <a:ext cx="685703" cy="0"/>
          </a:xfrm>
          <a:prstGeom prst="straightConnector1">
            <a:avLst/>
          </a:prstGeom>
          <a:noFill/>
          <a:ln w="6350" cap="flat" cmpd="sng" algn="ctr">
            <a:solidFill>
              <a:srgbClr val="5B9BD5"/>
            </a:solidFill>
            <a:prstDash val="solid"/>
            <a:miter lim="800000"/>
            <a:tailEnd type="arrow"/>
          </a:ln>
          <a:effectLst/>
        </p:spPr>
      </p:cxnSp>
      <p:sp>
        <p:nvSpPr>
          <p:cNvPr id="49" name="Flowchart: Document 48"/>
          <p:cNvSpPr/>
          <p:nvPr/>
        </p:nvSpPr>
        <p:spPr>
          <a:xfrm>
            <a:off x="3130651" y="5556952"/>
            <a:ext cx="914270" cy="45713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400" kern="0" dirty="0">
                <a:solidFill>
                  <a:prstClr val="black"/>
                </a:solidFill>
                <a:latin typeface="Segoe UI Light"/>
              </a:rPr>
              <a:t>Tenant</a:t>
            </a:r>
          </a:p>
        </p:txBody>
      </p:sp>
      <p:sp>
        <p:nvSpPr>
          <p:cNvPr id="50" name="Flowchart: Document 49"/>
          <p:cNvSpPr/>
          <p:nvPr/>
        </p:nvSpPr>
        <p:spPr>
          <a:xfrm>
            <a:off x="3206840" y="5633141"/>
            <a:ext cx="1066648" cy="533325"/>
          </a:xfrm>
          <a:prstGeom prst="flowChartDocumen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p:spPr>
        <p:txBody>
          <a:bodyPr rtlCol="0" anchor="ctr"/>
          <a:lstStyle/>
          <a:p>
            <a:pPr algn="ctr" defTabSz="914225">
              <a:defRPr/>
            </a:pPr>
            <a:r>
              <a:rPr lang="en-US" sz="1200" kern="0" dirty="0" err="1" smtClean="0">
                <a:solidFill>
                  <a:prstClr val="black"/>
                </a:solidFill>
                <a:latin typeface="Segoe UI Light"/>
              </a:rPr>
              <a:t>sproc</a:t>
            </a:r>
            <a:r>
              <a:rPr lang="en-US" sz="1200" kern="0" dirty="0" smtClean="0">
                <a:solidFill>
                  <a:prstClr val="black"/>
                </a:solidFill>
                <a:latin typeface="Segoe UI Light"/>
              </a:rPr>
              <a:t> results</a:t>
            </a:r>
            <a:endParaRPr lang="en-US" sz="1200" kern="0" dirty="0">
              <a:solidFill>
                <a:prstClr val="black"/>
              </a:solidFill>
              <a:latin typeface="Segoe UI Light"/>
            </a:endParaRPr>
          </a:p>
        </p:txBody>
      </p:sp>
      <p:sp>
        <p:nvSpPr>
          <p:cNvPr id="51" name="TextBox 50"/>
          <p:cNvSpPr txBox="1"/>
          <p:nvPr/>
        </p:nvSpPr>
        <p:spPr>
          <a:xfrm>
            <a:off x="1585947" y="6056278"/>
            <a:ext cx="1055199" cy="307777"/>
          </a:xfrm>
          <a:prstGeom prst="rect">
            <a:avLst/>
          </a:prstGeom>
          <a:noFill/>
        </p:spPr>
        <p:txBody>
          <a:bodyPr wrap="square" rtlCol="0">
            <a:spAutoFit/>
          </a:bodyPr>
          <a:lstStyle/>
          <a:p>
            <a:r>
              <a:rPr lang="en-US" sz="1400" dirty="0" smtClean="0">
                <a:solidFill>
                  <a:srgbClr val="000000"/>
                </a:solidFill>
                <a:latin typeface="Segoe UI Light"/>
              </a:rPr>
              <a:t>Execute</a:t>
            </a:r>
            <a:endParaRPr lang="en-US" sz="1400" dirty="0">
              <a:solidFill>
                <a:srgbClr val="000000"/>
              </a:solidFill>
              <a:latin typeface="Segoe UI Light"/>
            </a:endParaRPr>
          </a:p>
        </p:txBody>
      </p:sp>
      <p:sp>
        <p:nvSpPr>
          <p:cNvPr id="52" name="Flowchart: Document 51"/>
          <p:cNvSpPr/>
          <p:nvPr/>
        </p:nvSpPr>
        <p:spPr>
          <a:xfrm>
            <a:off x="245911" y="5540433"/>
            <a:ext cx="838081" cy="567187"/>
          </a:xfrm>
          <a:prstGeom prst="flowChartDocument">
            <a:avLst/>
          </a:prstGeom>
          <a:gradFill rotWithShape="1">
            <a:gsLst>
              <a:gs pos="0">
                <a:srgbClr val="A5A5A5">
                  <a:lumMod val="110000"/>
                  <a:satMod val="105000"/>
                  <a:tint val="67000"/>
                </a:srgbClr>
              </a:gs>
              <a:gs pos="50000">
                <a:srgbClr val="A5A5A5">
                  <a:lumMod val="105000"/>
                  <a:satMod val="103000"/>
                  <a:tint val="73000"/>
                </a:srgbClr>
              </a:gs>
              <a:gs pos="100000">
                <a:srgbClr val="A5A5A5">
                  <a:lumMod val="105000"/>
                  <a:satMod val="109000"/>
                  <a:tint val="81000"/>
                </a:srgbClr>
              </a:gs>
            </a:gsLst>
            <a:lin ang="5400000" scaled="0"/>
          </a:gradFill>
          <a:ln w="6350" cap="flat" cmpd="sng" algn="ctr">
            <a:solidFill>
              <a:srgbClr val="A5A5A5"/>
            </a:solidFill>
            <a:prstDash val="solid"/>
            <a:miter lim="800000"/>
          </a:ln>
          <a:effectLst/>
        </p:spPr>
        <p:txBody>
          <a:bodyPr rtlCol="0" anchor="ctr"/>
          <a:lstStyle/>
          <a:p>
            <a:pPr algn="ctr" defTabSz="914225">
              <a:defRPr/>
            </a:pPr>
            <a:r>
              <a:rPr lang="en-US" sz="1200" kern="0" dirty="0" err="1" smtClean="0">
                <a:solidFill>
                  <a:prstClr val="black"/>
                </a:solidFill>
                <a:latin typeface="Segoe UI Light"/>
              </a:rPr>
              <a:t>args</a:t>
            </a:r>
            <a:endParaRPr lang="en-US" sz="1200" kern="0" dirty="0">
              <a:solidFill>
                <a:prstClr val="black"/>
              </a:solidFill>
              <a:latin typeface="Segoe UI Light"/>
            </a:endParaRPr>
          </a:p>
        </p:txBody>
      </p:sp>
      <p:sp>
        <p:nvSpPr>
          <p:cNvPr id="57" name="Title 3"/>
          <p:cNvSpPr txBox="1">
            <a:spLocks/>
          </p:cNvSpPr>
          <p:nvPr/>
        </p:nvSpPr>
        <p:spPr>
          <a:xfrm>
            <a:off x="384182" y="265459"/>
            <a:ext cx="11151917" cy="507831"/>
          </a:xfrm>
          <a:prstGeom prst="rect">
            <a:avLst/>
          </a:prstGeom>
        </p:spPr>
        <p:txBody>
          <a:bodyPr/>
          <a:lst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sz="3200" spc="-75">
                <a:solidFill>
                  <a:srgbClr val="505050"/>
                </a:solidFill>
                <a:cs typeface="Segoe UI Light"/>
              </a:rPr>
              <a:t>Interaction Model</a:t>
            </a:r>
          </a:p>
        </p:txBody>
      </p:sp>
    </p:spTree>
    <p:extLst>
      <p:ext uri="{BB962C8B-B14F-4D97-AF65-F5344CB8AC3E}">
        <p14:creationId xmlns:p14="http://schemas.microsoft.com/office/powerpoint/2010/main" val="25734570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264516" y="830460"/>
            <a:ext cx="5279070" cy="3988784"/>
          </a:xfrm>
          <a:prstGeom prst="rect">
            <a:avLst/>
          </a:prstGeom>
          <a:noFill/>
        </p:spPr>
        <p:txBody>
          <a:bodyPr wrap="square" lIns="182880" tIns="146304" rIns="182880" bIns="146304" rtlCol="0">
            <a:spAutoFit/>
          </a:bodyPr>
          <a:lstStyle/>
          <a:p>
            <a:pPr defTabSz="932419" fontAlgn="base">
              <a:spcBef>
                <a:spcPct val="0"/>
              </a:spcBef>
              <a:spcAft>
                <a:spcPct val="0"/>
              </a:spcAft>
            </a:pPr>
            <a:r>
              <a:rPr lang="en-US" sz="1600" dirty="0" smtClean="0">
                <a:solidFill>
                  <a:srgbClr val="969696">
                    <a:lumMod val="50000"/>
                  </a:srgbClr>
                </a:solidFill>
                <a:latin typeface="Segoe UI Light"/>
              </a:rPr>
              <a:t>Query over heterogeneous documents </a:t>
            </a:r>
            <a:r>
              <a:rPr lang="en-US" sz="1600" u="sng" dirty="0" smtClean="0">
                <a:solidFill>
                  <a:srgbClr val="969696">
                    <a:lumMod val="50000"/>
                  </a:srgbClr>
                </a:solidFill>
                <a:latin typeface="Segoe UI Light"/>
              </a:rPr>
              <a:t>without defining schema or managing indexes</a:t>
            </a:r>
          </a:p>
          <a:p>
            <a:pPr defTabSz="932419" fontAlgn="base">
              <a:spcBef>
                <a:spcPct val="0"/>
              </a:spcBef>
              <a:spcAft>
                <a:spcPct val="0"/>
              </a:spcAft>
            </a:pPr>
            <a:endParaRPr lang="en-US" sz="1600" dirty="0" smtClean="0">
              <a:solidFill>
                <a:srgbClr val="969696">
                  <a:lumMod val="50000"/>
                </a:srgbClr>
              </a:solidFill>
              <a:latin typeface="Segoe UI Light"/>
            </a:endParaRPr>
          </a:p>
          <a:p>
            <a:pPr marL="285750" indent="-285750" defTabSz="932419" fontAlgn="base">
              <a:spcBef>
                <a:spcPct val="0"/>
              </a:spcBef>
              <a:spcAft>
                <a:spcPct val="0"/>
              </a:spcAft>
              <a:buFont typeface="Wingdings" panose="05000000000000000000" pitchFamily="2" charset="2"/>
              <a:buChar char="§"/>
            </a:pPr>
            <a:r>
              <a:rPr lang="en-US" sz="1600" dirty="0" smtClean="0">
                <a:solidFill>
                  <a:srgbClr val="969696">
                    <a:lumMod val="50000"/>
                  </a:srgbClr>
                </a:solidFill>
                <a:latin typeface="Segoe UI Light"/>
              </a:rPr>
              <a:t>Query </a:t>
            </a:r>
            <a:r>
              <a:rPr lang="en-US" sz="1600" dirty="0">
                <a:solidFill>
                  <a:srgbClr val="969696">
                    <a:lumMod val="50000"/>
                  </a:srgbClr>
                </a:solidFill>
                <a:latin typeface="Segoe UI Light"/>
              </a:rPr>
              <a:t>arbitrary paths, properties and values without specifying secondary indexes or indexing hints</a:t>
            </a:r>
          </a:p>
          <a:p>
            <a:pPr marL="285750" indent="-285750" defTabSz="932419" fontAlgn="base">
              <a:spcBef>
                <a:spcPct val="0"/>
              </a:spcBef>
              <a:spcAft>
                <a:spcPct val="0"/>
              </a:spcAft>
              <a:buFont typeface="Wingdings" panose="05000000000000000000" pitchFamily="2" charset="2"/>
              <a:buChar char="§"/>
            </a:pPr>
            <a:r>
              <a:rPr lang="en-US" sz="1600" dirty="0">
                <a:solidFill>
                  <a:srgbClr val="969696">
                    <a:lumMod val="50000"/>
                  </a:srgbClr>
                </a:solidFill>
                <a:latin typeface="Segoe UI Light"/>
              </a:rPr>
              <a:t>Execute queries with consistent results in the face of sustained writes</a:t>
            </a:r>
          </a:p>
          <a:p>
            <a:pPr marL="285750" indent="-285750" defTabSz="932419" fontAlgn="base">
              <a:spcBef>
                <a:spcPct val="0"/>
              </a:spcBef>
              <a:spcAft>
                <a:spcPct val="0"/>
              </a:spcAft>
              <a:buFont typeface="Wingdings" panose="05000000000000000000" pitchFamily="2" charset="2"/>
              <a:buChar char="§"/>
            </a:pPr>
            <a:r>
              <a:rPr lang="en-US" sz="1600" dirty="0">
                <a:solidFill>
                  <a:srgbClr val="969696">
                    <a:lumMod val="50000"/>
                  </a:srgbClr>
                </a:solidFill>
                <a:latin typeface="Segoe UI Light"/>
              </a:rPr>
              <a:t>Query through fluent language integration including LINQ for .</a:t>
            </a:r>
            <a:r>
              <a:rPr lang="en-US" sz="1600" dirty="0" smtClean="0">
                <a:solidFill>
                  <a:srgbClr val="969696">
                    <a:lumMod val="50000"/>
                  </a:srgbClr>
                </a:solidFill>
                <a:latin typeface="Segoe UI Light"/>
              </a:rPr>
              <a:t>NET developers </a:t>
            </a:r>
            <a:r>
              <a:rPr lang="en-US" sz="1600" dirty="0">
                <a:solidFill>
                  <a:srgbClr val="969696">
                    <a:lumMod val="50000"/>
                  </a:srgbClr>
                </a:solidFill>
                <a:latin typeface="Segoe UI Light"/>
              </a:rPr>
              <a:t>and a “document oriented“ SQL grammar for traditional SQL developers</a:t>
            </a:r>
          </a:p>
          <a:p>
            <a:pPr marL="285750" indent="-285750" defTabSz="932419" fontAlgn="base">
              <a:spcBef>
                <a:spcPct val="0"/>
              </a:spcBef>
              <a:spcAft>
                <a:spcPct val="0"/>
              </a:spcAft>
              <a:buFont typeface="Wingdings" panose="05000000000000000000" pitchFamily="2" charset="2"/>
              <a:buChar char="§"/>
            </a:pPr>
            <a:r>
              <a:rPr lang="en-US" sz="1600" dirty="0">
                <a:solidFill>
                  <a:srgbClr val="969696">
                    <a:lumMod val="50000"/>
                  </a:srgbClr>
                </a:solidFill>
                <a:latin typeface="Segoe UI Light"/>
              </a:rPr>
              <a:t>Extend query execution through application supplied JavaScript </a:t>
            </a:r>
            <a:r>
              <a:rPr lang="en-US" sz="1600" dirty="0" smtClean="0">
                <a:solidFill>
                  <a:srgbClr val="969696">
                    <a:lumMod val="50000"/>
                  </a:srgbClr>
                </a:solidFill>
                <a:latin typeface="Segoe UI Light"/>
              </a:rPr>
              <a:t>UDFs</a:t>
            </a:r>
          </a:p>
          <a:p>
            <a:pPr marL="285750" indent="-285750" defTabSz="932419" fontAlgn="base">
              <a:spcBef>
                <a:spcPct val="0"/>
              </a:spcBef>
              <a:spcAft>
                <a:spcPct val="0"/>
              </a:spcAft>
              <a:buFont typeface="Wingdings" panose="05000000000000000000" pitchFamily="2" charset="2"/>
              <a:buChar char="§"/>
            </a:pPr>
            <a:r>
              <a:rPr lang="en-US" sz="1600" dirty="0" smtClean="0">
                <a:solidFill>
                  <a:srgbClr val="969696">
                    <a:lumMod val="50000"/>
                  </a:srgbClr>
                </a:solidFill>
                <a:latin typeface="Segoe UI Light"/>
              </a:rPr>
              <a:t>Supported SQL features at Preview; predicates, iterations (arrays), sub-queries, logical operators, UDFs, intra-document JOINs, JSON transforms</a:t>
            </a:r>
          </a:p>
        </p:txBody>
      </p:sp>
      <p:sp>
        <p:nvSpPr>
          <p:cNvPr id="11" name="Content Placeholder 2"/>
          <p:cNvSpPr txBox="1">
            <a:spLocks/>
          </p:cNvSpPr>
          <p:nvPr/>
        </p:nvSpPr>
        <p:spPr>
          <a:xfrm>
            <a:off x="6069290" y="456397"/>
            <a:ext cx="5856608" cy="2655919"/>
          </a:xfrm>
          <a:prstGeom prst="rect">
            <a:avLst/>
          </a:prstGeom>
          <a:solidFill>
            <a:sysClr val="windowText" lastClr="000000">
              <a:lumMod val="60000"/>
              <a:lumOff val="40000"/>
            </a:sysClr>
          </a:solidFill>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 </a:t>
            </a:r>
            <a:r>
              <a:rPr lang="en-US" sz="1000" dirty="0" err="1">
                <a:solidFill>
                  <a:srgbClr val="FFFFFF"/>
                </a:solidFill>
                <a:latin typeface="Consolas" panose="020B0609020204030204" pitchFamily="49" charset="0"/>
                <a:cs typeface="Consolas" panose="020B0609020204030204" pitchFamily="49" charset="0"/>
              </a:rPr>
              <a:t>book.Title</a:t>
            </a:r>
            <a:r>
              <a:rPr lang="en-US" sz="1000" dirty="0">
                <a:solidFill>
                  <a:srgbClr val="FFFFFF"/>
                </a:solidFill>
                <a:latin typeface="Consolas" panose="020B0609020204030204" pitchFamily="49" charset="0"/>
                <a:cs typeface="Consolas" panose="020B0609020204030204" pitchFamily="49" charset="0"/>
              </a:rPr>
              <a:t> lookup against automatic server </a:t>
            </a:r>
            <a:r>
              <a:rPr lang="en-US" sz="1000" dirty="0" smtClean="0">
                <a:solidFill>
                  <a:srgbClr val="FFFFFF"/>
                </a:solidFill>
                <a:latin typeface="Consolas" panose="020B0609020204030204" pitchFamily="49" charset="0"/>
                <a:cs typeface="Consolas" panose="020B0609020204030204" pitchFamily="49" charset="0"/>
              </a:rPr>
              <a:t>index</a:t>
            </a:r>
          </a:p>
          <a:p>
            <a:pPr marL="0" indent="0" defTabSz="932597">
              <a:buFont typeface="Arial" pitchFamily="34" charset="0"/>
              <a:buNone/>
              <a:defRPr/>
            </a:pPr>
            <a:r>
              <a:rPr lang="en-US" sz="1000" dirty="0" smtClean="0">
                <a:solidFill>
                  <a:srgbClr val="FFFFFF"/>
                </a:solidFill>
                <a:latin typeface="Consolas" panose="020B0609020204030204" pitchFamily="49" charset="0"/>
                <a:cs typeface="Consolas" panose="020B0609020204030204" pitchFamily="49" charset="0"/>
              </a:rPr>
              <a:t>from </a:t>
            </a:r>
            <a:r>
              <a:rPr lang="en-US" sz="1000" dirty="0">
                <a:solidFill>
                  <a:srgbClr val="FFFFFF"/>
                </a:solidFill>
                <a:latin typeface="Consolas" panose="020B0609020204030204" pitchFamily="49" charset="0"/>
                <a:cs typeface="Consolas" panose="020B0609020204030204" pitchFamily="49" charset="0"/>
              </a:rPr>
              <a:t>book in client.CreateDocumentQuery&lt;Book&gt;(collectionSelfLink)</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where book.Title == "War and Peace" </a:t>
            </a:r>
            <a:r>
              <a:rPr lang="en-US" sz="1000" dirty="0" smtClean="0">
                <a:solidFill>
                  <a:srgbClr val="FFFFFF"/>
                </a:solidFill>
                <a:latin typeface="Consolas" panose="020B0609020204030204" pitchFamily="49" charset="0"/>
                <a:cs typeface="Consolas" panose="020B0609020204030204" pitchFamily="49" charset="0"/>
              </a:rPr>
              <a:t/>
            </a:r>
            <a:br>
              <a:rPr lang="en-US" sz="1000" dirty="0" smtClean="0">
                <a:solidFill>
                  <a:srgbClr val="FFFFFF"/>
                </a:solidFill>
                <a:latin typeface="Consolas" panose="020B0609020204030204" pitchFamily="49" charset="0"/>
                <a:cs typeface="Consolas" panose="020B0609020204030204" pitchFamily="49" charset="0"/>
              </a:rPr>
            </a:br>
            <a:r>
              <a:rPr lang="en-US" sz="1000" dirty="0" smtClean="0">
                <a:solidFill>
                  <a:srgbClr val="FFFFFF"/>
                </a:solidFill>
                <a:latin typeface="Consolas" panose="020B0609020204030204" pitchFamily="49" charset="0"/>
                <a:cs typeface="Consolas" panose="020B0609020204030204" pitchFamily="49" charset="0"/>
              </a:rPr>
              <a:t>select </a:t>
            </a:r>
            <a:r>
              <a:rPr lang="en-US" sz="1000" dirty="0">
                <a:solidFill>
                  <a:srgbClr val="FFFFFF"/>
                </a:solidFill>
                <a:latin typeface="Consolas" panose="020B0609020204030204" pitchFamily="49" charset="0"/>
                <a:cs typeface="Consolas" panose="020B0609020204030204" pitchFamily="49" charset="0"/>
              </a:rPr>
              <a:t>book; </a:t>
            </a:r>
          </a:p>
          <a:p>
            <a:pPr marL="0" indent="0" defTabSz="932597">
              <a:buFont typeface="Arial" pitchFamily="34" charset="0"/>
              <a:buNone/>
              <a:defRPr/>
            </a:pPr>
            <a:endParaRPr lang="en-US" sz="1000" dirty="0" smtClean="0">
              <a:solidFill>
                <a:srgbClr val="FFFFFF"/>
              </a:solidFill>
              <a:latin typeface="Consolas" panose="020B0609020204030204" pitchFamily="49" charset="0"/>
              <a:cs typeface="Consolas" panose="020B0609020204030204" pitchFamily="49" charset="0"/>
            </a:endParaRP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 Nested </a:t>
            </a:r>
            <a:r>
              <a:rPr lang="en-US" sz="1000" dirty="0" err="1">
                <a:solidFill>
                  <a:srgbClr val="FFFFFF"/>
                </a:solidFill>
                <a:latin typeface="Consolas" panose="020B0609020204030204" pitchFamily="49" charset="0"/>
                <a:cs typeface="Consolas" panose="020B0609020204030204" pitchFamily="49" charset="0"/>
              </a:rPr>
              <a:t>book.Author.Name</a:t>
            </a:r>
            <a:r>
              <a:rPr lang="en-US" sz="1000" dirty="0">
                <a:solidFill>
                  <a:srgbClr val="FFFFFF"/>
                </a:solidFill>
                <a:latin typeface="Consolas" panose="020B0609020204030204" pitchFamily="49" charset="0"/>
                <a:cs typeface="Consolas" panose="020B0609020204030204" pitchFamily="49" charset="0"/>
              </a:rPr>
              <a:t> also indexed</a:t>
            </a:r>
            <a:r>
              <a:rPr lang="en-US" sz="1000" dirty="0" smtClean="0">
                <a:solidFill>
                  <a:srgbClr val="FFFFFF"/>
                </a:solidFill>
                <a:latin typeface="Consolas" panose="020B0609020204030204" pitchFamily="49" charset="0"/>
                <a:cs typeface="Consolas" panose="020B0609020204030204" pitchFamily="49" charset="0"/>
              </a:rPr>
              <a:t>!</a:t>
            </a:r>
            <a:endParaRPr lang="en-US" sz="1000" dirty="0">
              <a:solidFill>
                <a:srgbClr val="FFFFFF"/>
              </a:solidFill>
              <a:latin typeface="Consolas" panose="020B0609020204030204" pitchFamily="49" charset="0"/>
              <a:cs typeface="Consolas" panose="020B0609020204030204" pitchFamily="49" charset="0"/>
            </a:endParaRP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from book in client.CreateDocumentQuery&lt;Book&gt;(collectionSelfLink)</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where book.Author.Name == "Leo Tolstoy" </a:t>
            </a:r>
            <a:endParaRPr lang="en-US" sz="1000" dirty="0" smtClean="0">
              <a:solidFill>
                <a:srgbClr val="FFFFFF"/>
              </a:solidFill>
              <a:latin typeface="Consolas" panose="020B0609020204030204" pitchFamily="49" charset="0"/>
              <a:cs typeface="Consolas" panose="020B0609020204030204" pitchFamily="49" charset="0"/>
            </a:endParaRPr>
          </a:p>
          <a:p>
            <a:pPr marL="0" indent="0" defTabSz="932597">
              <a:buFont typeface="Arial" pitchFamily="34" charset="0"/>
              <a:buNone/>
              <a:defRPr/>
            </a:pPr>
            <a:r>
              <a:rPr lang="en-US" sz="1000" dirty="0" smtClean="0">
                <a:solidFill>
                  <a:srgbClr val="FFFFFF"/>
                </a:solidFill>
                <a:latin typeface="Consolas" panose="020B0609020204030204" pitchFamily="49" charset="0"/>
                <a:cs typeface="Consolas" panose="020B0609020204030204" pitchFamily="49" charset="0"/>
              </a:rPr>
              <a:t>select </a:t>
            </a:r>
            <a:r>
              <a:rPr lang="en-US" sz="1000" dirty="0" err="1">
                <a:solidFill>
                  <a:srgbClr val="FFFFFF"/>
                </a:solidFill>
                <a:latin typeface="Consolas" panose="020B0609020204030204" pitchFamily="49" charset="0"/>
                <a:cs typeface="Consolas" panose="020B0609020204030204" pitchFamily="49" charset="0"/>
              </a:rPr>
              <a:t>book.Author</a:t>
            </a:r>
            <a:r>
              <a:rPr lang="en-US" sz="1000" dirty="0" smtClean="0">
                <a:solidFill>
                  <a:srgbClr val="FFFFFF"/>
                </a:solidFill>
                <a:latin typeface="Consolas" panose="020B0609020204030204" pitchFamily="49" charset="0"/>
                <a:cs typeface="Consolas" panose="020B0609020204030204" pitchFamily="49" charset="0"/>
              </a:rPr>
              <a:t>;</a:t>
            </a:r>
          </a:p>
          <a:p>
            <a:pPr marL="0" indent="0" defTabSz="932597">
              <a:buFont typeface="Arial" pitchFamily="34" charset="0"/>
              <a:buNone/>
              <a:defRPr/>
            </a:pPr>
            <a:endParaRPr lang="en-US" sz="1000" dirty="0">
              <a:solidFill>
                <a:srgbClr val="FFFFFF"/>
              </a:solidFill>
              <a:latin typeface="Consolas" panose="020B0609020204030204" pitchFamily="49" charset="0"/>
              <a:cs typeface="Consolas" panose="020B0609020204030204" pitchFamily="49" charset="0"/>
            </a:endParaRP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 Array lookups</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from book in client.CreateDocumentQuery&lt;Book&gt;(collectionSelfLink)</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where book.Languages.Any(</a:t>
            </a:r>
            <a:r>
              <a:rPr lang="en-US" sz="1000" dirty="0" err="1">
                <a:solidFill>
                  <a:srgbClr val="FFFFFF"/>
                </a:solidFill>
                <a:latin typeface="Consolas" panose="020B0609020204030204" pitchFamily="49" charset="0"/>
                <a:cs typeface="Consolas" panose="020B0609020204030204" pitchFamily="49" charset="0"/>
              </a:rPr>
              <a:t>lng</a:t>
            </a:r>
            <a:r>
              <a:rPr lang="en-US" sz="1000" dirty="0">
                <a:solidFill>
                  <a:srgbClr val="FFFFFF"/>
                </a:solidFill>
                <a:latin typeface="Consolas" panose="020B0609020204030204" pitchFamily="49" charset="0"/>
                <a:cs typeface="Consolas" panose="020B0609020204030204" pitchFamily="49" charset="0"/>
              </a:rPr>
              <a:t> =&gt; (lng.Name == "English</a:t>
            </a:r>
            <a:r>
              <a:rPr lang="en-US" sz="1000" dirty="0" smtClean="0">
                <a:solidFill>
                  <a:srgbClr val="FFFFFF"/>
                </a:solidFill>
                <a:latin typeface="Consolas" panose="020B0609020204030204" pitchFamily="49" charset="0"/>
                <a:cs typeface="Consolas" panose="020B0609020204030204" pitchFamily="49" charset="0"/>
              </a:rPr>
              <a:t>"))</a:t>
            </a:r>
            <a:endParaRPr lang="en-US" sz="1000" dirty="0">
              <a:solidFill>
                <a:srgbClr val="FFFFFF"/>
              </a:solidFill>
              <a:latin typeface="Consolas" panose="020B0609020204030204" pitchFamily="49" charset="0"/>
              <a:cs typeface="Consolas" panose="020B0609020204030204" pitchFamily="49" charset="0"/>
            </a:endParaRP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select book;</a:t>
            </a:r>
          </a:p>
        </p:txBody>
      </p:sp>
      <p:sp>
        <p:nvSpPr>
          <p:cNvPr id="12" name="Content Placeholder 2"/>
          <p:cNvSpPr txBox="1">
            <a:spLocks/>
          </p:cNvSpPr>
          <p:nvPr/>
        </p:nvSpPr>
        <p:spPr>
          <a:xfrm>
            <a:off x="6069289" y="3535315"/>
            <a:ext cx="5856610" cy="2883590"/>
          </a:xfrm>
          <a:prstGeom prst="rect">
            <a:avLst/>
          </a:prstGeom>
          <a:solidFill>
            <a:sysClr val="windowText" lastClr="000000">
              <a:lumMod val="60000"/>
              <a:lumOff val="40000"/>
            </a:sysClr>
          </a:solidFill>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 Nested lookup against index</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SELECT </a:t>
            </a:r>
            <a:r>
              <a:rPr lang="en-US" sz="1000" dirty="0" err="1">
                <a:solidFill>
                  <a:srgbClr val="FFFFFF"/>
                </a:solidFill>
                <a:latin typeface="Consolas" panose="020B0609020204030204" pitchFamily="49" charset="0"/>
                <a:cs typeface="Consolas" panose="020B0609020204030204" pitchFamily="49" charset="0"/>
              </a:rPr>
              <a:t>B.Author</a:t>
            </a:r>
            <a:endParaRPr lang="en-US" sz="1000" dirty="0">
              <a:solidFill>
                <a:srgbClr val="FFFFFF"/>
              </a:solidFill>
              <a:latin typeface="Consolas" panose="020B0609020204030204" pitchFamily="49" charset="0"/>
              <a:cs typeface="Consolas" panose="020B0609020204030204" pitchFamily="49" charset="0"/>
            </a:endParaRP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FROM Books B</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WHERE </a:t>
            </a:r>
            <a:r>
              <a:rPr lang="en-US" sz="1000" dirty="0" err="1">
                <a:solidFill>
                  <a:srgbClr val="FFFFFF"/>
                </a:solidFill>
                <a:latin typeface="Consolas" panose="020B0609020204030204" pitchFamily="49" charset="0"/>
                <a:cs typeface="Consolas" panose="020B0609020204030204" pitchFamily="49" charset="0"/>
              </a:rPr>
              <a:t>B.Author.Name</a:t>
            </a:r>
            <a:r>
              <a:rPr lang="en-US" sz="1000" dirty="0">
                <a:solidFill>
                  <a:srgbClr val="FFFFFF"/>
                </a:solidFill>
                <a:latin typeface="Consolas" panose="020B0609020204030204" pitchFamily="49" charset="0"/>
                <a:cs typeface="Consolas" panose="020B0609020204030204" pitchFamily="49" charset="0"/>
              </a:rPr>
              <a:t> = "Leo Tolstoy"</a:t>
            </a:r>
          </a:p>
          <a:p>
            <a:pPr marL="0" indent="0" defTabSz="932597">
              <a:buFont typeface="Arial" pitchFamily="34" charset="0"/>
              <a:buNone/>
              <a:defRPr/>
            </a:pPr>
            <a:endParaRPr lang="en-US" sz="1000" dirty="0">
              <a:solidFill>
                <a:srgbClr val="FFFFFF"/>
              </a:solidFill>
              <a:latin typeface="Consolas" panose="020B0609020204030204" pitchFamily="49" charset="0"/>
              <a:cs typeface="Consolas" panose="020B0609020204030204" pitchFamily="49" charset="0"/>
            </a:endParaRP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 Transformation, Filters, Array access</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SELECT { Name: </a:t>
            </a:r>
            <a:r>
              <a:rPr lang="en-US" sz="1000" dirty="0" err="1">
                <a:solidFill>
                  <a:srgbClr val="FFFFFF"/>
                </a:solidFill>
                <a:latin typeface="Consolas" panose="020B0609020204030204" pitchFamily="49" charset="0"/>
                <a:cs typeface="Consolas" panose="020B0609020204030204" pitchFamily="49" charset="0"/>
              </a:rPr>
              <a:t>B.Title</a:t>
            </a:r>
            <a:r>
              <a:rPr lang="en-US" sz="1000" dirty="0">
                <a:solidFill>
                  <a:srgbClr val="FFFFFF"/>
                </a:solidFill>
                <a:latin typeface="Consolas" panose="020B0609020204030204" pitchFamily="49" charset="0"/>
                <a:cs typeface="Consolas" panose="020B0609020204030204" pitchFamily="49" charset="0"/>
              </a:rPr>
              <a:t>, Author: </a:t>
            </a:r>
            <a:r>
              <a:rPr lang="en-US" sz="1000" dirty="0" err="1">
                <a:solidFill>
                  <a:srgbClr val="FFFFFF"/>
                </a:solidFill>
                <a:latin typeface="Consolas" panose="020B0609020204030204" pitchFamily="49" charset="0"/>
                <a:cs typeface="Consolas" panose="020B0609020204030204" pitchFamily="49" charset="0"/>
              </a:rPr>
              <a:t>B.Author.Name</a:t>
            </a:r>
            <a:r>
              <a:rPr lang="en-US" sz="1000" dirty="0">
                <a:solidFill>
                  <a:srgbClr val="FFFFFF"/>
                </a:solidFill>
                <a:latin typeface="Consolas" panose="020B0609020204030204" pitchFamily="49" charset="0"/>
                <a:cs typeface="Consolas" panose="020B0609020204030204" pitchFamily="49" charset="0"/>
              </a:rPr>
              <a:t> }</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FROM Books B</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WHERE </a:t>
            </a:r>
            <a:r>
              <a:rPr lang="en-US" sz="1000" dirty="0" err="1">
                <a:solidFill>
                  <a:srgbClr val="FFFFFF"/>
                </a:solidFill>
                <a:latin typeface="Consolas" panose="020B0609020204030204" pitchFamily="49" charset="0"/>
                <a:cs typeface="Consolas" panose="020B0609020204030204" pitchFamily="49" charset="0"/>
              </a:rPr>
              <a:t>B.Price</a:t>
            </a:r>
            <a:r>
              <a:rPr lang="en-US" sz="1000" dirty="0">
                <a:solidFill>
                  <a:srgbClr val="FFFFFF"/>
                </a:solidFill>
                <a:latin typeface="Consolas" panose="020B0609020204030204" pitchFamily="49" charset="0"/>
                <a:cs typeface="Consolas" panose="020B0609020204030204" pitchFamily="49" charset="0"/>
              </a:rPr>
              <a:t> &gt; 10 AND </a:t>
            </a:r>
            <a:r>
              <a:rPr lang="en-US" sz="1000" dirty="0" err="1">
                <a:solidFill>
                  <a:srgbClr val="FFFFFF"/>
                </a:solidFill>
                <a:latin typeface="Consolas" panose="020B0609020204030204" pitchFamily="49" charset="0"/>
                <a:cs typeface="Consolas" panose="020B0609020204030204" pitchFamily="49" charset="0"/>
              </a:rPr>
              <a:t>B.Language</a:t>
            </a:r>
            <a:r>
              <a:rPr lang="en-US" sz="1000" dirty="0">
                <a:solidFill>
                  <a:srgbClr val="FFFFFF"/>
                </a:solidFill>
                <a:latin typeface="Consolas" panose="020B0609020204030204" pitchFamily="49" charset="0"/>
                <a:cs typeface="Consolas" panose="020B0609020204030204" pitchFamily="49" charset="0"/>
              </a:rPr>
              <a:t>[0] = "English"</a:t>
            </a:r>
          </a:p>
          <a:p>
            <a:pPr marL="0" indent="0" defTabSz="932597">
              <a:buFont typeface="Arial" pitchFamily="34" charset="0"/>
              <a:buNone/>
              <a:defRPr/>
            </a:pPr>
            <a:endParaRPr lang="en-US" sz="1000" dirty="0">
              <a:solidFill>
                <a:srgbClr val="FFFFFF"/>
              </a:solidFill>
              <a:latin typeface="Consolas" panose="020B0609020204030204" pitchFamily="49" charset="0"/>
              <a:cs typeface="Consolas" panose="020B0609020204030204" pitchFamily="49" charset="0"/>
            </a:endParaRP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 Joins, User Defined Functions (UDF)</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SELECT </a:t>
            </a:r>
            <a:r>
              <a:rPr lang="en-US" sz="1000" dirty="0" err="1">
                <a:solidFill>
                  <a:srgbClr val="FFFFFF"/>
                </a:solidFill>
                <a:latin typeface="Consolas" panose="020B0609020204030204" pitchFamily="49" charset="0"/>
                <a:cs typeface="Consolas" panose="020B0609020204030204" pitchFamily="49" charset="0"/>
              </a:rPr>
              <a:t>CalculateRegionalTax</a:t>
            </a:r>
            <a:r>
              <a:rPr lang="en-US" sz="1000" dirty="0">
                <a:solidFill>
                  <a:srgbClr val="FFFFFF"/>
                </a:solidFill>
                <a:latin typeface="Consolas" panose="020B0609020204030204" pitchFamily="49" charset="0"/>
                <a:cs typeface="Consolas" panose="020B0609020204030204" pitchFamily="49" charset="0"/>
              </a:rPr>
              <a:t>(</a:t>
            </a:r>
            <a:r>
              <a:rPr lang="en-US" sz="1000" dirty="0" err="1">
                <a:solidFill>
                  <a:srgbClr val="FFFFFF"/>
                </a:solidFill>
                <a:latin typeface="Consolas" panose="020B0609020204030204" pitchFamily="49" charset="0"/>
                <a:cs typeface="Consolas" panose="020B0609020204030204" pitchFamily="49" charset="0"/>
              </a:rPr>
              <a:t>B.Price</a:t>
            </a:r>
            <a:r>
              <a:rPr lang="en-US" sz="1000" dirty="0">
                <a:solidFill>
                  <a:srgbClr val="FFFFFF"/>
                </a:solidFill>
                <a:latin typeface="Consolas" panose="020B0609020204030204" pitchFamily="49" charset="0"/>
                <a:cs typeface="Consolas" panose="020B0609020204030204" pitchFamily="49" charset="0"/>
              </a:rPr>
              <a:t>, "USA", "WA")</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FROM Books B</a:t>
            </a: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JOIN L IN </a:t>
            </a:r>
            <a:r>
              <a:rPr lang="en-US" sz="1000" dirty="0" err="1">
                <a:solidFill>
                  <a:srgbClr val="FFFFFF"/>
                </a:solidFill>
                <a:latin typeface="Consolas" panose="020B0609020204030204" pitchFamily="49" charset="0"/>
                <a:cs typeface="Consolas" panose="020B0609020204030204" pitchFamily="49" charset="0"/>
              </a:rPr>
              <a:t>B.Languages</a:t>
            </a:r>
            <a:endParaRPr lang="en-US" sz="1000" dirty="0">
              <a:solidFill>
                <a:srgbClr val="FFFFFF"/>
              </a:solidFill>
              <a:latin typeface="Consolas" panose="020B0609020204030204" pitchFamily="49" charset="0"/>
              <a:cs typeface="Consolas" panose="020B0609020204030204" pitchFamily="49" charset="0"/>
            </a:endParaRPr>
          </a:p>
          <a:p>
            <a:pPr marL="0" indent="0" defTabSz="932597">
              <a:buFont typeface="Arial" pitchFamily="34" charset="0"/>
              <a:buNone/>
              <a:defRPr/>
            </a:pPr>
            <a:r>
              <a:rPr lang="en-US" sz="1000" dirty="0">
                <a:solidFill>
                  <a:srgbClr val="FFFFFF"/>
                </a:solidFill>
                <a:latin typeface="Consolas" panose="020B0609020204030204" pitchFamily="49" charset="0"/>
                <a:cs typeface="Consolas" panose="020B0609020204030204" pitchFamily="49" charset="0"/>
              </a:rPr>
              <a:t>WHERE </a:t>
            </a:r>
            <a:r>
              <a:rPr lang="en-US" sz="1000" dirty="0" err="1">
                <a:solidFill>
                  <a:srgbClr val="FFFFFF"/>
                </a:solidFill>
                <a:latin typeface="Consolas" panose="020B0609020204030204" pitchFamily="49" charset="0"/>
                <a:cs typeface="Consolas" panose="020B0609020204030204" pitchFamily="49" charset="0"/>
              </a:rPr>
              <a:t>L.Language</a:t>
            </a:r>
            <a:r>
              <a:rPr lang="en-US" sz="1000" dirty="0">
                <a:solidFill>
                  <a:srgbClr val="FFFFFF"/>
                </a:solidFill>
                <a:latin typeface="Consolas" panose="020B0609020204030204" pitchFamily="49" charset="0"/>
                <a:cs typeface="Consolas" panose="020B0609020204030204" pitchFamily="49" charset="0"/>
              </a:rPr>
              <a:t> = "Russian"</a:t>
            </a:r>
          </a:p>
          <a:p>
            <a:pPr marL="0" indent="0">
              <a:buFont typeface="Arial" pitchFamily="34" charset="0"/>
              <a:buNone/>
              <a:defRPr/>
            </a:pPr>
            <a:endParaRPr lang="en-US" sz="1000" dirty="0">
              <a:solidFill>
                <a:srgbClr val="FF0000"/>
              </a:solidFill>
              <a:latin typeface="Calibri Light" panose="020F0302020204030204"/>
              <a:cs typeface="Consolas" pitchFamily="49" charset="0"/>
            </a:endParaRPr>
          </a:p>
          <a:p>
            <a:pPr marL="0" indent="0">
              <a:buFont typeface="Arial" pitchFamily="34" charset="0"/>
              <a:buNone/>
              <a:defRPr/>
            </a:pPr>
            <a:endParaRPr lang="en-US" sz="900" dirty="0" smtClean="0">
              <a:solidFill>
                <a:prstClr val="white"/>
              </a:solidFill>
              <a:latin typeface="Calibri Light" panose="020F0302020204030204"/>
              <a:cs typeface="Consolas" pitchFamily="49" charset="0"/>
            </a:endParaRPr>
          </a:p>
          <a:p>
            <a:pPr marL="0" indent="0">
              <a:buFont typeface="Arial" pitchFamily="34" charset="0"/>
              <a:buNone/>
              <a:defRPr/>
            </a:pPr>
            <a:endParaRPr lang="en-US" sz="900" dirty="0">
              <a:solidFill>
                <a:prstClr val="white"/>
              </a:solidFill>
              <a:latin typeface="Consolas" pitchFamily="49" charset="0"/>
              <a:cs typeface="Consolas" pitchFamily="49" charset="0"/>
            </a:endParaRPr>
          </a:p>
          <a:p>
            <a:pPr marL="0" indent="0">
              <a:buFont typeface="Arial" pitchFamily="34" charset="0"/>
              <a:buNone/>
              <a:defRPr/>
            </a:pPr>
            <a:r>
              <a:rPr lang="en-US" sz="900" dirty="0" smtClean="0">
                <a:solidFill>
                  <a:prstClr val="white"/>
                </a:solidFill>
                <a:latin typeface="Consolas" pitchFamily="49" charset="0"/>
                <a:cs typeface="Consolas" pitchFamily="49" charset="0"/>
              </a:rPr>
              <a:t> </a:t>
            </a:r>
            <a:endParaRPr lang="en-US" sz="900" dirty="0">
              <a:solidFill>
                <a:prstClr val="white"/>
              </a:solidFill>
              <a:latin typeface="Consolas" pitchFamily="49" charset="0"/>
              <a:cs typeface="Consolas" pitchFamily="49" charset="0"/>
            </a:endParaRPr>
          </a:p>
        </p:txBody>
      </p:sp>
      <p:sp>
        <p:nvSpPr>
          <p:cNvPr id="13" name="TextBox 12"/>
          <p:cNvSpPr txBox="1"/>
          <p:nvPr/>
        </p:nvSpPr>
        <p:spPr>
          <a:xfrm>
            <a:off x="5926673" y="11173"/>
            <a:ext cx="6148471" cy="544765"/>
          </a:xfrm>
          <a:prstGeom prst="rect">
            <a:avLst/>
          </a:prstGeom>
          <a:noFill/>
        </p:spPr>
        <p:txBody>
          <a:bodyPr wrap="square" lIns="182880" tIns="146304" rIns="182880" bIns="146304" rtlCol="0">
            <a:spAutoFit/>
          </a:bodyPr>
          <a:lstStyle/>
          <a:p>
            <a:pPr>
              <a:lnSpc>
                <a:spcPct val="90000"/>
              </a:lnSpc>
            </a:pPr>
            <a:r>
              <a:rPr lang="en-US" dirty="0" smtClean="0">
                <a:solidFill>
                  <a:srgbClr val="969696">
                    <a:lumMod val="75000"/>
                  </a:srgbClr>
                </a:solidFill>
                <a:latin typeface="Segoe UI Light"/>
              </a:rPr>
              <a:t>LINQ Query</a:t>
            </a:r>
          </a:p>
        </p:txBody>
      </p:sp>
      <p:sp>
        <p:nvSpPr>
          <p:cNvPr id="14" name="TextBox 13"/>
          <p:cNvSpPr txBox="1"/>
          <p:nvPr/>
        </p:nvSpPr>
        <p:spPr>
          <a:xfrm>
            <a:off x="5926674" y="3090088"/>
            <a:ext cx="6148471" cy="544765"/>
          </a:xfrm>
          <a:prstGeom prst="rect">
            <a:avLst/>
          </a:prstGeom>
          <a:noFill/>
        </p:spPr>
        <p:txBody>
          <a:bodyPr wrap="square" lIns="182880" tIns="146304" rIns="182880" bIns="146304" rtlCol="0">
            <a:spAutoFit/>
          </a:bodyPr>
          <a:lstStyle/>
          <a:p>
            <a:pPr>
              <a:lnSpc>
                <a:spcPct val="90000"/>
              </a:lnSpc>
            </a:pPr>
            <a:r>
              <a:rPr lang="en-US" dirty="0">
                <a:solidFill>
                  <a:srgbClr val="969696">
                    <a:lumMod val="75000"/>
                  </a:srgbClr>
                </a:solidFill>
                <a:latin typeface="Segoe UI Light"/>
              </a:rPr>
              <a:t>SQL Query Grammar</a:t>
            </a:r>
          </a:p>
        </p:txBody>
      </p:sp>
      <p:sp>
        <p:nvSpPr>
          <p:cNvPr id="15" name="TextBox 14"/>
          <p:cNvSpPr txBox="1"/>
          <p:nvPr/>
        </p:nvSpPr>
        <p:spPr>
          <a:xfrm>
            <a:off x="264516" y="4705746"/>
            <a:ext cx="5279070" cy="1772793"/>
          </a:xfrm>
          <a:prstGeom prst="rect">
            <a:avLst/>
          </a:prstGeom>
          <a:noFill/>
        </p:spPr>
        <p:txBody>
          <a:bodyPr wrap="square" lIns="182880" tIns="146304" rIns="182880" bIns="146304" rtlCol="0">
            <a:spAutoFit/>
          </a:bodyPr>
          <a:lstStyle/>
          <a:p>
            <a:pPr defTabSz="932419" fontAlgn="base">
              <a:spcBef>
                <a:spcPct val="0"/>
              </a:spcBef>
              <a:spcAft>
                <a:spcPct val="0"/>
              </a:spcAft>
            </a:pPr>
            <a:r>
              <a:rPr lang="en-US" sz="1600" dirty="0" smtClean="0">
                <a:solidFill>
                  <a:srgbClr val="969696">
                    <a:lumMod val="50000"/>
                  </a:srgbClr>
                </a:solidFill>
                <a:latin typeface="Segoe UI Light"/>
              </a:rPr>
              <a:t>The “write” index for consistent queries</a:t>
            </a:r>
          </a:p>
          <a:p>
            <a:pPr marL="285750" indent="-285750">
              <a:buFont typeface="Wingdings" panose="05000000000000000000" pitchFamily="2" charset="2"/>
              <a:buChar char="§"/>
            </a:pPr>
            <a:r>
              <a:rPr lang="en-US" sz="1600" dirty="0">
                <a:solidFill>
                  <a:srgbClr val="969696">
                    <a:lumMod val="50000"/>
                  </a:srgbClr>
                </a:solidFill>
                <a:latin typeface="Segoe UI Light"/>
              </a:rPr>
              <a:t>highly concurrent, lock free, log structured indexing technology developed with Microsoft Research</a:t>
            </a:r>
          </a:p>
          <a:p>
            <a:pPr marL="285750" indent="-285750">
              <a:buFont typeface="Wingdings" panose="05000000000000000000" pitchFamily="2" charset="2"/>
              <a:buChar char="§"/>
            </a:pPr>
            <a:r>
              <a:rPr lang="en-US" sz="1600" dirty="0">
                <a:solidFill>
                  <a:srgbClr val="969696">
                    <a:lumMod val="50000"/>
                  </a:srgbClr>
                </a:solidFill>
                <a:latin typeface="Segoe UI Light"/>
              </a:rPr>
              <a:t>Optimized for SSD (works well for HDD)</a:t>
            </a:r>
          </a:p>
          <a:p>
            <a:pPr marL="285750" indent="-285750">
              <a:buFont typeface="Wingdings" panose="05000000000000000000" pitchFamily="2" charset="2"/>
              <a:buChar char="§"/>
            </a:pPr>
            <a:r>
              <a:rPr lang="en-US" sz="1600" dirty="0">
                <a:solidFill>
                  <a:srgbClr val="969696">
                    <a:lumMod val="50000"/>
                  </a:srgbClr>
                </a:solidFill>
                <a:latin typeface="Segoe UI Light"/>
              </a:rPr>
              <a:t>Resource governed for tenant isolation</a:t>
            </a:r>
          </a:p>
          <a:p>
            <a:pPr defTabSz="932419" fontAlgn="base">
              <a:spcBef>
                <a:spcPct val="0"/>
              </a:spcBef>
              <a:spcAft>
                <a:spcPct val="0"/>
              </a:spcAft>
            </a:pPr>
            <a:endParaRPr lang="en-US" sz="1600" dirty="0" smtClean="0">
              <a:solidFill>
                <a:srgbClr val="969696">
                  <a:lumMod val="50000"/>
                </a:srgbClr>
              </a:solidFill>
              <a:latin typeface="Segoe UI Light"/>
            </a:endParaRPr>
          </a:p>
        </p:txBody>
      </p:sp>
      <p:sp>
        <p:nvSpPr>
          <p:cNvPr id="16" name="Title 1"/>
          <p:cNvSpPr txBox="1">
            <a:spLocks/>
          </p:cNvSpPr>
          <p:nvPr/>
        </p:nvSpPr>
        <p:spPr>
          <a:xfrm>
            <a:off x="519248" y="228601"/>
            <a:ext cx="11151917"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Segoe UI Light" pitchFamily="34" charset="0"/>
                <a:ea typeface="+mn-ea"/>
                <a:cs typeface="Arial" charset="0"/>
              </a:defRPr>
            </a:lvl1pPr>
          </a:lstStyle>
          <a:p>
            <a:pPr>
              <a:defRPr/>
            </a:pPr>
            <a:r>
              <a:rPr>
                <a:gradFill flip="none" rotWithShape="1">
                  <a:gsLst>
                    <a:gs pos="0">
                      <a:srgbClr val="000000">
                        <a:lumMod val="65000"/>
                        <a:lumOff val="35000"/>
                      </a:srgbClr>
                    </a:gs>
                    <a:gs pos="86000">
                      <a:srgbClr val="000000">
                        <a:lumMod val="65000"/>
                        <a:lumOff val="35000"/>
                      </a:srgbClr>
                    </a:gs>
                  </a:gsLst>
                  <a:lin ang="5400000" scaled="0"/>
                  <a:tileRect/>
                </a:gradFill>
              </a:rPr>
              <a:t>Query</a:t>
            </a:r>
          </a:p>
        </p:txBody>
      </p:sp>
      <p:grpSp>
        <p:nvGrpSpPr>
          <p:cNvPr id="20" name="Group 2"/>
          <p:cNvGrpSpPr/>
          <p:nvPr/>
        </p:nvGrpSpPr>
        <p:grpSpPr>
          <a:xfrm>
            <a:off x="-2044" y="6513076"/>
            <a:ext cx="12194043" cy="354000"/>
            <a:chOff x="2577137" y="4571778"/>
            <a:chExt cx="9101124" cy="1390560"/>
          </a:xfrm>
        </p:grpSpPr>
        <p:sp>
          <p:nvSpPr>
            <p:cNvPr id="21" name="TextBox 4"/>
            <p:cNvSpPr txBox="1"/>
            <p:nvPr/>
          </p:nvSpPr>
          <p:spPr>
            <a:xfrm>
              <a:off x="2577137" y="4571778"/>
              <a:ext cx="3034890" cy="1390458"/>
            </a:xfrm>
            <a:prstGeom prst="rect">
              <a:avLst/>
            </a:prstGeom>
            <a:solidFill>
              <a:srgbClr val="910091"/>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22" name="TextBox 6"/>
            <p:cNvSpPr txBox="1"/>
            <p:nvPr/>
          </p:nvSpPr>
          <p:spPr>
            <a:xfrm>
              <a:off x="5612027" y="4572324"/>
              <a:ext cx="6066234" cy="1390014"/>
            </a:xfrm>
            <a:prstGeom prst="rect">
              <a:avLst/>
            </a:prstGeom>
            <a:solidFill>
              <a:srgbClr val="6D006D"/>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424714091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911587" y="1241422"/>
            <a:ext cx="6148471" cy="517065"/>
          </a:xfrm>
          <a:prstGeom prst="rect">
            <a:avLst/>
          </a:prstGeom>
          <a:noFill/>
        </p:spPr>
        <p:txBody>
          <a:bodyPr wrap="square" lIns="182880" tIns="146304" rIns="182880" bIns="146304" rtlCol="0">
            <a:spAutoFit/>
          </a:bodyPr>
          <a:lstStyle/>
          <a:p>
            <a:pPr>
              <a:lnSpc>
                <a:spcPct val="90000"/>
              </a:lnSpc>
            </a:pPr>
            <a:r>
              <a:rPr lang="en-US" sz="1600" dirty="0" smtClean="0">
                <a:gradFill>
                  <a:gsLst>
                    <a:gs pos="2917">
                      <a:prstClr val="black"/>
                    </a:gs>
                    <a:gs pos="30000">
                      <a:prstClr val="black"/>
                    </a:gs>
                  </a:gsLst>
                  <a:lin ang="5400000" scaled="0"/>
                </a:gradFill>
                <a:latin typeface="Segoe UI Light"/>
              </a:rPr>
              <a:t>Stored Procedures</a:t>
            </a:r>
          </a:p>
        </p:txBody>
      </p:sp>
      <p:sp>
        <p:nvSpPr>
          <p:cNvPr id="11" name="Content Placeholder 2"/>
          <p:cNvSpPr txBox="1">
            <a:spLocks/>
          </p:cNvSpPr>
          <p:nvPr/>
        </p:nvSpPr>
        <p:spPr>
          <a:xfrm>
            <a:off x="313097" y="1212431"/>
            <a:ext cx="5470960" cy="45639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smtClean="0">
                <a:solidFill>
                  <a:srgbClr val="969696">
                    <a:lumMod val="50000"/>
                  </a:srgbClr>
                </a:solidFill>
                <a:latin typeface="Segoe UI Light"/>
                <a:cs typeface="Segoe UI" panose="020B0502040204020203" pitchFamily="34" charset="0"/>
              </a:rPr>
              <a:t>Familiar Programming Model</a:t>
            </a:r>
          </a:p>
          <a:p>
            <a:pPr lvl="1"/>
            <a:r>
              <a:rPr lang="en-US" sz="1600" dirty="0" smtClean="0">
                <a:solidFill>
                  <a:srgbClr val="969696">
                    <a:lumMod val="50000"/>
                  </a:srgbClr>
                </a:solidFill>
                <a:latin typeface="Segoe UI Light"/>
                <a:cs typeface="Segoe UI" panose="020B0502040204020203" pitchFamily="34" charset="0"/>
              </a:rPr>
              <a:t>Stored Procedures</a:t>
            </a:r>
          </a:p>
          <a:p>
            <a:pPr lvl="1"/>
            <a:r>
              <a:rPr lang="en-US" sz="1600" dirty="0" smtClean="0">
                <a:solidFill>
                  <a:srgbClr val="969696">
                    <a:lumMod val="50000"/>
                  </a:srgbClr>
                </a:solidFill>
                <a:latin typeface="Segoe UI Light"/>
                <a:cs typeface="Segoe UI" panose="020B0502040204020203" pitchFamily="34" charset="0"/>
              </a:rPr>
              <a:t>Triggers</a:t>
            </a:r>
          </a:p>
          <a:p>
            <a:pPr lvl="1"/>
            <a:r>
              <a:rPr lang="en-US" sz="1600" dirty="0" smtClean="0">
                <a:solidFill>
                  <a:srgbClr val="969696">
                    <a:lumMod val="50000"/>
                  </a:srgbClr>
                </a:solidFill>
                <a:latin typeface="Segoe UI Light"/>
                <a:cs typeface="Segoe UI" panose="020B0502040204020203" pitchFamily="34" charset="0"/>
              </a:rPr>
              <a:t>UDFs</a:t>
            </a:r>
          </a:p>
          <a:p>
            <a:r>
              <a:rPr lang="en-US" sz="1800" dirty="0" smtClean="0">
                <a:solidFill>
                  <a:srgbClr val="969696">
                    <a:lumMod val="50000"/>
                  </a:srgbClr>
                </a:solidFill>
                <a:latin typeface="Segoe UI Light"/>
                <a:cs typeface="Segoe UI" panose="020B0502040204020203" pitchFamily="34" charset="0"/>
              </a:rPr>
              <a:t>Language Integrated transactions</a:t>
            </a:r>
          </a:p>
          <a:p>
            <a:pPr lvl="1"/>
            <a:r>
              <a:rPr lang="en-US" sz="1600" dirty="0" smtClean="0">
                <a:solidFill>
                  <a:srgbClr val="969696">
                    <a:lumMod val="50000"/>
                  </a:srgbClr>
                </a:solidFill>
                <a:latin typeface="Segoe UI Light"/>
                <a:cs typeface="Segoe UI" panose="020B0502040204020203" pitchFamily="34" charset="0"/>
              </a:rPr>
              <a:t>JavaScript as a modern day T-SQL</a:t>
            </a:r>
          </a:p>
          <a:p>
            <a:pPr lvl="1"/>
            <a:r>
              <a:rPr lang="en-US" sz="1600" dirty="0" smtClean="0">
                <a:solidFill>
                  <a:srgbClr val="969696">
                    <a:lumMod val="50000"/>
                  </a:srgbClr>
                </a:solidFill>
                <a:latin typeface="Segoe UI Light"/>
                <a:cs typeface="Segoe UI" panose="020B0502040204020203" pitchFamily="34" charset="0"/>
              </a:rPr>
              <a:t>The entire procedure is wrapped </a:t>
            </a:r>
            <a:br>
              <a:rPr lang="en-US" sz="1600" dirty="0" smtClean="0">
                <a:solidFill>
                  <a:srgbClr val="969696">
                    <a:lumMod val="50000"/>
                  </a:srgbClr>
                </a:solidFill>
                <a:latin typeface="Segoe UI Light"/>
                <a:cs typeface="Segoe UI" panose="020B0502040204020203" pitchFamily="34" charset="0"/>
              </a:rPr>
            </a:br>
            <a:r>
              <a:rPr lang="en-US" sz="1600" dirty="0" smtClean="0">
                <a:solidFill>
                  <a:srgbClr val="969696">
                    <a:lumMod val="50000"/>
                  </a:srgbClr>
                </a:solidFill>
                <a:latin typeface="Segoe UI Light"/>
                <a:cs typeface="Segoe UI" panose="020B0502040204020203" pitchFamily="34" charset="0"/>
              </a:rPr>
              <a:t>in an implicit ACID transaction</a:t>
            </a:r>
          </a:p>
          <a:p>
            <a:pPr lvl="1"/>
            <a:r>
              <a:rPr lang="en-US" sz="1600" dirty="0" smtClean="0">
                <a:solidFill>
                  <a:srgbClr val="969696">
                    <a:lumMod val="50000"/>
                  </a:srgbClr>
                </a:solidFill>
                <a:latin typeface="Segoe UI Light"/>
                <a:cs typeface="Segoe UI" panose="020B0502040204020203" pitchFamily="34" charset="0"/>
              </a:rPr>
              <a:t>JavaScript </a:t>
            </a:r>
            <a:r>
              <a:rPr lang="en-US" sz="1600" i="1" dirty="0" smtClean="0">
                <a:solidFill>
                  <a:srgbClr val="969696">
                    <a:lumMod val="50000"/>
                  </a:srgbClr>
                </a:solidFill>
                <a:latin typeface="Segoe UI Light"/>
                <a:cs typeface="Segoe UI" panose="020B0502040204020203" pitchFamily="34" charset="0"/>
              </a:rPr>
              <a:t>throw </a:t>
            </a:r>
            <a:r>
              <a:rPr lang="en-US" sz="1600" dirty="0" smtClean="0">
                <a:solidFill>
                  <a:srgbClr val="969696">
                    <a:lumMod val="50000"/>
                  </a:srgbClr>
                </a:solidFill>
                <a:latin typeface="Segoe UI Light"/>
                <a:cs typeface="Segoe UI" panose="020B0502040204020203" pitchFamily="34" charset="0"/>
              </a:rPr>
              <a:t>statement results </a:t>
            </a:r>
            <a:br>
              <a:rPr lang="en-US" sz="1600" dirty="0" smtClean="0">
                <a:solidFill>
                  <a:srgbClr val="969696">
                    <a:lumMod val="50000"/>
                  </a:srgbClr>
                </a:solidFill>
                <a:latin typeface="Segoe UI Light"/>
                <a:cs typeface="Segoe UI" panose="020B0502040204020203" pitchFamily="34" charset="0"/>
              </a:rPr>
            </a:br>
            <a:r>
              <a:rPr lang="en-US" sz="1600" dirty="0" smtClean="0">
                <a:solidFill>
                  <a:srgbClr val="969696">
                    <a:lumMod val="50000"/>
                  </a:srgbClr>
                </a:solidFill>
                <a:latin typeface="Segoe UI Light"/>
                <a:cs typeface="Segoe UI" panose="020B0502040204020203" pitchFamily="34" charset="0"/>
              </a:rPr>
              <a:t>into aborting the transaction</a:t>
            </a:r>
          </a:p>
          <a:p>
            <a:pPr lvl="1"/>
            <a:r>
              <a:rPr lang="en-US" sz="1600" dirty="0" smtClean="0">
                <a:solidFill>
                  <a:srgbClr val="969696">
                    <a:lumMod val="50000"/>
                  </a:srgbClr>
                </a:solidFill>
                <a:latin typeface="Segoe UI Light"/>
                <a:cs typeface="Segoe UI" panose="020B0502040204020203" pitchFamily="34" charset="0"/>
              </a:rPr>
              <a:t>Pre-compiled on registration</a:t>
            </a:r>
          </a:p>
          <a:p>
            <a:r>
              <a:rPr lang="en-US" sz="1800" dirty="0" smtClean="0">
                <a:solidFill>
                  <a:srgbClr val="969696">
                    <a:lumMod val="50000"/>
                  </a:srgbClr>
                </a:solidFill>
                <a:latin typeface="Segoe UI Light"/>
                <a:cs typeface="Segoe UI" panose="020B0502040204020203" pitchFamily="34" charset="0"/>
              </a:rPr>
              <a:t>Resource Governed &amp; Sandboxed</a:t>
            </a:r>
          </a:p>
          <a:p>
            <a:pPr lvl="1"/>
            <a:r>
              <a:rPr lang="en-US" sz="1600" dirty="0" smtClean="0">
                <a:solidFill>
                  <a:srgbClr val="969696">
                    <a:lumMod val="50000"/>
                  </a:srgbClr>
                </a:solidFill>
                <a:latin typeface="Segoe UI Light"/>
                <a:cs typeface="Segoe UI" panose="020B0502040204020203" pitchFamily="34" charset="0"/>
              </a:rPr>
              <a:t>No imports are allowed</a:t>
            </a:r>
          </a:p>
          <a:p>
            <a:pPr lvl="1"/>
            <a:r>
              <a:rPr lang="en-US" sz="1600" dirty="0" err="1" smtClean="0">
                <a:solidFill>
                  <a:srgbClr val="969696">
                    <a:lumMod val="50000"/>
                  </a:srgbClr>
                </a:solidFill>
                <a:latin typeface="Segoe UI Light"/>
                <a:cs typeface="Segoe UI" panose="020B0502040204020203" pitchFamily="34" charset="0"/>
              </a:rPr>
              <a:t>Eval</a:t>
            </a:r>
            <a:r>
              <a:rPr lang="en-US" sz="1600" dirty="0" smtClean="0">
                <a:solidFill>
                  <a:srgbClr val="969696">
                    <a:lumMod val="50000"/>
                  </a:srgbClr>
                </a:solidFill>
                <a:latin typeface="Segoe UI Light"/>
                <a:cs typeface="Segoe UI" panose="020B0502040204020203" pitchFamily="34" charset="0"/>
              </a:rPr>
              <a:t>() is disallowed</a:t>
            </a:r>
          </a:p>
          <a:p>
            <a:pPr lvl="1"/>
            <a:r>
              <a:rPr lang="en-US" sz="1600" dirty="0" smtClean="0">
                <a:solidFill>
                  <a:srgbClr val="969696">
                    <a:lumMod val="50000"/>
                  </a:srgbClr>
                </a:solidFill>
                <a:latin typeface="Segoe UI Light"/>
                <a:cs typeface="Segoe UI" panose="020B0502040204020203" pitchFamily="34" charset="0"/>
              </a:rPr>
              <a:t>Execution is time boxed</a:t>
            </a:r>
          </a:p>
          <a:p>
            <a:pPr lvl="1"/>
            <a:r>
              <a:rPr lang="en-US" sz="1600" dirty="0" smtClean="0">
                <a:solidFill>
                  <a:srgbClr val="969696">
                    <a:lumMod val="50000"/>
                  </a:srgbClr>
                </a:solidFill>
                <a:latin typeface="Segoe UI Light"/>
                <a:cs typeface="Segoe UI" panose="020B0502040204020203" pitchFamily="34" charset="0"/>
              </a:rPr>
              <a:t>Governed for CPU, IO and memory</a:t>
            </a:r>
          </a:p>
          <a:p>
            <a:endParaRPr lang="en-US" sz="1800" dirty="0">
              <a:solidFill>
                <a:srgbClr val="969696">
                  <a:lumMod val="50000"/>
                </a:srgbClr>
              </a:solidFill>
              <a:latin typeface="Segoe UI" panose="020B0502040204020203" pitchFamily="34" charset="0"/>
              <a:cs typeface="Segoe UI" panose="020B0502040204020203" pitchFamily="34" charset="0"/>
            </a:endParaRPr>
          </a:p>
        </p:txBody>
      </p:sp>
      <p:sp>
        <p:nvSpPr>
          <p:cNvPr id="6" name="Title 1"/>
          <p:cNvSpPr txBox="1">
            <a:spLocks/>
          </p:cNvSpPr>
          <p:nvPr/>
        </p:nvSpPr>
        <p:spPr>
          <a:xfrm>
            <a:off x="519248" y="228601"/>
            <a:ext cx="11151917"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Segoe UI Light" pitchFamily="34" charset="0"/>
                <a:ea typeface="+mn-ea"/>
                <a:cs typeface="Arial" charset="0"/>
              </a:defRPr>
            </a:lvl1pPr>
          </a:lstStyle>
          <a:p>
            <a:pPr>
              <a:defRPr/>
            </a:pPr>
            <a:r>
              <a:rPr>
                <a:gradFill flip="none" rotWithShape="1">
                  <a:gsLst>
                    <a:gs pos="0">
                      <a:srgbClr val="000000">
                        <a:lumMod val="65000"/>
                        <a:lumOff val="35000"/>
                      </a:srgbClr>
                    </a:gs>
                    <a:gs pos="86000">
                      <a:srgbClr val="000000">
                        <a:lumMod val="65000"/>
                        <a:lumOff val="35000"/>
                      </a:srgbClr>
                    </a:gs>
                  </a:gsLst>
                  <a:lin ang="5400000" scaled="0"/>
                  <a:tileRect/>
                </a:gradFill>
              </a:rPr>
              <a:t>Transactions and JavaScript App Logic</a:t>
            </a:r>
          </a:p>
        </p:txBody>
      </p:sp>
      <p:grpSp>
        <p:nvGrpSpPr>
          <p:cNvPr id="17" name="Group 2"/>
          <p:cNvGrpSpPr/>
          <p:nvPr/>
        </p:nvGrpSpPr>
        <p:grpSpPr>
          <a:xfrm>
            <a:off x="-2044" y="6513076"/>
            <a:ext cx="12194043" cy="354000"/>
            <a:chOff x="2577137" y="4571778"/>
            <a:chExt cx="9101124" cy="1390560"/>
          </a:xfrm>
        </p:grpSpPr>
        <p:sp>
          <p:nvSpPr>
            <p:cNvPr id="18" name="TextBox 4"/>
            <p:cNvSpPr txBox="1"/>
            <p:nvPr/>
          </p:nvSpPr>
          <p:spPr>
            <a:xfrm>
              <a:off x="2577137" y="4571778"/>
              <a:ext cx="3034890" cy="1390458"/>
            </a:xfrm>
            <a:prstGeom prst="rect">
              <a:avLst/>
            </a:prstGeom>
            <a:solidFill>
              <a:srgbClr val="910091"/>
            </a:solidFill>
          </p:spPr>
          <p:txBody>
            <a:bodyPr wrap="square" lIns="457200" tIns="137160" rIns="365760" rtlCol="0">
              <a:noAutofit/>
            </a:bodyPr>
            <a:lstStyle/>
            <a:p>
              <a:pPr>
                <a:lnSpc>
                  <a:spcPts val="3000"/>
                </a:lnSpc>
                <a:defRPr/>
              </a:pPr>
              <a:r>
                <a:rPr lang="en-US" sz="2800" kern="0" dirty="0" smtClean="0">
                  <a:solidFill>
                    <a:srgbClr val="FFFFFF"/>
                  </a:solidFill>
                  <a:latin typeface="Segoe UI Light"/>
                </a:rPr>
                <a:t> </a:t>
              </a:r>
            </a:p>
          </p:txBody>
        </p:sp>
        <p:sp>
          <p:nvSpPr>
            <p:cNvPr id="19" name="TextBox 6"/>
            <p:cNvSpPr txBox="1"/>
            <p:nvPr/>
          </p:nvSpPr>
          <p:spPr>
            <a:xfrm>
              <a:off x="5612027" y="4572324"/>
              <a:ext cx="6066234" cy="1390014"/>
            </a:xfrm>
            <a:prstGeom prst="rect">
              <a:avLst/>
            </a:prstGeom>
            <a:solidFill>
              <a:srgbClr val="6D006D"/>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
        <p:nvSpPr>
          <p:cNvPr id="12" name="Folded Corner 11"/>
          <p:cNvSpPr/>
          <p:nvPr/>
        </p:nvSpPr>
        <p:spPr bwMode="auto">
          <a:xfrm>
            <a:off x="5121689" y="3040380"/>
            <a:ext cx="6339965" cy="2735953"/>
          </a:xfrm>
          <a:prstGeom prst="foldedCorner">
            <a:avLst>
              <a:gd name="adj" fmla="val 5261"/>
            </a:avLst>
          </a:prstGeom>
          <a:solidFill>
            <a:schemeClr val="bg1">
              <a:lumMod val="95000"/>
            </a:schemeClr>
          </a:solidFill>
          <a:ln>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r>
              <a:rPr lang="en-US" sz="1100" dirty="0">
                <a:solidFill>
                  <a:srgbClr val="FFFFFF"/>
                </a:solidFill>
                <a:latin typeface="Consolas" panose="020B0609020204030204" pitchFamily="49" charset="0"/>
                <a:cs typeface="Consolas" panose="020B0609020204030204" pitchFamily="49" charset="0"/>
              </a:rPr>
              <a:t>function(playerId1, playerId2) {</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var collection = </a:t>
            </a:r>
            <a:r>
              <a:rPr lang="en-US" sz="1100" dirty="0" err="1">
                <a:solidFill>
                  <a:srgbClr val="FFFFFF"/>
                </a:solidFill>
                <a:latin typeface="Consolas" panose="020B0609020204030204" pitchFamily="49" charset="0"/>
                <a:cs typeface="Consolas" panose="020B0609020204030204" pitchFamily="49" charset="0"/>
              </a:rPr>
              <a:t>getContext</a:t>
            </a:r>
            <a:r>
              <a:rPr lang="en-US" sz="1100" dirty="0">
                <a:solidFill>
                  <a:srgbClr val="FFFFFF"/>
                </a:solidFill>
                <a:latin typeface="Consolas" panose="020B0609020204030204" pitchFamily="49" charset="0"/>
                <a:cs typeface="Consolas" panose="020B0609020204030204" pitchFamily="49" charset="0"/>
              </a:rPr>
              <a:t>().</a:t>
            </a:r>
            <a:r>
              <a:rPr lang="en-US" sz="1100" dirty="0" err="1">
                <a:solidFill>
                  <a:srgbClr val="FFFFFF"/>
                </a:solidFill>
                <a:latin typeface="Consolas" panose="020B0609020204030204" pitchFamily="49" charset="0"/>
                <a:cs typeface="Consolas" panose="020B0609020204030204" pitchFamily="49" charset="0"/>
              </a:rPr>
              <a:t>getCollection</a:t>
            </a:r>
            <a:r>
              <a:rPr lang="en-US" sz="1100" dirty="0">
                <a:solidFill>
                  <a:srgbClr val="FFFFFF"/>
                </a:solidFill>
                <a:latin typeface="Consolas" panose="020B0609020204030204" pitchFamily="49" charset="0"/>
                <a:cs typeface="Consolas" panose="020B0609020204030204" pitchFamily="49" charset="0"/>
              </a:rPr>
              <a:t>();</a:t>
            </a:r>
          </a:p>
          <a:p>
            <a:r>
              <a:rPr lang="en-US" sz="1100" dirty="0">
                <a:solidFill>
                  <a:srgbClr val="FFFFFF"/>
                </a:solidFill>
                <a:latin typeface="Consolas" panose="020B0609020204030204" pitchFamily="49" charset="0"/>
                <a:cs typeface="Consolas" panose="020B0609020204030204" pitchFamily="49" charset="0"/>
              </a:rPr>
              <a:t>    var </a:t>
            </a:r>
            <a:r>
              <a:rPr lang="en-US" sz="1100" dirty="0" err="1">
                <a:solidFill>
                  <a:srgbClr val="FFFFFF"/>
                </a:solidFill>
                <a:latin typeface="Consolas" panose="020B0609020204030204" pitchFamily="49" charset="0"/>
                <a:cs typeface="Consolas" panose="020B0609020204030204" pitchFamily="49" charset="0"/>
              </a:rPr>
              <a:t>playersToSwap</a:t>
            </a:r>
            <a:r>
              <a:rPr lang="en-US" sz="1100" dirty="0">
                <a:solidFill>
                  <a:srgbClr val="FFFFFF"/>
                </a:solidFill>
                <a:latin typeface="Consolas" panose="020B0609020204030204" pitchFamily="49" charset="0"/>
                <a:cs typeface="Consolas" panose="020B0609020204030204" pitchFamily="49" charset="0"/>
              </a:rPr>
              <a:t> = </a:t>
            </a:r>
            <a:r>
              <a:rPr lang="en-US" sz="1100" dirty="0" err="1" smtClean="0">
                <a:solidFill>
                  <a:srgbClr val="FFFFFF"/>
                </a:solidFill>
                <a:latin typeface="Consolas" panose="020B0609020204030204" pitchFamily="49" charset="0"/>
                <a:cs typeface="Consolas" panose="020B0609020204030204" pitchFamily="49" charset="0"/>
              </a:rPr>
              <a:t>collection.</a:t>
            </a:r>
            <a:r>
              <a:rPr lang="en-US" sz="1200" dirty="0" err="1" smtClean="0">
                <a:solidFill>
                  <a:srgbClr val="FFFFFF"/>
                </a:solidFill>
                <a:latin typeface="Consolas" panose="020B0609020204030204" pitchFamily="49" charset="0"/>
                <a:cs typeface="Consolas" panose="020B0609020204030204" pitchFamily="49" charset="0"/>
              </a:rPr>
              <a:t>filterDocuments</a:t>
            </a:r>
            <a:r>
              <a:rPr lang="en-US" sz="1100" dirty="0" smtClean="0">
                <a:solidFill>
                  <a:srgbClr val="FFFFFF"/>
                </a:solidFill>
                <a:latin typeface="Consolas" panose="020B0609020204030204" pitchFamily="49" charset="0"/>
                <a:cs typeface="Consolas" panose="020B0609020204030204" pitchFamily="49" charset="0"/>
              </a:rPr>
              <a:t>(function </a:t>
            </a:r>
            <a:r>
              <a:rPr lang="en-US" sz="1100" dirty="0">
                <a:solidFill>
                  <a:srgbClr val="FFFFFF"/>
                </a:solidFill>
                <a:latin typeface="Consolas" panose="020B0609020204030204" pitchFamily="49" charset="0"/>
                <a:cs typeface="Consolas" panose="020B0609020204030204" pitchFamily="49" charset="0"/>
              </a:rPr>
              <a:t>(document) {</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return (document.id == playerId1 || document.id == playerId2);</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a:t>
            </a:r>
            <a:r>
              <a:rPr lang="en-US" sz="1100" dirty="0" smtClean="0">
                <a:solidFill>
                  <a:srgbClr val="FFFFFF"/>
                </a:solidFill>
                <a:latin typeface="Consolas" panose="020B0609020204030204" pitchFamily="49" charset="0"/>
                <a:cs typeface="Consolas" panose="020B0609020204030204" pitchFamily="49" charset="0"/>
              </a:rPr>
              <a:t>});</a:t>
            </a:r>
          </a:p>
          <a:p>
            <a:r>
              <a:rPr lang="en-US" sz="1100" dirty="0">
                <a:solidFill>
                  <a:srgbClr val="FFFFFF"/>
                </a:solidFill>
                <a:latin typeface="Consolas" panose="020B0609020204030204" pitchFamily="49" charset="0"/>
                <a:cs typeface="Consolas" panose="020B0609020204030204" pitchFamily="49" charset="0"/>
              </a:rPr>
              <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var player1 = </a:t>
            </a:r>
            <a:r>
              <a:rPr lang="en-US" sz="1100" dirty="0" err="1">
                <a:solidFill>
                  <a:srgbClr val="FFFFFF"/>
                </a:solidFill>
                <a:latin typeface="Consolas" panose="020B0609020204030204" pitchFamily="49" charset="0"/>
                <a:cs typeface="Consolas" panose="020B0609020204030204" pitchFamily="49" charset="0"/>
              </a:rPr>
              <a:t>playersToSwap</a:t>
            </a:r>
            <a:r>
              <a:rPr lang="en-US" sz="1100" dirty="0">
                <a:solidFill>
                  <a:srgbClr val="FFFFFF"/>
                </a:solidFill>
                <a:latin typeface="Consolas" panose="020B0609020204030204" pitchFamily="49" charset="0"/>
                <a:cs typeface="Consolas" panose="020B0609020204030204" pitchFamily="49" charset="0"/>
              </a:rPr>
              <a:t>[0], player2 = </a:t>
            </a:r>
            <a:r>
              <a:rPr lang="en-US" sz="1100" dirty="0" err="1">
                <a:solidFill>
                  <a:srgbClr val="FFFFFF"/>
                </a:solidFill>
                <a:latin typeface="Consolas" panose="020B0609020204030204" pitchFamily="49" charset="0"/>
                <a:cs typeface="Consolas" panose="020B0609020204030204" pitchFamily="49" charset="0"/>
              </a:rPr>
              <a:t>playersToSwap</a:t>
            </a:r>
            <a:r>
              <a:rPr lang="en-US" sz="1100" dirty="0">
                <a:solidFill>
                  <a:srgbClr val="FFFFFF"/>
                </a:solidFill>
                <a:latin typeface="Consolas" panose="020B0609020204030204" pitchFamily="49" charset="0"/>
                <a:cs typeface="Consolas" panose="020B0609020204030204" pitchFamily="49" charset="0"/>
              </a:rPr>
              <a:t>[1];</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var player1ItemTemp = player1.item;</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player1.item = player2.item;</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player2.item = player1ItemTemp;</a:t>
            </a:r>
          </a:p>
          <a:p>
            <a:r>
              <a:rPr lang="en-US" sz="1100" dirty="0">
                <a:solidFill>
                  <a:srgbClr val="FFFFFF"/>
                </a:solidFill>
                <a:latin typeface="Consolas" panose="020B0609020204030204" pitchFamily="49" charset="0"/>
                <a:cs typeface="Consolas" panose="020B0609020204030204" pitchFamily="49" charset="0"/>
              </a:rPr>
              <a:t>    </a:t>
            </a:r>
            <a:r>
              <a:rPr lang="en-US" sz="1100" dirty="0" err="1">
                <a:solidFill>
                  <a:srgbClr val="FFFFFF"/>
                </a:solidFill>
                <a:latin typeface="Consolas" panose="020B0609020204030204" pitchFamily="49" charset="0"/>
                <a:cs typeface="Consolas" panose="020B0609020204030204" pitchFamily="49" charset="0"/>
              </a:rPr>
              <a:t>collection.</a:t>
            </a:r>
            <a:r>
              <a:rPr lang="en-US" sz="1200" dirty="0" err="1">
                <a:solidFill>
                  <a:srgbClr val="FFFFFF"/>
                </a:solidFill>
                <a:latin typeface="Consolas" panose="020B0609020204030204" pitchFamily="49" charset="0"/>
                <a:cs typeface="Consolas" panose="020B0609020204030204" pitchFamily="49" charset="0"/>
              </a:rPr>
              <a:t>replaceDocument</a:t>
            </a:r>
            <a:r>
              <a:rPr lang="en-US" sz="1100" dirty="0">
                <a:solidFill>
                  <a:srgbClr val="FFFFFF"/>
                </a:solidFill>
                <a:latin typeface="Consolas" panose="020B0609020204030204" pitchFamily="49" charset="0"/>
                <a:cs typeface="Consolas" panose="020B0609020204030204" pitchFamily="49" charset="0"/>
              </a:rPr>
              <a:t>(player1)</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.then(function() </a:t>
            </a:r>
            <a:r>
              <a:rPr lang="en-US" sz="1100" dirty="0" smtClean="0">
                <a:solidFill>
                  <a:srgbClr val="FFFFFF"/>
                </a:solidFill>
                <a:latin typeface="Consolas" panose="020B0609020204030204" pitchFamily="49" charset="0"/>
                <a:cs typeface="Consolas" panose="020B0609020204030204" pitchFamily="49" charset="0"/>
              </a:rPr>
              <a:t>{ return </a:t>
            </a:r>
            <a:r>
              <a:rPr lang="en-US" sz="1100" dirty="0" err="1">
                <a:solidFill>
                  <a:srgbClr val="FFFFFF"/>
                </a:solidFill>
                <a:latin typeface="Consolas" panose="020B0609020204030204" pitchFamily="49" charset="0"/>
                <a:cs typeface="Consolas" panose="020B0609020204030204" pitchFamily="49" charset="0"/>
              </a:rPr>
              <a:t>collection.</a:t>
            </a:r>
            <a:r>
              <a:rPr lang="en-US" sz="1200" dirty="0" err="1">
                <a:solidFill>
                  <a:srgbClr val="FFFFFF"/>
                </a:solidFill>
                <a:latin typeface="Consolas" panose="020B0609020204030204" pitchFamily="49" charset="0"/>
                <a:cs typeface="Consolas" panose="020B0609020204030204" pitchFamily="49" charset="0"/>
              </a:rPr>
              <a:t>replaceDocument</a:t>
            </a:r>
            <a:r>
              <a:rPr lang="en-US" sz="1100" dirty="0">
                <a:solidFill>
                  <a:srgbClr val="FFFFFF"/>
                </a:solidFill>
                <a:latin typeface="Consolas" panose="020B0609020204030204" pitchFamily="49" charset="0"/>
                <a:cs typeface="Consolas" panose="020B0609020204030204" pitchFamily="49" charset="0"/>
              </a:rPr>
              <a:t>(player2</a:t>
            </a:r>
            <a:r>
              <a:rPr lang="en-US" sz="1100" dirty="0" smtClean="0">
                <a:solidFill>
                  <a:srgbClr val="FFFFFF"/>
                </a:solidFill>
                <a:latin typeface="Consolas" panose="020B0609020204030204" pitchFamily="49" charset="0"/>
                <a:cs typeface="Consolas" panose="020B0609020204030204" pitchFamily="49" charset="0"/>
              </a:rPr>
              <a:t>); })</a:t>
            </a:r>
            <a:r>
              <a:rPr lang="en-US" sz="1100" dirty="0">
                <a:solidFill>
                  <a:srgbClr val="FFFFFF"/>
                </a:solidFill>
                <a:latin typeface="Consolas" panose="020B0609020204030204" pitchFamily="49" charset="0"/>
                <a:cs typeface="Consolas" panose="020B0609020204030204" pitchFamily="49" charset="0"/>
              </a:rPr>
              <a:t/>
            </a:r>
            <a:br>
              <a:rPr lang="en-US" sz="1100" dirty="0">
                <a:solidFill>
                  <a:srgbClr val="FFFFFF"/>
                </a:solidFill>
                <a:latin typeface="Consolas" panose="020B0609020204030204" pitchFamily="49" charset="0"/>
                <a:cs typeface="Consolas" panose="020B0609020204030204" pitchFamily="49" charset="0"/>
              </a:rPr>
            </a:br>
            <a:r>
              <a:rPr lang="en-US" sz="1100" dirty="0">
                <a:solidFill>
                  <a:srgbClr val="FFFFFF"/>
                </a:solidFill>
                <a:latin typeface="Consolas" panose="020B0609020204030204" pitchFamily="49" charset="0"/>
                <a:cs typeface="Consolas" panose="020B0609020204030204" pitchFamily="49" charset="0"/>
              </a:rPr>
              <a:t>        .fail(function(error</a:t>
            </a:r>
            <a:r>
              <a:rPr lang="en-US" sz="1100" dirty="0" smtClean="0">
                <a:solidFill>
                  <a:srgbClr val="FFFFFF"/>
                </a:solidFill>
                <a:latin typeface="Consolas" panose="020B0609020204030204" pitchFamily="49" charset="0"/>
                <a:cs typeface="Consolas" panose="020B0609020204030204" pitchFamily="49" charset="0"/>
              </a:rPr>
              <a:t>){ </a:t>
            </a:r>
            <a:r>
              <a:rPr lang="en-US" sz="1200" dirty="0" smtClean="0">
                <a:solidFill>
                  <a:srgbClr val="FFFFFF"/>
                </a:solidFill>
                <a:latin typeface="Consolas" panose="020B0609020204030204" pitchFamily="49" charset="0"/>
                <a:cs typeface="Consolas" panose="020B0609020204030204" pitchFamily="49" charset="0"/>
              </a:rPr>
              <a:t>throw </a:t>
            </a:r>
            <a:r>
              <a:rPr lang="en-US" sz="1100" dirty="0">
                <a:solidFill>
                  <a:srgbClr val="FFFFFF"/>
                </a:solidFill>
                <a:latin typeface="Consolas" panose="020B0609020204030204" pitchFamily="49" charset="0"/>
                <a:cs typeface="Consolas" panose="020B0609020204030204" pitchFamily="49" charset="0"/>
              </a:rPr>
              <a:t>'Unable to update players, abort</a:t>
            </a:r>
            <a:r>
              <a:rPr lang="en-US" sz="1100" dirty="0" smtClean="0">
                <a:solidFill>
                  <a:srgbClr val="FFFFFF"/>
                </a:solidFill>
                <a:latin typeface="Consolas" panose="020B0609020204030204" pitchFamily="49" charset="0"/>
                <a:cs typeface="Consolas" panose="020B0609020204030204" pitchFamily="49" charset="0"/>
              </a:rPr>
              <a:t>'; });</a:t>
            </a:r>
            <a:r>
              <a:rPr lang="en-US" sz="1100" dirty="0">
                <a:solidFill>
                  <a:srgbClr val="FFFFFF"/>
                </a:solidFill>
                <a:latin typeface="Consolas" panose="020B0609020204030204" pitchFamily="49" charset="0"/>
                <a:cs typeface="Consolas" panose="020B0609020204030204" pitchFamily="49" charset="0"/>
              </a:rPr>
              <a:t/>
            </a:r>
            <a:br>
              <a:rPr lang="en-US" sz="1100" dirty="0">
                <a:solidFill>
                  <a:srgbClr val="FFFFFF"/>
                </a:solidFill>
                <a:latin typeface="Consolas" panose="020B0609020204030204" pitchFamily="49" charset="0"/>
                <a:cs typeface="Consolas" panose="020B0609020204030204" pitchFamily="49" charset="0"/>
              </a:rPr>
            </a:br>
            <a:r>
              <a:rPr lang="en-US" sz="1100" dirty="0" smtClean="0">
                <a:solidFill>
                  <a:srgbClr val="FFFFFF"/>
                </a:solidFill>
                <a:latin typeface="Consolas" panose="020B0609020204030204" pitchFamily="49" charset="0"/>
                <a:cs typeface="Consolas" panose="020B0609020204030204" pitchFamily="49" charset="0"/>
              </a:rPr>
              <a:t>}</a:t>
            </a:r>
            <a:endParaRPr lang="en-US" sz="1100" dirty="0" smtClean="0">
              <a:solidFill>
                <a:srgbClr val="FFFFFF"/>
              </a:solidFill>
              <a:latin typeface="Consolas" panose="020B0609020204030204" pitchFamily="49" charset="0"/>
              <a:ea typeface="Segoe UI" pitchFamily="34" charset="0"/>
              <a:cs typeface="Consolas" panose="020B0609020204030204" pitchFamily="49" charset="0"/>
            </a:endParaRPr>
          </a:p>
        </p:txBody>
      </p:sp>
      <p:sp>
        <p:nvSpPr>
          <p:cNvPr id="13" name="Rectangle 12"/>
          <p:cNvSpPr/>
          <p:nvPr/>
        </p:nvSpPr>
        <p:spPr bwMode="auto">
          <a:xfrm>
            <a:off x="5121688" y="1659864"/>
            <a:ext cx="6339965" cy="1289076"/>
          </a:xfrm>
          <a:prstGeom prst="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14099" fontAlgn="base">
              <a:spcBef>
                <a:spcPct val="0"/>
              </a:spcBef>
              <a:spcAft>
                <a:spcPct val="0"/>
              </a:spcAft>
            </a:pPr>
            <a:r>
              <a:rPr lang="en-US" sz="1100" dirty="0" err="1" smtClean="0">
                <a:solidFill>
                  <a:srgbClr val="969696">
                    <a:lumMod val="50000"/>
                  </a:srgbClr>
                </a:solidFill>
                <a:latin typeface="Consolas" panose="020B0609020204030204" pitchFamily="49" charset="0"/>
                <a:cs typeface="Consolas" panose="020B0609020204030204" pitchFamily="49" charset="0"/>
              </a:rPr>
              <a:t>client.executeStoredProcedureAsync</a:t>
            </a:r>
            <a:r>
              <a:rPr lang="en-US" sz="1100" dirty="0" smtClean="0">
                <a:solidFill>
                  <a:srgbClr val="969696">
                    <a:lumMod val="50000"/>
                  </a:srgbClr>
                </a:solidFill>
                <a:latin typeface="Consolas" panose="020B0609020204030204" pitchFamily="49" charset="0"/>
                <a:cs typeface="Consolas" panose="020B0609020204030204" pitchFamily="49" charset="0"/>
              </a:rPr>
              <a:t> ("procs/1234", "</a:t>
            </a:r>
            <a:r>
              <a:rPr lang="en-US" sz="1100" dirty="0" err="1" smtClean="0">
                <a:solidFill>
                  <a:srgbClr val="969696">
                    <a:lumMod val="50000"/>
                  </a:srgbClr>
                </a:solidFill>
                <a:latin typeface="Consolas" panose="020B0609020204030204" pitchFamily="49" charset="0"/>
                <a:cs typeface="Consolas" panose="020B0609020204030204" pitchFamily="49" charset="0"/>
              </a:rPr>
              <a:t>MasterChief</a:t>
            </a:r>
            <a:r>
              <a:rPr lang="en-US" sz="1100" dirty="0" smtClean="0">
                <a:solidFill>
                  <a:srgbClr val="969696">
                    <a:lumMod val="50000"/>
                  </a:srgbClr>
                </a:solidFill>
                <a:latin typeface="Consolas" panose="020B0609020204030204" pitchFamily="49" charset="0"/>
                <a:cs typeface="Consolas" panose="020B0609020204030204" pitchFamily="49" charset="0"/>
              </a:rPr>
              <a:t>", "</a:t>
            </a:r>
            <a:r>
              <a:rPr lang="en-US" sz="1100" dirty="0" err="1" smtClean="0">
                <a:solidFill>
                  <a:srgbClr val="969696">
                    <a:lumMod val="50000"/>
                  </a:srgbClr>
                </a:solidFill>
                <a:latin typeface="Consolas" panose="020B0609020204030204" pitchFamily="49" charset="0"/>
                <a:cs typeface="Consolas" panose="020B0609020204030204" pitchFamily="49" charset="0"/>
              </a:rPr>
              <a:t>SolidSnake</a:t>
            </a:r>
            <a:r>
              <a:rPr lang="en-US" sz="1100" dirty="0" smtClean="0">
                <a:solidFill>
                  <a:srgbClr val="969696">
                    <a:lumMod val="50000"/>
                  </a:srgbClr>
                </a:solidFill>
                <a:latin typeface="Consolas" panose="020B0609020204030204" pitchFamily="49" charset="0"/>
                <a:cs typeface="Consolas" panose="020B0609020204030204" pitchFamily="49" charset="0"/>
              </a:rPr>
              <a:t>")</a:t>
            </a:r>
            <a:br>
              <a:rPr lang="en-US" sz="1100" dirty="0" smtClean="0">
                <a:solidFill>
                  <a:srgbClr val="969696">
                    <a:lumMod val="50000"/>
                  </a:srgbClr>
                </a:solidFill>
                <a:latin typeface="Consolas" panose="020B0609020204030204" pitchFamily="49" charset="0"/>
                <a:cs typeface="Consolas" panose="020B0609020204030204" pitchFamily="49" charset="0"/>
              </a:rPr>
            </a:br>
            <a:r>
              <a:rPr lang="en-US" sz="1100" dirty="0" smtClean="0">
                <a:solidFill>
                  <a:srgbClr val="969696">
                    <a:lumMod val="50000"/>
                  </a:srgbClr>
                </a:solidFill>
                <a:latin typeface="Consolas" panose="020B0609020204030204" pitchFamily="49" charset="0"/>
                <a:cs typeface="Consolas" panose="020B0609020204030204" pitchFamily="49" charset="0"/>
              </a:rPr>
              <a:t>  .then(function (response) {</a:t>
            </a:r>
            <a:br>
              <a:rPr lang="en-US" sz="1100" dirty="0" smtClean="0">
                <a:solidFill>
                  <a:srgbClr val="969696">
                    <a:lumMod val="50000"/>
                  </a:srgbClr>
                </a:solidFill>
                <a:latin typeface="Consolas" panose="020B0609020204030204" pitchFamily="49" charset="0"/>
                <a:cs typeface="Consolas" panose="020B0609020204030204" pitchFamily="49" charset="0"/>
              </a:rPr>
            </a:br>
            <a:r>
              <a:rPr lang="en-US" sz="1100" dirty="0" smtClean="0">
                <a:solidFill>
                  <a:srgbClr val="969696">
                    <a:lumMod val="50000"/>
                  </a:srgbClr>
                </a:solidFill>
                <a:latin typeface="Consolas" panose="020B0609020204030204" pitchFamily="49" charset="0"/>
                <a:cs typeface="Consolas" panose="020B0609020204030204" pitchFamily="49" charset="0"/>
              </a:rPr>
              <a:t>    console.log(“success!");</a:t>
            </a:r>
            <a:br>
              <a:rPr lang="en-US" sz="1100" dirty="0" smtClean="0">
                <a:solidFill>
                  <a:srgbClr val="969696">
                    <a:lumMod val="50000"/>
                  </a:srgbClr>
                </a:solidFill>
                <a:latin typeface="Consolas" panose="020B0609020204030204" pitchFamily="49" charset="0"/>
                <a:cs typeface="Consolas" panose="020B0609020204030204" pitchFamily="49" charset="0"/>
              </a:rPr>
            </a:br>
            <a:r>
              <a:rPr lang="en-US" sz="1100" dirty="0" smtClean="0">
                <a:solidFill>
                  <a:srgbClr val="969696">
                    <a:lumMod val="50000"/>
                  </a:srgbClr>
                </a:solidFill>
                <a:latin typeface="Consolas" panose="020B0609020204030204" pitchFamily="49" charset="0"/>
                <a:cs typeface="Consolas" panose="020B0609020204030204" pitchFamily="49" charset="0"/>
              </a:rPr>
              <a:t>   }, function (err) {</a:t>
            </a:r>
            <a:br>
              <a:rPr lang="en-US" sz="1100" dirty="0" smtClean="0">
                <a:solidFill>
                  <a:srgbClr val="969696">
                    <a:lumMod val="50000"/>
                  </a:srgbClr>
                </a:solidFill>
                <a:latin typeface="Consolas" panose="020B0609020204030204" pitchFamily="49" charset="0"/>
                <a:cs typeface="Consolas" panose="020B0609020204030204" pitchFamily="49" charset="0"/>
              </a:rPr>
            </a:br>
            <a:r>
              <a:rPr lang="en-US" sz="1100" dirty="0" smtClean="0">
                <a:solidFill>
                  <a:srgbClr val="969696">
                    <a:lumMod val="50000"/>
                  </a:srgbClr>
                </a:solidFill>
                <a:latin typeface="Consolas" panose="020B0609020204030204" pitchFamily="49" charset="0"/>
                <a:cs typeface="Consolas" panose="020B0609020204030204" pitchFamily="49" charset="0"/>
              </a:rPr>
              <a:t>     console.log("Failed to swap!", error);</a:t>
            </a:r>
            <a:br>
              <a:rPr lang="en-US" sz="1100" dirty="0" smtClean="0">
                <a:solidFill>
                  <a:srgbClr val="969696">
                    <a:lumMod val="50000"/>
                  </a:srgbClr>
                </a:solidFill>
                <a:latin typeface="Consolas" panose="020B0609020204030204" pitchFamily="49" charset="0"/>
                <a:cs typeface="Consolas" panose="020B0609020204030204" pitchFamily="49" charset="0"/>
              </a:rPr>
            </a:br>
            <a:r>
              <a:rPr lang="en-US" sz="1100" dirty="0" smtClean="0">
                <a:solidFill>
                  <a:srgbClr val="969696">
                    <a:lumMod val="50000"/>
                  </a:srgbClr>
                </a:solidFill>
                <a:latin typeface="Consolas" panose="020B0609020204030204" pitchFamily="49" charset="0"/>
                <a:cs typeface="Consolas" panose="020B0609020204030204" pitchFamily="49" charset="0"/>
              </a:rPr>
              <a:t>   });</a:t>
            </a:r>
            <a:endParaRPr lang="en-US" sz="1100" dirty="0" smtClean="0">
              <a:solidFill>
                <a:srgbClr val="969696">
                  <a:lumMod val="50000"/>
                </a:srgbClr>
              </a:solidFill>
              <a:latin typeface="Consolas" panose="020B0609020204030204" pitchFamily="49" charset="0"/>
              <a:ea typeface="Segoe UI" pitchFamily="34" charset="0"/>
              <a:cs typeface="Consolas" panose="020B0609020204030204" pitchFamily="49" charset="0"/>
            </a:endParaRPr>
          </a:p>
        </p:txBody>
      </p:sp>
    </p:spTree>
    <p:extLst>
      <p:ext uri="{BB962C8B-B14F-4D97-AF65-F5344CB8AC3E}">
        <p14:creationId xmlns:p14="http://schemas.microsoft.com/office/powerpoint/2010/main" val="254070360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15900"/>
            <a:ext cx="11152188" cy="508000"/>
          </a:xfrm>
          <a:prstGeom prst="rect">
            <a:avLst/>
          </a:prstGeom>
        </p:spPr>
        <p:txBody>
          <a:bodyPr/>
          <a:lstStyle/>
          <a:p>
            <a:r>
              <a:rPr lang="en-US" sz="5400" dirty="0" smtClean="0"/>
              <a:t>Programmability</a:t>
            </a:r>
            <a:endParaRPr lang="en-US" sz="5400" dirty="0"/>
          </a:p>
        </p:txBody>
      </p:sp>
      <p:sp>
        <p:nvSpPr>
          <p:cNvPr id="8" name="Rectangle 7"/>
          <p:cNvSpPr/>
          <p:nvPr/>
        </p:nvSpPr>
        <p:spPr>
          <a:xfrm>
            <a:off x="369693" y="1232196"/>
            <a:ext cx="5714236" cy="3787492"/>
          </a:xfrm>
          <a:prstGeom prst="rect">
            <a:avLst/>
          </a:prstGeom>
        </p:spPr>
        <p:txBody>
          <a:bodyPr wrap="square" lIns="93263" tIns="46631" rIns="93263" bIns="46631">
            <a:spAutoFit/>
          </a:bodyPr>
          <a:lstStyle/>
          <a:p>
            <a:pPr defTabSz="932240" fontAlgn="base">
              <a:spcBef>
                <a:spcPct val="0"/>
              </a:spcBef>
              <a:spcAft>
                <a:spcPct val="0"/>
              </a:spcAft>
            </a:pPr>
            <a:r>
              <a:rPr lang="en-US" sz="2000" dirty="0">
                <a:solidFill>
                  <a:srgbClr val="7F7F7F">
                    <a:lumMod val="75000"/>
                  </a:srgbClr>
                </a:solidFill>
                <a:latin typeface="Segoe UI Light"/>
              </a:rPr>
              <a:t>Broad language and platform support </a:t>
            </a:r>
          </a:p>
          <a:p>
            <a:pPr marL="285695" indent="-285695" defTabSz="932240" fontAlgn="base">
              <a:spcBef>
                <a:spcPct val="0"/>
              </a:spcBef>
              <a:spcAft>
                <a:spcPct val="0"/>
              </a:spcAft>
              <a:buFont typeface="Wingdings" panose="05000000000000000000" pitchFamily="2" charset="2"/>
              <a:buChar char="§"/>
            </a:pPr>
            <a:r>
              <a:rPr lang="en-US" sz="2000" dirty="0">
                <a:solidFill>
                  <a:srgbClr val="7F7F7F">
                    <a:lumMod val="75000"/>
                  </a:srgbClr>
                </a:solidFill>
                <a:latin typeface="Segoe UI Light"/>
              </a:rPr>
              <a:t>REST/HTTP APIs </a:t>
            </a:r>
          </a:p>
          <a:p>
            <a:pPr marL="285695" indent="-285695" defTabSz="932240" fontAlgn="base">
              <a:spcBef>
                <a:spcPct val="0"/>
              </a:spcBef>
              <a:spcAft>
                <a:spcPct val="0"/>
              </a:spcAft>
              <a:buFont typeface="Wingdings" panose="05000000000000000000" pitchFamily="2" charset="2"/>
              <a:buChar char="§"/>
            </a:pPr>
            <a:r>
              <a:rPr lang="en-US" sz="2000" dirty="0">
                <a:solidFill>
                  <a:srgbClr val="7F7F7F">
                    <a:lumMod val="75000"/>
                  </a:srgbClr>
                </a:solidFill>
                <a:latin typeface="Segoe UI Light"/>
              </a:rPr>
              <a:t>C</a:t>
            </a:r>
            <a:r>
              <a:rPr lang="en-US" sz="2000" dirty="0" smtClean="0">
                <a:solidFill>
                  <a:srgbClr val="7F7F7F">
                    <a:lumMod val="75000"/>
                  </a:srgbClr>
                </a:solidFill>
                <a:latin typeface="Segoe UI Light"/>
              </a:rPr>
              <a:t>#, Node.js</a:t>
            </a:r>
            <a:r>
              <a:rPr lang="en-US" sz="2000" dirty="0">
                <a:solidFill>
                  <a:srgbClr val="7F7F7F">
                    <a:lumMod val="75000"/>
                  </a:srgbClr>
                </a:solidFill>
                <a:latin typeface="Segoe UI Light"/>
              </a:rPr>
              <a:t>, JavaScript and Python SDKs </a:t>
            </a:r>
            <a:r>
              <a:rPr lang="en-US" sz="2000" dirty="0" smtClean="0">
                <a:solidFill>
                  <a:srgbClr val="7F7F7F">
                    <a:lumMod val="75000"/>
                  </a:srgbClr>
                </a:solidFill>
                <a:latin typeface="Segoe UI Light"/>
              </a:rPr>
              <a:t/>
            </a:r>
            <a:br>
              <a:rPr lang="en-US" sz="2000" dirty="0" smtClean="0">
                <a:solidFill>
                  <a:srgbClr val="7F7F7F">
                    <a:lumMod val="75000"/>
                  </a:srgbClr>
                </a:solidFill>
                <a:latin typeface="Segoe UI Light"/>
              </a:rPr>
            </a:br>
            <a:r>
              <a:rPr lang="en-US" sz="2000" dirty="0" smtClean="0">
                <a:solidFill>
                  <a:srgbClr val="7F7F7F">
                    <a:lumMod val="75000"/>
                  </a:srgbClr>
                </a:solidFill>
                <a:latin typeface="Segoe UI Light"/>
              </a:rPr>
              <a:t>for </a:t>
            </a:r>
            <a:r>
              <a:rPr lang="en-US" sz="2000" dirty="0">
                <a:solidFill>
                  <a:srgbClr val="7F7F7F">
                    <a:lumMod val="75000"/>
                  </a:srgbClr>
                </a:solidFill>
                <a:latin typeface="Segoe UI Light"/>
              </a:rPr>
              <a:t>Public </a:t>
            </a:r>
            <a:r>
              <a:rPr lang="en-US" sz="2000" dirty="0" smtClean="0">
                <a:solidFill>
                  <a:srgbClr val="7F7F7F">
                    <a:lumMod val="75000"/>
                  </a:srgbClr>
                </a:solidFill>
                <a:latin typeface="Segoe UI Light"/>
              </a:rPr>
              <a:t>Preview</a:t>
            </a:r>
          </a:p>
          <a:p>
            <a:pPr marL="285695" indent="-285695" defTabSz="932240" fontAlgn="base">
              <a:spcBef>
                <a:spcPct val="0"/>
              </a:spcBef>
              <a:spcAft>
                <a:spcPct val="0"/>
              </a:spcAft>
              <a:buFont typeface="Wingdings" panose="05000000000000000000" pitchFamily="2" charset="2"/>
              <a:buChar char="§"/>
            </a:pPr>
            <a:r>
              <a:rPr lang="en-US" sz="2000" dirty="0" smtClean="0">
                <a:solidFill>
                  <a:srgbClr val="7F7F7F">
                    <a:lumMod val="75000"/>
                  </a:srgbClr>
                </a:solidFill>
                <a:latin typeface="Segoe UI Light"/>
              </a:rPr>
              <a:t>SDKs open sourced through </a:t>
            </a:r>
            <a:r>
              <a:rPr lang="en-US" sz="2000" dirty="0" err="1" smtClean="0">
                <a:solidFill>
                  <a:srgbClr val="7F7F7F">
                    <a:lumMod val="75000"/>
                  </a:srgbClr>
                </a:solidFill>
                <a:latin typeface="Segoe UI Light"/>
              </a:rPr>
              <a:t>GitHub</a:t>
            </a:r>
            <a:endParaRPr lang="en-US" sz="2000" dirty="0">
              <a:solidFill>
                <a:srgbClr val="7F7F7F">
                  <a:lumMod val="75000"/>
                </a:srgbClr>
              </a:solidFill>
              <a:latin typeface="Segoe UI Light"/>
            </a:endParaRPr>
          </a:p>
          <a:p>
            <a:pPr defTabSz="932240" fontAlgn="base">
              <a:spcBef>
                <a:spcPct val="0"/>
              </a:spcBef>
              <a:spcAft>
                <a:spcPct val="0"/>
              </a:spcAft>
            </a:pPr>
            <a:endParaRPr lang="en-US" sz="2000" dirty="0">
              <a:solidFill>
                <a:srgbClr val="7F7F7F">
                  <a:lumMod val="75000"/>
                </a:srgbClr>
              </a:solidFill>
              <a:latin typeface="Segoe UI Light"/>
            </a:endParaRPr>
          </a:p>
          <a:p>
            <a:pPr defTabSz="932240" fontAlgn="base">
              <a:spcBef>
                <a:spcPct val="0"/>
              </a:spcBef>
              <a:spcAft>
                <a:spcPct val="0"/>
              </a:spcAft>
            </a:pPr>
            <a:r>
              <a:rPr lang="en-US" sz="2000" dirty="0">
                <a:solidFill>
                  <a:srgbClr val="7F7F7F">
                    <a:lumMod val="75000"/>
                  </a:srgbClr>
                </a:solidFill>
                <a:latin typeface="Segoe UI Light"/>
              </a:rPr>
              <a:t>C# Client SDK </a:t>
            </a:r>
          </a:p>
          <a:p>
            <a:pPr marL="285695" indent="-285695" defTabSz="932240" fontAlgn="base">
              <a:spcBef>
                <a:spcPct val="0"/>
              </a:spcBef>
              <a:spcAft>
                <a:spcPct val="0"/>
              </a:spcAft>
              <a:buFont typeface="Wingdings" panose="05000000000000000000" pitchFamily="2" charset="2"/>
              <a:buChar char="§"/>
            </a:pPr>
            <a:r>
              <a:rPr lang="en-US" sz="2000" dirty="0">
                <a:solidFill>
                  <a:srgbClr val="7F7F7F">
                    <a:lumMod val="75000"/>
                  </a:srgbClr>
                </a:solidFill>
                <a:latin typeface="Segoe UI Light"/>
              </a:rPr>
              <a:t>Supports gateway and direct connectivity</a:t>
            </a:r>
          </a:p>
          <a:p>
            <a:pPr marL="285695" indent="-285695" defTabSz="932240" fontAlgn="base">
              <a:spcBef>
                <a:spcPct val="0"/>
              </a:spcBef>
              <a:spcAft>
                <a:spcPct val="0"/>
              </a:spcAft>
              <a:buFont typeface="Wingdings" panose="05000000000000000000" pitchFamily="2" charset="2"/>
              <a:buChar char="§"/>
            </a:pPr>
            <a:r>
              <a:rPr lang="en-US" sz="2000" dirty="0">
                <a:solidFill>
                  <a:srgbClr val="7F7F7F">
                    <a:lumMod val="75000"/>
                  </a:srgbClr>
                </a:solidFill>
                <a:latin typeface="Segoe UI Light"/>
              </a:rPr>
              <a:t>Async APIs for all operations</a:t>
            </a:r>
          </a:p>
          <a:p>
            <a:pPr marL="285695" indent="-285695" defTabSz="932240" fontAlgn="base">
              <a:spcBef>
                <a:spcPct val="0"/>
              </a:spcBef>
              <a:spcAft>
                <a:spcPct val="0"/>
              </a:spcAft>
              <a:buFont typeface="Wingdings" panose="05000000000000000000" pitchFamily="2" charset="2"/>
              <a:buChar char="§"/>
            </a:pPr>
            <a:r>
              <a:rPr lang="en-US" sz="2000" dirty="0">
                <a:solidFill>
                  <a:srgbClr val="7F7F7F">
                    <a:lumMod val="75000"/>
                  </a:srgbClr>
                </a:solidFill>
                <a:latin typeface="Segoe UI Light"/>
              </a:rPr>
              <a:t>HTTP and TCP transports available</a:t>
            </a:r>
          </a:p>
          <a:p>
            <a:pPr marL="285695" indent="-285695" defTabSz="932240" fontAlgn="base">
              <a:spcBef>
                <a:spcPct val="0"/>
              </a:spcBef>
              <a:spcAft>
                <a:spcPct val="0"/>
              </a:spcAft>
              <a:buFont typeface="Wingdings" panose="05000000000000000000" pitchFamily="2" charset="2"/>
              <a:buChar char="§"/>
            </a:pPr>
            <a:r>
              <a:rPr lang="en-US" sz="2000" dirty="0" smtClean="0">
                <a:solidFill>
                  <a:srgbClr val="7F7F7F">
                    <a:lumMod val="75000"/>
                  </a:srgbClr>
                </a:solidFill>
                <a:latin typeface="Segoe UI Light"/>
              </a:rPr>
              <a:t>POCOs, inherited </a:t>
            </a:r>
            <a:r>
              <a:rPr lang="en-US" sz="2000" dirty="0">
                <a:solidFill>
                  <a:srgbClr val="7F7F7F">
                    <a:lumMod val="75000"/>
                  </a:srgbClr>
                </a:solidFill>
                <a:latin typeface="Segoe UI Light"/>
              </a:rPr>
              <a:t>document </a:t>
            </a:r>
            <a:r>
              <a:rPr lang="en-US" sz="2000" dirty="0" smtClean="0">
                <a:solidFill>
                  <a:srgbClr val="7F7F7F">
                    <a:lumMod val="75000"/>
                  </a:srgbClr>
                </a:solidFill>
                <a:latin typeface="Segoe UI Light"/>
              </a:rPr>
              <a:t>types and dynamics</a:t>
            </a:r>
            <a:endParaRPr lang="en-US" sz="2000" dirty="0">
              <a:solidFill>
                <a:srgbClr val="7F7F7F">
                  <a:lumMod val="75000"/>
                </a:srgbClr>
              </a:solidFill>
              <a:latin typeface="Segoe UI Light"/>
            </a:endParaRPr>
          </a:p>
          <a:p>
            <a:pPr marL="285695" indent="-285695" defTabSz="932240" fontAlgn="base">
              <a:spcBef>
                <a:spcPct val="0"/>
              </a:spcBef>
              <a:spcAft>
                <a:spcPct val="0"/>
              </a:spcAft>
              <a:buFont typeface="Wingdings" panose="05000000000000000000" pitchFamily="2" charset="2"/>
              <a:buChar char="§"/>
            </a:pPr>
            <a:r>
              <a:rPr lang="en-US" sz="2000" dirty="0">
                <a:solidFill>
                  <a:srgbClr val="7F7F7F">
                    <a:lumMod val="75000"/>
                  </a:srgbClr>
                </a:solidFill>
                <a:latin typeface="Segoe UI Light"/>
              </a:rPr>
              <a:t>LINQ provider for query execution</a:t>
            </a:r>
          </a:p>
        </p:txBody>
      </p:sp>
      <p:sp>
        <p:nvSpPr>
          <p:cNvPr id="9" name="Content Placeholder 2"/>
          <p:cNvSpPr txBox="1">
            <a:spLocks/>
          </p:cNvSpPr>
          <p:nvPr/>
        </p:nvSpPr>
        <p:spPr>
          <a:xfrm>
            <a:off x="6264999" y="645725"/>
            <a:ext cx="5694629" cy="5631570"/>
          </a:xfrm>
          <a:prstGeom prst="rect">
            <a:avLst/>
          </a:prstGeom>
          <a:solidFill>
            <a:schemeClr val="tx1"/>
          </a:solidFill>
          <a:ln>
            <a:solidFill>
              <a:schemeClr val="tx2">
                <a:lumMod val="10000"/>
              </a:schemeClr>
            </a:solidFill>
          </a:ln>
        </p:spPr>
        <p:txBody>
          <a:bodyPr vert="horz" lIns="91427" tIns="45713" rIns="91427" bIns="45713"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225">
              <a:buFont typeface="Arial" pitchFamily="34" charset="0"/>
              <a:buNone/>
              <a:defRPr/>
            </a:pPr>
            <a:endParaRPr lang="en-US" sz="900" dirty="0">
              <a:solidFill>
                <a:srgbClr val="969696"/>
              </a:solidFill>
              <a:latin typeface="Consolas" panose="020B0609020204030204" pitchFamily="49" charset="0"/>
              <a:cs typeface="Consolas" panose="020B0609020204030204" pitchFamily="49" charset="0"/>
            </a:endParaRPr>
          </a:p>
          <a:p>
            <a:pPr marL="0" indent="0">
              <a:buFont typeface="Arial" pitchFamily="34" charset="0"/>
              <a:buNone/>
            </a:pPr>
            <a:r>
              <a:rPr lang="en-US" sz="1200" dirty="0">
                <a:solidFill>
                  <a:srgbClr val="000000"/>
                </a:solidFill>
                <a:highlight>
                  <a:srgbClr val="FFFFFF"/>
                </a:highlight>
                <a:latin typeface="Consolas" panose="020B0609020204030204" pitchFamily="49" charset="0"/>
              </a:rPr>
              <a:t>client = </a:t>
            </a:r>
            <a:r>
              <a:rPr lang="en-US" sz="1200" dirty="0">
                <a:solidFill>
                  <a:srgbClr val="0000FF"/>
                </a:solidFill>
                <a:highlight>
                  <a:srgbClr val="FFFFFF"/>
                </a:highlight>
                <a:latin typeface="Consolas" panose="020B0609020204030204" pitchFamily="49" charset="0"/>
              </a:rPr>
              <a:t>new</a:t>
            </a:r>
            <a:r>
              <a:rPr lang="en-US" sz="1200" dirty="0">
                <a:solidFill>
                  <a:srgbClr val="000000"/>
                </a:solidFill>
                <a:highlight>
                  <a:srgbClr val="FFFFFF"/>
                </a:highlight>
                <a:latin typeface="Consolas" panose="020B0609020204030204" pitchFamily="49" charset="0"/>
              </a:rPr>
              <a:t> </a:t>
            </a:r>
            <a:r>
              <a:rPr lang="en-US" sz="1200" dirty="0" err="1">
                <a:solidFill>
                  <a:srgbClr val="2B91AF"/>
                </a:solidFill>
                <a:highlight>
                  <a:srgbClr val="FFFFFF"/>
                </a:highlight>
                <a:latin typeface="Consolas" panose="020B0609020204030204" pitchFamily="49" charset="0"/>
              </a:rPr>
              <a:t>DocumentClient</a:t>
            </a:r>
            <a:r>
              <a:rPr lang="en-US" sz="1200" dirty="0">
                <a:solidFill>
                  <a:srgbClr val="000000"/>
                </a:solidFill>
                <a:highlight>
                  <a:srgbClr val="FFFFFF"/>
                </a:highlight>
                <a:latin typeface="Consolas" panose="020B0609020204030204" pitchFamily="49" charset="0"/>
              </a:rPr>
              <a:t>(</a:t>
            </a:r>
            <a:r>
              <a:rPr lang="en-US" sz="1200" dirty="0">
                <a:solidFill>
                  <a:srgbClr val="0000FF"/>
                </a:solidFill>
                <a:highlight>
                  <a:srgbClr val="FFFFFF"/>
                </a:highlight>
                <a:latin typeface="Consolas" panose="020B0609020204030204" pitchFamily="49" charset="0"/>
              </a:rPr>
              <a:t>new</a:t>
            </a:r>
            <a:r>
              <a:rPr lang="en-US" sz="1200" dirty="0">
                <a:solidFill>
                  <a:srgbClr val="000000"/>
                </a:solidFill>
                <a:highlight>
                  <a:srgbClr val="FFFFFF"/>
                </a:highlight>
                <a:latin typeface="Consolas" panose="020B0609020204030204" pitchFamily="49" charset="0"/>
              </a:rPr>
              <a:t> </a:t>
            </a:r>
            <a:r>
              <a:rPr lang="en-US" sz="1200" dirty="0">
                <a:solidFill>
                  <a:srgbClr val="2B91AF"/>
                </a:solidFill>
                <a:highlight>
                  <a:srgbClr val="FFFFFF"/>
                </a:highlight>
                <a:latin typeface="Consolas" panose="020B0609020204030204" pitchFamily="49" charset="0"/>
              </a:rPr>
              <a:t>Uri</a:t>
            </a:r>
            <a:r>
              <a:rPr lang="en-US" sz="1200" dirty="0">
                <a:solidFill>
                  <a:srgbClr val="000000"/>
                </a:solidFill>
                <a:highlight>
                  <a:srgbClr val="FFFFFF"/>
                </a:highlight>
                <a:latin typeface="Consolas" panose="020B0609020204030204" pitchFamily="49" charset="0"/>
              </a:rPr>
              <a:t>(</a:t>
            </a:r>
            <a:r>
              <a:rPr lang="en-US" sz="1200" dirty="0" err="1">
                <a:solidFill>
                  <a:srgbClr val="000000"/>
                </a:solidFill>
                <a:highlight>
                  <a:srgbClr val="FFFFFF"/>
                </a:highlight>
                <a:latin typeface="Consolas" panose="020B0609020204030204" pitchFamily="49" charset="0"/>
              </a:rPr>
              <a:t>endpointUrl</a:t>
            </a:r>
            <a:r>
              <a:rPr lang="en-US" sz="1200" dirty="0">
                <a:solidFill>
                  <a:srgbClr val="000000"/>
                </a:solidFill>
                <a:highlight>
                  <a:srgbClr val="FFFFFF"/>
                </a:highlight>
                <a:latin typeface="Consolas" panose="020B0609020204030204" pitchFamily="49" charset="0"/>
              </a:rPr>
              <a:t>), </a:t>
            </a:r>
            <a:r>
              <a:rPr lang="en-US" sz="1200" dirty="0" err="1" smtClean="0">
                <a:solidFill>
                  <a:srgbClr val="000000"/>
                </a:solidFill>
                <a:highlight>
                  <a:srgbClr val="FFFFFF"/>
                </a:highlight>
                <a:latin typeface="Consolas" panose="020B0609020204030204" pitchFamily="49" charset="0"/>
              </a:rPr>
              <a:t>authKey</a:t>
            </a:r>
            <a:r>
              <a:rPr lang="en-US" sz="1200" dirty="0">
                <a:solidFill>
                  <a:srgbClr val="000000"/>
                </a:solidFill>
                <a:highlight>
                  <a:srgbClr val="FFFFFF"/>
                </a:highlight>
                <a:latin typeface="Consolas" panose="020B0609020204030204" pitchFamily="49" charset="0"/>
              </a:rPr>
              <a:t>);</a:t>
            </a:r>
          </a:p>
          <a:p>
            <a:endParaRPr lang="en-US" sz="1200" dirty="0">
              <a:solidFill>
                <a:srgbClr val="000000"/>
              </a:solidFill>
              <a:highlight>
                <a:srgbClr val="FFFFFF"/>
              </a:highlight>
              <a:latin typeface="Consolas" panose="020B0609020204030204" pitchFamily="49" charset="0"/>
            </a:endParaRPr>
          </a:p>
          <a:p>
            <a:pPr marL="0" indent="0">
              <a:buFont typeface="Arial" pitchFamily="34" charset="0"/>
              <a:buNone/>
            </a:pPr>
            <a:r>
              <a:rPr lang="en-US" sz="1200" dirty="0">
                <a:solidFill>
                  <a:srgbClr val="2B91AF"/>
                </a:solidFill>
                <a:highlight>
                  <a:srgbClr val="FFFFFF"/>
                </a:highlight>
                <a:latin typeface="Consolas" panose="020B0609020204030204" pitchFamily="49" charset="0"/>
              </a:rPr>
              <a:t>Databas</a:t>
            </a:r>
            <a:r>
              <a:rPr lang="en-US" sz="1200" dirty="0" smtClean="0">
                <a:solidFill>
                  <a:srgbClr val="2B91AF"/>
                </a:solidFill>
                <a:highlight>
                  <a:srgbClr val="FFFFFF"/>
                </a:highlight>
                <a:latin typeface="Consolas" panose="020B0609020204030204" pitchFamily="49" charset="0"/>
              </a:rPr>
              <a:t>e</a:t>
            </a:r>
            <a:r>
              <a:rPr lang="en-US" sz="1200" dirty="0" smtClean="0">
                <a:solidFill>
                  <a:srgbClr val="000000"/>
                </a:solidFill>
                <a:highlight>
                  <a:srgbClr val="FFFFFF"/>
                </a:highlight>
                <a:latin typeface="Consolas" panose="020B0609020204030204" pitchFamily="49" charset="0"/>
              </a:rPr>
              <a:t> </a:t>
            </a:r>
            <a:r>
              <a:rPr lang="en-US" sz="1200" dirty="0">
                <a:solidFill>
                  <a:srgbClr val="000000"/>
                </a:solidFill>
                <a:highlight>
                  <a:srgbClr val="FFFFFF"/>
                </a:highlight>
                <a:latin typeface="Consolas" panose="020B0609020204030204" pitchFamily="49" charset="0"/>
              </a:rPr>
              <a:t>database = </a:t>
            </a:r>
            <a:r>
              <a:rPr lang="en-US" sz="1200" dirty="0">
                <a:solidFill>
                  <a:srgbClr val="0000FF"/>
                </a:solidFill>
                <a:highlight>
                  <a:srgbClr val="FFFFFF"/>
                </a:highlight>
                <a:latin typeface="Consolas" panose="020B0609020204030204" pitchFamily="49" charset="0"/>
              </a:rPr>
              <a:t>await</a:t>
            </a:r>
            <a:r>
              <a:rPr lang="en-US" sz="1200" dirty="0">
                <a:solidFill>
                  <a:srgbClr val="000000"/>
                </a:solidFill>
                <a:highlight>
                  <a:srgbClr val="FFFFFF"/>
                </a:highlight>
                <a:latin typeface="Consolas" panose="020B0609020204030204" pitchFamily="49" charset="0"/>
              </a:rPr>
              <a:t> </a:t>
            </a:r>
            <a:r>
              <a:rPr lang="en-US" sz="1200" dirty="0" err="1">
                <a:solidFill>
                  <a:srgbClr val="000000"/>
                </a:solidFill>
                <a:highlight>
                  <a:srgbClr val="FFFFFF"/>
                </a:highlight>
                <a:latin typeface="Consolas" panose="020B0609020204030204" pitchFamily="49" charset="0"/>
              </a:rPr>
              <a:t>client.CreateDatabaseAsync</a:t>
            </a:r>
            <a:r>
              <a:rPr lang="en-US" sz="1200" dirty="0">
                <a:solidFill>
                  <a:srgbClr val="000000"/>
                </a:solidFill>
                <a:highlight>
                  <a:srgbClr val="FFFFFF"/>
                </a:highlight>
                <a:latin typeface="Consolas" panose="020B0609020204030204" pitchFamily="49" charset="0"/>
              </a:rPr>
              <a:t>(</a:t>
            </a:r>
            <a:r>
              <a:rPr lang="en-US" sz="1200" dirty="0">
                <a:solidFill>
                  <a:srgbClr val="0000FF"/>
                </a:solidFill>
                <a:highlight>
                  <a:srgbClr val="FFFFFF"/>
                </a:highlight>
                <a:latin typeface="Consolas" panose="020B0609020204030204" pitchFamily="49" charset="0"/>
              </a:rPr>
              <a:t>new</a:t>
            </a:r>
            <a:r>
              <a:rPr lang="en-US" sz="1200" dirty="0">
                <a:solidFill>
                  <a:srgbClr val="000000"/>
                </a:solidFill>
                <a:highlight>
                  <a:srgbClr val="FFFFFF"/>
                </a:highlight>
                <a:latin typeface="Consolas" panose="020B0609020204030204" pitchFamily="49" charset="0"/>
              </a:rPr>
              <a:t> </a:t>
            </a:r>
            <a:r>
              <a:rPr lang="en-US" sz="1200" dirty="0">
                <a:solidFill>
                  <a:srgbClr val="2B91AF"/>
                </a:solidFill>
                <a:highlight>
                  <a:srgbClr val="FFFFFF"/>
                </a:highlight>
                <a:latin typeface="Consolas" panose="020B0609020204030204" pitchFamily="49" charset="0"/>
              </a:rPr>
              <a:t>Database</a:t>
            </a:r>
            <a:r>
              <a:rPr lang="en-US" sz="1200" dirty="0" smtClean="0">
                <a:solidFill>
                  <a:srgbClr val="000000"/>
                </a:solidFill>
                <a:highlight>
                  <a:srgbClr val="FFFFFF"/>
                </a:highlight>
                <a:latin typeface="Consolas" panose="020B0609020204030204" pitchFamily="49" charset="0"/>
              </a:rPr>
              <a:t>{Id </a:t>
            </a:r>
            <a:r>
              <a:rPr lang="en-US" sz="1200" dirty="0">
                <a:solidFill>
                  <a:srgbClr val="000000"/>
                </a:solidFill>
                <a:highlight>
                  <a:srgbClr val="FFFFFF"/>
                </a:highlight>
                <a:latin typeface="Consolas" panose="020B0609020204030204" pitchFamily="49" charset="0"/>
              </a:rPr>
              <a:t>= “</a:t>
            </a:r>
            <a:r>
              <a:rPr lang="en-US" sz="1200" dirty="0" err="1">
                <a:solidFill>
                  <a:srgbClr val="000000"/>
                </a:solidFill>
                <a:highlight>
                  <a:srgbClr val="FFFFFF"/>
                </a:highlight>
                <a:latin typeface="Consolas" panose="020B0609020204030204" pitchFamily="49" charset="0"/>
              </a:rPr>
              <a:t>myNewDatabase</a:t>
            </a:r>
            <a:r>
              <a:rPr lang="en-US" sz="1200" dirty="0">
                <a:solidFill>
                  <a:srgbClr val="000000"/>
                </a:solidFill>
                <a:highlight>
                  <a:srgbClr val="FFFFFF"/>
                </a:highlight>
                <a:latin typeface="Consolas" panose="020B0609020204030204" pitchFamily="49" charset="0"/>
              </a:rPr>
              <a:t>”});</a:t>
            </a:r>
          </a:p>
          <a:p>
            <a:pPr marL="0" indent="0">
              <a:buFont typeface="Arial" pitchFamily="34" charset="0"/>
              <a:buNone/>
            </a:pPr>
            <a:endParaRPr lang="en-US" sz="1200" dirty="0">
              <a:solidFill>
                <a:srgbClr val="000000"/>
              </a:solidFill>
              <a:highlight>
                <a:srgbClr val="FFFFFF"/>
              </a:highlight>
              <a:latin typeface="Consolas" panose="020B0609020204030204" pitchFamily="49" charset="0"/>
            </a:endParaRPr>
          </a:p>
          <a:p>
            <a:pPr marL="0" indent="0">
              <a:buFont typeface="Arial" pitchFamily="34" charset="0"/>
              <a:buNone/>
            </a:pPr>
            <a:r>
              <a:rPr lang="en-US" sz="1200" dirty="0" err="1" smtClean="0">
                <a:solidFill>
                  <a:srgbClr val="2B91AF"/>
                </a:solidFill>
                <a:highlight>
                  <a:srgbClr val="FFFFFF"/>
                </a:highlight>
                <a:latin typeface="Consolas" panose="020B0609020204030204" pitchFamily="49" charset="0"/>
              </a:rPr>
              <a:t>DocumentCollection</a:t>
            </a:r>
            <a:r>
              <a:rPr lang="en-US" sz="1200" dirty="0" smtClean="0">
                <a:solidFill>
                  <a:srgbClr val="2B91AF"/>
                </a:solidFill>
                <a:highlight>
                  <a:srgbClr val="FFFFFF"/>
                </a:highlight>
                <a:latin typeface="Consolas" panose="020B0609020204030204" pitchFamily="49" charset="0"/>
              </a:rPr>
              <a:t> </a:t>
            </a:r>
            <a:r>
              <a:rPr lang="en-US" sz="1200" dirty="0" smtClean="0">
                <a:solidFill>
                  <a:srgbClr val="000000"/>
                </a:solidFill>
                <a:highlight>
                  <a:srgbClr val="FFFFFF"/>
                </a:highlight>
                <a:latin typeface="Consolas" panose="020B0609020204030204" pitchFamily="49" charset="0"/>
              </a:rPr>
              <a:t>collection </a:t>
            </a:r>
            <a:r>
              <a:rPr lang="en-US" sz="1200" dirty="0">
                <a:solidFill>
                  <a:srgbClr val="000000"/>
                </a:solidFill>
                <a:highlight>
                  <a:srgbClr val="FFFFFF"/>
                </a:highlight>
                <a:latin typeface="Consolas" panose="020B0609020204030204" pitchFamily="49" charset="0"/>
              </a:rPr>
              <a:t>= </a:t>
            </a:r>
            <a:r>
              <a:rPr lang="en-US" sz="1200" dirty="0" smtClean="0">
                <a:solidFill>
                  <a:srgbClr val="0000FF"/>
                </a:solidFill>
                <a:highlight>
                  <a:srgbClr val="FFFFFF"/>
                </a:highlight>
                <a:latin typeface="Consolas" panose="020B0609020204030204" pitchFamily="49" charset="0"/>
              </a:rPr>
              <a:t>await</a:t>
            </a:r>
            <a:r>
              <a:rPr lang="en-US" sz="1200" dirty="0" smtClean="0">
                <a:solidFill>
                  <a:srgbClr val="000000"/>
                </a:solidFill>
                <a:highlight>
                  <a:srgbClr val="FFFFFF"/>
                </a:highlight>
                <a:latin typeface="Consolas" panose="020B0609020204030204" pitchFamily="49" charset="0"/>
              </a:rPr>
              <a:t> </a:t>
            </a:r>
            <a:r>
              <a:rPr lang="en-US" sz="1200" dirty="0">
                <a:solidFill>
                  <a:srgbClr val="000000"/>
                </a:solidFill>
                <a:highlight>
                  <a:srgbClr val="FFFFFF"/>
                </a:highlight>
                <a:latin typeface="Consolas" panose="020B0609020204030204" pitchFamily="49" charset="0"/>
              </a:rPr>
              <a:t>client.CreateDocumentCollectionAsync(</a:t>
            </a:r>
            <a:r>
              <a:rPr lang="en-US" sz="1200" dirty="0" err="1">
                <a:solidFill>
                  <a:srgbClr val="000000"/>
                </a:solidFill>
                <a:highlight>
                  <a:srgbClr val="FFFFFF"/>
                </a:highlight>
                <a:latin typeface="Consolas" panose="020B0609020204030204" pitchFamily="49" charset="0"/>
              </a:rPr>
              <a:t>database.SelfLink</a:t>
            </a:r>
            <a:r>
              <a:rPr lang="en-US" sz="1200" dirty="0">
                <a:solidFill>
                  <a:srgbClr val="000000"/>
                </a:solidFill>
                <a:highlight>
                  <a:srgbClr val="FFFFFF"/>
                </a:highlight>
                <a:latin typeface="Consolas" panose="020B0609020204030204" pitchFamily="49" charset="0"/>
              </a:rPr>
              <a:t>, </a:t>
            </a:r>
            <a:r>
              <a:rPr lang="en-US" sz="1200" dirty="0">
                <a:solidFill>
                  <a:srgbClr val="0000FF"/>
                </a:solidFill>
                <a:highlight>
                  <a:srgbClr val="FFFFFF"/>
                </a:highlight>
                <a:latin typeface="Consolas" panose="020B0609020204030204" pitchFamily="49" charset="0"/>
              </a:rPr>
              <a:t>new</a:t>
            </a:r>
            <a:r>
              <a:rPr lang="en-US" sz="1200" dirty="0">
                <a:solidFill>
                  <a:srgbClr val="000000"/>
                </a:solidFill>
                <a:highlight>
                  <a:srgbClr val="FFFFFF"/>
                </a:highlight>
                <a:latin typeface="Consolas" panose="020B0609020204030204" pitchFamily="49" charset="0"/>
              </a:rPr>
              <a:t> </a:t>
            </a:r>
            <a:r>
              <a:rPr lang="en-US" sz="1200" dirty="0" err="1">
                <a:solidFill>
                  <a:srgbClr val="2B91AF"/>
                </a:solidFill>
                <a:highlight>
                  <a:srgbClr val="FFFFFF"/>
                </a:highlight>
                <a:latin typeface="Consolas" panose="020B0609020204030204" pitchFamily="49" charset="0"/>
              </a:rPr>
              <a:t>DocumentCollection</a:t>
            </a:r>
            <a:r>
              <a:rPr lang="en-US" sz="1200" dirty="0" smtClean="0">
                <a:solidFill>
                  <a:srgbClr val="000000"/>
                </a:solidFill>
                <a:highlight>
                  <a:srgbClr val="FFFFFF"/>
                </a:highlight>
                <a:latin typeface="Consolas" panose="020B0609020204030204" pitchFamily="49" charset="0"/>
              </a:rPr>
              <a:t>{Id </a:t>
            </a:r>
            <a:r>
              <a:rPr lang="en-US" sz="1200" dirty="0">
                <a:solidFill>
                  <a:srgbClr val="000000"/>
                </a:solidFill>
                <a:highlight>
                  <a:srgbClr val="FFFFFF"/>
                </a:highlight>
                <a:latin typeface="Consolas" panose="020B0609020204030204" pitchFamily="49" charset="0"/>
              </a:rPr>
              <a:t>= “Pages</a:t>
            </a:r>
            <a:r>
              <a:rPr lang="en-US" sz="1200" dirty="0">
                <a:solidFill>
                  <a:srgbClr val="A31515"/>
                </a:solidFill>
                <a:highlight>
                  <a:srgbClr val="FFFFFF"/>
                </a:highlight>
                <a:latin typeface="Consolas" panose="020B0609020204030204" pitchFamily="49" charset="0"/>
              </a:rPr>
              <a:t>"});</a:t>
            </a:r>
            <a:endParaRPr lang="en-US" sz="1200" dirty="0">
              <a:solidFill>
                <a:srgbClr val="000000"/>
              </a:solidFill>
              <a:highlight>
                <a:srgbClr val="FFFFFF"/>
              </a:highlight>
              <a:latin typeface="Consolas" panose="020B0609020204030204" pitchFamily="49" charset="0"/>
            </a:endParaRPr>
          </a:p>
          <a:p>
            <a:endParaRPr lang="en-US" sz="1200" dirty="0">
              <a:solidFill>
                <a:srgbClr val="000000"/>
              </a:solidFill>
              <a:highlight>
                <a:srgbClr val="FFFFFF"/>
              </a:highlight>
              <a:latin typeface="Consolas" panose="020B0609020204030204" pitchFamily="49" charset="0"/>
            </a:endParaRPr>
          </a:p>
          <a:p>
            <a:pPr marL="0" indent="0">
              <a:buFont typeface="Arial" pitchFamily="34" charset="0"/>
              <a:buNone/>
            </a:pPr>
            <a:r>
              <a:rPr lang="en-US" sz="1200" dirty="0">
                <a:solidFill>
                  <a:srgbClr val="2B91AF"/>
                </a:solidFill>
                <a:highlight>
                  <a:srgbClr val="FFFFFF"/>
                </a:highlight>
                <a:latin typeface="Consolas" panose="020B0609020204030204" pitchFamily="49" charset="0"/>
              </a:rPr>
              <a:t>Page</a:t>
            </a:r>
            <a:r>
              <a:rPr lang="en-US" sz="1100" dirty="0">
                <a:solidFill>
                  <a:srgbClr val="000000"/>
                </a:solidFill>
                <a:highlight>
                  <a:srgbClr val="FFFFFF"/>
                </a:highlight>
                <a:latin typeface="Consolas" panose="020B0609020204030204" pitchFamily="49" charset="0"/>
              </a:rPr>
              <a:t> </a:t>
            </a:r>
            <a:r>
              <a:rPr lang="en-US" sz="1100" dirty="0" err="1">
                <a:solidFill>
                  <a:srgbClr val="000000"/>
                </a:solidFill>
                <a:highlight>
                  <a:srgbClr val="FFFFFF"/>
                </a:highlight>
                <a:latin typeface="Consolas" panose="020B0609020204030204" pitchFamily="49" charset="0"/>
              </a:rPr>
              <a:t>page</a:t>
            </a:r>
            <a:r>
              <a:rPr lang="en-US" sz="1100" dirty="0">
                <a:solidFill>
                  <a:srgbClr val="000000"/>
                </a:solidFill>
                <a:highlight>
                  <a:srgbClr val="FFFFFF"/>
                </a:highlight>
                <a:latin typeface="Consolas" panose="020B0609020204030204" pitchFamily="49" charset="0"/>
              </a:rPr>
              <a:t> = </a:t>
            </a:r>
            <a:r>
              <a:rPr lang="en-US" sz="1100" dirty="0">
                <a:solidFill>
                  <a:srgbClr val="0000FF"/>
                </a:solidFill>
                <a:highlight>
                  <a:srgbClr val="FFFFFF"/>
                </a:highlight>
                <a:latin typeface="Consolas" panose="020B0609020204030204" pitchFamily="49" charset="0"/>
              </a:rPr>
              <a:t>new</a:t>
            </a:r>
            <a:r>
              <a:rPr lang="en-US" sz="1100" dirty="0">
                <a:solidFill>
                  <a:srgbClr val="000000"/>
                </a:solidFill>
                <a:highlight>
                  <a:srgbClr val="FFFFFF"/>
                </a:highlight>
                <a:latin typeface="Consolas" panose="020B0609020204030204" pitchFamily="49" charset="0"/>
              </a:rPr>
              <a:t> </a:t>
            </a:r>
            <a:r>
              <a:rPr lang="en-US" sz="1200" dirty="0">
                <a:solidFill>
                  <a:srgbClr val="2B91AF"/>
                </a:solidFill>
                <a:highlight>
                  <a:srgbClr val="FFFFFF"/>
                </a:highlight>
                <a:latin typeface="Consolas" panose="020B0609020204030204" pitchFamily="49" charset="0"/>
              </a:rPr>
              <a:t>Page</a:t>
            </a:r>
          </a:p>
          <a:p>
            <a:pPr marL="0" indent="0">
              <a:buFont typeface="Arial" pitchFamily="34" charset="0"/>
              <a:buNone/>
            </a:pPr>
            <a:r>
              <a:rPr lang="en-US" sz="1100" dirty="0">
                <a:solidFill>
                  <a:srgbClr val="000000"/>
                </a:solidFill>
                <a:highlight>
                  <a:srgbClr val="FFFFFF"/>
                </a:highlight>
                <a:latin typeface="Consolas" panose="020B0609020204030204" pitchFamily="49" charset="0"/>
              </a:rPr>
              <a:t>{</a:t>
            </a:r>
          </a:p>
          <a:p>
            <a:pPr marL="0" indent="0">
              <a:buFont typeface="Arial" pitchFamily="34" charset="0"/>
              <a:buNone/>
            </a:pPr>
            <a:r>
              <a:rPr lang="en-US" sz="1100" dirty="0">
                <a:solidFill>
                  <a:srgbClr val="000000"/>
                </a:solidFill>
                <a:highlight>
                  <a:srgbClr val="FFFFFF"/>
                </a:highlight>
                <a:latin typeface="Consolas" panose="020B0609020204030204" pitchFamily="49" charset="0"/>
              </a:rPr>
              <a:t>     </a:t>
            </a:r>
            <a:r>
              <a:rPr lang="en-US" sz="1100" dirty="0" smtClean="0">
                <a:solidFill>
                  <a:srgbClr val="000000"/>
                </a:solidFill>
                <a:highlight>
                  <a:srgbClr val="FFFFFF"/>
                </a:highlight>
                <a:latin typeface="Consolas" panose="020B0609020204030204" pitchFamily="49" charset="0"/>
              </a:rPr>
              <a:t>Id </a:t>
            </a:r>
            <a:r>
              <a:rPr lang="en-US" sz="1100" dirty="0">
                <a:solidFill>
                  <a:srgbClr val="000000"/>
                </a:solidFill>
                <a:highlight>
                  <a:srgbClr val="FFFFFF"/>
                </a:highlight>
                <a:latin typeface="Consolas" panose="020B0609020204030204" pitchFamily="49" charset="0"/>
              </a:rPr>
              <a:t>= </a:t>
            </a:r>
            <a:r>
              <a:rPr lang="en-US" sz="1100" dirty="0">
                <a:solidFill>
                  <a:srgbClr val="A31515"/>
                </a:solidFill>
                <a:highlight>
                  <a:srgbClr val="FFFFFF"/>
                </a:highlight>
                <a:latin typeface="Consolas" panose="020B0609020204030204" pitchFamily="49" charset="0"/>
              </a:rPr>
              <a:t>"Sample"</a:t>
            </a:r>
            <a:r>
              <a:rPr lang="en-US" sz="1100" dirty="0">
                <a:solidFill>
                  <a:srgbClr val="000000"/>
                </a:solidFill>
                <a:highlight>
                  <a:srgbClr val="FFFFFF"/>
                </a:highlight>
                <a:latin typeface="Consolas" panose="020B0609020204030204" pitchFamily="49" charset="0"/>
              </a:rPr>
              <a:t>,</a:t>
            </a:r>
          </a:p>
          <a:p>
            <a:pPr marL="0" indent="0">
              <a:buFont typeface="Arial" pitchFamily="34" charset="0"/>
              <a:buNone/>
            </a:pPr>
            <a:r>
              <a:rPr lang="en-US" sz="1100" dirty="0">
                <a:solidFill>
                  <a:srgbClr val="000000"/>
                </a:solidFill>
                <a:highlight>
                  <a:srgbClr val="FFFFFF"/>
                </a:highlight>
                <a:latin typeface="Consolas" panose="020B0609020204030204" pitchFamily="49" charset="0"/>
              </a:rPr>
              <a:t>     Title = </a:t>
            </a:r>
            <a:r>
              <a:rPr lang="en-US" sz="1100" dirty="0">
                <a:solidFill>
                  <a:srgbClr val="A31515"/>
                </a:solidFill>
                <a:highlight>
                  <a:srgbClr val="FFFFFF"/>
                </a:highlight>
                <a:latin typeface="Consolas" panose="020B0609020204030204" pitchFamily="49" charset="0"/>
              </a:rPr>
              <a:t>"About Paris"</a:t>
            </a:r>
            <a:r>
              <a:rPr lang="en-US" sz="1100" dirty="0">
                <a:solidFill>
                  <a:srgbClr val="000000"/>
                </a:solidFill>
                <a:highlight>
                  <a:srgbClr val="FFFFFF"/>
                </a:highlight>
                <a:latin typeface="Consolas" panose="020B0609020204030204" pitchFamily="49" charset="0"/>
              </a:rPr>
              <a:t>,</a:t>
            </a:r>
          </a:p>
          <a:p>
            <a:pPr marL="0" indent="0">
              <a:buFont typeface="Arial" pitchFamily="34" charset="0"/>
              <a:buNone/>
            </a:pPr>
            <a:r>
              <a:rPr lang="en-US" sz="1100" dirty="0">
                <a:solidFill>
                  <a:srgbClr val="000000"/>
                </a:solidFill>
                <a:highlight>
                  <a:srgbClr val="FFFFFF"/>
                </a:highlight>
                <a:latin typeface="Consolas" panose="020B0609020204030204" pitchFamily="49" charset="0"/>
              </a:rPr>
              <a:t>     Language = </a:t>
            </a:r>
            <a:r>
              <a:rPr lang="en-US" sz="1100" dirty="0">
                <a:solidFill>
                  <a:srgbClr val="0000FF"/>
                </a:solidFill>
                <a:highlight>
                  <a:srgbClr val="FFFFFF"/>
                </a:highlight>
                <a:latin typeface="Consolas" panose="020B0609020204030204" pitchFamily="49" charset="0"/>
              </a:rPr>
              <a:t>new</a:t>
            </a:r>
            <a:r>
              <a:rPr lang="en-US" sz="1100" dirty="0">
                <a:solidFill>
                  <a:srgbClr val="000000"/>
                </a:solidFill>
                <a:highlight>
                  <a:srgbClr val="FFFFFF"/>
                </a:highlight>
                <a:latin typeface="Consolas" panose="020B0609020204030204" pitchFamily="49" charset="0"/>
              </a:rPr>
              <a:t> </a:t>
            </a:r>
            <a:r>
              <a:rPr lang="en-US" sz="1200" dirty="0">
                <a:solidFill>
                  <a:srgbClr val="2B91AF"/>
                </a:solidFill>
                <a:highlight>
                  <a:srgbClr val="FFFFFF"/>
                </a:highlight>
                <a:latin typeface="Consolas" panose="020B0609020204030204" pitchFamily="49" charset="0"/>
              </a:rPr>
              <a:t>Language </a:t>
            </a:r>
            <a:r>
              <a:rPr lang="en-US" sz="1100" dirty="0">
                <a:solidFill>
                  <a:srgbClr val="000000"/>
                </a:solidFill>
                <a:highlight>
                  <a:srgbClr val="FFFFFF"/>
                </a:highlight>
                <a:latin typeface="Consolas" panose="020B0609020204030204" pitchFamily="49" charset="0"/>
              </a:rPr>
              <a:t>{ Name = </a:t>
            </a:r>
            <a:r>
              <a:rPr lang="en-US" sz="1100" dirty="0">
                <a:solidFill>
                  <a:srgbClr val="A31515"/>
                </a:solidFill>
                <a:highlight>
                  <a:srgbClr val="FFFFFF"/>
                </a:highlight>
                <a:latin typeface="Consolas" panose="020B0609020204030204" pitchFamily="49" charset="0"/>
              </a:rPr>
              <a:t>"English"</a:t>
            </a:r>
            <a:r>
              <a:rPr lang="en-US" sz="1100" dirty="0">
                <a:solidFill>
                  <a:srgbClr val="000000"/>
                </a:solidFill>
                <a:highlight>
                  <a:srgbClr val="FFFFFF"/>
                </a:highlight>
                <a:latin typeface="Consolas" panose="020B0609020204030204" pitchFamily="49" charset="0"/>
              </a:rPr>
              <a:t> },</a:t>
            </a:r>
          </a:p>
          <a:p>
            <a:pPr marL="0" indent="0">
              <a:buFont typeface="Arial" pitchFamily="34" charset="0"/>
              <a:buNone/>
            </a:pPr>
            <a:r>
              <a:rPr lang="en-US" sz="1100" dirty="0">
                <a:solidFill>
                  <a:srgbClr val="000000"/>
                </a:solidFill>
                <a:highlight>
                  <a:srgbClr val="FFFFFF"/>
                </a:highlight>
                <a:latin typeface="Consolas" panose="020B0609020204030204" pitchFamily="49" charset="0"/>
              </a:rPr>
              <a:t>     Author = </a:t>
            </a:r>
            <a:r>
              <a:rPr lang="en-US" sz="1100" dirty="0">
                <a:solidFill>
                  <a:srgbClr val="0000FF"/>
                </a:solidFill>
                <a:highlight>
                  <a:srgbClr val="FFFFFF"/>
                </a:highlight>
                <a:latin typeface="Consolas" panose="020B0609020204030204" pitchFamily="49" charset="0"/>
              </a:rPr>
              <a:t>new</a:t>
            </a:r>
            <a:r>
              <a:rPr lang="en-US" sz="1100" dirty="0">
                <a:solidFill>
                  <a:srgbClr val="000000"/>
                </a:solidFill>
                <a:highlight>
                  <a:srgbClr val="FFFFFF"/>
                </a:highlight>
                <a:latin typeface="Consolas" panose="020B0609020204030204" pitchFamily="49" charset="0"/>
              </a:rPr>
              <a:t> </a:t>
            </a:r>
            <a:r>
              <a:rPr lang="en-US" sz="1200" dirty="0">
                <a:solidFill>
                  <a:srgbClr val="2B91AF"/>
                </a:solidFill>
                <a:highlight>
                  <a:srgbClr val="FFFFFF"/>
                </a:highlight>
                <a:latin typeface="Consolas" panose="020B0609020204030204" pitchFamily="49" charset="0"/>
              </a:rPr>
              <a:t>Author</a:t>
            </a:r>
            <a:r>
              <a:rPr lang="en-US" sz="1100" dirty="0">
                <a:solidFill>
                  <a:srgbClr val="000000"/>
                </a:solidFill>
                <a:highlight>
                  <a:srgbClr val="FFFFFF"/>
                </a:highlight>
                <a:latin typeface="Consolas" panose="020B0609020204030204" pitchFamily="49" charset="0"/>
              </a:rPr>
              <a:t> { Name = </a:t>
            </a:r>
            <a:r>
              <a:rPr lang="en-US" sz="1100" dirty="0">
                <a:solidFill>
                  <a:srgbClr val="A31515"/>
                </a:solidFill>
                <a:highlight>
                  <a:srgbClr val="FFFFFF"/>
                </a:highlight>
                <a:latin typeface="Consolas" panose="020B0609020204030204" pitchFamily="49" charset="0"/>
              </a:rPr>
              <a:t>"</a:t>
            </a:r>
            <a:r>
              <a:rPr lang="en-US" sz="1100" dirty="0" smtClean="0">
                <a:solidFill>
                  <a:srgbClr val="A31515"/>
                </a:solidFill>
                <a:highlight>
                  <a:srgbClr val="FFFFFF"/>
                </a:highlight>
                <a:latin typeface="Consolas" panose="020B0609020204030204" pitchFamily="49" charset="0"/>
              </a:rPr>
              <a:t>Don” </a:t>
            </a:r>
            <a:r>
              <a:rPr lang="en-US" sz="1100" dirty="0" smtClean="0">
                <a:solidFill>
                  <a:srgbClr val="000000"/>
                </a:solidFill>
                <a:highlight>
                  <a:srgbClr val="FFFFFF"/>
                </a:highlight>
                <a:latin typeface="Consolas" panose="020B0609020204030204" pitchFamily="49" charset="0"/>
              </a:rPr>
              <a:t>},</a:t>
            </a:r>
            <a:endParaRPr lang="en-US" sz="1100" dirty="0">
              <a:solidFill>
                <a:srgbClr val="000000"/>
              </a:solidFill>
              <a:highlight>
                <a:srgbClr val="FFFFFF"/>
              </a:highlight>
              <a:latin typeface="Consolas" panose="020B0609020204030204" pitchFamily="49" charset="0"/>
            </a:endParaRPr>
          </a:p>
          <a:p>
            <a:pPr marL="0" indent="0">
              <a:buFont typeface="Arial" pitchFamily="34" charset="0"/>
              <a:buNone/>
            </a:pPr>
            <a:r>
              <a:rPr lang="en-US" sz="1100" dirty="0">
                <a:solidFill>
                  <a:srgbClr val="000000"/>
                </a:solidFill>
                <a:highlight>
                  <a:srgbClr val="FFFFFF"/>
                </a:highlight>
                <a:latin typeface="Consolas" panose="020B0609020204030204" pitchFamily="49" charset="0"/>
              </a:rPr>
              <a:t>     Content = </a:t>
            </a:r>
            <a:r>
              <a:rPr lang="en-US" sz="1100" dirty="0">
                <a:solidFill>
                  <a:srgbClr val="A31515"/>
                </a:solidFill>
                <a:highlight>
                  <a:srgbClr val="FFFFFF"/>
                </a:highlight>
                <a:latin typeface="Consolas" panose="020B0609020204030204" pitchFamily="49" charset="0"/>
              </a:rPr>
              <a:t>"Don's document in DocDB is a valid JSON </a:t>
            </a:r>
            <a:r>
              <a:rPr lang="en-US" sz="1100" dirty="0" smtClean="0">
                <a:solidFill>
                  <a:srgbClr val="A31515"/>
                </a:solidFill>
                <a:highlight>
                  <a:srgbClr val="FFFFFF"/>
                </a:highlight>
                <a:latin typeface="Consolas" panose="020B0609020204030204" pitchFamily="49" charset="0"/>
              </a:rPr>
              <a:t>document"</a:t>
            </a:r>
            <a:r>
              <a:rPr lang="en-US" sz="1100" dirty="0" smtClean="0">
                <a:solidFill>
                  <a:srgbClr val="000000"/>
                </a:solidFill>
                <a:highlight>
                  <a:srgbClr val="FFFFFF"/>
                </a:highlight>
                <a:latin typeface="Consolas" panose="020B0609020204030204" pitchFamily="49" charset="0"/>
              </a:rPr>
              <a:t>,</a:t>
            </a:r>
            <a:endParaRPr lang="en-US" sz="1100" dirty="0">
              <a:solidFill>
                <a:srgbClr val="000000"/>
              </a:solidFill>
              <a:highlight>
                <a:srgbClr val="FFFFFF"/>
              </a:highlight>
              <a:latin typeface="Consolas" panose="020B0609020204030204" pitchFamily="49" charset="0"/>
            </a:endParaRPr>
          </a:p>
          <a:p>
            <a:pPr marL="0" indent="0">
              <a:buFont typeface="Arial" pitchFamily="34" charset="0"/>
              <a:buNone/>
            </a:pPr>
            <a:r>
              <a:rPr lang="en-US" sz="1100" dirty="0">
                <a:solidFill>
                  <a:srgbClr val="000000"/>
                </a:solidFill>
                <a:highlight>
                  <a:srgbClr val="FFFFFF"/>
                </a:highlight>
                <a:latin typeface="Consolas" panose="020B0609020204030204" pitchFamily="49" charset="0"/>
              </a:rPr>
              <a:t>     PageViews = 10000,</a:t>
            </a:r>
          </a:p>
          <a:p>
            <a:pPr marL="0" indent="0">
              <a:buFont typeface="Arial" pitchFamily="34" charset="0"/>
              <a:buNone/>
            </a:pPr>
            <a:r>
              <a:rPr lang="en-US" sz="1100" dirty="0">
                <a:solidFill>
                  <a:srgbClr val="000000"/>
                </a:solidFill>
                <a:highlight>
                  <a:srgbClr val="FFFFFF"/>
                </a:highlight>
                <a:latin typeface="Consolas" panose="020B0609020204030204" pitchFamily="49" charset="0"/>
              </a:rPr>
              <a:t>     Topics = </a:t>
            </a:r>
            <a:r>
              <a:rPr lang="en-US" sz="1100" dirty="0">
                <a:solidFill>
                  <a:srgbClr val="0000FF"/>
                </a:solidFill>
                <a:highlight>
                  <a:srgbClr val="FFFFFF"/>
                </a:highlight>
                <a:latin typeface="Consolas" panose="020B0609020204030204" pitchFamily="49" charset="0"/>
              </a:rPr>
              <a:t>new</a:t>
            </a:r>
            <a:r>
              <a:rPr lang="en-US" sz="1100" dirty="0">
                <a:solidFill>
                  <a:srgbClr val="000000"/>
                </a:solidFill>
                <a:highlight>
                  <a:srgbClr val="FFFFFF"/>
                </a:highlight>
                <a:latin typeface="Consolas" panose="020B0609020204030204" pitchFamily="49" charset="0"/>
              </a:rPr>
              <a:t> </a:t>
            </a:r>
            <a:r>
              <a:rPr lang="en-US" sz="1200" dirty="0">
                <a:solidFill>
                  <a:srgbClr val="2B91AF"/>
                </a:solidFill>
                <a:highlight>
                  <a:srgbClr val="FFFFFF"/>
                </a:highlight>
                <a:latin typeface="Consolas" panose="020B0609020204030204" pitchFamily="49" charset="0"/>
              </a:rPr>
              <a:t>Topic</a:t>
            </a:r>
            <a:r>
              <a:rPr lang="en-US" sz="1100" dirty="0">
                <a:solidFill>
                  <a:srgbClr val="000000"/>
                </a:solidFill>
                <a:highlight>
                  <a:srgbClr val="FFFFFF"/>
                </a:highlight>
                <a:latin typeface="Consolas" panose="020B0609020204030204" pitchFamily="49" charset="0"/>
              </a:rPr>
              <a:t>[] { </a:t>
            </a:r>
            <a:endParaRPr lang="en-US" sz="1100" dirty="0" smtClean="0">
              <a:solidFill>
                <a:srgbClr val="000000"/>
              </a:solidFill>
              <a:highlight>
                <a:srgbClr val="FFFFFF"/>
              </a:highlight>
              <a:latin typeface="Consolas" panose="020B0609020204030204" pitchFamily="49" charset="0"/>
            </a:endParaRPr>
          </a:p>
          <a:p>
            <a:pPr marL="0" indent="0">
              <a:buFont typeface="Arial" pitchFamily="34" charset="0"/>
              <a:buNone/>
            </a:pPr>
            <a:r>
              <a:rPr lang="en-US" sz="1100" dirty="0">
                <a:solidFill>
                  <a:srgbClr val="000000"/>
                </a:solidFill>
                <a:highlight>
                  <a:srgbClr val="FFFFFF"/>
                </a:highlight>
                <a:latin typeface="Consolas" panose="020B0609020204030204" pitchFamily="49" charset="0"/>
              </a:rPr>
              <a:t>	</a:t>
            </a:r>
            <a:r>
              <a:rPr lang="en-US" sz="1100" dirty="0" smtClean="0">
                <a:solidFill>
                  <a:srgbClr val="0000FF"/>
                </a:solidFill>
                <a:highlight>
                  <a:srgbClr val="FFFFFF"/>
                </a:highlight>
                <a:latin typeface="Consolas" panose="020B0609020204030204" pitchFamily="49" charset="0"/>
              </a:rPr>
              <a:t>new</a:t>
            </a:r>
            <a:r>
              <a:rPr lang="en-US" sz="1100" dirty="0" smtClean="0">
                <a:solidFill>
                  <a:srgbClr val="000000"/>
                </a:solidFill>
                <a:highlight>
                  <a:srgbClr val="FFFFFF"/>
                </a:highlight>
                <a:latin typeface="Consolas" panose="020B0609020204030204" pitchFamily="49" charset="0"/>
              </a:rPr>
              <a:t> </a:t>
            </a:r>
            <a:r>
              <a:rPr lang="en-US" sz="1200" dirty="0">
                <a:solidFill>
                  <a:srgbClr val="2B91AF"/>
                </a:solidFill>
                <a:highlight>
                  <a:srgbClr val="FFFFFF"/>
                </a:highlight>
                <a:latin typeface="Consolas" panose="020B0609020204030204" pitchFamily="49" charset="0"/>
              </a:rPr>
              <a:t>Topic </a:t>
            </a:r>
            <a:r>
              <a:rPr lang="en-US" sz="1100" dirty="0">
                <a:solidFill>
                  <a:srgbClr val="000000"/>
                </a:solidFill>
                <a:highlight>
                  <a:srgbClr val="FFFFFF"/>
                </a:highlight>
                <a:latin typeface="Consolas" panose="020B0609020204030204" pitchFamily="49" charset="0"/>
              </a:rPr>
              <a:t>{ Title = </a:t>
            </a:r>
            <a:r>
              <a:rPr lang="en-US" sz="1100" dirty="0">
                <a:solidFill>
                  <a:srgbClr val="A31515"/>
                </a:solidFill>
                <a:highlight>
                  <a:srgbClr val="FFFFFF"/>
                </a:highlight>
                <a:latin typeface="Consolas" panose="020B0609020204030204" pitchFamily="49" charset="0"/>
              </a:rPr>
              <a:t>"History"</a:t>
            </a:r>
            <a:r>
              <a:rPr lang="en-US" sz="1100" dirty="0">
                <a:solidFill>
                  <a:srgbClr val="000000"/>
                </a:solidFill>
                <a:highlight>
                  <a:srgbClr val="FFFFFF"/>
                </a:highlight>
                <a:latin typeface="Consolas" panose="020B0609020204030204" pitchFamily="49" charset="0"/>
              </a:rPr>
              <a:t> }, </a:t>
            </a:r>
            <a:endParaRPr lang="en-US" sz="1100" dirty="0" smtClean="0">
              <a:solidFill>
                <a:srgbClr val="000000"/>
              </a:solidFill>
              <a:highlight>
                <a:srgbClr val="FFFFFF"/>
              </a:highlight>
              <a:latin typeface="Consolas" panose="020B0609020204030204" pitchFamily="49" charset="0"/>
            </a:endParaRPr>
          </a:p>
          <a:p>
            <a:pPr marL="0" indent="0">
              <a:buFont typeface="Arial" pitchFamily="34" charset="0"/>
              <a:buNone/>
            </a:pPr>
            <a:r>
              <a:rPr lang="en-US" sz="1100" dirty="0">
                <a:solidFill>
                  <a:srgbClr val="000000"/>
                </a:solidFill>
                <a:highlight>
                  <a:srgbClr val="FFFFFF"/>
                </a:highlight>
                <a:latin typeface="Consolas" panose="020B0609020204030204" pitchFamily="49" charset="0"/>
              </a:rPr>
              <a:t>	</a:t>
            </a:r>
            <a:r>
              <a:rPr lang="en-US" sz="1100" dirty="0" smtClean="0">
                <a:solidFill>
                  <a:srgbClr val="0000FF"/>
                </a:solidFill>
                <a:highlight>
                  <a:srgbClr val="FFFFFF"/>
                </a:highlight>
                <a:latin typeface="Consolas" panose="020B0609020204030204" pitchFamily="49" charset="0"/>
              </a:rPr>
              <a:t>new</a:t>
            </a:r>
            <a:r>
              <a:rPr lang="en-US" sz="1100" dirty="0" smtClean="0">
                <a:solidFill>
                  <a:srgbClr val="000000"/>
                </a:solidFill>
                <a:highlight>
                  <a:srgbClr val="FFFFFF"/>
                </a:highlight>
                <a:latin typeface="Consolas" panose="020B0609020204030204" pitchFamily="49" charset="0"/>
              </a:rPr>
              <a:t> </a:t>
            </a:r>
            <a:r>
              <a:rPr lang="en-US" sz="1200" dirty="0">
                <a:solidFill>
                  <a:srgbClr val="2B91AF"/>
                </a:solidFill>
                <a:highlight>
                  <a:srgbClr val="FFFFFF"/>
                </a:highlight>
                <a:latin typeface="Consolas" panose="020B0609020204030204" pitchFamily="49" charset="0"/>
              </a:rPr>
              <a:t>Topic </a:t>
            </a:r>
            <a:r>
              <a:rPr lang="en-US" sz="1100" dirty="0">
                <a:solidFill>
                  <a:srgbClr val="000000"/>
                </a:solidFill>
                <a:highlight>
                  <a:srgbClr val="FFFFFF"/>
                </a:highlight>
                <a:latin typeface="Consolas" panose="020B0609020204030204" pitchFamily="49" charset="0"/>
              </a:rPr>
              <a:t>{ Title = </a:t>
            </a:r>
            <a:r>
              <a:rPr lang="en-US" sz="1100" dirty="0">
                <a:solidFill>
                  <a:srgbClr val="A31515"/>
                </a:solidFill>
                <a:highlight>
                  <a:srgbClr val="FFFFFF"/>
                </a:highlight>
                <a:latin typeface="Consolas" panose="020B0609020204030204" pitchFamily="49" charset="0"/>
              </a:rPr>
              <a:t>"Places to see"</a:t>
            </a:r>
            <a:r>
              <a:rPr lang="en-US" sz="1100" dirty="0">
                <a:solidFill>
                  <a:srgbClr val="000000"/>
                </a:solidFill>
                <a:highlight>
                  <a:srgbClr val="FFFFFF"/>
                </a:highlight>
                <a:latin typeface="Consolas" panose="020B0609020204030204" pitchFamily="49" charset="0"/>
              </a:rPr>
              <a:t> </a:t>
            </a:r>
            <a:r>
              <a:rPr lang="en-US" sz="1100" dirty="0" smtClean="0">
                <a:solidFill>
                  <a:srgbClr val="000000"/>
                </a:solidFill>
                <a:highlight>
                  <a:srgbClr val="FFFFFF"/>
                </a:highlight>
                <a:latin typeface="Consolas" panose="020B0609020204030204" pitchFamily="49" charset="0"/>
              </a:rPr>
              <a:t>}}</a:t>
            </a:r>
            <a:endParaRPr lang="en-US" sz="1100" dirty="0">
              <a:solidFill>
                <a:srgbClr val="000000"/>
              </a:solidFill>
              <a:highlight>
                <a:srgbClr val="FFFFFF"/>
              </a:highlight>
              <a:latin typeface="Consolas" panose="020B0609020204030204" pitchFamily="49" charset="0"/>
            </a:endParaRPr>
          </a:p>
          <a:p>
            <a:pPr marL="0" indent="0">
              <a:buFont typeface="Arial" pitchFamily="34" charset="0"/>
              <a:buNone/>
            </a:pPr>
            <a:r>
              <a:rPr lang="en-US" sz="1100" dirty="0">
                <a:solidFill>
                  <a:srgbClr val="000000"/>
                </a:solidFill>
                <a:highlight>
                  <a:srgbClr val="FFFFFF"/>
                </a:highlight>
                <a:latin typeface="Consolas" panose="020B0609020204030204" pitchFamily="49" charset="0"/>
              </a:rPr>
              <a:t>};</a:t>
            </a:r>
          </a:p>
          <a:p>
            <a:endParaRPr lang="en-US" sz="1200" dirty="0">
              <a:solidFill>
                <a:srgbClr val="000000"/>
              </a:solidFill>
              <a:highlight>
                <a:srgbClr val="FFFFFF"/>
              </a:highlight>
              <a:latin typeface="Consolas" panose="020B0609020204030204" pitchFamily="49" charset="0"/>
            </a:endParaRPr>
          </a:p>
          <a:p>
            <a:pPr marL="0" indent="0">
              <a:buFont typeface="Arial" pitchFamily="34" charset="0"/>
              <a:buNone/>
            </a:pPr>
            <a:r>
              <a:rPr lang="en-US" sz="1200" dirty="0">
                <a:solidFill>
                  <a:srgbClr val="000000"/>
                </a:solidFill>
                <a:highlight>
                  <a:srgbClr val="FFFFFF"/>
                </a:highlight>
                <a:latin typeface="Consolas" panose="020B0609020204030204" pitchFamily="49" charset="0"/>
              </a:rPr>
              <a:t>ResourceResponse&lt;</a:t>
            </a:r>
            <a:r>
              <a:rPr lang="en-US" sz="1200" dirty="0">
                <a:solidFill>
                  <a:srgbClr val="2B91AF"/>
                </a:solidFill>
                <a:highlight>
                  <a:srgbClr val="FFFFFF"/>
                </a:highlight>
                <a:latin typeface="Consolas" panose="020B0609020204030204" pitchFamily="49" charset="0"/>
              </a:rPr>
              <a:t>Document&gt; </a:t>
            </a:r>
            <a:r>
              <a:rPr lang="en-US" sz="1200" dirty="0">
                <a:solidFill>
                  <a:srgbClr val="000000"/>
                </a:solidFill>
                <a:highlight>
                  <a:srgbClr val="FFFFFF"/>
                </a:highlight>
                <a:latin typeface="Consolas" panose="020B0609020204030204" pitchFamily="49" charset="0"/>
              </a:rPr>
              <a:t>resp = </a:t>
            </a:r>
            <a:r>
              <a:rPr lang="en-US" sz="1200" dirty="0">
                <a:solidFill>
                  <a:srgbClr val="0000FF"/>
                </a:solidFill>
                <a:highlight>
                  <a:srgbClr val="FFFFFF"/>
                </a:highlight>
                <a:latin typeface="Consolas" panose="020B0609020204030204" pitchFamily="49" charset="0"/>
              </a:rPr>
              <a:t>await</a:t>
            </a:r>
            <a:r>
              <a:rPr lang="en-US" sz="1200" dirty="0">
                <a:solidFill>
                  <a:srgbClr val="000000"/>
                </a:solidFill>
                <a:highlight>
                  <a:srgbClr val="FFFFFF"/>
                </a:highlight>
                <a:latin typeface="Consolas" panose="020B0609020204030204" pitchFamily="49" charset="0"/>
              </a:rPr>
              <a:t> client.CreateDocumentAsync(</a:t>
            </a:r>
            <a:r>
              <a:rPr lang="en-US" sz="1200" dirty="0" err="1">
                <a:solidFill>
                  <a:srgbClr val="000000"/>
                </a:solidFill>
                <a:highlight>
                  <a:srgbClr val="FFFFFF"/>
                </a:highlight>
                <a:latin typeface="Consolas" panose="020B0609020204030204" pitchFamily="49" charset="0"/>
              </a:rPr>
              <a:t>collection.DocumentsLink</a:t>
            </a:r>
            <a:r>
              <a:rPr lang="en-US" sz="1200" dirty="0">
                <a:solidFill>
                  <a:srgbClr val="000000"/>
                </a:solidFill>
                <a:highlight>
                  <a:srgbClr val="FFFFFF"/>
                </a:highlight>
                <a:latin typeface="Consolas" panose="020B0609020204030204" pitchFamily="49" charset="0"/>
              </a:rPr>
              <a:t>, page</a:t>
            </a:r>
            <a:r>
              <a:rPr lang="en-US" sz="1200" dirty="0" smtClean="0">
                <a:solidFill>
                  <a:srgbClr val="000000"/>
                </a:solidFill>
                <a:highlight>
                  <a:srgbClr val="FFFFFF"/>
                </a:highlight>
                <a:latin typeface="Consolas" panose="020B0609020204030204" pitchFamily="49" charset="0"/>
              </a:rPr>
              <a:t>);</a:t>
            </a:r>
            <a:endParaRPr lang="en-US" sz="1200" dirty="0">
              <a:solidFill>
                <a:srgbClr val="000000"/>
              </a:solidFill>
              <a:highlight>
                <a:srgbClr val="FFFFFF"/>
              </a:highlight>
              <a:latin typeface="Consolas" panose="020B0609020204030204" pitchFamily="49" charset="0"/>
            </a:endParaRPr>
          </a:p>
        </p:txBody>
      </p:sp>
      <p:grpSp>
        <p:nvGrpSpPr>
          <p:cNvPr id="6" name="Group 2"/>
          <p:cNvGrpSpPr/>
          <p:nvPr/>
        </p:nvGrpSpPr>
        <p:grpSpPr>
          <a:xfrm>
            <a:off x="-2044" y="6513076"/>
            <a:ext cx="12194043" cy="354000"/>
            <a:chOff x="2577137" y="4571778"/>
            <a:chExt cx="9101124" cy="1390560"/>
          </a:xfrm>
        </p:grpSpPr>
        <p:sp>
          <p:nvSpPr>
            <p:cNvPr id="10" name="TextBox 4"/>
            <p:cNvSpPr txBox="1"/>
            <p:nvPr/>
          </p:nvSpPr>
          <p:spPr>
            <a:xfrm>
              <a:off x="2577137" y="4571778"/>
              <a:ext cx="3034890" cy="1390458"/>
            </a:xfrm>
            <a:prstGeom prst="rect">
              <a:avLst/>
            </a:prstGeom>
            <a:solidFill>
              <a:schemeClr val="accent2"/>
            </a:solidFill>
          </p:spPr>
          <p:txBody>
            <a:bodyPr wrap="square" lIns="457200" tIns="137160" rIns="365760" rtlCol="0">
              <a:noAutofit/>
            </a:bodyPr>
            <a:lstStyle/>
            <a:p>
              <a:pPr>
                <a:lnSpc>
                  <a:spcPts val="3000"/>
                </a:lnSpc>
              </a:pPr>
              <a:r>
                <a:rPr lang="en-US" sz="2800" dirty="0" smtClean="0">
                  <a:solidFill>
                    <a:srgbClr val="FFFFFF"/>
                  </a:solidFill>
                  <a:latin typeface="Segoe UI Light"/>
                </a:rPr>
                <a:t> </a:t>
              </a:r>
              <a:endParaRPr lang="en-US" sz="2800" dirty="0">
                <a:solidFill>
                  <a:srgbClr val="FFFFFF"/>
                </a:solidFill>
                <a:latin typeface="Segoe UI Light"/>
              </a:endParaRPr>
            </a:p>
          </p:txBody>
        </p:sp>
        <p:sp>
          <p:nvSpPr>
            <p:cNvPr id="11" name="TextBox 6"/>
            <p:cNvSpPr txBox="1"/>
            <p:nvPr/>
          </p:nvSpPr>
          <p:spPr>
            <a:xfrm>
              <a:off x="5612027" y="4572324"/>
              <a:ext cx="6066234" cy="1390014"/>
            </a:xfrm>
            <a:prstGeom prst="rect">
              <a:avLst/>
            </a:prstGeom>
            <a:solidFill>
              <a:schemeClr val="accent2">
                <a:lumMod val="50000"/>
              </a:scheme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Tree>
    <p:extLst>
      <p:ext uri="{BB962C8B-B14F-4D97-AF65-F5344CB8AC3E}">
        <p14:creationId xmlns:p14="http://schemas.microsoft.com/office/powerpoint/2010/main" val="39956736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bwMode="auto">
          <a:xfrm>
            <a:off x="0" y="0"/>
            <a:ext cx="12192000" cy="6858000"/>
          </a:xfrm>
          <a:prstGeom prst="rect">
            <a:avLst/>
          </a:prstGeom>
          <a:solidFill>
            <a:srgbClr val="658E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pc="-50" dirty="0">
              <a:solidFill>
                <a:srgbClr val="FFFFFF"/>
              </a:solidFill>
              <a:ea typeface="Segoe UI" pitchFamily="34" charset="0"/>
              <a:cs typeface="Segoe UI" pitchFamily="34" charset="0"/>
            </a:endParaRPr>
          </a:p>
        </p:txBody>
      </p:sp>
      <p:sp>
        <p:nvSpPr>
          <p:cNvPr id="20" name="TextBox 19"/>
          <p:cNvSpPr txBox="1"/>
          <p:nvPr/>
        </p:nvSpPr>
        <p:spPr>
          <a:xfrm>
            <a:off x="0" y="872295"/>
            <a:ext cx="12201417" cy="1277273"/>
          </a:xfrm>
          <a:prstGeom prst="rect">
            <a:avLst/>
          </a:prstGeom>
          <a:noFill/>
        </p:spPr>
        <p:txBody>
          <a:bodyPr wrap="square" rtlCol="0">
            <a:spAutoFit/>
          </a:bodyPr>
          <a:lstStyle/>
          <a:p>
            <a:pPr marL="252000">
              <a:spcAft>
                <a:spcPts val="600"/>
              </a:spcAft>
            </a:pPr>
            <a:r>
              <a:rPr lang="en-US" sz="3600" dirty="0" smtClean="0">
                <a:solidFill>
                  <a:srgbClr val="FFFFFF"/>
                </a:solidFill>
                <a:latin typeface="Segoe UI Light"/>
                <a:cs typeface="Segoe UI" panose="020B0502040204020203" pitchFamily="34" charset="0"/>
              </a:rPr>
              <a:t>Capacity Units </a:t>
            </a:r>
            <a:r>
              <a:rPr lang="en-US" sz="3600" dirty="0">
                <a:solidFill>
                  <a:srgbClr val="FFFFFF"/>
                </a:solidFill>
                <a:latin typeface="Segoe UI Light"/>
                <a:cs typeface="Segoe UI" panose="020B0502040204020203" pitchFamily="34" charset="0"/>
              </a:rPr>
              <a:t>are </a:t>
            </a:r>
            <a:r>
              <a:rPr lang="en-US" sz="3600" dirty="0" smtClean="0">
                <a:solidFill>
                  <a:srgbClr val="FFFFFF"/>
                </a:solidFill>
                <a:latin typeface="Segoe UI Light"/>
                <a:cs typeface="Segoe UI" panose="020B0502040204020203" pitchFamily="34" charset="0"/>
              </a:rPr>
              <a:t>combinable</a:t>
            </a:r>
            <a:endParaRPr lang="en-US" sz="3600" dirty="0">
              <a:solidFill>
                <a:srgbClr val="FFFFFF"/>
              </a:solidFill>
              <a:latin typeface="Segoe UI Light"/>
              <a:cs typeface="Segoe UI" panose="020B0502040204020203" pitchFamily="34" charset="0"/>
            </a:endParaRPr>
          </a:p>
          <a:p>
            <a:pPr marL="252000">
              <a:spcAft>
                <a:spcPts val="600"/>
              </a:spcAft>
            </a:pPr>
            <a:r>
              <a:rPr lang="en-US" sz="3600" dirty="0" smtClean="0">
                <a:solidFill>
                  <a:srgbClr val="FFFFFF"/>
                </a:solidFill>
                <a:latin typeface="Segoe UI Light"/>
                <a:cs typeface="Segoe UI" panose="020B0502040204020203" pitchFamily="34" charset="0"/>
              </a:rPr>
              <a:t>Storage</a:t>
            </a:r>
            <a:r>
              <a:rPr lang="en-US" sz="3600" dirty="0">
                <a:solidFill>
                  <a:srgbClr val="FFFFFF"/>
                </a:solidFill>
                <a:latin typeface="Segoe UI Light"/>
                <a:cs typeface="Segoe UI" panose="020B0502040204020203" pitchFamily="34" charset="0"/>
              </a:rPr>
              <a:t>, </a:t>
            </a:r>
            <a:r>
              <a:rPr lang="en-US" sz="3600" dirty="0" smtClean="0">
                <a:solidFill>
                  <a:srgbClr val="FFFFFF"/>
                </a:solidFill>
                <a:latin typeface="Segoe UI Light"/>
                <a:cs typeface="Segoe UI" panose="020B0502040204020203" pitchFamily="34" charset="0"/>
              </a:rPr>
              <a:t>request units/second, </a:t>
            </a:r>
            <a:r>
              <a:rPr lang="en-US" sz="3600" dirty="0">
                <a:solidFill>
                  <a:srgbClr val="FFFFFF"/>
                </a:solidFill>
                <a:latin typeface="Segoe UI Light"/>
                <a:cs typeface="Segoe UI" panose="020B0502040204020203" pitchFamily="34" charset="0"/>
              </a:rPr>
              <a:t>and </a:t>
            </a:r>
            <a:r>
              <a:rPr lang="en-US" sz="3600" dirty="0" smtClean="0">
                <a:solidFill>
                  <a:srgbClr val="FFFFFF"/>
                </a:solidFill>
                <a:latin typeface="Segoe UI Light"/>
                <a:cs typeface="Segoe UI" panose="020B0502040204020203" pitchFamily="34" charset="0"/>
              </a:rPr>
              <a:t>price </a:t>
            </a:r>
            <a:r>
              <a:rPr lang="en-US" sz="3600" dirty="0">
                <a:solidFill>
                  <a:srgbClr val="FFFFFF"/>
                </a:solidFill>
                <a:latin typeface="Segoe UI Light"/>
                <a:cs typeface="Segoe UI" panose="020B0502040204020203" pitchFamily="34" charset="0"/>
              </a:rPr>
              <a:t>scale linearly</a:t>
            </a:r>
            <a:endParaRPr lang="en-US" sz="3600" baseline="30000" dirty="0">
              <a:solidFill>
                <a:srgbClr val="FFFFFF"/>
              </a:solidFill>
              <a:latin typeface="Segoe UI Light"/>
              <a:cs typeface="Segoe UI" panose="020B0502040204020203" pitchFamily="34" charset="0"/>
            </a:endParaRPr>
          </a:p>
        </p:txBody>
      </p:sp>
      <p:grpSp>
        <p:nvGrpSpPr>
          <p:cNvPr id="6" name="Group 5"/>
          <p:cNvGrpSpPr/>
          <p:nvPr/>
        </p:nvGrpSpPr>
        <p:grpSpPr>
          <a:xfrm>
            <a:off x="2348927" y="2323933"/>
            <a:ext cx="7949062" cy="4557795"/>
            <a:chOff x="4904951" y="1747867"/>
            <a:chExt cx="7949062" cy="4557795"/>
          </a:xfrm>
        </p:grpSpPr>
        <p:sp>
          <p:nvSpPr>
            <p:cNvPr id="12" name="Rectangle 11"/>
            <p:cNvSpPr/>
            <p:nvPr/>
          </p:nvSpPr>
          <p:spPr bwMode="auto">
            <a:xfrm>
              <a:off x="7472039" y="3196380"/>
              <a:ext cx="2601432" cy="2190234"/>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rgbClr val="FFFFFF"/>
                </a:solidFill>
                <a:ea typeface="Segoe UI" pitchFamily="34" charset="0"/>
                <a:cs typeface="Segoe UI" pitchFamily="34" charset="0"/>
              </a:endParaRPr>
            </a:p>
          </p:txBody>
        </p:sp>
        <p:sp>
          <p:nvSpPr>
            <p:cNvPr id="13" name="Rectangle 12"/>
            <p:cNvSpPr/>
            <p:nvPr/>
          </p:nvSpPr>
          <p:spPr bwMode="auto">
            <a:xfrm>
              <a:off x="7483893" y="3846729"/>
              <a:ext cx="1816580" cy="1539884"/>
            </a:xfrm>
            <a:prstGeom prst="rect">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rgbClr val="FFFFFF"/>
                </a:solidFill>
                <a:ea typeface="Segoe UI" pitchFamily="34" charset="0"/>
                <a:cs typeface="Segoe UI" pitchFamily="34" charset="0"/>
              </a:endParaRPr>
            </a:p>
          </p:txBody>
        </p:sp>
        <p:sp>
          <p:nvSpPr>
            <p:cNvPr id="15" name="Rectangle 14"/>
            <p:cNvSpPr/>
            <p:nvPr/>
          </p:nvSpPr>
          <p:spPr bwMode="auto">
            <a:xfrm>
              <a:off x="7462246" y="4425079"/>
              <a:ext cx="1140644" cy="961534"/>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rgbClr val="FFFFFF"/>
                </a:solidFill>
                <a:ea typeface="Segoe UI" pitchFamily="34" charset="0"/>
                <a:cs typeface="Segoe UI" pitchFamily="34" charset="0"/>
              </a:endParaRPr>
            </a:p>
          </p:txBody>
        </p:sp>
        <p:cxnSp>
          <p:nvCxnSpPr>
            <p:cNvPr id="16" name="Straight Arrow Connector 15"/>
            <p:cNvCxnSpPr/>
            <p:nvPr/>
          </p:nvCxnSpPr>
          <p:spPr>
            <a:xfrm flipV="1">
              <a:off x="7462246" y="1747867"/>
              <a:ext cx="0" cy="3638746"/>
            </a:xfrm>
            <a:prstGeom prst="straightConnector1">
              <a:avLst/>
            </a:prstGeom>
            <a:ln w="38100">
              <a:solidFill>
                <a:schemeClr val="bg2">
                  <a:lumMod val="9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7443392" y="5407038"/>
              <a:ext cx="4185502" cy="0"/>
            </a:xfrm>
            <a:prstGeom prst="straightConnector1">
              <a:avLst/>
            </a:prstGeom>
            <a:ln w="38100">
              <a:solidFill>
                <a:schemeClr val="bg2">
                  <a:lumMod val="90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904951" y="3279554"/>
              <a:ext cx="2534989" cy="849463"/>
            </a:xfrm>
            <a:prstGeom prst="rect">
              <a:avLst/>
            </a:prstGeom>
            <a:noFill/>
          </p:spPr>
          <p:txBody>
            <a:bodyPr wrap="none" lIns="182880" tIns="146304" rIns="182880" bIns="146304" rtlCol="0">
              <a:spAutoFit/>
            </a:bodyPr>
            <a:lstStyle/>
            <a:p>
              <a:pPr algn="ctr">
                <a:lnSpc>
                  <a:spcPct val="90000"/>
                </a:lnSpc>
              </a:pPr>
              <a:r>
                <a:rPr lang="en-US" sz="2400" dirty="0">
                  <a:solidFill>
                    <a:srgbClr val="FFFFFF"/>
                  </a:solidFill>
                  <a:latin typeface="Segoe UI Light"/>
                </a:rPr>
                <a:t>throughput</a:t>
              </a:r>
              <a:endParaRPr lang="en-US" sz="2800" dirty="0">
                <a:solidFill>
                  <a:srgbClr val="FFFFFF"/>
                </a:solidFill>
                <a:latin typeface="Segoe UI Light"/>
              </a:endParaRPr>
            </a:p>
            <a:p>
              <a:pPr algn="ctr">
                <a:lnSpc>
                  <a:spcPct val="90000"/>
                </a:lnSpc>
              </a:pPr>
              <a:r>
                <a:rPr lang="en-US" sz="1600" dirty="0" smtClean="0">
                  <a:solidFill>
                    <a:srgbClr val="FFFFFF"/>
                  </a:solidFill>
                  <a:latin typeface="Segoe UI Light"/>
                </a:rPr>
                <a:t>Request units per second</a:t>
              </a:r>
              <a:endParaRPr lang="en-US" sz="1600" dirty="0">
                <a:solidFill>
                  <a:srgbClr val="FFFFFF"/>
                </a:solidFill>
                <a:latin typeface="Segoe UI Light"/>
              </a:endParaRPr>
            </a:p>
          </p:txBody>
        </p:sp>
        <p:sp>
          <p:nvSpPr>
            <p:cNvPr id="19" name="TextBox 18"/>
            <p:cNvSpPr txBox="1"/>
            <p:nvPr/>
          </p:nvSpPr>
          <p:spPr>
            <a:xfrm>
              <a:off x="8652570" y="5456199"/>
              <a:ext cx="1767150" cy="849463"/>
            </a:xfrm>
            <a:prstGeom prst="rect">
              <a:avLst/>
            </a:prstGeom>
            <a:noFill/>
          </p:spPr>
          <p:txBody>
            <a:bodyPr wrap="none" lIns="182880" tIns="146304" rIns="182880" bIns="146304" rtlCol="0">
              <a:spAutoFit/>
            </a:bodyPr>
            <a:lstStyle/>
            <a:p>
              <a:pPr algn="ctr">
                <a:lnSpc>
                  <a:spcPct val="90000"/>
                </a:lnSpc>
              </a:pPr>
              <a:r>
                <a:rPr lang="en-US" sz="2400" dirty="0" err="1">
                  <a:solidFill>
                    <a:srgbClr val="FFFFFF"/>
                  </a:solidFill>
                  <a:latin typeface="Segoe UI Light"/>
                </a:rPr>
                <a:t>db</a:t>
              </a:r>
              <a:r>
                <a:rPr lang="en-US" sz="2400" dirty="0">
                  <a:solidFill>
                    <a:srgbClr val="FFFFFF"/>
                  </a:solidFill>
                  <a:latin typeface="Segoe UI Light"/>
                </a:rPr>
                <a:t> storage</a:t>
              </a:r>
              <a:endParaRPr lang="en-US" sz="2800" dirty="0">
                <a:solidFill>
                  <a:srgbClr val="FFFFFF"/>
                </a:solidFill>
                <a:latin typeface="Segoe UI Light"/>
              </a:endParaRPr>
            </a:p>
            <a:p>
              <a:pPr algn="ctr">
                <a:lnSpc>
                  <a:spcPct val="90000"/>
                </a:lnSpc>
              </a:pPr>
              <a:r>
                <a:rPr lang="en-US" sz="1600" dirty="0">
                  <a:solidFill>
                    <a:srgbClr val="FFFFFF"/>
                  </a:solidFill>
                  <a:latin typeface="Segoe UI Light"/>
                </a:rPr>
                <a:t>GB</a:t>
              </a:r>
            </a:p>
          </p:txBody>
        </p:sp>
        <p:cxnSp>
          <p:nvCxnSpPr>
            <p:cNvPr id="21" name="Straight Connector 20"/>
            <p:cNvCxnSpPr/>
            <p:nvPr/>
          </p:nvCxnSpPr>
          <p:spPr>
            <a:xfrm flipV="1">
              <a:off x="7462246" y="2945071"/>
              <a:ext cx="2884603" cy="2441542"/>
            </a:xfrm>
            <a:prstGeom prst="line">
              <a:avLst/>
            </a:prstGeom>
            <a:ln w="28575">
              <a:solidFill>
                <a:schemeClr val="bg2">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3" name="Oval 22"/>
            <p:cNvSpPr/>
            <p:nvPr/>
          </p:nvSpPr>
          <p:spPr bwMode="auto">
            <a:xfrm>
              <a:off x="9979203" y="3112174"/>
              <a:ext cx="155068" cy="174542"/>
            </a:xfrm>
            <a:prstGeom prst="ellipse">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rgbClr val="FFFFFF"/>
                </a:solidFill>
                <a:ea typeface="Segoe UI" pitchFamily="34" charset="0"/>
                <a:cs typeface="Segoe UI" pitchFamily="34" charset="0"/>
              </a:endParaRPr>
            </a:p>
          </p:txBody>
        </p:sp>
        <p:sp>
          <p:nvSpPr>
            <p:cNvPr id="24" name="Oval 23"/>
            <p:cNvSpPr/>
            <p:nvPr/>
          </p:nvSpPr>
          <p:spPr bwMode="auto">
            <a:xfrm>
              <a:off x="9225253" y="3765539"/>
              <a:ext cx="155068" cy="174542"/>
            </a:xfrm>
            <a:prstGeom prst="ellipse">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rgbClr val="FFFFFF"/>
                </a:solidFill>
                <a:ea typeface="Segoe UI" pitchFamily="34" charset="0"/>
                <a:cs typeface="Segoe UI" pitchFamily="34" charset="0"/>
              </a:endParaRPr>
            </a:p>
          </p:txBody>
        </p:sp>
        <p:sp>
          <p:nvSpPr>
            <p:cNvPr id="25" name="Oval 24"/>
            <p:cNvSpPr/>
            <p:nvPr/>
          </p:nvSpPr>
          <p:spPr bwMode="auto">
            <a:xfrm>
              <a:off x="8506502" y="4360846"/>
              <a:ext cx="155068" cy="174542"/>
            </a:xfrm>
            <a:prstGeom prst="ellipse">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rgbClr val="FFFFFF"/>
                </a:solidFill>
                <a:ea typeface="Segoe UI" pitchFamily="34" charset="0"/>
                <a:cs typeface="Segoe UI" pitchFamily="34" charset="0"/>
              </a:endParaRPr>
            </a:p>
          </p:txBody>
        </p:sp>
        <p:sp>
          <p:nvSpPr>
            <p:cNvPr id="26" name="TextBox 25"/>
            <p:cNvSpPr txBox="1"/>
            <p:nvPr/>
          </p:nvSpPr>
          <p:spPr>
            <a:xfrm>
              <a:off x="10346849" y="1878239"/>
              <a:ext cx="2507164" cy="960263"/>
            </a:xfrm>
            <a:prstGeom prst="rect">
              <a:avLst/>
            </a:prstGeom>
            <a:noFill/>
          </p:spPr>
          <p:txBody>
            <a:bodyPr wrap="square" lIns="182880" tIns="146304" rIns="182880" bIns="146304" rtlCol="0">
              <a:spAutoFit/>
            </a:bodyPr>
            <a:lstStyle/>
            <a:p>
              <a:pPr algn="ctr">
                <a:lnSpc>
                  <a:spcPct val="90000"/>
                </a:lnSpc>
              </a:pPr>
              <a:r>
                <a:rPr lang="en-US" sz="2400" dirty="0">
                  <a:solidFill>
                    <a:srgbClr val="FFFFFF"/>
                  </a:solidFill>
                  <a:latin typeface="Segoe UI Light"/>
                </a:rPr>
                <a:t>provisioned capacity units</a:t>
              </a:r>
            </a:p>
          </p:txBody>
        </p:sp>
      </p:grpSp>
      <p:sp>
        <p:nvSpPr>
          <p:cNvPr id="28" name="Title 1"/>
          <p:cNvSpPr txBox="1">
            <a:spLocks/>
          </p:cNvSpPr>
          <p:nvPr/>
        </p:nvSpPr>
        <p:spPr>
          <a:xfrm>
            <a:off x="0" y="0"/>
            <a:ext cx="12201418"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pPr>
              <a:defRPr/>
            </a:pPr>
            <a:r>
              <a:rPr lang="en-US" dirty="0" smtClean="0">
                <a:solidFill>
                  <a:srgbClr val="FFFFFF"/>
                </a:solidFill>
              </a:rPr>
              <a:t>Pricing principles</a:t>
            </a:r>
            <a:endParaRPr lang="en-US" dirty="0">
              <a:solidFill>
                <a:srgbClr val="FFFFFF"/>
              </a:solidFill>
            </a:endParaRPr>
          </a:p>
        </p:txBody>
      </p:sp>
      <p:pic>
        <p:nvPicPr>
          <p:cNvPr id="29" name="Picture 28"/>
          <p:cNvPicPr>
            <a:picLocks noChangeAspect="1"/>
          </p:cNvPicPr>
          <p:nvPr/>
        </p:nvPicPr>
        <p:blipFill>
          <a:blip r:embed="rId3"/>
          <a:stretch>
            <a:fillRect/>
          </a:stretch>
        </p:blipFill>
        <p:spPr>
          <a:xfrm>
            <a:off x="11518900" y="76201"/>
            <a:ext cx="571500" cy="739946"/>
          </a:xfrm>
          <a:prstGeom prst="rect">
            <a:avLst/>
          </a:prstGeom>
        </p:spPr>
      </p:pic>
    </p:spTree>
    <p:extLst>
      <p:ext uri="{BB962C8B-B14F-4D97-AF65-F5344CB8AC3E}">
        <p14:creationId xmlns:p14="http://schemas.microsoft.com/office/powerpoint/2010/main" val="274699247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bwMode="auto">
          <a:xfrm>
            <a:off x="0" y="0"/>
            <a:ext cx="12192000" cy="6858000"/>
          </a:xfrm>
          <a:prstGeom prst="rect">
            <a:avLst/>
          </a:prstGeom>
          <a:solidFill>
            <a:srgbClr val="658E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pc="-50" dirty="0">
              <a:solidFill>
                <a:srgbClr val="FFFFFF"/>
              </a:solidFill>
              <a:ea typeface="Segoe UI" pitchFamily="34" charset="0"/>
              <a:cs typeface="Segoe UI" pitchFamily="34" charset="0"/>
            </a:endParaRPr>
          </a:p>
        </p:txBody>
      </p:sp>
      <p:sp>
        <p:nvSpPr>
          <p:cNvPr id="5" name="TextBox 4"/>
          <p:cNvSpPr txBox="1"/>
          <p:nvPr/>
        </p:nvSpPr>
        <p:spPr>
          <a:xfrm>
            <a:off x="-18835" y="6134725"/>
            <a:ext cx="12210836" cy="723275"/>
          </a:xfrm>
          <a:prstGeom prst="rect">
            <a:avLst/>
          </a:prstGeom>
          <a:noFill/>
        </p:spPr>
        <p:txBody>
          <a:bodyPr wrap="square" rtlCol="0" anchor="b">
            <a:noAutofit/>
          </a:bodyPr>
          <a:lstStyle/>
          <a:p>
            <a:pPr marL="252000" indent="-342900">
              <a:spcAft>
                <a:spcPts val="600"/>
              </a:spcAft>
              <a:buFont typeface="+mj-lt"/>
              <a:buAutoNum type="arabicPeriod"/>
            </a:pPr>
            <a:r>
              <a:rPr lang="en-US" sz="2000" dirty="0" smtClean="0">
                <a:solidFill>
                  <a:srgbClr val="FFFFFF"/>
                </a:solidFill>
                <a:latin typeface="Segoe UI Light"/>
                <a:cs typeface="Segoe UI" panose="020B0502040204020203" pitchFamily="34" charset="0"/>
              </a:rPr>
              <a:t>Attached </a:t>
            </a:r>
            <a:r>
              <a:rPr lang="en-US" sz="2000" dirty="0">
                <a:solidFill>
                  <a:srgbClr val="FFFFFF"/>
                </a:solidFill>
                <a:latin typeface="Segoe UI Light"/>
                <a:cs typeface="Segoe UI" panose="020B0502040204020203" pitchFamily="34" charset="0"/>
              </a:rPr>
              <a:t>BLOB storage </a:t>
            </a:r>
            <a:r>
              <a:rPr lang="en-US" sz="2000" dirty="0" smtClean="0">
                <a:solidFill>
                  <a:srgbClr val="FFFFFF"/>
                </a:solidFill>
                <a:latin typeface="Segoe UI Light"/>
                <a:cs typeface="Segoe UI" panose="020B0502040204020203" pitchFamily="34" charset="0"/>
              </a:rPr>
              <a:t>not included in </a:t>
            </a:r>
            <a:r>
              <a:rPr lang="en-US" sz="2000" dirty="0" err="1" smtClean="0">
                <a:solidFill>
                  <a:srgbClr val="FFFFFF"/>
                </a:solidFill>
                <a:latin typeface="Segoe UI Light"/>
                <a:cs typeface="Segoe UI" panose="020B0502040204020203" pitchFamily="34" charset="0"/>
              </a:rPr>
              <a:t>db</a:t>
            </a:r>
            <a:r>
              <a:rPr lang="en-US" sz="2000" dirty="0" smtClean="0">
                <a:solidFill>
                  <a:srgbClr val="FFFFFF"/>
                </a:solidFill>
                <a:latin typeface="Segoe UI Light"/>
                <a:cs typeface="Segoe UI" panose="020B0502040204020203" pitchFamily="34" charset="0"/>
              </a:rPr>
              <a:t> storage.</a:t>
            </a:r>
            <a:endParaRPr lang="en-US" sz="2000" dirty="0">
              <a:solidFill>
                <a:srgbClr val="FFFFFF"/>
              </a:solidFill>
              <a:latin typeface="Segoe UI Light"/>
              <a:cs typeface="Segoe UI" panose="020B0502040204020203" pitchFamily="34" charset="0"/>
            </a:endParaRPr>
          </a:p>
          <a:p>
            <a:pPr marL="252000" indent="-342900">
              <a:spcAft>
                <a:spcPts val="600"/>
              </a:spcAft>
              <a:buFont typeface="+mj-lt"/>
              <a:buAutoNum type="arabicPeriod"/>
            </a:pPr>
            <a:r>
              <a:rPr lang="en-US" sz="2000" dirty="0">
                <a:solidFill>
                  <a:srgbClr val="FFFFFF"/>
                </a:solidFill>
                <a:latin typeface="Segoe UI Light"/>
                <a:cs typeface="Segoe UI" panose="020B0502040204020203" pitchFamily="34" charset="0"/>
              </a:rPr>
              <a:t>Storage is inclusive of document data and indexes; we will provide guidance on limits for other DB entities. </a:t>
            </a:r>
          </a:p>
        </p:txBody>
      </p:sp>
      <p:sp>
        <p:nvSpPr>
          <p:cNvPr id="8" name="Rectangle 7"/>
          <p:cNvSpPr/>
          <p:nvPr/>
        </p:nvSpPr>
        <p:spPr>
          <a:xfrm>
            <a:off x="-9418" y="0"/>
            <a:ext cx="12201418" cy="6858000"/>
          </a:xfrm>
          <a:prstGeom prst="rect">
            <a:avLst/>
          </a:prstGeom>
          <a:noFill/>
          <a:ln>
            <a:noFill/>
          </a:ln>
        </p:spPr>
        <p:txBody>
          <a:bodyPr wrap="square" anchor="ctr">
            <a:noAutofit/>
          </a:bodyPr>
          <a:lstStyle/>
          <a:p>
            <a:pPr marL="252000" defTabSz="914050" fontAlgn="base">
              <a:spcBef>
                <a:spcPts val="1200"/>
              </a:spcBef>
              <a:spcAft>
                <a:spcPct val="0"/>
              </a:spcAft>
            </a:pPr>
            <a:r>
              <a:rPr lang="en-US" sz="4400" dirty="0" smtClean="0">
                <a:solidFill>
                  <a:srgbClr val="FFFFFF"/>
                </a:solidFill>
                <a:latin typeface="Segoe UI Light"/>
              </a:rPr>
              <a:t>10GB </a:t>
            </a:r>
            <a:r>
              <a:rPr lang="en-US" sz="4400" dirty="0">
                <a:solidFill>
                  <a:srgbClr val="FFFFFF"/>
                </a:solidFill>
                <a:latin typeface="Segoe UI Light"/>
              </a:rPr>
              <a:t>database storage</a:t>
            </a:r>
            <a:r>
              <a:rPr lang="en-US" sz="4400" baseline="30000" dirty="0">
                <a:solidFill>
                  <a:srgbClr val="FFFFFF"/>
                </a:solidFill>
                <a:latin typeface="Segoe UI Light"/>
              </a:rPr>
              <a:t>1,2</a:t>
            </a:r>
          </a:p>
          <a:p>
            <a:pPr marL="252000" defTabSz="914050" fontAlgn="base">
              <a:spcBef>
                <a:spcPts val="1200"/>
              </a:spcBef>
              <a:spcAft>
                <a:spcPct val="0"/>
              </a:spcAft>
            </a:pPr>
            <a:r>
              <a:rPr lang="en-US" sz="4400" dirty="0">
                <a:solidFill>
                  <a:srgbClr val="FFFFFF"/>
                </a:solidFill>
                <a:latin typeface="Segoe UI Light"/>
              </a:rPr>
              <a:t>2000Request units per second</a:t>
            </a:r>
          </a:p>
          <a:p>
            <a:pPr marL="252000" defTabSz="914050" fontAlgn="base">
              <a:spcBef>
                <a:spcPts val="1200"/>
              </a:spcBef>
              <a:spcAft>
                <a:spcPct val="0"/>
              </a:spcAft>
            </a:pPr>
            <a:r>
              <a:rPr lang="en-US" sz="4400" dirty="0">
                <a:solidFill>
                  <a:srgbClr val="FFFFFF"/>
                </a:solidFill>
                <a:latin typeface="Segoe UI Light"/>
              </a:rPr>
              <a:t>$22.50/month</a:t>
            </a:r>
          </a:p>
          <a:p>
            <a:pPr marL="252000" defTabSz="914050" fontAlgn="base">
              <a:spcBef>
                <a:spcPts val="1200"/>
              </a:spcBef>
              <a:spcAft>
                <a:spcPct val="0"/>
              </a:spcAft>
            </a:pPr>
            <a:r>
              <a:rPr lang="en-US" sz="4400" dirty="0">
                <a:solidFill>
                  <a:srgbClr val="FFFFFF"/>
                </a:solidFill>
                <a:latin typeface="Segoe UI Light"/>
              </a:rPr>
              <a:t>D</a:t>
            </a:r>
            <a:r>
              <a:rPr lang="en-US" sz="4400" dirty="0" smtClean="0">
                <a:solidFill>
                  <a:srgbClr val="FFFFFF"/>
                </a:solidFill>
                <a:latin typeface="Segoe UI Light"/>
              </a:rPr>
              <a:t>iscounted </a:t>
            </a:r>
            <a:r>
              <a:rPr lang="en-US" sz="4400" dirty="0">
                <a:solidFill>
                  <a:srgbClr val="FFFFFF"/>
                </a:solidFill>
                <a:latin typeface="Segoe UI Light"/>
              </a:rPr>
              <a:t>50% for </a:t>
            </a:r>
            <a:r>
              <a:rPr lang="en-US" sz="4400" dirty="0" smtClean="0">
                <a:solidFill>
                  <a:srgbClr val="FFFFFF"/>
                </a:solidFill>
                <a:latin typeface="Segoe UI Light"/>
              </a:rPr>
              <a:t>Preview</a:t>
            </a:r>
            <a:endParaRPr lang="en-US" sz="4400" dirty="0">
              <a:solidFill>
                <a:srgbClr val="FFFFFF"/>
              </a:solidFill>
              <a:latin typeface="Segoe UI Light"/>
            </a:endParaRPr>
          </a:p>
        </p:txBody>
      </p:sp>
      <p:sp>
        <p:nvSpPr>
          <p:cNvPr id="27" name="Title 1"/>
          <p:cNvSpPr txBox="1">
            <a:spLocks/>
          </p:cNvSpPr>
          <p:nvPr/>
        </p:nvSpPr>
        <p:spPr>
          <a:xfrm>
            <a:off x="0" y="0"/>
            <a:ext cx="12201418"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dirty="0">
                <a:solidFill>
                  <a:srgbClr val="FFFFFF"/>
                </a:solidFill>
              </a:rPr>
              <a:t>Standard Offer for Preview</a:t>
            </a:r>
          </a:p>
        </p:txBody>
      </p:sp>
      <p:pic>
        <p:nvPicPr>
          <p:cNvPr id="28" name="Picture 27"/>
          <p:cNvPicPr>
            <a:picLocks noChangeAspect="1"/>
          </p:cNvPicPr>
          <p:nvPr/>
        </p:nvPicPr>
        <p:blipFill>
          <a:blip r:embed="rId3"/>
          <a:stretch>
            <a:fillRect/>
          </a:stretch>
        </p:blipFill>
        <p:spPr>
          <a:xfrm>
            <a:off x="11518900" y="76201"/>
            <a:ext cx="571500" cy="739946"/>
          </a:xfrm>
          <a:prstGeom prst="rect">
            <a:avLst/>
          </a:prstGeom>
        </p:spPr>
      </p:pic>
    </p:spTree>
    <p:extLst>
      <p:ext uri="{BB962C8B-B14F-4D97-AF65-F5344CB8AC3E}">
        <p14:creationId xmlns:p14="http://schemas.microsoft.com/office/powerpoint/2010/main" val="275397886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14"/>
          <p:cNvSpPr>
            <a:spLocks noGrp="1"/>
          </p:cNvSpPr>
          <p:nvPr>
            <p:ph idx="4294967295"/>
          </p:nvPr>
        </p:nvSpPr>
        <p:spPr>
          <a:xfrm>
            <a:off x="0" y="1111250"/>
            <a:ext cx="12192000" cy="4635500"/>
          </a:xfrm>
          <a:prstGeom prst="rect">
            <a:avLst/>
          </a:prstGeom>
        </p:spPr>
        <p:txBody>
          <a:bodyPr anchor="ctr"/>
          <a:lstStyle/>
          <a:p>
            <a:pPr marL="252000" lvl="1" indent="0" defTabSz="914050" fontAlgn="base">
              <a:spcBef>
                <a:spcPts val="1200"/>
              </a:spcBef>
              <a:spcAft>
                <a:spcPct val="0"/>
              </a:spcAft>
              <a:buNone/>
            </a:pPr>
            <a:r>
              <a:rPr lang="en-US" sz="3600" dirty="0">
                <a:solidFill>
                  <a:schemeClr val="tx1">
                    <a:lumMod val="65000"/>
                    <a:lumOff val="35000"/>
                  </a:schemeClr>
                </a:solidFill>
                <a:latin typeface="Segoe UI Light"/>
              </a:rPr>
              <a:t>Request units are provisioned for each database account based on the number of capacity units purchased. </a:t>
            </a:r>
          </a:p>
          <a:p>
            <a:pPr marL="252000" lvl="1" indent="0" defTabSz="914050" fontAlgn="base">
              <a:spcBef>
                <a:spcPts val="1200"/>
              </a:spcBef>
              <a:spcAft>
                <a:spcPct val="0"/>
              </a:spcAft>
              <a:buNone/>
            </a:pPr>
            <a:r>
              <a:rPr lang="en-US" sz="3600" dirty="0">
                <a:solidFill>
                  <a:schemeClr val="tx1">
                    <a:lumMod val="65000"/>
                    <a:lumOff val="35000"/>
                  </a:schemeClr>
                </a:solidFill>
                <a:latin typeface="Segoe UI Light"/>
              </a:rPr>
              <a:t>Request unit consumption is evaluated as a rate per second. </a:t>
            </a:r>
          </a:p>
          <a:p>
            <a:pPr marL="252000" lvl="1" indent="0" defTabSz="914050" fontAlgn="base">
              <a:spcBef>
                <a:spcPts val="1200"/>
              </a:spcBef>
              <a:spcAft>
                <a:spcPct val="0"/>
              </a:spcAft>
              <a:buNone/>
            </a:pPr>
            <a:r>
              <a:rPr lang="en-US" sz="3600" dirty="0">
                <a:solidFill>
                  <a:schemeClr val="tx1">
                    <a:lumMod val="65000"/>
                    <a:lumOff val="35000"/>
                  </a:schemeClr>
                </a:solidFill>
                <a:latin typeface="Segoe UI Light"/>
              </a:rPr>
              <a:t>Applications that exceed the provisioned request unit rate for their account will be throttled until the rate drops below the reserved level for the Account. </a:t>
            </a:r>
          </a:p>
          <a:p>
            <a:pPr marL="252000" lvl="1" indent="0" defTabSz="914050" fontAlgn="base">
              <a:spcBef>
                <a:spcPts val="1200"/>
              </a:spcBef>
              <a:spcAft>
                <a:spcPct val="0"/>
              </a:spcAft>
              <a:buNone/>
            </a:pPr>
            <a:r>
              <a:rPr lang="en-US" sz="3600" dirty="0">
                <a:solidFill>
                  <a:schemeClr val="tx1">
                    <a:lumMod val="65000"/>
                    <a:lumOff val="35000"/>
                  </a:schemeClr>
                </a:solidFill>
                <a:latin typeface="Segoe UI Light"/>
              </a:rPr>
              <a:t>If your application requires a higher level of throughput, you can purchase additional capacity units</a:t>
            </a:r>
            <a:r>
              <a:rPr lang="en-US" sz="3600" dirty="0" smtClean="0">
                <a:solidFill>
                  <a:schemeClr val="tx1">
                    <a:lumMod val="65000"/>
                    <a:lumOff val="35000"/>
                  </a:schemeClr>
                </a:solidFill>
                <a:latin typeface="Segoe UI Light"/>
              </a:rPr>
              <a:t>.</a:t>
            </a:r>
            <a:endParaRPr lang="en-US" sz="3600" dirty="0">
              <a:solidFill>
                <a:schemeClr val="tx1">
                  <a:lumMod val="65000"/>
                  <a:lumOff val="35000"/>
                </a:schemeClr>
              </a:solidFill>
              <a:latin typeface="Segoe UI Light"/>
            </a:endParaRPr>
          </a:p>
        </p:txBody>
      </p:sp>
      <p:pic>
        <p:nvPicPr>
          <p:cNvPr id="6" name="Picture 5"/>
          <p:cNvPicPr>
            <a:picLocks noChangeAspect="1"/>
          </p:cNvPicPr>
          <p:nvPr/>
        </p:nvPicPr>
        <p:blipFill>
          <a:blip r:embed="rId2"/>
          <a:stretch>
            <a:fillRect/>
          </a:stretch>
        </p:blipFill>
        <p:spPr>
          <a:xfrm>
            <a:off x="11518900" y="76201"/>
            <a:ext cx="571500" cy="739946"/>
          </a:xfrm>
          <a:prstGeom prst="rect">
            <a:avLst/>
          </a:prstGeom>
        </p:spPr>
      </p:pic>
      <p:sp>
        <p:nvSpPr>
          <p:cNvPr id="8" name="Title 1"/>
          <p:cNvSpPr txBox="1">
            <a:spLocks/>
          </p:cNvSpPr>
          <p:nvPr/>
        </p:nvSpPr>
        <p:spPr>
          <a:xfrm>
            <a:off x="0" y="0"/>
            <a:ext cx="12201418"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pPr>
              <a:defRPr/>
            </a:pPr>
            <a:r>
              <a:rPr lang="en-US" dirty="0" smtClean="0">
                <a:solidFill>
                  <a:srgbClr val="FFFFFF"/>
                </a:solidFill>
              </a:rPr>
              <a:t>Request Units</a:t>
            </a:r>
            <a:endParaRPr lang="en-US" dirty="0">
              <a:solidFill>
                <a:srgbClr val="FFFFFF"/>
              </a:solidFill>
            </a:endParaRPr>
          </a:p>
        </p:txBody>
      </p:sp>
    </p:spTree>
    <p:extLst>
      <p:ext uri="{BB962C8B-B14F-4D97-AF65-F5344CB8AC3E}">
        <p14:creationId xmlns:p14="http://schemas.microsoft.com/office/powerpoint/2010/main" val="34909283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able 17"/>
          <p:cNvGraphicFramePr>
            <a:graphicFrameLocks noGrp="1"/>
          </p:cNvGraphicFramePr>
          <p:nvPr>
            <p:extLst/>
          </p:nvPr>
        </p:nvGraphicFramePr>
        <p:xfrm>
          <a:off x="457200" y="1458435"/>
          <a:ext cx="11277600" cy="4109085"/>
        </p:xfrm>
        <a:graphic>
          <a:graphicData uri="http://schemas.openxmlformats.org/drawingml/2006/table">
            <a:tbl>
              <a:tblPr firstRow="1" bandRow="1">
                <a:tableStyleId>{5A111915-BE36-4E01-A7E5-04B1672EAD32}</a:tableStyleId>
              </a:tblPr>
              <a:tblGrid>
                <a:gridCol w="6096000"/>
                <a:gridCol w="5181600"/>
              </a:tblGrid>
              <a:tr h="370840">
                <a:tc>
                  <a:txBody>
                    <a:bodyPr/>
                    <a:lstStyle/>
                    <a:p>
                      <a:pPr marL="0" marR="0">
                        <a:lnSpc>
                          <a:spcPct val="107000"/>
                        </a:lnSpc>
                        <a:spcBef>
                          <a:spcPts val="0"/>
                        </a:spcBef>
                        <a:spcAft>
                          <a:spcPts val="800"/>
                        </a:spcAft>
                      </a:pPr>
                      <a:r>
                        <a:rPr lang="en-US" sz="2800" b="0" dirty="0" smtClean="0">
                          <a:solidFill>
                            <a:schemeClr val="tx1"/>
                          </a:solidFill>
                          <a:effectLst/>
                          <a:latin typeface="+mj-lt"/>
                        </a:rPr>
                        <a:t>Database Operations</a:t>
                      </a:r>
                      <a:endParaRPr lang="en-US" sz="3600" b="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pPr>
                      <a:r>
                        <a:rPr lang="en-US" sz="2800" b="0" dirty="0" smtClean="0">
                          <a:solidFill>
                            <a:schemeClr val="tx1"/>
                          </a:solidFill>
                          <a:effectLst/>
                          <a:latin typeface="+mj-lt"/>
                        </a:rPr>
                        <a:t>Operations/sec/capacity</a:t>
                      </a:r>
                      <a:r>
                        <a:rPr lang="en-US" sz="2800" b="0" baseline="0" dirty="0" smtClean="0">
                          <a:solidFill>
                            <a:schemeClr val="tx1"/>
                          </a:solidFill>
                          <a:effectLst/>
                          <a:latin typeface="+mj-lt"/>
                        </a:rPr>
                        <a:t> unit</a:t>
                      </a:r>
                      <a:endParaRPr lang="en-US" sz="3600" b="0" dirty="0">
                        <a:solidFill>
                          <a:schemeClr val="tx1"/>
                        </a:solidFill>
                        <a:effectLst/>
                        <a:latin typeface="+mj-lt"/>
                        <a:ea typeface="Calibri" panose="020F0502020204030204" pitchFamily="34" charset="0"/>
                        <a:cs typeface="Times New Roman" panose="02020603050405020304" pitchFamily="18" charset="0"/>
                      </a:endParaRPr>
                    </a:p>
                  </a:txBody>
                  <a:tcPr marL="0" marR="0" marT="0" marB="0"/>
                </a:tc>
              </a:tr>
              <a:tr h="370840">
                <a:tc>
                  <a:txBody>
                    <a:bodyPr/>
                    <a:lstStyle/>
                    <a:p>
                      <a:pPr marL="0" marR="0">
                        <a:lnSpc>
                          <a:spcPct val="107000"/>
                        </a:lnSpc>
                        <a:spcBef>
                          <a:spcPts val="0"/>
                        </a:spcBef>
                        <a:spcAft>
                          <a:spcPts val="800"/>
                        </a:spcAft>
                      </a:pPr>
                      <a:r>
                        <a:rPr lang="en-US" sz="2800" b="0" dirty="0">
                          <a:solidFill>
                            <a:schemeClr val="tx1"/>
                          </a:solidFill>
                          <a:effectLst/>
                          <a:latin typeface="+mj-lt"/>
                        </a:rPr>
                        <a:t>Reading a single document</a:t>
                      </a:r>
                      <a:endParaRPr lang="en-US" sz="3600" b="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pPr>
                      <a:r>
                        <a:rPr lang="en-US" sz="2800" b="0">
                          <a:solidFill>
                            <a:schemeClr val="tx1"/>
                          </a:solidFill>
                          <a:effectLst/>
                          <a:latin typeface="+mj-lt"/>
                        </a:rPr>
                        <a:t>2000 reads</a:t>
                      </a:r>
                      <a:endParaRPr lang="en-US" sz="3600" b="0">
                        <a:solidFill>
                          <a:schemeClr val="tx1"/>
                        </a:solidFill>
                        <a:effectLst/>
                        <a:latin typeface="+mj-lt"/>
                        <a:ea typeface="Calibri" panose="020F0502020204030204" pitchFamily="34" charset="0"/>
                        <a:cs typeface="Times New Roman" panose="02020603050405020304" pitchFamily="18" charset="0"/>
                      </a:endParaRPr>
                    </a:p>
                  </a:txBody>
                  <a:tcPr marL="0" marR="0" marT="0" marB="0"/>
                </a:tc>
              </a:tr>
              <a:tr h="370840">
                <a:tc>
                  <a:txBody>
                    <a:bodyPr/>
                    <a:lstStyle/>
                    <a:p>
                      <a:pPr marL="0" marR="0">
                        <a:lnSpc>
                          <a:spcPct val="107000"/>
                        </a:lnSpc>
                        <a:spcBef>
                          <a:spcPts val="0"/>
                        </a:spcBef>
                        <a:spcAft>
                          <a:spcPts val="800"/>
                        </a:spcAft>
                      </a:pPr>
                      <a:r>
                        <a:rPr lang="en-US" sz="2800" b="0" dirty="0">
                          <a:solidFill>
                            <a:schemeClr val="tx1"/>
                          </a:solidFill>
                          <a:effectLst/>
                          <a:latin typeface="+mj-lt"/>
                        </a:rPr>
                        <a:t>Inserting/Replacing/Deleting a single document</a:t>
                      </a:r>
                      <a:endParaRPr lang="en-US" sz="3600" b="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pPr>
                      <a:r>
                        <a:rPr lang="en-US" sz="2800" b="0">
                          <a:solidFill>
                            <a:schemeClr val="tx1"/>
                          </a:solidFill>
                          <a:effectLst/>
                          <a:latin typeface="+mj-lt"/>
                        </a:rPr>
                        <a:t>500 inserts/replace/deletes</a:t>
                      </a:r>
                      <a:endParaRPr lang="en-US" sz="3600" b="0">
                        <a:solidFill>
                          <a:schemeClr val="tx1"/>
                        </a:solidFill>
                        <a:effectLst/>
                        <a:latin typeface="+mj-lt"/>
                        <a:ea typeface="Calibri" panose="020F0502020204030204" pitchFamily="34" charset="0"/>
                        <a:cs typeface="Times New Roman" panose="02020603050405020304" pitchFamily="18" charset="0"/>
                      </a:endParaRPr>
                    </a:p>
                  </a:txBody>
                  <a:tcPr marL="0" marR="0" marT="0" marB="0"/>
                </a:tc>
              </a:tr>
              <a:tr h="370840">
                <a:tc>
                  <a:txBody>
                    <a:bodyPr/>
                    <a:lstStyle/>
                    <a:p>
                      <a:pPr marL="0" marR="0">
                        <a:lnSpc>
                          <a:spcPct val="107000"/>
                        </a:lnSpc>
                        <a:spcBef>
                          <a:spcPts val="0"/>
                        </a:spcBef>
                        <a:spcAft>
                          <a:spcPts val="800"/>
                        </a:spcAft>
                      </a:pPr>
                      <a:r>
                        <a:rPr lang="en-US" sz="2800" b="0" dirty="0">
                          <a:solidFill>
                            <a:schemeClr val="tx1"/>
                          </a:solidFill>
                          <a:effectLst/>
                          <a:latin typeface="+mj-lt"/>
                        </a:rPr>
                        <a:t>Query a collection with a simple predicate and returning a </a:t>
                      </a:r>
                      <a:r>
                        <a:rPr lang="en-US" sz="2800" b="0">
                          <a:solidFill>
                            <a:schemeClr val="tx1"/>
                          </a:solidFill>
                          <a:effectLst/>
                          <a:latin typeface="+mj-lt"/>
                        </a:rPr>
                        <a:t>single </a:t>
                      </a:r>
                      <a:r>
                        <a:rPr lang="en-US" sz="2800" b="0" smtClean="0">
                          <a:solidFill>
                            <a:schemeClr val="tx1"/>
                          </a:solidFill>
                          <a:effectLst/>
                          <a:latin typeface="+mj-lt"/>
                        </a:rPr>
                        <a:t>§document</a:t>
                      </a:r>
                      <a:endParaRPr lang="en-US" sz="3600" b="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pPr>
                      <a:r>
                        <a:rPr lang="en-US" sz="2800" b="0">
                          <a:solidFill>
                            <a:schemeClr val="tx1"/>
                          </a:solidFill>
                          <a:effectLst/>
                          <a:latin typeface="+mj-lt"/>
                        </a:rPr>
                        <a:t>1000 queries</a:t>
                      </a:r>
                      <a:endParaRPr lang="en-US" sz="3600" b="0">
                        <a:solidFill>
                          <a:schemeClr val="tx1"/>
                        </a:solidFill>
                        <a:effectLst/>
                        <a:latin typeface="+mj-lt"/>
                        <a:ea typeface="Calibri" panose="020F0502020204030204" pitchFamily="34" charset="0"/>
                        <a:cs typeface="Times New Roman" panose="02020603050405020304" pitchFamily="18" charset="0"/>
                      </a:endParaRPr>
                    </a:p>
                  </a:txBody>
                  <a:tcPr marL="0" marR="0" marT="0" marB="0"/>
                </a:tc>
              </a:tr>
              <a:tr h="370840">
                <a:tc>
                  <a:txBody>
                    <a:bodyPr/>
                    <a:lstStyle/>
                    <a:p>
                      <a:pPr marL="0" marR="0">
                        <a:lnSpc>
                          <a:spcPct val="107000"/>
                        </a:lnSpc>
                        <a:spcBef>
                          <a:spcPts val="0"/>
                        </a:spcBef>
                        <a:spcAft>
                          <a:spcPts val="800"/>
                        </a:spcAft>
                      </a:pPr>
                      <a:r>
                        <a:rPr lang="en-US" sz="2800" b="0" dirty="0">
                          <a:solidFill>
                            <a:schemeClr val="tx1"/>
                          </a:solidFill>
                          <a:effectLst/>
                          <a:latin typeface="+mj-lt"/>
                        </a:rPr>
                        <a:t>Stored Procedure a 50 document inserts</a:t>
                      </a:r>
                      <a:endParaRPr lang="en-US" sz="3600" b="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pPr>
                      <a:r>
                        <a:rPr lang="en-US" sz="2800" b="0" dirty="0">
                          <a:solidFill>
                            <a:schemeClr val="tx1"/>
                          </a:solidFill>
                          <a:effectLst/>
                          <a:latin typeface="+mj-lt"/>
                        </a:rPr>
                        <a:t>20 stored procedures</a:t>
                      </a:r>
                      <a:endParaRPr lang="en-US" sz="3600" b="0" dirty="0">
                        <a:solidFill>
                          <a:schemeClr val="tx1"/>
                        </a:solidFill>
                        <a:effectLst/>
                        <a:latin typeface="+mj-lt"/>
                        <a:ea typeface="Calibri" panose="020F0502020204030204" pitchFamily="34" charset="0"/>
                        <a:cs typeface="Times New Roman" panose="02020603050405020304" pitchFamily="18" charset="0"/>
                      </a:endParaRPr>
                    </a:p>
                  </a:txBody>
                  <a:tcPr marL="0" marR="0" marT="0" marB="0"/>
                </a:tc>
              </a:tr>
            </a:tbl>
          </a:graphicData>
        </a:graphic>
      </p:graphicFrame>
      <p:pic>
        <p:nvPicPr>
          <p:cNvPr id="6" name="Picture 5"/>
          <p:cNvPicPr>
            <a:picLocks noChangeAspect="1"/>
          </p:cNvPicPr>
          <p:nvPr/>
        </p:nvPicPr>
        <p:blipFill>
          <a:blip r:embed="rId2"/>
          <a:stretch>
            <a:fillRect/>
          </a:stretch>
        </p:blipFill>
        <p:spPr>
          <a:xfrm>
            <a:off x="11518900" y="76201"/>
            <a:ext cx="571500" cy="739946"/>
          </a:xfrm>
          <a:prstGeom prst="rect">
            <a:avLst/>
          </a:prstGeom>
        </p:spPr>
      </p:pic>
      <p:sp>
        <p:nvSpPr>
          <p:cNvPr id="8" name="Title 1"/>
          <p:cNvSpPr txBox="1">
            <a:spLocks/>
          </p:cNvSpPr>
          <p:nvPr/>
        </p:nvSpPr>
        <p:spPr>
          <a:xfrm>
            <a:off x="0" y="0"/>
            <a:ext cx="12201418"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pPr>
              <a:defRPr/>
            </a:pPr>
            <a:r>
              <a:rPr lang="en-US" dirty="0" smtClean="0">
                <a:solidFill>
                  <a:srgbClr val="FFFFFF"/>
                </a:solidFill>
              </a:rPr>
              <a:t>Request Units</a:t>
            </a:r>
            <a:endParaRPr lang="en-US" dirty="0">
              <a:solidFill>
                <a:srgbClr val="FFFFFF"/>
              </a:solidFill>
            </a:endParaRPr>
          </a:p>
        </p:txBody>
      </p:sp>
    </p:spTree>
    <p:extLst>
      <p:ext uri="{BB962C8B-B14F-4D97-AF65-F5344CB8AC3E}">
        <p14:creationId xmlns:p14="http://schemas.microsoft.com/office/powerpoint/2010/main" val="5886247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p:cNvSpPr txBox="1">
            <a:spLocks/>
          </p:cNvSpPr>
          <p:nvPr/>
        </p:nvSpPr>
        <p:spPr>
          <a:xfrm>
            <a:off x="269240" y="44958"/>
            <a:ext cx="11655840" cy="899665"/>
          </a:xfrm>
          <a:prstGeom prst="rect">
            <a:avLst/>
          </a:prstGeom>
        </p:spPr>
        <p:txBody>
          <a:bodyPr vert="horz" wrap="square" lIns="146304" tIns="91440" rIns="146304" bIns="91440" rtlCol="0" anchor="t">
            <a:noAutofit/>
          </a:bodyPr>
          <a:lstStyle>
            <a:lvl1pPr algn="l" defTabSz="914367" rtl="0" eaLnBrk="1" latinLnBrk="0" hangingPunct="1">
              <a:lnSpc>
                <a:spcPts val="6176"/>
              </a:lnSpc>
              <a:spcBef>
                <a:spcPct val="0"/>
              </a:spcBef>
              <a:buNone/>
              <a:defRPr lang="en-US" sz="5686" b="0" kern="1200" cap="none" spc="-100" baseline="0">
                <a:ln w="3175">
                  <a:noFill/>
                </a:ln>
                <a:solidFill>
                  <a:schemeClr val="accent2"/>
                </a:solidFill>
                <a:effectLst/>
                <a:latin typeface="+mj-lt"/>
                <a:ea typeface="+mn-ea"/>
                <a:cs typeface="Segoe UI" pitchFamily="34" charset="0"/>
              </a:defRPr>
            </a:lvl1pPr>
          </a:lstStyle>
          <a:p>
            <a:r>
              <a:rPr lang="en-US" sz="4400" dirty="0" smtClean="0"/>
              <a:t>Self-managed</a:t>
            </a:r>
            <a:endParaRPr lang="en-US" sz="4400" dirty="0">
              <a:solidFill>
                <a:srgbClr val="0070C0"/>
              </a:solidFill>
            </a:endParaRPr>
          </a:p>
        </p:txBody>
      </p:sp>
      <p:sp>
        <p:nvSpPr>
          <p:cNvPr id="23" name="Rectangle 22"/>
          <p:cNvSpPr/>
          <p:nvPr/>
        </p:nvSpPr>
        <p:spPr>
          <a:xfrm>
            <a:off x="4064221" y="1098857"/>
            <a:ext cx="8127779" cy="12763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a:latin typeface="+mj-lt"/>
              </a:rPr>
              <a:t>Remove virtually all infrastructure maintenance with SQL Database which provides automatic software patching as part of the service. </a:t>
            </a:r>
          </a:p>
        </p:txBody>
      </p:sp>
      <p:sp>
        <p:nvSpPr>
          <p:cNvPr id="24" name="Rectangle 23"/>
          <p:cNvSpPr/>
          <p:nvPr/>
        </p:nvSpPr>
        <p:spPr>
          <a:xfrm>
            <a:off x="4064221" y="2479315"/>
            <a:ext cx="8127779" cy="125487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a:latin typeface="+mj-lt"/>
              </a:rPr>
              <a:t>Built-in system replicas help deliver inherent data </a:t>
            </a:r>
            <a:r>
              <a:rPr lang="en-US" sz="2000" dirty="0" smtClean="0">
                <a:latin typeface="+mj-lt"/>
              </a:rPr>
              <a:t>protection and  </a:t>
            </a:r>
            <a:r>
              <a:rPr lang="en-US" sz="2000" dirty="0">
                <a:latin typeface="+mj-lt"/>
              </a:rPr>
              <a:t>database </a:t>
            </a:r>
            <a:r>
              <a:rPr lang="en-US" sz="2000" dirty="0" smtClean="0">
                <a:latin typeface="+mj-lt"/>
              </a:rPr>
              <a:t>uptime. </a:t>
            </a:r>
            <a:r>
              <a:rPr lang="en-US" sz="2000" dirty="0">
                <a:latin typeface="+mj-lt"/>
              </a:rPr>
              <a:t>System replicas are automatically moved to new machines </a:t>
            </a:r>
            <a:r>
              <a:rPr lang="en-US" sz="2000" dirty="0" smtClean="0">
                <a:latin typeface="+mj-lt"/>
              </a:rPr>
              <a:t>as </a:t>
            </a:r>
            <a:r>
              <a:rPr lang="en-US" sz="2000" dirty="0">
                <a:latin typeface="+mj-lt"/>
              </a:rPr>
              <a:t>old machines fail. </a:t>
            </a:r>
          </a:p>
        </p:txBody>
      </p:sp>
      <p:grpSp>
        <p:nvGrpSpPr>
          <p:cNvPr id="27" name="Group 38"/>
          <p:cNvGrpSpPr>
            <a:grpSpLocks/>
          </p:cNvGrpSpPr>
          <p:nvPr/>
        </p:nvGrpSpPr>
        <p:grpSpPr bwMode="auto">
          <a:xfrm>
            <a:off x="4291933" y="1450449"/>
            <a:ext cx="593381" cy="593381"/>
            <a:chOff x="-3781305" y="3065460"/>
            <a:chExt cx="1777999" cy="1777999"/>
          </a:xfrm>
          <a:solidFill>
            <a:schemeClr val="bg1"/>
          </a:solidFill>
        </p:grpSpPr>
        <p:sp>
          <p:nvSpPr>
            <p:cNvPr id="3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7"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grpSp>
        <p:nvGrpSpPr>
          <p:cNvPr id="38" name="Group 38"/>
          <p:cNvGrpSpPr>
            <a:grpSpLocks/>
          </p:cNvGrpSpPr>
          <p:nvPr/>
        </p:nvGrpSpPr>
        <p:grpSpPr bwMode="auto">
          <a:xfrm>
            <a:off x="4293441" y="2800901"/>
            <a:ext cx="593381" cy="593381"/>
            <a:chOff x="-3781305" y="3065460"/>
            <a:chExt cx="1777999" cy="1777999"/>
          </a:xfrm>
          <a:solidFill>
            <a:schemeClr val="bg1"/>
          </a:solidFill>
        </p:grpSpPr>
        <p:sp>
          <p:nvSpPr>
            <p:cNvPr id="39"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0"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grpSp>
        <p:nvGrpSpPr>
          <p:cNvPr id="41" name="Group 38"/>
          <p:cNvGrpSpPr>
            <a:grpSpLocks/>
          </p:cNvGrpSpPr>
          <p:nvPr/>
        </p:nvGrpSpPr>
        <p:grpSpPr bwMode="auto">
          <a:xfrm>
            <a:off x="2450988" y="3860129"/>
            <a:ext cx="593381" cy="593381"/>
            <a:chOff x="-3781305" y="3065460"/>
            <a:chExt cx="1777999" cy="1777999"/>
          </a:xfrm>
          <a:solidFill>
            <a:schemeClr val="bg1"/>
          </a:solidFill>
        </p:grpSpPr>
        <p:sp>
          <p:nvSpPr>
            <p:cNvPr id="4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3"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4" name="Rectangle 43"/>
          <p:cNvSpPr/>
          <p:nvPr/>
        </p:nvSpPr>
        <p:spPr>
          <a:xfrm>
            <a:off x="1683834" y="1098858"/>
            <a:ext cx="2282306" cy="1276352"/>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r>
              <a:rPr lang="en-US" sz="2800" dirty="0" smtClean="0">
                <a:latin typeface="+mj-lt"/>
              </a:rPr>
              <a:t>Built-in Maintenance</a:t>
            </a:r>
            <a:endParaRPr lang="en-US" sz="2800" dirty="0">
              <a:latin typeface="+mj-lt"/>
            </a:endParaRPr>
          </a:p>
        </p:txBody>
      </p:sp>
      <p:sp>
        <p:nvSpPr>
          <p:cNvPr id="45" name="Rectangle 44"/>
          <p:cNvSpPr/>
          <p:nvPr/>
        </p:nvSpPr>
        <p:spPr>
          <a:xfrm>
            <a:off x="1683834" y="2479315"/>
            <a:ext cx="2282306" cy="1254873"/>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r>
              <a:rPr lang="en-US" sz="2800" dirty="0" smtClean="0">
                <a:latin typeface="+mj-lt"/>
              </a:rPr>
              <a:t>Fault tolerance</a:t>
            </a:r>
            <a:endParaRPr lang="en-US" sz="2800" dirty="0">
              <a:latin typeface="+mj-lt"/>
            </a:endParaRPr>
          </a:p>
        </p:txBody>
      </p:sp>
      <p:grpSp>
        <p:nvGrpSpPr>
          <p:cNvPr id="456" name="Group 2"/>
          <p:cNvGrpSpPr/>
          <p:nvPr/>
        </p:nvGrpSpPr>
        <p:grpSpPr>
          <a:xfrm>
            <a:off x="-2044" y="6513076"/>
            <a:ext cx="12194043" cy="354000"/>
            <a:chOff x="2577137" y="4571778"/>
            <a:chExt cx="9101124" cy="1390560"/>
          </a:xfrm>
        </p:grpSpPr>
        <p:sp>
          <p:nvSpPr>
            <p:cNvPr id="457" name="TextBox 4"/>
            <p:cNvSpPr txBox="1"/>
            <p:nvPr/>
          </p:nvSpPr>
          <p:spPr>
            <a:xfrm>
              <a:off x="2577137" y="4571778"/>
              <a:ext cx="3034890" cy="1390458"/>
            </a:xfrm>
            <a:prstGeom prst="rect">
              <a:avLst/>
            </a:prstGeom>
            <a:solidFill>
              <a:schemeClr val="accent2"/>
            </a:solidFill>
          </p:spPr>
          <p:txBody>
            <a:bodyPr wrap="square" lIns="457200" tIns="137160" rIns="365760" rtlCol="0">
              <a:noAutofit/>
            </a:bodyPr>
            <a:lstStyle/>
            <a:p>
              <a:pPr>
                <a:lnSpc>
                  <a:spcPts val="3000"/>
                </a:lnSpc>
              </a:pPr>
              <a:r>
                <a:rPr lang="en-US" sz="2800" dirty="0" smtClean="0">
                  <a:solidFill>
                    <a:srgbClr val="FFFFFF"/>
                  </a:solidFill>
                  <a:latin typeface="Segoe UI Light"/>
                </a:rPr>
                <a:t> </a:t>
              </a:r>
              <a:endParaRPr lang="en-US" sz="2800" dirty="0">
                <a:solidFill>
                  <a:srgbClr val="FFFFFF"/>
                </a:solidFill>
                <a:latin typeface="Segoe UI Light"/>
              </a:endParaRPr>
            </a:p>
          </p:txBody>
        </p:sp>
        <p:sp>
          <p:nvSpPr>
            <p:cNvPr id="458" name="TextBox 6"/>
            <p:cNvSpPr txBox="1"/>
            <p:nvPr/>
          </p:nvSpPr>
          <p:spPr>
            <a:xfrm>
              <a:off x="5612027" y="4572324"/>
              <a:ext cx="6066234" cy="1390014"/>
            </a:xfrm>
            <a:prstGeom prst="rect">
              <a:avLst/>
            </a:prstGeom>
            <a:solidFill>
              <a:schemeClr val="accent2">
                <a:lumMod val="50000"/>
              </a:scheme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grpSp>
        <p:nvGrpSpPr>
          <p:cNvPr id="19" name="Group 18"/>
          <p:cNvGrpSpPr/>
          <p:nvPr/>
        </p:nvGrpSpPr>
        <p:grpSpPr>
          <a:xfrm>
            <a:off x="5382650" y="5109031"/>
            <a:ext cx="6809350" cy="1422793"/>
            <a:chOff x="5382650" y="5109031"/>
            <a:chExt cx="6809350" cy="1422793"/>
          </a:xfrm>
        </p:grpSpPr>
        <p:sp>
          <p:nvSpPr>
            <p:cNvPr id="20" name="Freeform 19"/>
            <p:cNvSpPr>
              <a:spLocks/>
            </p:cNvSpPr>
            <p:nvPr/>
          </p:nvSpPr>
          <p:spPr bwMode="auto">
            <a:xfrm>
              <a:off x="7457272" y="5143095"/>
              <a:ext cx="4734728" cy="1388729"/>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1" name="Freeform 29"/>
            <p:cNvSpPr>
              <a:spLocks/>
            </p:cNvSpPr>
            <p:nvPr/>
          </p:nvSpPr>
          <p:spPr bwMode="auto">
            <a:xfrm>
              <a:off x="5382650" y="5790551"/>
              <a:ext cx="5459181" cy="735611"/>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22" name="Group 21"/>
            <p:cNvGrpSpPr/>
            <p:nvPr/>
          </p:nvGrpSpPr>
          <p:grpSpPr>
            <a:xfrm>
              <a:off x="7588138" y="5563543"/>
              <a:ext cx="174773" cy="338749"/>
              <a:chOff x="8003343" y="6072433"/>
              <a:chExt cx="145517" cy="282045"/>
            </a:xfrm>
          </p:grpSpPr>
          <p:sp>
            <p:nvSpPr>
              <p:cNvPr id="91"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92"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93"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sp>
          <p:nvSpPr>
            <p:cNvPr id="25" name="Freeform 29"/>
            <p:cNvSpPr>
              <a:spLocks/>
            </p:cNvSpPr>
            <p:nvPr/>
          </p:nvSpPr>
          <p:spPr bwMode="auto">
            <a:xfrm>
              <a:off x="7563002" y="5914758"/>
              <a:ext cx="3631876" cy="611145"/>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26" name="Group 25"/>
            <p:cNvGrpSpPr/>
            <p:nvPr/>
          </p:nvGrpSpPr>
          <p:grpSpPr>
            <a:xfrm>
              <a:off x="11025746" y="5293431"/>
              <a:ext cx="210318" cy="407646"/>
              <a:chOff x="8003343" y="6072433"/>
              <a:chExt cx="145517" cy="282045"/>
            </a:xfrm>
          </p:grpSpPr>
          <p:sp>
            <p:nvSpPr>
              <p:cNvPr id="88"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89"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90"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sp>
          <p:nvSpPr>
            <p:cNvPr id="28" name="Isosceles Triangle 27"/>
            <p:cNvSpPr/>
            <p:nvPr/>
          </p:nvSpPr>
          <p:spPr bwMode="auto">
            <a:xfrm>
              <a:off x="9334746" y="5381795"/>
              <a:ext cx="149308" cy="522924"/>
            </a:xfrm>
            <a:prstGeom prst="triangle">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1" name="Freeform 55"/>
            <p:cNvSpPr>
              <a:spLocks/>
            </p:cNvSpPr>
            <p:nvPr/>
          </p:nvSpPr>
          <p:spPr bwMode="auto">
            <a:xfrm>
              <a:off x="6938994" y="6056895"/>
              <a:ext cx="746571" cy="160975"/>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505050">
                <a:lumMod val="50000"/>
                <a:alpha val="19000"/>
              </a:srgbClr>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32" name="Group 31"/>
            <p:cNvGrpSpPr/>
            <p:nvPr/>
          </p:nvGrpSpPr>
          <p:grpSpPr>
            <a:xfrm>
              <a:off x="6832665" y="5391997"/>
              <a:ext cx="595623" cy="824538"/>
              <a:chOff x="13103226" y="2756799"/>
              <a:chExt cx="1039812" cy="1407232"/>
            </a:xfrm>
          </p:grpSpPr>
          <p:sp>
            <p:nvSpPr>
              <p:cNvPr id="79" name="Rectangle 5"/>
              <p:cNvSpPr>
                <a:spLocks noChangeArrowheads="1"/>
              </p:cNvSpPr>
              <p:nvPr/>
            </p:nvSpPr>
            <p:spPr bwMode="auto">
              <a:xfrm>
                <a:off x="13103226" y="2756799"/>
                <a:ext cx="1039812" cy="1407232"/>
              </a:xfrm>
              <a:prstGeom prst="rect">
                <a:avLst/>
              </a:prstGeom>
              <a:solidFill>
                <a:srgbClr val="008272">
                  <a:lumMod val="7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80"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81"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82"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83"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84"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85"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86"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87"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sp>
          <p:nvSpPr>
            <p:cNvPr id="35" name="Freeform 55"/>
            <p:cNvSpPr>
              <a:spLocks/>
            </p:cNvSpPr>
            <p:nvPr/>
          </p:nvSpPr>
          <p:spPr bwMode="auto">
            <a:xfrm>
              <a:off x="9088130" y="6212742"/>
              <a:ext cx="1091547" cy="177967"/>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505050">
                <a:lumMod val="50000"/>
                <a:alpha val="19000"/>
              </a:srgbClr>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36" name="Group 35"/>
            <p:cNvGrpSpPr/>
            <p:nvPr/>
          </p:nvGrpSpPr>
          <p:grpSpPr>
            <a:xfrm>
              <a:off x="8886799" y="5109031"/>
              <a:ext cx="925409" cy="1281071"/>
              <a:chOff x="13103226" y="2775830"/>
              <a:chExt cx="1039812" cy="1407232"/>
            </a:xfrm>
          </p:grpSpPr>
          <p:sp>
            <p:nvSpPr>
              <p:cNvPr id="70" name="Rectangle 5"/>
              <p:cNvSpPr>
                <a:spLocks noChangeArrowheads="1"/>
              </p:cNvSpPr>
              <p:nvPr/>
            </p:nvSpPr>
            <p:spPr bwMode="auto">
              <a:xfrm>
                <a:off x="13103226" y="2775830"/>
                <a:ext cx="1039812" cy="1407232"/>
              </a:xfrm>
              <a:prstGeom prst="rect">
                <a:avLst/>
              </a:prstGeom>
              <a:solidFill>
                <a:srgbClr val="68217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71"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72"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73"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74"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75"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76"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77"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78"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sp>
          <p:nvSpPr>
            <p:cNvPr id="47" name="Freeform 46"/>
            <p:cNvSpPr>
              <a:spLocks/>
            </p:cNvSpPr>
            <p:nvPr/>
          </p:nvSpPr>
          <p:spPr bwMode="auto">
            <a:xfrm>
              <a:off x="10325838" y="5771805"/>
              <a:ext cx="649834" cy="140117"/>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505050">
                <a:lumMod val="50000"/>
                <a:alpha val="19000"/>
              </a:srgbClr>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48" name="Group 47"/>
            <p:cNvGrpSpPr/>
            <p:nvPr/>
          </p:nvGrpSpPr>
          <p:grpSpPr>
            <a:xfrm>
              <a:off x="10233286" y="5193060"/>
              <a:ext cx="518446" cy="717700"/>
              <a:chOff x="13103226" y="2775830"/>
              <a:chExt cx="1039812" cy="1407232"/>
            </a:xfrm>
          </p:grpSpPr>
          <p:sp>
            <p:nvSpPr>
              <p:cNvPr id="61" name="Rectangle 5"/>
              <p:cNvSpPr>
                <a:spLocks noChangeArrowheads="1"/>
              </p:cNvSpPr>
              <p:nvPr/>
            </p:nvSpPr>
            <p:spPr bwMode="auto">
              <a:xfrm>
                <a:off x="13103226" y="2775830"/>
                <a:ext cx="1039812" cy="1407232"/>
              </a:xfrm>
              <a:prstGeom prst="rect">
                <a:avLst/>
              </a:prstGeom>
              <a:solidFill>
                <a:srgbClr val="DC3C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2"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3"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4"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5"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6" name="Oval 14"/>
              <p:cNvSpPr>
                <a:spLocks noChangeArrowheads="1"/>
              </p:cNvSpPr>
              <p:nvPr/>
            </p:nvSpPr>
            <p:spPr bwMode="auto">
              <a:xfrm>
                <a:off x="13875539" y="2970470"/>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7" name="Oval 15"/>
              <p:cNvSpPr>
                <a:spLocks noChangeArrowheads="1"/>
              </p:cNvSpPr>
              <p:nvPr/>
            </p:nvSpPr>
            <p:spPr bwMode="auto">
              <a:xfrm>
                <a:off x="13875539" y="3224438"/>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8" name="Oval 16"/>
              <p:cNvSpPr>
                <a:spLocks noChangeArrowheads="1"/>
              </p:cNvSpPr>
              <p:nvPr/>
            </p:nvSpPr>
            <p:spPr bwMode="auto">
              <a:xfrm>
                <a:off x="13875539" y="3478406"/>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69" name="Oval 17"/>
              <p:cNvSpPr>
                <a:spLocks noChangeArrowheads="1"/>
              </p:cNvSpPr>
              <p:nvPr/>
            </p:nvSpPr>
            <p:spPr bwMode="auto">
              <a:xfrm>
                <a:off x="13875539" y="3732374"/>
                <a:ext cx="79105" cy="79105"/>
              </a:xfrm>
              <a:prstGeom prst="ellipse">
                <a:avLst/>
              </a:prstGeom>
              <a:solidFill>
                <a:srgbClr val="00BCF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grpSp>
        <p:grpSp>
          <p:nvGrpSpPr>
            <p:cNvPr id="49" name="Group 48"/>
            <p:cNvGrpSpPr/>
            <p:nvPr/>
          </p:nvGrpSpPr>
          <p:grpSpPr>
            <a:xfrm>
              <a:off x="7861333" y="5555044"/>
              <a:ext cx="174773" cy="338749"/>
              <a:chOff x="8003343" y="6072433"/>
              <a:chExt cx="145517" cy="282045"/>
            </a:xfrm>
          </p:grpSpPr>
          <p:sp>
            <p:nvSpPr>
              <p:cNvPr id="58"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59"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60"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50" name="Group 49"/>
            <p:cNvGrpSpPr/>
            <p:nvPr/>
          </p:nvGrpSpPr>
          <p:grpSpPr>
            <a:xfrm>
              <a:off x="6019716" y="5886760"/>
              <a:ext cx="174773" cy="338749"/>
              <a:chOff x="8003343" y="6072433"/>
              <a:chExt cx="145517" cy="282045"/>
            </a:xfrm>
          </p:grpSpPr>
          <p:sp>
            <p:nvSpPr>
              <p:cNvPr id="55"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56"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57"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51" name="Group 50"/>
            <p:cNvGrpSpPr/>
            <p:nvPr/>
          </p:nvGrpSpPr>
          <p:grpSpPr>
            <a:xfrm>
              <a:off x="11704693" y="5610984"/>
              <a:ext cx="210318" cy="407646"/>
              <a:chOff x="8003343" y="6072433"/>
              <a:chExt cx="145517" cy="282045"/>
            </a:xfrm>
          </p:grpSpPr>
          <p:sp>
            <p:nvSpPr>
              <p:cNvPr id="52"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53"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54"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sp>
        <p:nvSpPr>
          <p:cNvPr id="97" name="Freeform 95"/>
          <p:cNvSpPr>
            <a:spLocks/>
          </p:cNvSpPr>
          <p:nvPr/>
        </p:nvSpPr>
        <p:spPr bwMode="auto">
          <a:xfrm flipH="1">
            <a:off x="5821994" y="4224658"/>
            <a:ext cx="1722335" cy="1118522"/>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noFill/>
          <a:ln w="38100">
            <a:solidFill>
              <a:srgbClr val="10117D"/>
            </a:solidFill>
            <a:prstDash val="sysDash"/>
            <a:round/>
            <a:headEnd/>
            <a:tailEnd/>
          </a:ln>
          <a:extLst/>
        </p:spPr>
        <p:txBody>
          <a:bodyPr vert="horz" wrap="square" lIns="91440" tIns="45720" rIns="91440" bIns="45720" numCol="1" anchor="t" anchorCtr="0" compatLnSpc="1">
            <a:prstTxWarp prst="textNoShape">
              <a:avLst/>
            </a:prstTxWarp>
          </a:bodyPr>
          <a:lstStyle/>
          <a:p>
            <a:endParaRPr lang="en-US" kern="0">
              <a:solidFill>
                <a:srgbClr val="505050"/>
              </a:solidFill>
            </a:endParaRPr>
          </a:p>
        </p:txBody>
      </p:sp>
      <p:sp>
        <p:nvSpPr>
          <p:cNvPr id="99" name="Freeform 31"/>
          <p:cNvSpPr>
            <a:spLocks noEditPoints="1"/>
          </p:cNvSpPr>
          <p:nvPr/>
        </p:nvSpPr>
        <p:spPr bwMode="auto">
          <a:xfrm rot="6113370">
            <a:off x="6187325" y="4462844"/>
            <a:ext cx="929810" cy="774373"/>
          </a:xfrm>
          <a:custGeom>
            <a:avLst/>
            <a:gdLst>
              <a:gd name="T0" fmla="*/ 1019 w 2056"/>
              <a:gd name="T1" fmla="*/ 1507 h 1713"/>
              <a:gd name="T2" fmla="*/ 943 w 2056"/>
              <a:gd name="T3" fmla="*/ 1501 h 1713"/>
              <a:gd name="T4" fmla="*/ 878 w 2056"/>
              <a:gd name="T5" fmla="*/ 1489 h 1713"/>
              <a:gd name="T6" fmla="*/ 819 w 2056"/>
              <a:gd name="T7" fmla="*/ 1472 h 1713"/>
              <a:gd name="T8" fmla="*/ 766 w 2056"/>
              <a:gd name="T9" fmla="*/ 1454 h 1713"/>
              <a:gd name="T10" fmla="*/ 713 w 2056"/>
              <a:gd name="T11" fmla="*/ 1430 h 1713"/>
              <a:gd name="T12" fmla="*/ 566 w 2056"/>
              <a:gd name="T13" fmla="*/ 1313 h 1713"/>
              <a:gd name="T14" fmla="*/ 518 w 2056"/>
              <a:gd name="T15" fmla="*/ 1260 h 1713"/>
              <a:gd name="T16" fmla="*/ 548 w 2056"/>
              <a:gd name="T17" fmla="*/ 859 h 1713"/>
              <a:gd name="T18" fmla="*/ 0 w 2056"/>
              <a:gd name="T19" fmla="*/ 859 h 1713"/>
              <a:gd name="T20" fmla="*/ 318 w 2056"/>
              <a:gd name="T21" fmla="*/ 1342 h 1713"/>
              <a:gd name="T22" fmla="*/ 353 w 2056"/>
              <a:gd name="T23" fmla="*/ 1389 h 1713"/>
              <a:gd name="T24" fmla="*/ 418 w 2056"/>
              <a:gd name="T25" fmla="*/ 1460 h 1713"/>
              <a:gd name="T26" fmla="*/ 613 w 2056"/>
              <a:gd name="T27" fmla="*/ 1607 h 1713"/>
              <a:gd name="T28" fmla="*/ 683 w 2056"/>
              <a:gd name="T29" fmla="*/ 1642 h 1713"/>
              <a:gd name="T30" fmla="*/ 754 w 2056"/>
              <a:gd name="T31" fmla="*/ 1666 h 1713"/>
              <a:gd name="T32" fmla="*/ 831 w 2056"/>
              <a:gd name="T33" fmla="*/ 1690 h 1713"/>
              <a:gd name="T34" fmla="*/ 878 w 2056"/>
              <a:gd name="T35" fmla="*/ 1701 h 1713"/>
              <a:gd name="T36" fmla="*/ 943 w 2056"/>
              <a:gd name="T37" fmla="*/ 1707 h 1713"/>
              <a:gd name="T38" fmla="*/ 1520 w 2056"/>
              <a:gd name="T39" fmla="*/ 1560 h 1713"/>
              <a:gd name="T40" fmla="*/ 1396 w 2056"/>
              <a:gd name="T41" fmla="*/ 1389 h 1713"/>
              <a:gd name="T42" fmla="*/ 1732 w 2056"/>
              <a:gd name="T43" fmla="*/ 371 h 1713"/>
              <a:gd name="T44" fmla="*/ 1691 w 2056"/>
              <a:gd name="T45" fmla="*/ 318 h 1713"/>
              <a:gd name="T46" fmla="*/ 1367 w 2056"/>
              <a:gd name="T47" fmla="*/ 70 h 1713"/>
              <a:gd name="T48" fmla="*/ 1296 w 2056"/>
              <a:gd name="T49" fmla="*/ 47 h 1713"/>
              <a:gd name="T50" fmla="*/ 1220 w 2056"/>
              <a:gd name="T51" fmla="*/ 23 h 1713"/>
              <a:gd name="T52" fmla="*/ 1172 w 2056"/>
              <a:gd name="T53" fmla="*/ 11 h 1713"/>
              <a:gd name="T54" fmla="*/ 1108 w 2056"/>
              <a:gd name="T55" fmla="*/ 5 h 1713"/>
              <a:gd name="T56" fmla="*/ 1025 w 2056"/>
              <a:gd name="T57" fmla="*/ 0 h 1713"/>
              <a:gd name="T58" fmla="*/ 536 w 2056"/>
              <a:gd name="T59" fmla="*/ 159 h 1713"/>
              <a:gd name="T60" fmla="*/ 654 w 2056"/>
              <a:gd name="T61" fmla="*/ 323 h 1713"/>
              <a:gd name="T62" fmla="*/ 1090 w 2056"/>
              <a:gd name="T63" fmla="*/ 212 h 1713"/>
              <a:gd name="T64" fmla="*/ 1149 w 2056"/>
              <a:gd name="T65" fmla="*/ 217 h 1713"/>
              <a:gd name="T66" fmla="*/ 1214 w 2056"/>
              <a:gd name="T67" fmla="*/ 235 h 1713"/>
              <a:gd name="T68" fmla="*/ 1278 w 2056"/>
              <a:gd name="T69" fmla="*/ 259 h 1713"/>
              <a:gd name="T70" fmla="*/ 1526 w 2056"/>
              <a:gd name="T71" fmla="*/ 441 h 1713"/>
              <a:gd name="T72" fmla="*/ 1679 w 2056"/>
              <a:gd name="T73" fmla="*/ 859 h 1713"/>
              <a:gd name="T74" fmla="*/ 1779 w 2056"/>
              <a:gd name="T75" fmla="*/ 1266 h 1713"/>
              <a:gd name="T76" fmla="*/ 1885 w 2056"/>
              <a:gd name="T77" fmla="*/ 859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56" h="1713">
                <a:moveTo>
                  <a:pt x="1396" y="1389"/>
                </a:moveTo>
                <a:cubicBezTo>
                  <a:pt x="1284" y="1472"/>
                  <a:pt x="1155" y="1507"/>
                  <a:pt x="1019" y="1507"/>
                </a:cubicBezTo>
                <a:cubicBezTo>
                  <a:pt x="1001" y="1507"/>
                  <a:pt x="984" y="1507"/>
                  <a:pt x="966" y="1507"/>
                </a:cubicBezTo>
                <a:cubicBezTo>
                  <a:pt x="960" y="1501"/>
                  <a:pt x="948" y="1501"/>
                  <a:pt x="943" y="1501"/>
                </a:cubicBezTo>
                <a:cubicBezTo>
                  <a:pt x="931" y="1501"/>
                  <a:pt x="913" y="1495"/>
                  <a:pt x="901" y="1495"/>
                </a:cubicBezTo>
                <a:cubicBezTo>
                  <a:pt x="895" y="1495"/>
                  <a:pt x="884" y="1489"/>
                  <a:pt x="878" y="1489"/>
                </a:cubicBezTo>
                <a:cubicBezTo>
                  <a:pt x="866" y="1489"/>
                  <a:pt x="848" y="1483"/>
                  <a:pt x="836" y="1478"/>
                </a:cubicBezTo>
                <a:cubicBezTo>
                  <a:pt x="831" y="1478"/>
                  <a:pt x="825" y="1478"/>
                  <a:pt x="819" y="1472"/>
                </a:cubicBezTo>
                <a:cubicBezTo>
                  <a:pt x="807" y="1466"/>
                  <a:pt x="789" y="1466"/>
                  <a:pt x="778" y="1460"/>
                </a:cubicBezTo>
                <a:cubicBezTo>
                  <a:pt x="772" y="1454"/>
                  <a:pt x="772" y="1454"/>
                  <a:pt x="766" y="1454"/>
                </a:cubicBezTo>
                <a:cubicBezTo>
                  <a:pt x="748" y="1448"/>
                  <a:pt x="730" y="1436"/>
                  <a:pt x="719" y="1430"/>
                </a:cubicBezTo>
                <a:cubicBezTo>
                  <a:pt x="713" y="1430"/>
                  <a:pt x="713" y="1430"/>
                  <a:pt x="713" y="1430"/>
                </a:cubicBezTo>
                <a:cubicBezTo>
                  <a:pt x="660" y="1395"/>
                  <a:pt x="607" y="1360"/>
                  <a:pt x="566" y="1319"/>
                </a:cubicBezTo>
                <a:cubicBezTo>
                  <a:pt x="566" y="1313"/>
                  <a:pt x="566" y="1313"/>
                  <a:pt x="566" y="1313"/>
                </a:cubicBezTo>
                <a:cubicBezTo>
                  <a:pt x="548" y="1301"/>
                  <a:pt x="536" y="1289"/>
                  <a:pt x="524" y="1271"/>
                </a:cubicBezTo>
                <a:cubicBezTo>
                  <a:pt x="524" y="1271"/>
                  <a:pt x="518" y="1266"/>
                  <a:pt x="518" y="1260"/>
                </a:cubicBezTo>
                <a:cubicBezTo>
                  <a:pt x="430" y="1154"/>
                  <a:pt x="377" y="1012"/>
                  <a:pt x="377" y="859"/>
                </a:cubicBezTo>
                <a:cubicBezTo>
                  <a:pt x="548" y="859"/>
                  <a:pt x="548" y="859"/>
                  <a:pt x="548" y="859"/>
                </a:cubicBezTo>
                <a:cubicBezTo>
                  <a:pt x="271" y="447"/>
                  <a:pt x="271" y="447"/>
                  <a:pt x="271" y="447"/>
                </a:cubicBezTo>
                <a:cubicBezTo>
                  <a:pt x="0" y="859"/>
                  <a:pt x="0" y="859"/>
                  <a:pt x="0" y="859"/>
                </a:cubicBezTo>
                <a:cubicBezTo>
                  <a:pt x="171" y="859"/>
                  <a:pt x="171" y="859"/>
                  <a:pt x="171" y="859"/>
                </a:cubicBezTo>
                <a:cubicBezTo>
                  <a:pt x="171" y="1036"/>
                  <a:pt x="224" y="1207"/>
                  <a:pt x="318" y="1342"/>
                </a:cubicBezTo>
                <a:cubicBezTo>
                  <a:pt x="324" y="1342"/>
                  <a:pt x="324" y="1348"/>
                  <a:pt x="324" y="1348"/>
                </a:cubicBezTo>
                <a:cubicBezTo>
                  <a:pt x="336" y="1360"/>
                  <a:pt x="348" y="1377"/>
                  <a:pt x="353" y="1389"/>
                </a:cubicBezTo>
                <a:cubicBezTo>
                  <a:pt x="359" y="1395"/>
                  <a:pt x="365" y="1401"/>
                  <a:pt x="365" y="1401"/>
                </a:cubicBezTo>
                <a:cubicBezTo>
                  <a:pt x="383" y="1425"/>
                  <a:pt x="400" y="1442"/>
                  <a:pt x="418" y="1460"/>
                </a:cubicBezTo>
                <a:cubicBezTo>
                  <a:pt x="418" y="1460"/>
                  <a:pt x="418" y="1460"/>
                  <a:pt x="424" y="1466"/>
                </a:cubicBezTo>
                <a:cubicBezTo>
                  <a:pt x="477" y="1519"/>
                  <a:pt x="542" y="1566"/>
                  <a:pt x="613" y="1607"/>
                </a:cubicBezTo>
                <a:cubicBezTo>
                  <a:pt x="613" y="1607"/>
                  <a:pt x="619" y="1607"/>
                  <a:pt x="619" y="1613"/>
                </a:cubicBezTo>
                <a:cubicBezTo>
                  <a:pt x="642" y="1619"/>
                  <a:pt x="660" y="1631"/>
                  <a:pt x="683" y="1642"/>
                </a:cubicBezTo>
                <a:cubicBezTo>
                  <a:pt x="689" y="1642"/>
                  <a:pt x="689" y="1642"/>
                  <a:pt x="695" y="1648"/>
                </a:cubicBezTo>
                <a:cubicBezTo>
                  <a:pt x="713" y="1654"/>
                  <a:pt x="736" y="1660"/>
                  <a:pt x="754" y="1666"/>
                </a:cubicBezTo>
                <a:cubicBezTo>
                  <a:pt x="760" y="1672"/>
                  <a:pt x="772" y="1672"/>
                  <a:pt x="778" y="1678"/>
                </a:cubicBezTo>
                <a:cubicBezTo>
                  <a:pt x="795" y="1684"/>
                  <a:pt x="813" y="1684"/>
                  <a:pt x="831" y="1690"/>
                </a:cubicBezTo>
                <a:cubicBezTo>
                  <a:pt x="842" y="1690"/>
                  <a:pt x="854" y="1695"/>
                  <a:pt x="860" y="1695"/>
                </a:cubicBezTo>
                <a:cubicBezTo>
                  <a:pt x="866" y="1695"/>
                  <a:pt x="872" y="1701"/>
                  <a:pt x="878" y="1701"/>
                </a:cubicBezTo>
                <a:cubicBezTo>
                  <a:pt x="895" y="1701"/>
                  <a:pt x="907" y="1707"/>
                  <a:pt x="925" y="1707"/>
                </a:cubicBezTo>
                <a:cubicBezTo>
                  <a:pt x="931" y="1707"/>
                  <a:pt x="937" y="1707"/>
                  <a:pt x="943" y="1707"/>
                </a:cubicBezTo>
                <a:cubicBezTo>
                  <a:pt x="972" y="1713"/>
                  <a:pt x="1001" y="1713"/>
                  <a:pt x="1025" y="1713"/>
                </a:cubicBezTo>
                <a:cubicBezTo>
                  <a:pt x="1202" y="1713"/>
                  <a:pt x="1373" y="1660"/>
                  <a:pt x="1520" y="1560"/>
                </a:cubicBezTo>
                <a:cubicBezTo>
                  <a:pt x="1561" y="1525"/>
                  <a:pt x="1573" y="1460"/>
                  <a:pt x="1544" y="1413"/>
                </a:cubicBezTo>
                <a:cubicBezTo>
                  <a:pt x="1508" y="1366"/>
                  <a:pt x="1443" y="1360"/>
                  <a:pt x="1396" y="1389"/>
                </a:cubicBezTo>
                <a:close/>
                <a:moveTo>
                  <a:pt x="1885" y="859"/>
                </a:moveTo>
                <a:cubicBezTo>
                  <a:pt x="1879" y="677"/>
                  <a:pt x="1826" y="512"/>
                  <a:pt x="1732" y="371"/>
                </a:cubicBezTo>
                <a:cubicBezTo>
                  <a:pt x="1732" y="371"/>
                  <a:pt x="1726" y="371"/>
                  <a:pt x="1726" y="365"/>
                </a:cubicBezTo>
                <a:cubicBezTo>
                  <a:pt x="1714" y="347"/>
                  <a:pt x="1703" y="335"/>
                  <a:pt x="1691" y="318"/>
                </a:cubicBezTo>
                <a:cubicBezTo>
                  <a:pt x="1685" y="312"/>
                  <a:pt x="1685" y="312"/>
                  <a:pt x="1685" y="312"/>
                </a:cubicBezTo>
                <a:cubicBezTo>
                  <a:pt x="1597" y="206"/>
                  <a:pt x="1490" y="123"/>
                  <a:pt x="1367" y="70"/>
                </a:cubicBezTo>
                <a:cubicBezTo>
                  <a:pt x="1361" y="70"/>
                  <a:pt x="1361" y="70"/>
                  <a:pt x="1355" y="64"/>
                </a:cubicBezTo>
                <a:cubicBezTo>
                  <a:pt x="1337" y="59"/>
                  <a:pt x="1314" y="53"/>
                  <a:pt x="1296" y="47"/>
                </a:cubicBezTo>
                <a:cubicBezTo>
                  <a:pt x="1290" y="41"/>
                  <a:pt x="1278" y="41"/>
                  <a:pt x="1272" y="35"/>
                </a:cubicBezTo>
                <a:cubicBezTo>
                  <a:pt x="1255" y="35"/>
                  <a:pt x="1237" y="29"/>
                  <a:pt x="1220" y="23"/>
                </a:cubicBezTo>
                <a:cubicBezTo>
                  <a:pt x="1208" y="23"/>
                  <a:pt x="1202" y="17"/>
                  <a:pt x="1190" y="17"/>
                </a:cubicBezTo>
                <a:cubicBezTo>
                  <a:pt x="1184" y="17"/>
                  <a:pt x="1178" y="17"/>
                  <a:pt x="1172" y="11"/>
                </a:cubicBezTo>
                <a:cubicBezTo>
                  <a:pt x="1161" y="11"/>
                  <a:pt x="1149" y="11"/>
                  <a:pt x="1131" y="11"/>
                </a:cubicBezTo>
                <a:cubicBezTo>
                  <a:pt x="1125" y="5"/>
                  <a:pt x="1113" y="5"/>
                  <a:pt x="1108" y="5"/>
                </a:cubicBezTo>
                <a:cubicBezTo>
                  <a:pt x="1084" y="5"/>
                  <a:pt x="1060" y="0"/>
                  <a:pt x="1037" y="0"/>
                </a:cubicBezTo>
                <a:cubicBezTo>
                  <a:pt x="1031" y="0"/>
                  <a:pt x="1031" y="0"/>
                  <a:pt x="1025" y="0"/>
                </a:cubicBezTo>
                <a:cubicBezTo>
                  <a:pt x="1025" y="0"/>
                  <a:pt x="1025" y="0"/>
                  <a:pt x="1025" y="0"/>
                </a:cubicBezTo>
                <a:cubicBezTo>
                  <a:pt x="848" y="0"/>
                  <a:pt x="677" y="53"/>
                  <a:pt x="536" y="159"/>
                </a:cubicBezTo>
                <a:cubicBezTo>
                  <a:pt x="489" y="188"/>
                  <a:pt x="477" y="253"/>
                  <a:pt x="507" y="300"/>
                </a:cubicBezTo>
                <a:cubicBezTo>
                  <a:pt x="542" y="347"/>
                  <a:pt x="607" y="359"/>
                  <a:pt x="654" y="323"/>
                </a:cubicBezTo>
                <a:cubicBezTo>
                  <a:pt x="766" y="247"/>
                  <a:pt x="895" y="206"/>
                  <a:pt x="1031" y="206"/>
                </a:cubicBezTo>
                <a:cubicBezTo>
                  <a:pt x="1049" y="206"/>
                  <a:pt x="1066" y="206"/>
                  <a:pt x="1090" y="212"/>
                </a:cubicBezTo>
                <a:cubicBezTo>
                  <a:pt x="1096" y="212"/>
                  <a:pt x="1102" y="212"/>
                  <a:pt x="1108" y="212"/>
                </a:cubicBezTo>
                <a:cubicBezTo>
                  <a:pt x="1119" y="212"/>
                  <a:pt x="1137" y="217"/>
                  <a:pt x="1149" y="217"/>
                </a:cubicBezTo>
                <a:cubicBezTo>
                  <a:pt x="1155" y="217"/>
                  <a:pt x="1166" y="223"/>
                  <a:pt x="1172" y="223"/>
                </a:cubicBezTo>
                <a:cubicBezTo>
                  <a:pt x="1184" y="229"/>
                  <a:pt x="1202" y="229"/>
                  <a:pt x="1214" y="235"/>
                </a:cubicBezTo>
                <a:cubicBezTo>
                  <a:pt x="1220" y="235"/>
                  <a:pt x="1225" y="235"/>
                  <a:pt x="1231" y="241"/>
                </a:cubicBezTo>
                <a:cubicBezTo>
                  <a:pt x="1243" y="247"/>
                  <a:pt x="1261" y="253"/>
                  <a:pt x="1278" y="259"/>
                </a:cubicBezTo>
                <a:cubicBezTo>
                  <a:pt x="1278" y="259"/>
                  <a:pt x="1278" y="259"/>
                  <a:pt x="1284" y="259"/>
                </a:cubicBezTo>
                <a:cubicBezTo>
                  <a:pt x="1379" y="300"/>
                  <a:pt x="1461" y="365"/>
                  <a:pt x="1526" y="441"/>
                </a:cubicBezTo>
                <a:cubicBezTo>
                  <a:pt x="1526" y="447"/>
                  <a:pt x="1526" y="447"/>
                  <a:pt x="1526" y="447"/>
                </a:cubicBezTo>
                <a:cubicBezTo>
                  <a:pt x="1620" y="559"/>
                  <a:pt x="1679" y="700"/>
                  <a:pt x="1679" y="859"/>
                </a:cubicBezTo>
                <a:cubicBezTo>
                  <a:pt x="1502" y="859"/>
                  <a:pt x="1502" y="859"/>
                  <a:pt x="1502" y="859"/>
                </a:cubicBezTo>
                <a:cubicBezTo>
                  <a:pt x="1779" y="1266"/>
                  <a:pt x="1779" y="1266"/>
                  <a:pt x="1779" y="1266"/>
                </a:cubicBezTo>
                <a:cubicBezTo>
                  <a:pt x="2056" y="859"/>
                  <a:pt x="2056" y="859"/>
                  <a:pt x="2056" y="859"/>
                </a:cubicBezTo>
                <a:cubicBezTo>
                  <a:pt x="1885" y="859"/>
                  <a:pt x="1885" y="859"/>
                  <a:pt x="1885" y="859"/>
                </a:cubicBezTo>
                <a:cubicBezTo>
                  <a:pt x="1885" y="859"/>
                  <a:pt x="1885" y="859"/>
                  <a:pt x="1885" y="859"/>
                </a:cubicBezTo>
                <a:close/>
              </a:path>
            </a:pathLst>
          </a:custGeom>
          <a:solidFill>
            <a:schemeClr val="accent3"/>
          </a:solidFill>
          <a:ln>
            <a:solidFill>
              <a:schemeClr val="accent4"/>
            </a:solidFill>
          </a:ln>
        </p:spPr>
        <p:txBody>
          <a:bodyPr vert="horz" wrap="square" lIns="91440" tIns="45720" rIns="91440" bIns="45720" numCol="1" anchor="t" anchorCtr="0" compatLnSpc="1">
            <a:prstTxWarp prst="textNoShape">
              <a:avLst/>
            </a:prstTxWarp>
          </a:bodyPr>
          <a:lstStyle/>
          <a:p>
            <a:pPr marL="0" marR="0" lvl="0" indent="0" defTabSz="932742"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95" name="Freeform 94"/>
          <p:cNvSpPr>
            <a:spLocks noEditPoints="1"/>
          </p:cNvSpPr>
          <p:nvPr/>
        </p:nvSpPr>
        <p:spPr bwMode="auto">
          <a:xfrm flipH="1">
            <a:off x="6474347" y="4342500"/>
            <a:ext cx="355768" cy="421402"/>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sp>
        <p:nvSpPr>
          <p:cNvPr id="96" name="Freeform 95"/>
          <p:cNvSpPr>
            <a:spLocks noEditPoints="1"/>
          </p:cNvSpPr>
          <p:nvPr/>
        </p:nvSpPr>
        <p:spPr bwMode="auto">
          <a:xfrm flipH="1">
            <a:off x="6867818" y="4857120"/>
            <a:ext cx="355768" cy="421402"/>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sp>
        <p:nvSpPr>
          <p:cNvPr id="94" name="Freeform 93"/>
          <p:cNvSpPr>
            <a:spLocks noEditPoints="1"/>
          </p:cNvSpPr>
          <p:nvPr/>
        </p:nvSpPr>
        <p:spPr bwMode="auto">
          <a:xfrm flipH="1">
            <a:off x="6085924" y="4858775"/>
            <a:ext cx="355768" cy="421402"/>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sp>
        <p:nvSpPr>
          <p:cNvPr id="100" name="Freeform 95"/>
          <p:cNvSpPr>
            <a:spLocks/>
          </p:cNvSpPr>
          <p:nvPr/>
        </p:nvSpPr>
        <p:spPr bwMode="auto">
          <a:xfrm flipH="1">
            <a:off x="8266364" y="3929897"/>
            <a:ext cx="1722335" cy="1118522"/>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noFill/>
          <a:ln w="38100">
            <a:solidFill>
              <a:srgbClr val="10117D"/>
            </a:solidFill>
            <a:prstDash val="sysDash"/>
            <a:round/>
            <a:headEnd/>
            <a:tailEnd/>
          </a:ln>
          <a:extLst/>
        </p:spPr>
        <p:txBody>
          <a:bodyPr vert="horz" wrap="square" lIns="91440" tIns="45720" rIns="91440" bIns="45720" numCol="1" anchor="t" anchorCtr="0" compatLnSpc="1">
            <a:prstTxWarp prst="textNoShape">
              <a:avLst/>
            </a:prstTxWarp>
          </a:bodyPr>
          <a:lstStyle/>
          <a:p>
            <a:endParaRPr lang="en-US" kern="0">
              <a:solidFill>
                <a:srgbClr val="505050"/>
              </a:solidFill>
            </a:endParaRPr>
          </a:p>
        </p:txBody>
      </p:sp>
      <p:sp>
        <p:nvSpPr>
          <p:cNvPr id="101" name="Freeform 31"/>
          <p:cNvSpPr>
            <a:spLocks noEditPoints="1"/>
          </p:cNvSpPr>
          <p:nvPr/>
        </p:nvSpPr>
        <p:spPr bwMode="auto">
          <a:xfrm rot="6113370">
            <a:off x="8631695" y="4168083"/>
            <a:ext cx="929810" cy="774373"/>
          </a:xfrm>
          <a:custGeom>
            <a:avLst/>
            <a:gdLst>
              <a:gd name="T0" fmla="*/ 1019 w 2056"/>
              <a:gd name="T1" fmla="*/ 1507 h 1713"/>
              <a:gd name="T2" fmla="*/ 943 w 2056"/>
              <a:gd name="T3" fmla="*/ 1501 h 1713"/>
              <a:gd name="T4" fmla="*/ 878 w 2056"/>
              <a:gd name="T5" fmla="*/ 1489 h 1713"/>
              <a:gd name="T6" fmla="*/ 819 w 2056"/>
              <a:gd name="T7" fmla="*/ 1472 h 1713"/>
              <a:gd name="T8" fmla="*/ 766 w 2056"/>
              <a:gd name="T9" fmla="*/ 1454 h 1713"/>
              <a:gd name="T10" fmla="*/ 713 w 2056"/>
              <a:gd name="T11" fmla="*/ 1430 h 1713"/>
              <a:gd name="T12" fmla="*/ 566 w 2056"/>
              <a:gd name="T13" fmla="*/ 1313 h 1713"/>
              <a:gd name="T14" fmla="*/ 518 w 2056"/>
              <a:gd name="T15" fmla="*/ 1260 h 1713"/>
              <a:gd name="T16" fmla="*/ 548 w 2056"/>
              <a:gd name="T17" fmla="*/ 859 h 1713"/>
              <a:gd name="T18" fmla="*/ 0 w 2056"/>
              <a:gd name="T19" fmla="*/ 859 h 1713"/>
              <a:gd name="T20" fmla="*/ 318 w 2056"/>
              <a:gd name="T21" fmla="*/ 1342 h 1713"/>
              <a:gd name="T22" fmla="*/ 353 w 2056"/>
              <a:gd name="T23" fmla="*/ 1389 h 1713"/>
              <a:gd name="T24" fmla="*/ 418 w 2056"/>
              <a:gd name="T25" fmla="*/ 1460 h 1713"/>
              <a:gd name="T26" fmla="*/ 613 w 2056"/>
              <a:gd name="T27" fmla="*/ 1607 h 1713"/>
              <a:gd name="T28" fmla="*/ 683 w 2056"/>
              <a:gd name="T29" fmla="*/ 1642 h 1713"/>
              <a:gd name="T30" fmla="*/ 754 w 2056"/>
              <a:gd name="T31" fmla="*/ 1666 h 1713"/>
              <a:gd name="T32" fmla="*/ 831 w 2056"/>
              <a:gd name="T33" fmla="*/ 1690 h 1713"/>
              <a:gd name="T34" fmla="*/ 878 w 2056"/>
              <a:gd name="T35" fmla="*/ 1701 h 1713"/>
              <a:gd name="T36" fmla="*/ 943 w 2056"/>
              <a:gd name="T37" fmla="*/ 1707 h 1713"/>
              <a:gd name="T38" fmla="*/ 1520 w 2056"/>
              <a:gd name="T39" fmla="*/ 1560 h 1713"/>
              <a:gd name="T40" fmla="*/ 1396 w 2056"/>
              <a:gd name="T41" fmla="*/ 1389 h 1713"/>
              <a:gd name="T42" fmla="*/ 1732 w 2056"/>
              <a:gd name="T43" fmla="*/ 371 h 1713"/>
              <a:gd name="T44" fmla="*/ 1691 w 2056"/>
              <a:gd name="T45" fmla="*/ 318 h 1713"/>
              <a:gd name="T46" fmla="*/ 1367 w 2056"/>
              <a:gd name="T47" fmla="*/ 70 h 1713"/>
              <a:gd name="T48" fmla="*/ 1296 w 2056"/>
              <a:gd name="T49" fmla="*/ 47 h 1713"/>
              <a:gd name="T50" fmla="*/ 1220 w 2056"/>
              <a:gd name="T51" fmla="*/ 23 h 1713"/>
              <a:gd name="T52" fmla="*/ 1172 w 2056"/>
              <a:gd name="T53" fmla="*/ 11 h 1713"/>
              <a:gd name="T54" fmla="*/ 1108 w 2056"/>
              <a:gd name="T55" fmla="*/ 5 h 1713"/>
              <a:gd name="T56" fmla="*/ 1025 w 2056"/>
              <a:gd name="T57" fmla="*/ 0 h 1713"/>
              <a:gd name="T58" fmla="*/ 536 w 2056"/>
              <a:gd name="T59" fmla="*/ 159 h 1713"/>
              <a:gd name="T60" fmla="*/ 654 w 2056"/>
              <a:gd name="T61" fmla="*/ 323 h 1713"/>
              <a:gd name="T62" fmla="*/ 1090 w 2056"/>
              <a:gd name="T63" fmla="*/ 212 h 1713"/>
              <a:gd name="T64" fmla="*/ 1149 w 2056"/>
              <a:gd name="T65" fmla="*/ 217 h 1713"/>
              <a:gd name="T66" fmla="*/ 1214 w 2056"/>
              <a:gd name="T67" fmla="*/ 235 h 1713"/>
              <a:gd name="T68" fmla="*/ 1278 w 2056"/>
              <a:gd name="T69" fmla="*/ 259 h 1713"/>
              <a:gd name="T70" fmla="*/ 1526 w 2056"/>
              <a:gd name="T71" fmla="*/ 441 h 1713"/>
              <a:gd name="T72" fmla="*/ 1679 w 2056"/>
              <a:gd name="T73" fmla="*/ 859 h 1713"/>
              <a:gd name="T74" fmla="*/ 1779 w 2056"/>
              <a:gd name="T75" fmla="*/ 1266 h 1713"/>
              <a:gd name="T76" fmla="*/ 1885 w 2056"/>
              <a:gd name="T77" fmla="*/ 859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56" h="1713">
                <a:moveTo>
                  <a:pt x="1396" y="1389"/>
                </a:moveTo>
                <a:cubicBezTo>
                  <a:pt x="1284" y="1472"/>
                  <a:pt x="1155" y="1507"/>
                  <a:pt x="1019" y="1507"/>
                </a:cubicBezTo>
                <a:cubicBezTo>
                  <a:pt x="1001" y="1507"/>
                  <a:pt x="984" y="1507"/>
                  <a:pt x="966" y="1507"/>
                </a:cubicBezTo>
                <a:cubicBezTo>
                  <a:pt x="960" y="1501"/>
                  <a:pt x="948" y="1501"/>
                  <a:pt x="943" y="1501"/>
                </a:cubicBezTo>
                <a:cubicBezTo>
                  <a:pt x="931" y="1501"/>
                  <a:pt x="913" y="1495"/>
                  <a:pt x="901" y="1495"/>
                </a:cubicBezTo>
                <a:cubicBezTo>
                  <a:pt x="895" y="1495"/>
                  <a:pt x="884" y="1489"/>
                  <a:pt x="878" y="1489"/>
                </a:cubicBezTo>
                <a:cubicBezTo>
                  <a:pt x="866" y="1489"/>
                  <a:pt x="848" y="1483"/>
                  <a:pt x="836" y="1478"/>
                </a:cubicBezTo>
                <a:cubicBezTo>
                  <a:pt x="831" y="1478"/>
                  <a:pt x="825" y="1478"/>
                  <a:pt x="819" y="1472"/>
                </a:cubicBezTo>
                <a:cubicBezTo>
                  <a:pt x="807" y="1466"/>
                  <a:pt x="789" y="1466"/>
                  <a:pt x="778" y="1460"/>
                </a:cubicBezTo>
                <a:cubicBezTo>
                  <a:pt x="772" y="1454"/>
                  <a:pt x="772" y="1454"/>
                  <a:pt x="766" y="1454"/>
                </a:cubicBezTo>
                <a:cubicBezTo>
                  <a:pt x="748" y="1448"/>
                  <a:pt x="730" y="1436"/>
                  <a:pt x="719" y="1430"/>
                </a:cubicBezTo>
                <a:cubicBezTo>
                  <a:pt x="713" y="1430"/>
                  <a:pt x="713" y="1430"/>
                  <a:pt x="713" y="1430"/>
                </a:cubicBezTo>
                <a:cubicBezTo>
                  <a:pt x="660" y="1395"/>
                  <a:pt x="607" y="1360"/>
                  <a:pt x="566" y="1319"/>
                </a:cubicBezTo>
                <a:cubicBezTo>
                  <a:pt x="566" y="1313"/>
                  <a:pt x="566" y="1313"/>
                  <a:pt x="566" y="1313"/>
                </a:cubicBezTo>
                <a:cubicBezTo>
                  <a:pt x="548" y="1301"/>
                  <a:pt x="536" y="1289"/>
                  <a:pt x="524" y="1271"/>
                </a:cubicBezTo>
                <a:cubicBezTo>
                  <a:pt x="524" y="1271"/>
                  <a:pt x="518" y="1266"/>
                  <a:pt x="518" y="1260"/>
                </a:cubicBezTo>
                <a:cubicBezTo>
                  <a:pt x="430" y="1154"/>
                  <a:pt x="377" y="1012"/>
                  <a:pt x="377" y="859"/>
                </a:cubicBezTo>
                <a:cubicBezTo>
                  <a:pt x="548" y="859"/>
                  <a:pt x="548" y="859"/>
                  <a:pt x="548" y="859"/>
                </a:cubicBezTo>
                <a:cubicBezTo>
                  <a:pt x="271" y="447"/>
                  <a:pt x="271" y="447"/>
                  <a:pt x="271" y="447"/>
                </a:cubicBezTo>
                <a:cubicBezTo>
                  <a:pt x="0" y="859"/>
                  <a:pt x="0" y="859"/>
                  <a:pt x="0" y="859"/>
                </a:cubicBezTo>
                <a:cubicBezTo>
                  <a:pt x="171" y="859"/>
                  <a:pt x="171" y="859"/>
                  <a:pt x="171" y="859"/>
                </a:cubicBezTo>
                <a:cubicBezTo>
                  <a:pt x="171" y="1036"/>
                  <a:pt x="224" y="1207"/>
                  <a:pt x="318" y="1342"/>
                </a:cubicBezTo>
                <a:cubicBezTo>
                  <a:pt x="324" y="1342"/>
                  <a:pt x="324" y="1348"/>
                  <a:pt x="324" y="1348"/>
                </a:cubicBezTo>
                <a:cubicBezTo>
                  <a:pt x="336" y="1360"/>
                  <a:pt x="348" y="1377"/>
                  <a:pt x="353" y="1389"/>
                </a:cubicBezTo>
                <a:cubicBezTo>
                  <a:pt x="359" y="1395"/>
                  <a:pt x="365" y="1401"/>
                  <a:pt x="365" y="1401"/>
                </a:cubicBezTo>
                <a:cubicBezTo>
                  <a:pt x="383" y="1425"/>
                  <a:pt x="400" y="1442"/>
                  <a:pt x="418" y="1460"/>
                </a:cubicBezTo>
                <a:cubicBezTo>
                  <a:pt x="418" y="1460"/>
                  <a:pt x="418" y="1460"/>
                  <a:pt x="424" y="1466"/>
                </a:cubicBezTo>
                <a:cubicBezTo>
                  <a:pt x="477" y="1519"/>
                  <a:pt x="542" y="1566"/>
                  <a:pt x="613" y="1607"/>
                </a:cubicBezTo>
                <a:cubicBezTo>
                  <a:pt x="613" y="1607"/>
                  <a:pt x="619" y="1607"/>
                  <a:pt x="619" y="1613"/>
                </a:cubicBezTo>
                <a:cubicBezTo>
                  <a:pt x="642" y="1619"/>
                  <a:pt x="660" y="1631"/>
                  <a:pt x="683" y="1642"/>
                </a:cubicBezTo>
                <a:cubicBezTo>
                  <a:pt x="689" y="1642"/>
                  <a:pt x="689" y="1642"/>
                  <a:pt x="695" y="1648"/>
                </a:cubicBezTo>
                <a:cubicBezTo>
                  <a:pt x="713" y="1654"/>
                  <a:pt x="736" y="1660"/>
                  <a:pt x="754" y="1666"/>
                </a:cubicBezTo>
                <a:cubicBezTo>
                  <a:pt x="760" y="1672"/>
                  <a:pt x="772" y="1672"/>
                  <a:pt x="778" y="1678"/>
                </a:cubicBezTo>
                <a:cubicBezTo>
                  <a:pt x="795" y="1684"/>
                  <a:pt x="813" y="1684"/>
                  <a:pt x="831" y="1690"/>
                </a:cubicBezTo>
                <a:cubicBezTo>
                  <a:pt x="842" y="1690"/>
                  <a:pt x="854" y="1695"/>
                  <a:pt x="860" y="1695"/>
                </a:cubicBezTo>
                <a:cubicBezTo>
                  <a:pt x="866" y="1695"/>
                  <a:pt x="872" y="1701"/>
                  <a:pt x="878" y="1701"/>
                </a:cubicBezTo>
                <a:cubicBezTo>
                  <a:pt x="895" y="1701"/>
                  <a:pt x="907" y="1707"/>
                  <a:pt x="925" y="1707"/>
                </a:cubicBezTo>
                <a:cubicBezTo>
                  <a:pt x="931" y="1707"/>
                  <a:pt x="937" y="1707"/>
                  <a:pt x="943" y="1707"/>
                </a:cubicBezTo>
                <a:cubicBezTo>
                  <a:pt x="972" y="1713"/>
                  <a:pt x="1001" y="1713"/>
                  <a:pt x="1025" y="1713"/>
                </a:cubicBezTo>
                <a:cubicBezTo>
                  <a:pt x="1202" y="1713"/>
                  <a:pt x="1373" y="1660"/>
                  <a:pt x="1520" y="1560"/>
                </a:cubicBezTo>
                <a:cubicBezTo>
                  <a:pt x="1561" y="1525"/>
                  <a:pt x="1573" y="1460"/>
                  <a:pt x="1544" y="1413"/>
                </a:cubicBezTo>
                <a:cubicBezTo>
                  <a:pt x="1508" y="1366"/>
                  <a:pt x="1443" y="1360"/>
                  <a:pt x="1396" y="1389"/>
                </a:cubicBezTo>
                <a:close/>
                <a:moveTo>
                  <a:pt x="1885" y="859"/>
                </a:moveTo>
                <a:cubicBezTo>
                  <a:pt x="1879" y="677"/>
                  <a:pt x="1826" y="512"/>
                  <a:pt x="1732" y="371"/>
                </a:cubicBezTo>
                <a:cubicBezTo>
                  <a:pt x="1732" y="371"/>
                  <a:pt x="1726" y="371"/>
                  <a:pt x="1726" y="365"/>
                </a:cubicBezTo>
                <a:cubicBezTo>
                  <a:pt x="1714" y="347"/>
                  <a:pt x="1703" y="335"/>
                  <a:pt x="1691" y="318"/>
                </a:cubicBezTo>
                <a:cubicBezTo>
                  <a:pt x="1685" y="312"/>
                  <a:pt x="1685" y="312"/>
                  <a:pt x="1685" y="312"/>
                </a:cubicBezTo>
                <a:cubicBezTo>
                  <a:pt x="1597" y="206"/>
                  <a:pt x="1490" y="123"/>
                  <a:pt x="1367" y="70"/>
                </a:cubicBezTo>
                <a:cubicBezTo>
                  <a:pt x="1361" y="70"/>
                  <a:pt x="1361" y="70"/>
                  <a:pt x="1355" y="64"/>
                </a:cubicBezTo>
                <a:cubicBezTo>
                  <a:pt x="1337" y="59"/>
                  <a:pt x="1314" y="53"/>
                  <a:pt x="1296" y="47"/>
                </a:cubicBezTo>
                <a:cubicBezTo>
                  <a:pt x="1290" y="41"/>
                  <a:pt x="1278" y="41"/>
                  <a:pt x="1272" y="35"/>
                </a:cubicBezTo>
                <a:cubicBezTo>
                  <a:pt x="1255" y="35"/>
                  <a:pt x="1237" y="29"/>
                  <a:pt x="1220" y="23"/>
                </a:cubicBezTo>
                <a:cubicBezTo>
                  <a:pt x="1208" y="23"/>
                  <a:pt x="1202" y="17"/>
                  <a:pt x="1190" y="17"/>
                </a:cubicBezTo>
                <a:cubicBezTo>
                  <a:pt x="1184" y="17"/>
                  <a:pt x="1178" y="17"/>
                  <a:pt x="1172" y="11"/>
                </a:cubicBezTo>
                <a:cubicBezTo>
                  <a:pt x="1161" y="11"/>
                  <a:pt x="1149" y="11"/>
                  <a:pt x="1131" y="11"/>
                </a:cubicBezTo>
                <a:cubicBezTo>
                  <a:pt x="1125" y="5"/>
                  <a:pt x="1113" y="5"/>
                  <a:pt x="1108" y="5"/>
                </a:cubicBezTo>
                <a:cubicBezTo>
                  <a:pt x="1084" y="5"/>
                  <a:pt x="1060" y="0"/>
                  <a:pt x="1037" y="0"/>
                </a:cubicBezTo>
                <a:cubicBezTo>
                  <a:pt x="1031" y="0"/>
                  <a:pt x="1031" y="0"/>
                  <a:pt x="1025" y="0"/>
                </a:cubicBezTo>
                <a:cubicBezTo>
                  <a:pt x="1025" y="0"/>
                  <a:pt x="1025" y="0"/>
                  <a:pt x="1025" y="0"/>
                </a:cubicBezTo>
                <a:cubicBezTo>
                  <a:pt x="848" y="0"/>
                  <a:pt x="677" y="53"/>
                  <a:pt x="536" y="159"/>
                </a:cubicBezTo>
                <a:cubicBezTo>
                  <a:pt x="489" y="188"/>
                  <a:pt x="477" y="253"/>
                  <a:pt x="507" y="300"/>
                </a:cubicBezTo>
                <a:cubicBezTo>
                  <a:pt x="542" y="347"/>
                  <a:pt x="607" y="359"/>
                  <a:pt x="654" y="323"/>
                </a:cubicBezTo>
                <a:cubicBezTo>
                  <a:pt x="766" y="247"/>
                  <a:pt x="895" y="206"/>
                  <a:pt x="1031" y="206"/>
                </a:cubicBezTo>
                <a:cubicBezTo>
                  <a:pt x="1049" y="206"/>
                  <a:pt x="1066" y="206"/>
                  <a:pt x="1090" y="212"/>
                </a:cubicBezTo>
                <a:cubicBezTo>
                  <a:pt x="1096" y="212"/>
                  <a:pt x="1102" y="212"/>
                  <a:pt x="1108" y="212"/>
                </a:cubicBezTo>
                <a:cubicBezTo>
                  <a:pt x="1119" y="212"/>
                  <a:pt x="1137" y="217"/>
                  <a:pt x="1149" y="217"/>
                </a:cubicBezTo>
                <a:cubicBezTo>
                  <a:pt x="1155" y="217"/>
                  <a:pt x="1166" y="223"/>
                  <a:pt x="1172" y="223"/>
                </a:cubicBezTo>
                <a:cubicBezTo>
                  <a:pt x="1184" y="229"/>
                  <a:pt x="1202" y="229"/>
                  <a:pt x="1214" y="235"/>
                </a:cubicBezTo>
                <a:cubicBezTo>
                  <a:pt x="1220" y="235"/>
                  <a:pt x="1225" y="235"/>
                  <a:pt x="1231" y="241"/>
                </a:cubicBezTo>
                <a:cubicBezTo>
                  <a:pt x="1243" y="247"/>
                  <a:pt x="1261" y="253"/>
                  <a:pt x="1278" y="259"/>
                </a:cubicBezTo>
                <a:cubicBezTo>
                  <a:pt x="1278" y="259"/>
                  <a:pt x="1278" y="259"/>
                  <a:pt x="1284" y="259"/>
                </a:cubicBezTo>
                <a:cubicBezTo>
                  <a:pt x="1379" y="300"/>
                  <a:pt x="1461" y="365"/>
                  <a:pt x="1526" y="441"/>
                </a:cubicBezTo>
                <a:cubicBezTo>
                  <a:pt x="1526" y="447"/>
                  <a:pt x="1526" y="447"/>
                  <a:pt x="1526" y="447"/>
                </a:cubicBezTo>
                <a:cubicBezTo>
                  <a:pt x="1620" y="559"/>
                  <a:pt x="1679" y="700"/>
                  <a:pt x="1679" y="859"/>
                </a:cubicBezTo>
                <a:cubicBezTo>
                  <a:pt x="1502" y="859"/>
                  <a:pt x="1502" y="859"/>
                  <a:pt x="1502" y="859"/>
                </a:cubicBezTo>
                <a:cubicBezTo>
                  <a:pt x="1779" y="1266"/>
                  <a:pt x="1779" y="1266"/>
                  <a:pt x="1779" y="1266"/>
                </a:cubicBezTo>
                <a:cubicBezTo>
                  <a:pt x="2056" y="859"/>
                  <a:pt x="2056" y="859"/>
                  <a:pt x="2056" y="859"/>
                </a:cubicBezTo>
                <a:cubicBezTo>
                  <a:pt x="1885" y="859"/>
                  <a:pt x="1885" y="859"/>
                  <a:pt x="1885" y="859"/>
                </a:cubicBezTo>
                <a:cubicBezTo>
                  <a:pt x="1885" y="859"/>
                  <a:pt x="1885" y="859"/>
                  <a:pt x="1885" y="859"/>
                </a:cubicBezTo>
                <a:close/>
              </a:path>
            </a:pathLst>
          </a:custGeom>
          <a:solidFill>
            <a:schemeClr val="accent3"/>
          </a:solidFill>
          <a:ln>
            <a:solidFill>
              <a:schemeClr val="accent4"/>
            </a:solidFill>
          </a:ln>
        </p:spPr>
        <p:txBody>
          <a:bodyPr vert="horz" wrap="square" lIns="91440" tIns="45720" rIns="91440" bIns="45720" numCol="1" anchor="t" anchorCtr="0" compatLnSpc="1">
            <a:prstTxWarp prst="textNoShape">
              <a:avLst/>
            </a:prstTxWarp>
          </a:bodyPr>
          <a:lstStyle/>
          <a:p>
            <a:pPr marL="0" marR="0" lvl="0" indent="0" defTabSz="932742"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102" name="Freeform 101"/>
          <p:cNvSpPr>
            <a:spLocks noEditPoints="1"/>
          </p:cNvSpPr>
          <p:nvPr/>
        </p:nvSpPr>
        <p:spPr bwMode="auto">
          <a:xfrm flipH="1">
            <a:off x="8918717" y="4047739"/>
            <a:ext cx="355768" cy="421402"/>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sp>
        <p:nvSpPr>
          <p:cNvPr id="103" name="Freeform 102"/>
          <p:cNvSpPr>
            <a:spLocks noEditPoints="1"/>
          </p:cNvSpPr>
          <p:nvPr/>
        </p:nvSpPr>
        <p:spPr bwMode="auto">
          <a:xfrm flipH="1">
            <a:off x="9312188" y="4562359"/>
            <a:ext cx="355768" cy="421402"/>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sp>
        <p:nvSpPr>
          <p:cNvPr id="104" name="Freeform 103"/>
          <p:cNvSpPr>
            <a:spLocks noEditPoints="1"/>
          </p:cNvSpPr>
          <p:nvPr/>
        </p:nvSpPr>
        <p:spPr bwMode="auto">
          <a:xfrm flipH="1">
            <a:off x="8530294" y="4564014"/>
            <a:ext cx="355768" cy="421402"/>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sp>
        <p:nvSpPr>
          <p:cNvPr id="105" name="Freeform 95"/>
          <p:cNvSpPr>
            <a:spLocks/>
          </p:cNvSpPr>
          <p:nvPr/>
        </p:nvSpPr>
        <p:spPr bwMode="auto">
          <a:xfrm flipH="1">
            <a:off x="10383457" y="4026398"/>
            <a:ext cx="1722335" cy="1118522"/>
          </a:xfrm>
          <a:custGeom>
            <a:avLst/>
            <a:gdLst>
              <a:gd name="T0" fmla="*/ 618 w 736"/>
              <a:gd name="T1" fmla="*/ 213 h 484"/>
              <a:gd name="T2" fmla="*/ 618 w 736"/>
              <a:gd name="T3" fmla="*/ 203 h 484"/>
              <a:gd name="T4" fmla="*/ 415 w 736"/>
              <a:gd name="T5" fmla="*/ 0 h 484"/>
              <a:gd name="T6" fmla="*/ 246 w 736"/>
              <a:gd name="T7" fmla="*/ 91 h 484"/>
              <a:gd name="T8" fmla="*/ 191 w 736"/>
              <a:gd name="T9" fmla="*/ 76 h 484"/>
              <a:gd name="T10" fmla="*/ 125 w 736"/>
              <a:gd name="T11" fmla="*/ 96 h 484"/>
              <a:gd name="T12" fmla="*/ 73 w 736"/>
              <a:gd name="T13" fmla="*/ 191 h 484"/>
              <a:gd name="T14" fmla="*/ 0 w 736"/>
              <a:gd name="T15" fmla="*/ 325 h 484"/>
              <a:gd name="T16" fmla="*/ 142 w 736"/>
              <a:gd name="T17" fmla="*/ 484 h 484"/>
              <a:gd name="T18" fmla="*/ 160 w 736"/>
              <a:gd name="T19" fmla="*/ 484 h 484"/>
              <a:gd name="T20" fmla="*/ 176 w 736"/>
              <a:gd name="T21" fmla="*/ 484 h 484"/>
              <a:gd name="T22" fmla="*/ 507 w 736"/>
              <a:gd name="T23" fmla="*/ 484 h 484"/>
              <a:gd name="T24" fmla="*/ 514 w 736"/>
              <a:gd name="T25" fmla="*/ 484 h 484"/>
              <a:gd name="T26" fmla="*/ 522 w 736"/>
              <a:gd name="T27" fmla="*/ 484 h 484"/>
              <a:gd name="T28" fmla="*/ 546 w 736"/>
              <a:gd name="T29" fmla="*/ 484 h 484"/>
              <a:gd name="T30" fmla="*/ 599 w 736"/>
              <a:gd name="T31" fmla="*/ 484 h 484"/>
              <a:gd name="T32" fmla="*/ 736 w 736"/>
              <a:gd name="T33" fmla="*/ 348 h 484"/>
              <a:gd name="T34" fmla="*/ 618 w 736"/>
              <a:gd name="T35" fmla="*/ 213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6" h="484">
                <a:moveTo>
                  <a:pt x="618" y="213"/>
                </a:moveTo>
                <a:cubicBezTo>
                  <a:pt x="618" y="210"/>
                  <a:pt x="618" y="206"/>
                  <a:pt x="618" y="203"/>
                </a:cubicBezTo>
                <a:cubicBezTo>
                  <a:pt x="618" y="91"/>
                  <a:pt x="527" y="0"/>
                  <a:pt x="415" y="0"/>
                </a:cubicBezTo>
                <a:cubicBezTo>
                  <a:pt x="345" y="0"/>
                  <a:pt x="283" y="37"/>
                  <a:pt x="246" y="91"/>
                </a:cubicBezTo>
                <a:cubicBezTo>
                  <a:pt x="230" y="82"/>
                  <a:pt x="211" y="76"/>
                  <a:pt x="191" y="76"/>
                </a:cubicBezTo>
                <a:cubicBezTo>
                  <a:pt x="167" y="76"/>
                  <a:pt x="144" y="83"/>
                  <a:pt x="125" y="96"/>
                </a:cubicBezTo>
                <a:cubicBezTo>
                  <a:pt x="94" y="116"/>
                  <a:pt x="74" y="151"/>
                  <a:pt x="73" y="191"/>
                </a:cubicBezTo>
                <a:cubicBezTo>
                  <a:pt x="30" y="219"/>
                  <a:pt x="0" y="269"/>
                  <a:pt x="0" y="325"/>
                </a:cubicBezTo>
                <a:cubicBezTo>
                  <a:pt x="0" y="407"/>
                  <a:pt x="62" y="475"/>
                  <a:pt x="142" y="484"/>
                </a:cubicBezTo>
                <a:cubicBezTo>
                  <a:pt x="148" y="484"/>
                  <a:pt x="154" y="484"/>
                  <a:pt x="160" y="484"/>
                </a:cubicBezTo>
                <a:cubicBezTo>
                  <a:pt x="165" y="484"/>
                  <a:pt x="171" y="484"/>
                  <a:pt x="176" y="484"/>
                </a:cubicBezTo>
                <a:cubicBezTo>
                  <a:pt x="250" y="484"/>
                  <a:pt x="425" y="484"/>
                  <a:pt x="507" y="484"/>
                </a:cubicBezTo>
                <a:cubicBezTo>
                  <a:pt x="510" y="484"/>
                  <a:pt x="512" y="484"/>
                  <a:pt x="514" y="484"/>
                </a:cubicBezTo>
                <a:cubicBezTo>
                  <a:pt x="522" y="484"/>
                  <a:pt x="522" y="484"/>
                  <a:pt x="522" y="484"/>
                </a:cubicBezTo>
                <a:cubicBezTo>
                  <a:pt x="526" y="484"/>
                  <a:pt x="538" y="484"/>
                  <a:pt x="546" y="484"/>
                </a:cubicBezTo>
                <a:cubicBezTo>
                  <a:pt x="599" y="484"/>
                  <a:pt x="599" y="484"/>
                  <a:pt x="599" y="484"/>
                </a:cubicBezTo>
                <a:cubicBezTo>
                  <a:pt x="675" y="483"/>
                  <a:pt x="736" y="422"/>
                  <a:pt x="736" y="348"/>
                </a:cubicBezTo>
                <a:cubicBezTo>
                  <a:pt x="736" y="279"/>
                  <a:pt x="684" y="222"/>
                  <a:pt x="618" y="213"/>
                </a:cubicBezTo>
                <a:close/>
              </a:path>
            </a:pathLst>
          </a:custGeom>
          <a:noFill/>
          <a:ln w="38100">
            <a:solidFill>
              <a:srgbClr val="10117D"/>
            </a:solidFill>
            <a:prstDash val="sysDash"/>
            <a:round/>
            <a:headEnd/>
            <a:tailEnd/>
          </a:ln>
          <a:extLst/>
        </p:spPr>
        <p:txBody>
          <a:bodyPr vert="horz" wrap="square" lIns="91440" tIns="45720" rIns="91440" bIns="45720" numCol="1" anchor="t" anchorCtr="0" compatLnSpc="1">
            <a:prstTxWarp prst="textNoShape">
              <a:avLst/>
            </a:prstTxWarp>
          </a:bodyPr>
          <a:lstStyle/>
          <a:p>
            <a:endParaRPr lang="en-US" kern="0">
              <a:solidFill>
                <a:srgbClr val="505050"/>
              </a:solidFill>
            </a:endParaRPr>
          </a:p>
        </p:txBody>
      </p:sp>
      <p:sp>
        <p:nvSpPr>
          <p:cNvPr id="106" name="Freeform 31"/>
          <p:cNvSpPr>
            <a:spLocks noEditPoints="1"/>
          </p:cNvSpPr>
          <p:nvPr/>
        </p:nvSpPr>
        <p:spPr bwMode="auto">
          <a:xfrm rot="6113370">
            <a:off x="10748788" y="4264584"/>
            <a:ext cx="929810" cy="774373"/>
          </a:xfrm>
          <a:custGeom>
            <a:avLst/>
            <a:gdLst>
              <a:gd name="T0" fmla="*/ 1019 w 2056"/>
              <a:gd name="T1" fmla="*/ 1507 h 1713"/>
              <a:gd name="T2" fmla="*/ 943 w 2056"/>
              <a:gd name="T3" fmla="*/ 1501 h 1713"/>
              <a:gd name="T4" fmla="*/ 878 w 2056"/>
              <a:gd name="T5" fmla="*/ 1489 h 1713"/>
              <a:gd name="T6" fmla="*/ 819 w 2056"/>
              <a:gd name="T7" fmla="*/ 1472 h 1713"/>
              <a:gd name="T8" fmla="*/ 766 w 2056"/>
              <a:gd name="T9" fmla="*/ 1454 h 1713"/>
              <a:gd name="T10" fmla="*/ 713 w 2056"/>
              <a:gd name="T11" fmla="*/ 1430 h 1713"/>
              <a:gd name="T12" fmla="*/ 566 w 2056"/>
              <a:gd name="T13" fmla="*/ 1313 h 1713"/>
              <a:gd name="T14" fmla="*/ 518 w 2056"/>
              <a:gd name="T15" fmla="*/ 1260 h 1713"/>
              <a:gd name="T16" fmla="*/ 548 w 2056"/>
              <a:gd name="T17" fmla="*/ 859 h 1713"/>
              <a:gd name="T18" fmla="*/ 0 w 2056"/>
              <a:gd name="T19" fmla="*/ 859 h 1713"/>
              <a:gd name="T20" fmla="*/ 318 w 2056"/>
              <a:gd name="T21" fmla="*/ 1342 h 1713"/>
              <a:gd name="T22" fmla="*/ 353 w 2056"/>
              <a:gd name="T23" fmla="*/ 1389 h 1713"/>
              <a:gd name="T24" fmla="*/ 418 w 2056"/>
              <a:gd name="T25" fmla="*/ 1460 h 1713"/>
              <a:gd name="T26" fmla="*/ 613 w 2056"/>
              <a:gd name="T27" fmla="*/ 1607 h 1713"/>
              <a:gd name="T28" fmla="*/ 683 w 2056"/>
              <a:gd name="T29" fmla="*/ 1642 h 1713"/>
              <a:gd name="T30" fmla="*/ 754 w 2056"/>
              <a:gd name="T31" fmla="*/ 1666 h 1713"/>
              <a:gd name="T32" fmla="*/ 831 w 2056"/>
              <a:gd name="T33" fmla="*/ 1690 h 1713"/>
              <a:gd name="T34" fmla="*/ 878 w 2056"/>
              <a:gd name="T35" fmla="*/ 1701 h 1713"/>
              <a:gd name="T36" fmla="*/ 943 w 2056"/>
              <a:gd name="T37" fmla="*/ 1707 h 1713"/>
              <a:gd name="T38" fmla="*/ 1520 w 2056"/>
              <a:gd name="T39" fmla="*/ 1560 h 1713"/>
              <a:gd name="T40" fmla="*/ 1396 w 2056"/>
              <a:gd name="T41" fmla="*/ 1389 h 1713"/>
              <a:gd name="T42" fmla="*/ 1732 w 2056"/>
              <a:gd name="T43" fmla="*/ 371 h 1713"/>
              <a:gd name="T44" fmla="*/ 1691 w 2056"/>
              <a:gd name="T45" fmla="*/ 318 h 1713"/>
              <a:gd name="T46" fmla="*/ 1367 w 2056"/>
              <a:gd name="T47" fmla="*/ 70 h 1713"/>
              <a:gd name="T48" fmla="*/ 1296 w 2056"/>
              <a:gd name="T49" fmla="*/ 47 h 1713"/>
              <a:gd name="T50" fmla="*/ 1220 w 2056"/>
              <a:gd name="T51" fmla="*/ 23 h 1713"/>
              <a:gd name="T52" fmla="*/ 1172 w 2056"/>
              <a:gd name="T53" fmla="*/ 11 h 1713"/>
              <a:gd name="T54" fmla="*/ 1108 w 2056"/>
              <a:gd name="T55" fmla="*/ 5 h 1713"/>
              <a:gd name="T56" fmla="*/ 1025 w 2056"/>
              <a:gd name="T57" fmla="*/ 0 h 1713"/>
              <a:gd name="T58" fmla="*/ 536 w 2056"/>
              <a:gd name="T59" fmla="*/ 159 h 1713"/>
              <a:gd name="T60" fmla="*/ 654 w 2056"/>
              <a:gd name="T61" fmla="*/ 323 h 1713"/>
              <a:gd name="T62" fmla="*/ 1090 w 2056"/>
              <a:gd name="T63" fmla="*/ 212 h 1713"/>
              <a:gd name="T64" fmla="*/ 1149 w 2056"/>
              <a:gd name="T65" fmla="*/ 217 h 1713"/>
              <a:gd name="T66" fmla="*/ 1214 w 2056"/>
              <a:gd name="T67" fmla="*/ 235 h 1713"/>
              <a:gd name="T68" fmla="*/ 1278 w 2056"/>
              <a:gd name="T69" fmla="*/ 259 h 1713"/>
              <a:gd name="T70" fmla="*/ 1526 w 2056"/>
              <a:gd name="T71" fmla="*/ 441 h 1713"/>
              <a:gd name="T72" fmla="*/ 1679 w 2056"/>
              <a:gd name="T73" fmla="*/ 859 h 1713"/>
              <a:gd name="T74" fmla="*/ 1779 w 2056"/>
              <a:gd name="T75" fmla="*/ 1266 h 1713"/>
              <a:gd name="T76" fmla="*/ 1885 w 2056"/>
              <a:gd name="T77" fmla="*/ 859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56" h="1713">
                <a:moveTo>
                  <a:pt x="1396" y="1389"/>
                </a:moveTo>
                <a:cubicBezTo>
                  <a:pt x="1284" y="1472"/>
                  <a:pt x="1155" y="1507"/>
                  <a:pt x="1019" y="1507"/>
                </a:cubicBezTo>
                <a:cubicBezTo>
                  <a:pt x="1001" y="1507"/>
                  <a:pt x="984" y="1507"/>
                  <a:pt x="966" y="1507"/>
                </a:cubicBezTo>
                <a:cubicBezTo>
                  <a:pt x="960" y="1501"/>
                  <a:pt x="948" y="1501"/>
                  <a:pt x="943" y="1501"/>
                </a:cubicBezTo>
                <a:cubicBezTo>
                  <a:pt x="931" y="1501"/>
                  <a:pt x="913" y="1495"/>
                  <a:pt x="901" y="1495"/>
                </a:cubicBezTo>
                <a:cubicBezTo>
                  <a:pt x="895" y="1495"/>
                  <a:pt x="884" y="1489"/>
                  <a:pt x="878" y="1489"/>
                </a:cubicBezTo>
                <a:cubicBezTo>
                  <a:pt x="866" y="1489"/>
                  <a:pt x="848" y="1483"/>
                  <a:pt x="836" y="1478"/>
                </a:cubicBezTo>
                <a:cubicBezTo>
                  <a:pt x="831" y="1478"/>
                  <a:pt x="825" y="1478"/>
                  <a:pt x="819" y="1472"/>
                </a:cubicBezTo>
                <a:cubicBezTo>
                  <a:pt x="807" y="1466"/>
                  <a:pt x="789" y="1466"/>
                  <a:pt x="778" y="1460"/>
                </a:cubicBezTo>
                <a:cubicBezTo>
                  <a:pt x="772" y="1454"/>
                  <a:pt x="772" y="1454"/>
                  <a:pt x="766" y="1454"/>
                </a:cubicBezTo>
                <a:cubicBezTo>
                  <a:pt x="748" y="1448"/>
                  <a:pt x="730" y="1436"/>
                  <a:pt x="719" y="1430"/>
                </a:cubicBezTo>
                <a:cubicBezTo>
                  <a:pt x="713" y="1430"/>
                  <a:pt x="713" y="1430"/>
                  <a:pt x="713" y="1430"/>
                </a:cubicBezTo>
                <a:cubicBezTo>
                  <a:pt x="660" y="1395"/>
                  <a:pt x="607" y="1360"/>
                  <a:pt x="566" y="1319"/>
                </a:cubicBezTo>
                <a:cubicBezTo>
                  <a:pt x="566" y="1313"/>
                  <a:pt x="566" y="1313"/>
                  <a:pt x="566" y="1313"/>
                </a:cubicBezTo>
                <a:cubicBezTo>
                  <a:pt x="548" y="1301"/>
                  <a:pt x="536" y="1289"/>
                  <a:pt x="524" y="1271"/>
                </a:cubicBezTo>
                <a:cubicBezTo>
                  <a:pt x="524" y="1271"/>
                  <a:pt x="518" y="1266"/>
                  <a:pt x="518" y="1260"/>
                </a:cubicBezTo>
                <a:cubicBezTo>
                  <a:pt x="430" y="1154"/>
                  <a:pt x="377" y="1012"/>
                  <a:pt x="377" y="859"/>
                </a:cubicBezTo>
                <a:cubicBezTo>
                  <a:pt x="548" y="859"/>
                  <a:pt x="548" y="859"/>
                  <a:pt x="548" y="859"/>
                </a:cubicBezTo>
                <a:cubicBezTo>
                  <a:pt x="271" y="447"/>
                  <a:pt x="271" y="447"/>
                  <a:pt x="271" y="447"/>
                </a:cubicBezTo>
                <a:cubicBezTo>
                  <a:pt x="0" y="859"/>
                  <a:pt x="0" y="859"/>
                  <a:pt x="0" y="859"/>
                </a:cubicBezTo>
                <a:cubicBezTo>
                  <a:pt x="171" y="859"/>
                  <a:pt x="171" y="859"/>
                  <a:pt x="171" y="859"/>
                </a:cubicBezTo>
                <a:cubicBezTo>
                  <a:pt x="171" y="1036"/>
                  <a:pt x="224" y="1207"/>
                  <a:pt x="318" y="1342"/>
                </a:cubicBezTo>
                <a:cubicBezTo>
                  <a:pt x="324" y="1342"/>
                  <a:pt x="324" y="1348"/>
                  <a:pt x="324" y="1348"/>
                </a:cubicBezTo>
                <a:cubicBezTo>
                  <a:pt x="336" y="1360"/>
                  <a:pt x="348" y="1377"/>
                  <a:pt x="353" y="1389"/>
                </a:cubicBezTo>
                <a:cubicBezTo>
                  <a:pt x="359" y="1395"/>
                  <a:pt x="365" y="1401"/>
                  <a:pt x="365" y="1401"/>
                </a:cubicBezTo>
                <a:cubicBezTo>
                  <a:pt x="383" y="1425"/>
                  <a:pt x="400" y="1442"/>
                  <a:pt x="418" y="1460"/>
                </a:cubicBezTo>
                <a:cubicBezTo>
                  <a:pt x="418" y="1460"/>
                  <a:pt x="418" y="1460"/>
                  <a:pt x="424" y="1466"/>
                </a:cubicBezTo>
                <a:cubicBezTo>
                  <a:pt x="477" y="1519"/>
                  <a:pt x="542" y="1566"/>
                  <a:pt x="613" y="1607"/>
                </a:cubicBezTo>
                <a:cubicBezTo>
                  <a:pt x="613" y="1607"/>
                  <a:pt x="619" y="1607"/>
                  <a:pt x="619" y="1613"/>
                </a:cubicBezTo>
                <a:cubicBezTo>
                  <a:pt x="642" y="1619"/>
                  <a:pt x="660" y="1631"/>
                  <a:pt x="683" y="1642"/>
                </a:cubicBezTo>
                <a:cubicBezTo>
                  <a:pt x="689" y="1642"/>
                  <a:pt x="689" y="1642"/>
                  <a:pt x="695" y="1648"/>
                </a:cubicBezTo>
                <a:cubicBezTo>
                  <a:pt x="713" y="1654"/>
                  <a:pt x="736" y="1660"/>
                  <a:pt x="754" y="1666"/>
                </a:cubicBezTo>
                <a:cubicBezTo>
                  <a:pt x="760" y="1672"/>
                  <a:pt x="772" y="1672"/>
                  <a:pt x="778" y="1678"/>
                </a:cubicBezTo>
                <a:cubicBezTo>
                  <a:pt x="795" y="1684"/>
                  <a:pt x="813" y="1684"/>
                  <a:pt x="831" y="1690"/>
                </a:cubicBezTo>
                <a:cubicBezTo>
                  <a:pt x="842" y="1690"/>
                  <a:pt x="854" y="1695"/>
                  <a:pt x="860" y="1695"/>
                </a:cubicBezTo>
                <a:cubicBezTo>
                  <a:pt x="866" y="1695"/>
                  <a:pt x="872" y="1701"/>
                  <a:pt x="878" y="1701"/>
                </a:cubicBezTo>
                <a:cubicBezTo>
                  <a:pt x="895" y="1701"/>
                  <a:pt x="907" y="1707"/>
                  <a:pt x="925" y="1707"/>
                </a:cubicBezTo>
                <a:cubicBezTo>
                  <a:pt x="931" y="1707"/>
                  <a:pt x="937" y="1707"/>
                  <a:pt x="943" y="1707"/>
                </a:cubicBezTo>
                <a:cubicBezTo>
                  <a:pt x="972" y="1713"/>
                  <a:pt x="1001" y="1713"/>
                  <a:pt x="1025" y="1713"/>
                </a:cubicBezTo>
                <a:cubicBezTo>
                  <a:pt x="1202" y="1713"/>
                  <a:pt x="1373" y="1660"/>
                  <a:pt x="1520" y="1560"/>
                </a:cubicBezTo>
                <a:cubicBezTo>
                  <a:pt x="1561" y="1525"/>
                  <a:pt x="1573" y="1460"/>
                  <a:pt x="1544" y="1413"/>
                </a:cubicBezTo>
                <a:cubicBezTo>
                  <a:pt x="1508" y="1366"/>
                  <a:pt x="1443" y="1360"/>
                  <a:pt x="1396" y="1389"/>
                </a:cubicBezTo>
                <a:close/>
                <a:moveTo>
                  <a:pt x="1885" y="859"/>
                </a:moveTo>
                <a:cubicBezTo>
                  <a:pt x="1879" y="677"/>
                  <a:pt x="1826" y="512"/>
                  <a:pt x="1732" y="371"/>
                </a:cubicBezTo>
                <a:cubicBezTo>
                  <a:pt x="1732" y="371"/>
                  <a:pt x="1726" y="371"/>
                  <a:pt x="1726" y="365"/>
                </a:cubicBezTo>
                <a:cubicBezTo>
                  <a:pt x="1714" y="347"/>
                  <a:pt x="1703" y="335"/>
                  <a:pt x="1691" y="318"/>
                </a:cubicBezTo>
                <a:cubicBezTo>
                  <a:pt x="1685" y="312"/>
                  <a:pt x="1685" y="312"/>
                  <a:pt x="1685" y="312"/>
                </a:cubicBezTo>
                <a:cubicBezTo>
                  <a:pt x="1597" y="206"/>
                  <a:pt x="1490" y="123"/>
                  <a:pt x="1367" y="70"/>
                </a:cubicBezTo>
                <a:cubicBezTo>
                  <a:pt x="1361" y="70"/>
                  <a:pt x="1361" y="70"/>
                  <a:pt x="1355" y="64"/>
                </a:cubicBezTo>
                <a:cubicBezTo>
                  <a:pt x="1337" y="59"/>
                  <a:pt x="1314" y="53"/>
                  <a:pt x="1296" y="47"/>
                </a:cubicBezTo>
                <a:cubicBezTo>
                  <a:pt x="1290" y="41"/>
                  <a:pt x="1278" y="41"/>
                  <a:pt x="1272" y="35"/>
                </a:cubicBezTo>
                <a:cubicBezTo>
                  <a:pt x="1255" y="35"/>
                  <a:pt x="1237" y="29"/>
                  <a:pt x="1220" y="23"/>
                </a:cubicBezTo>
                <a:cubicBezTo>
                  <a:pt x="1208" y="23"/>
                  <a:pt x="1202" y="17"/>
                  <a:pt x="1190" y="17"/>
                </a:cubicBezTo>
                <a:cubicBezTo>
                  <a:pt x="1184" y="17"/>
                  <a:pt x="1178" y="17"/>
                  <a:pt x="1172" y="11"/>
                </a:cubicBezTo>
                <a:cubicBezTo>
                  <a:pt x="1161" y="11"/>
                  <a:pt x="1149" y="11"/>
                  <a:pt x="1131" y="11"/>
                </a:cubicBezTo>
                <a:cubicBezTo>
                  <a:pt x="1125" y="5"/>
                  <a:pt x="1113" y="5"/>
                  <a:pt x="1108" y="5"/>
                </a:cubicBezTo>
                <a:cubicBezTo>
                  <a:pt x="1084" y="5"/>
                  <a:pt x="1060" y="0"/>
                  <a:pt x="1037" y="0"/>
                </a:cubicBezTo>
                <a:cubicBezTo>
                  <a:pt x="1031" y="0"/>
                  <a:pt x="1031" y="0"/>
                  <a:pt x="1025" y="0"/>
                </a:cubicBezTo>
                <a:cubicBezTo>
                  <a:pt x="1025" y="0"/>
                  <a:pt x="1025" y="0"/>
                  <a:pt x="1025" y="0"/>
                </a:cubicBezTo>
                <a:cubicBezTo>
                  <a:pt x="848" y="0"/>
                  <a:pt x="677" y="53"/>
                  <a:pt x="536" y="159"/>
                </a:cubicBezTo>
                <a:cubicBezTo>
                  <a:pt x="489" y="188"/>
                  <a:pt x="477" y="253"/>
                  <a:pt x="507" y="300"/>
                </a:cubicBezTo>
                <a:cubicBezTo>
                  <a:pt x="542" y="347"/>
                  <a:pt x="607" y="359"/>
                  <a:pt x="654" y="323"/>
                </a:cubicBezTo>
                <a:cubicBezTo>
                  <a:pt x="766" y="247"/>
                  <a:pt x="895" y="206"/>
                  <a:pt x="1031" y="206"/>
                </a:cubicBezTo>
                <a:cubicBezTo>
                  <a:pt x="1049" y="206"/>
                  <a:pt x="1066" y="206"/>
                  <a:pt x="1090" y="212"/>
                </a:cubicBezTo>
                <a:cubicBezTo>
                  <a:pt x="1096" y="212"/>
                  <a:pt x="1102" y="212"/>
                  <a:pt x="1108" y="212"/>
                </a:cubicBezTo>
                <a:cubicBezTo>
                  <a:pt x="1119" y="212"/>
                  <a:pt x="1137" y="217"/>
                  <a:pt x="1149" y="217"/>
                </a:cubicBezTo>
                <a:cubicBezTo>
                  <a:pt x="1155" y="217"/>
                  <a:pt x="1166" y="223"/>
                  <a:pt x="1172" y="223"/>
                </a:cubicBezTo>
                <a:cubicBezTo>
                  <a:pt x="1184" y="229"/>
                  <a:pt x="1202" y="229"/>
                  <a:pt x="1214" y="235"/>
                </a:cubicBezTo>
                <a:cubicBezTo>
                  <a:pt x="1220" y="235"/>
                  <a:pt x="1225" y="235"/>
                  <a:pt x="1231" y="241"/>
                </a:cubicBezTo>
                <a:cubicBezTo>
                  <a:pt x="1243" y="247"/>
                  <a:pt x="1261" y="253"/>
                  <a:pt x="1278" y="259"/>
                </a:cubicBezTo>
                <a:cubicBezTo>
                  <a:pt x="1278" y="259"/>
                  <a:pt x="1278" y="259"/>
                  <a:pt x="1284" y="259"/>
                </a:cubicBezTo>
                <a:cubicBezTo>
                  <a:pt x="1379" y="300"/>
                  <a:pt x="1461" y="365"/>
                  <a:pt x="1526" y="441"/>
                </a:cubicBezTo>
                <a:cubicBezTo>
                  <a:pt x="1526" y="447"/>
                  <a:pt x="1526" y="447"/>
                  <a:pt x="1526" y="447"/>
                </a:cubicBezTo>
                <a:cubicBezTo>
                  <a:pt x="1620" y="559"/>
                  <a:pt x="1679" y="700"/>
                  <a:pt x="1679" y="859"/>
                </a:cubicBezTo>
                <a:cubicBezTo>
                  <a:pt x="1502" y="859"/>
                  <a:pt x="1502" y="859"/>
                  <a:pt x="1502" y="859"/>
                </a:cubicBezTo>
                <a:cubicBezTo>
                  <a:pt x="1779" y="1266"/>
                  <a:pt x="1779" y="1266"/>
                  <a:pt x="1779" y="1266"/>
                </a:cubicBezTo>
                <a:cubicBezTo>
                  <a:pt x="2056" y="859"/>
                  <a:pt x="2056" y="859"/>
                  <a:pt x="2056" y="859"/>
                </a:cubicBezTo>
                <a:cubicBezTo>
                  <a:pt x="1885" y="859"/>
                  <a:pt x="1885" y="859"/>
                  <a:pt x="1885" y="859"/>
                </a:cubicBezTo>
                <a:cubicBezTo>
                  <a:pt x="1885" y="859"/>
                  <a:pt x="1885" y="859"/>
                  <a:pt x="1885" y="859"/>
                </a:cubicBezTo>
                <a:close/>
              </a:path>
            </a:pathLst>
          </a:custGeom>
          <a:solidFill>
            <a:schemeClr val="accent3"/>
          </a:solidFill>
          <a:ln>
            <a:solidFill>
              <a:schemeClr val="accent4"/>
            </a:solidFill>
          </a:ln>
        </p:spPr>
        <p:txBody>
          <a:bodyPr vert="horz" wrap="square" lIns="91440" tIns="45720" rIns="91440" bIns="45720" numCol="1" anchor="t" anchorCtr="0" compatLnSpc="1">
            <a:prstTxWarp prst="textNoShape">
              <a:avLst/>
            </a:prstTxWarp>
          </a:bodyPr>
          <a:lstStyle/>
          <a:p>
            <a:pPr marL="0" marR="0" lvl="0" indent="0" defTabSz="932742"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505050"/>
              </a:solidFill>
              <a:effectLst/>
              <a:uLnTx/>
              <a:uFillTx/>
            </a:endParaRPr>
          </a:p>
        </p:txBody>
      </p:sp>
      <p:sp>
        <p:nvSpPr>
          <p:cNvPr id="107" name="Freeform 106"/>
          <p:cNvSpPr>
            <a:spLocks noEditPoints="1"/>
          </p:cNvSpPr>
          <p:nvPr/>
        </p:nvSpPr>
        <p:spPr bwMode="auto">
          <a:xfrm flipH="1">
            <a:off x="11035810" y="4144240"/>
            <a:ext cx="355768" cy="421402"/>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sp>
        <p:nvSpPr>
          <p:cNvPr id="108" name="Freeform 107"/>
          <p:cNvSpPr>
            <a:spLocks noEditPoints="1"/>
          </p:cNvSpPr>
          <p:nvPr/>
        </p:nvSpPr>
        <p:spPr bwMode="auto">
          <a:xfrm flipH="1">
            <a:off x="11429281" y="4658860"/>
            <a:ext cx="355768" cy="421402"/>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sp>
        <p:nvSpPr>
          <p:cNvPr id="109" name="Freeform 108"/>
          <p:cNvSpPr>
            <a:spLocks noEditPoints="1"/>
          </p:cNvSpPr>
          <p:nvPr/>
        </p:nvSpPr>
        <p:spPr bwMode="auto">
          <a:xfrm flipH="1">
            <a:off x="10647387" y="4660515"/>
            <a:ext cx="355768" cy="421402"/>
          </a:xfrm>
          <a:custGeom>
            <a:avLst/>
            <a:gdLst>
              <a:gd name="T0" fmla="*/ 100 w 202"/>
              <a:gd name="T1" fmla="*/ 12 h 239"/>
              <a:gd name="T2" fmla="*/ 184 w 202"/>
              <a:gd name="T3" fmla="*/ 36 h 239"/>
              <a:gd name="T4" fmla="*/ 100 w 202"/>
              <a:gd name="T5" fmla="*/ 60 h 239"/>
              <a:gd name="T6" fmla="*/ 16 w 202"/>
              <a:gd name="T7" fmla="*/ 36 h 239"/>
              <a:gd name="T8" fmla="*/ 100 w 202"/>
              <a:gd name="T9" fmla="*/ 12 h 239"/>
              <a:gd name="T10" fmla="*/ 101 w 202"/>
              <a:gd name="T11" fmla="*/ 0 h 239"/>
              <a:gd name="T12" fmla="*/ 61 w 202"/>
              <a:gd name="T13" fmla="*/ 3 h 239"/>
              <a:gd name="T14" fmla="*/ 29 w 202"/>
              <a:gd name="T15" fmla="*/ 12 h 239"/>
              <a:gd name="T16" fmla="*/ 8 w 202"/>
              <a:gd name="T17" fmla="*/ 24 h 239"/>
              <a:gd name="T18" fmla="*/ 2 w 202"/>
              <a:gd name="T19" fmla="*/ 32 h 239"/>
              <a:gd name="T20" fmla="*/ 0 w 202"/>
              <a:gd name="T21" fmla="*/ 40 h 239"/>
              <a:gd name="T22" fmla="*/ 0 w 202"/>
              <a:gd name="T23" fmla="*/ 199 h 239"/>
              <a:gd name="T24" fmla="*/ 2 w 202"/>
              <a:gd name="T25" fmla="*/ 207 h 239"/>
              <a:gd name="T26" fmla="*/ 8 w 202"/>
              <a:gd name="T27" fmla="*/ 215 h 239"/>
              <a:gd name="T28" fmla="*/ 29 w 202"/>
              <a:gd name="T29" fmla="*/ 227 h 239"/>
              <a:gd name="T30" fmla="*/ 61 w 202"/>
              <a:gd name="T31" fmla="*/ 236 h 239"/>
              <a:gd name="T32" fmla="*/ 101 w 202"/>
              <a:gd name="T33" fmla="*/ 239 h 239"/>
              <a:gd name="T34" fmla="*/ 172 w 202"/>
              <a:gd name="T35" fmla="*/ 227 h 239"/>
              <a:gd name="T36" fmla="*/ 194 w 202"/>
              <a:gd name="T37" fmla="*/ 215 h 239"/>
              <a:gd name="T38" fmla="*/ 200 w 202"/>
              <a:gd name="T39" fmla="*/ 207 h 239"/>
              <a:gd name="T40" fmla="*/ 202 w 202"/>
              <a:gd name="T41" fmla="*/ 199 h 239"/>
              <a:gd name="T42" fmla="*/ 202 w 202"/>
              <a:gd name="T43" fmla="*/ 40 h 239"/>
              <a:gd name="T44" fmla="*/ 194 w 202"/>
              <a:gd name="T45" fmla="*/ 24 h 239"/>
              <a:gd name="T46" fmla="*/ 172 w 202"/>
              <a:gd name="T47" fmla="*/ 12 h 239"/>
              <a:gd name="T48" fmla="*/ 140 w 202"/>
              <a:gd name="T49" fmla="*/ 3 h 239"/>
              <a:gd name="T50" fmla="*/ 101 w 202"/>
              <a:gd name="T5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 h="239">
                <a:moveTo>
                  <a:pt x="100" y="12"/>
                </a:moveTo>
                <a:cubicBezTo>
                  <a:pt x="146" y="12"/>
                  <a:pt x="184" y="23"/>
                  <a:pt x="184" y="36"/>
                </a:cubicBezTo>
                <a:cubicBezTo>
                  <a:pt x="184" y="49"/>
                  <a:pt x="146" y="60"/>
                  <a:pt x="100" y="60"/>
                </a:cubicBezTo>
                <a:cubicBezTo>
                  <a:pt x="54" y="60"/>
                  <a:pt x="16" y="49"/>
                  <a:pt x="16" y="36"/>
                </a:cubicBezTo>
                <a:cubicBezTo>
                  <a:pt x="16" y="23"/>
                  <a:pt x="54" y="12"/>
                  <a:pt x="100" y="12"/>
                </a:cubicBezTo>
                <a:close/>
                <a:moveTo>
                  <a:pt x="101" y="0"/>
                </a:moveTo>
                <a:cubicBezTo>
                  <a:pt x="61" y="3"/>
                  <a:pt x="61" y="3"/>
                  <a:pt x="61" y="3"/>
                </a:cubicBezTo>
                <a:cubicBezTo>
                  <a:pt x="29" y="12"/>
                  <a:pt x="29" y="12"/>
                  <a:pt x="29" y="12"/>
                </a:cubicBezTo>
                <a:cubicBezTo>
                  <a:pt x="8" y="24"/>
                  <a:pt x="8" y="24"/>
                  <a:pt x="8" y="24"/>
                </a:cubicBezTo>
                <a:cubicBezTo>
                  <a:pt x="2" y="32"/>
                  <a:pt x="2" y="32"/>
                  <a:pt x="2" y="32"/>
                </a:cubicBezTo>
                <a:cubicBezTo>
                  <a:pt x="0" y="40"/>
                  <a:pt x="0" y="40"/>
                  <a:pt x="0" y="40"/>
                </a:cubicBezTo>
                <a:cubicBezTo>
                  <a:pt x="0" y="199"/>
                  <a:pt x="0" y="199"/>
                  <a:pt x="0" y="199"/>
                </a:cubicBezTo>
                <a:cubicBezTo>
                  <a:pt x="2" y="207"/>
                  <a:pt x="2" y="207"/>
                  <a:pt x="2" y="207"/>
                </a:cubicBezTo>
                <a:cubicBezTo>
                  <a:pt x="8" y="215"/>
                  <a:pt x="8" y="215"/>
                  <a:pt x="8" y="215"/>
                </a:cubicBezTo>
                <a:cubicBezTo>
                  <a:pt x="29" y="227"/>
                  <a:pt x="29" y="227"/>
                  <a:pt x="29" y="227"/>
                </a:cubicBezTo>
                <a:cubicBezTo>
                  <a:pt x="61" y="236"/>
                  <a:pt x="61" y="236"/>
                  <a:pt x="61" y="236"/>
                </a:cubicBezTo>
                <a:cubicBezTo>
                  <a:pt x="73" y="238"/>
                  <a:pt x="87" y="239"/>
                  <a:pt x="101" y="239"/>
                </a:cubicBezTo>
                <a:cubicBezTo>
                  <a:pt x="129" y="239"/>
                  <a:pt x="154" y="234"/>
                  <a:pt x="172" y="227"/>
                </a:cubicBezTo>
                <a:cubicBezTo>
                  <a:pt x="181" y="224"/>
                  <a:pt x="189" y="219"/>
                  <a:pt x="194" y="215"/>
                </a:cubicBezTo>
                <a:cubicBezTo>
                  <a:pt x="196" y="212"/>
                  <a:pt x="198" y="210"/>
                  <a:pt x="200" y="207"/>
                </a:cubicBezTo>
                <a:cubicBezTo>
                  <a:pt x="201" y="205"/>
                  <a:pt x="202" y="202"/>
                  <a:pt x="202" y="199"/>
                </a:cubicBezTo>
                <a:cubicBezTo>
                  <a:pt x="202" y="40"/>
                  <a:pt x="202" y="40"/>
                  <a:pt x="202" y="40"/>
                </a:cubicBezTo>
                <a:cubicBezTo>
                  <a:pt x="202" y="34"/>
                  <a:pt x="199" y="29"/>
                  <a:pt x="194" y="24"/>
                </a:cubicBezTo>
                <a:cubicBezTo>
                  <a:pt x="189" y="20"/>
                  <a:pt x="181" y="15"/>
                  <a:pt x="172" y="12"/>
                </a:cubicBezTo>
                <a:cubicBezTo>
                  <a:pt x="163" y="8"/>
                  <a:pt x="152" y="5"/>
                  <a:pt x="140" y="3"/>
                </a:cubicBezTo>
                <a:cubicBezTo>
                  <a:pt x="128" y="1"/>
                  <a:pt x="115" y="0"/>
                  <a:pt x="10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000000"/>
              </a:solidFill>
            </a:endParaRPr>
          </a:p>
        </p:txBody>
      </p:sp>
    </p:spTree>
    <p:extLst>
      <p:ext uri="{BB962C8B-B14F-4D97-AF65-F5344CB8AC3E}">
        <p14:creationId xmlns:p14="http://schemas.microsoft.com/office/powerpoint/2010/main" val="33988035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0-#ppt_w/2"/>
                                          </p:val>
                                        </p:tav>
                                        <p:tav tm="100000">
                                          <p:val>
                                            <p:strVal val="#ppt_x"/>
                                          </p:val>
                                        </p:tav>
                                      </p:tavLst>
                                    </p:anim>
                                    <p:anim calcmode="lin" valueType="num">
                                      <p:cBhvr additive="base">
                                        <p:cTn id="12" dur="500" fill="hold"/>
                                        <p:tgtEl>
                                          <p:spTgt spid="4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decel="100000" fill="hold" grpId="0" nodeType="afterEffect">
                                  <p:stCondLst>
                                    <p:cond delay="0"/>
                                  </p:stCondLst>
                                  <p:childTnLst>
                                    <p:set>
                                      <p:cBhvr>
                                        <p:cTn id="15" dur="1" fill="hold">
                                          <p:stCondLst>
                                            <p:cond delay="0"/>
                                          </p:stCondLst>
                                        </p:cTn>
                                        <p:tgtEl>
                                          <p:spTgt spid="23"/>
                                        </p:tgtEl>
                                        <p:attrNameLst>
                                          <p:attrName>style.visibility</p:attrName>
                                        </p:attrNameLst>
                                      </p:cBhvr>
                                      <p:to>
                                        <p:strVal val="visible"/>
                                      </p:to>
                                    </p:set>
                                    <p:anim calcmode="lin" valueType="num">
                                      <p:cBhvr additive="base">
                                        <p:cTn id="16" dur="750" fill="hold"/>
                                        <p:tgtEl>
                                          <p:spTgt spid="23"/>
                                        </p:tgtEl>
                                        <p:attrNameLst>
                                          <p:attrName>ppt_x</p:attrName>
                                        </p:attrNameLst>
                                      </p:cBhvr>
                                      <p:tavLst>
                                        <p:tav tm="0">
                                          <p:val>
                                            <p:strVal val="0-#ppt_w/2"/>
                                          </p:val>
                                        </p:tav>
                                        <p:tav tm="100000">
                                          <p:val>
                                            <p:strVal val="#ppt_x"/>
                                          </p:val>
                                        </p:tav>
                                      </p:tavLst>
                                    </p:anim>
                                    <p:anim calcmode="lin" valueType="num">
                                      <p:cBhvr additive="base">
                                        <p:cTn id="17" dur="750" fill="hold"/>
                                        <p:tgtEl>
                                          <p:spTgt spid="23"/>
                                        </p:tgtEl>
                                        <p:attrNameLst>
                                          <p:attrName>ppt_y</p:attrName>
                                        </p:attrNameLst>
                                      </p:cBhvr>
                                      <p:tavLst>
                                        <p:tav tm="0">
                                          <p:val>
                                            <p:strVal val="#ppt_y"/>
                                          </p:val>
                                        </p:tav>
                                        <p:tav tm="100000">
                                          <p:val>
                                            <p:strVal val="#ppt_y"/>
                                          </p:val>
                                        </p:tav>
                                      </p:tavLst>
                                    </p:anim>
                                  </p:childTnLst>
                                </p:cTn>
                              </p:par>
                            </p:childTnLst>
                          </p:cTn>
                        </p:par>
                        <p:par>
                          <p:cTn id="18" fill="hold">
                            <p:stCondLst>
                              <p:cond delay="1250"/>
                            </p:stCondLst>
                            <p:childTnLst>
                              <p:par>
                                <p:cTn id="19" presetID="10" presetClass="entr" presetSubtype="0" fill="hold" nodeType="after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250"/>
                                        <p:tgtEl>
                                          <p:spTgt spid="27"/>
                                        </p:tgtEl>
                                      </p:cBhvr>
                                    </p:animEffect>
                                  </p:childTnLst>
                                </p:cTn>
                              </p:par>
                              <p:par>
                                <p:cTn id="22" presetID="35" presetClass="path" presetSubtype="0" decel="100000" fill="hold" nodeType="withEffect">
                                  <p:stCondLst>
                                    <p:cond delay="0"/>
                                  </p:stCondLst>
                                  <p:childTnLst>
                                    <p:animMotion origin="layout" path="M -3.10186E-6 -3.63595E-6 L -0.03689 -3.63595E-6 " pathEditMode="relative" rAng="0" ptsTypes="AA">
                                      <p:cBhvr>
                                        <p:cTn id="23" dur="500" spd="-100000" fill="hold"/>
                                        <p:tgtEl>
                                          <p:spTgt spid="27"/>
                                        </p:tgtEl>
                                        <p:attrNameLst>
                                          <p:attrName>ppt_x</p:attrName>
                                          <p:attrName>ppt_y</p:attrName>
                                        </p:attrNameLst>
                                      </p:cBhvr>
                                      <p:rCtr x="-1851" y="0"/>
                                    </p:animMotion>
                                  </p:childTnLst>
                                </p:cTn>
                              </p:par>
                            </p:childTnLst>
                          </p:cTn>
                        </p:par>
                        <p:par>
                          <p:cTn id="24" fill="hold">
                            <p:stCondLst>
                              <p:cond delay="1750"/>
                            </p:stCondLst>
                            <p:childTnLst>
                              <p:par>
                                <p:cTn id="25" presetID="2" presetClass="entr" presetSubtype="8" decel="100000"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750" fill="hold"/>
                                        <p:tgtEl>
                                          <p:spTgt spid="24"/>
                                        </p:tgtEl>
                                        <p:attrNameLst>
                                          <p:attrName>ppt_x</p:attrName>
                                        </p:attrNameLst>
                                      </p:cBhvr>
                                      <p:tavLst>
                                        <p:tav tm="0">
                                          <p:val>
                                            <p:strVal val="0-#ppt_w/2"/>
                                          </p:val>
                                        </p:tav>
                                        <p:tav tm="100000">
                                          <p:val>
                                            <p:strVal val="#ppt_x"/>
                                          </p:val>
                                        </p:tav>
                                      </p:tavLst>
                                    </p:anim>
                                    <p:anim calcmode="lin" valueType="num">
                                      <p:cBhvr additive="base">
                                        <p:cTn id="28" dur="750" fill="hold"/>
                                        <p:tgtEl>
                                          <p:spTgt spid="2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250"/>
                                        <p:tgtEl>
                                          <p:spTgt spid="38"/>
                                        </p:tgtEl>
                                      </p:cBhvr>
                                    </p:animEffect>
                                  </p:childTnLst>
                                </p:cTn>
                              </p:par>
                              <p:par>
                                <p:cTn id="33" presetID="35" presetClass="path" presetSubtype="0" decel="100000" fill="hold" nodeType="withEffect">
                                  <p:stCondLst>
                                    <p:cond delay="0"/>
                                  </p:stCondLst>
                                  <p:childTnLst>
                                    <p:animMotion origin="layout" path="M -3.10186E-6 -3.44984E-6 L -0.03689 -3.44984E-6 " pathEditMode="relative" rAng="0" ptsTypes="AA">
                                      <p:cBhvr>
                                        <p:cTn id="34" dur="500" spd="-100000" fill="hold"/>
                                        <p:tgtEl>
                                          <p:spTgt spid="38"/>
                                        </p:tgtEl>
                                        <p:attrNameLst>
                                          <p:attrName>ppt_x</p:attrName>
                                          <p:attrName>ppt_y</p:attrName>
                                        </p:attrNameLst>
                                      </p:cBhvr>
                                      <p:rCtr x="-1851" y="0"/>
                                    </p:animMotion>
                                  </p:childTnLst>
                                </p:cTn>
                              </p:par>
                            </p:childTnLst>
                          </p:cTn>
                        </p:par>
                        <p:par>
                          <p:cTn id="35" fill="hold">
                            <p:stCondLst>
                              <p:cond delay="3000"/>
                            </p:stCondLst>
                            <p:childTnLst>
                              <p:par>
                                <p:cTn id="36" presetID="10" presetClass="entr" presetSubtype="0" fill="hold"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250"/>
                                        <p:tgtEl>
                                          <p:spTgt spid="41"/>
                                        </p:tgtEl>
                                      </p:cBhvr>
                                    </p:animEffect>
                                  </p:childTnLst>
                                </p:cTn>
                              </p:par>
                              <p:par>
                                <p:cTn id="39" presetID="35" presetClass="path" presetSubtype="0" decel="100000" fill="hold" nodeType="withEffect">
                                  <p:stCondLst>
                                    <p:cond delay="0"/>
                                  </p:stCondLst>
                                  <p:childTnLst>
                                    <p:animMotion origin="layout" path="M -3.10186E-6 1.39809E-6 L -0.03689 1.39809E-6 " pathEditMode="relative" rAng="0" ptsTypes="AA">
                                      <p:cBhvr>
                                        <p:cTn id="40" dur="500" spd="-100000" fill="hold"/>
                                        <p:tgtEl>
                                          <p:spTgt spid="41"/>
                                        </p:tgtEl>
                                        <p:attrNameLst>
                                          <p:attrName>ppt_x</p:attrName>
                                          <p:attrName>ppt_y</p:attrName>
                                        </p:attrNameLst>
                                      </p:cBhvr>
                                      <p:rCtr x="-185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44" grpId="0" animBg="1"/>
      <p:bldP spid="45"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73138"/>
          </a:xfrm>
          <a:prstGeom prst="rect">
            <a:avLst/>
          </a:prstGeom>
        </p:spPr>
        <p:txBody>
          <a:bodyPr>
            <a:normAutofit/>
          </a:bodyPr>
          <a:lstStyle/>
          <a:p>
            <a:pPr marL="0" algn="ctr"/>
            <a:r>
              <a:rPr lang="en-US" sz="6000" dirty="0" smtClean="0"/>
              <a:t>Azure Search</a:t>
            </a:r>
            <a:endParaRPr lang="en-US" sz="6000" dirty="0"/>
          </a:p>
        </p:txBody>
      </p:sp>
      <p:pic>
        <p:nvPicPr>
          <p:cNvPr id="4" name="Picture 3"/>
          <p:cNvPicPr>
            <a:picLocks noChangeAspect="1"/>
          </p:cNvPicPr>
          <p:nvPr/>
        </p:nvPicPr>
        <p:blipFill>
          <a:blip r:embed="rId3"/>
          <a:stretch>
            <a:fillRect/>
          </a:stretch>
        </p:blipFill>
        <p:spPr>
          <a:xfrm>
            <a:off x="4818953" y="2551133"/>
            <a:ext cx="2554094" cy="1755735"/>
          </a:xfrm>
          <a:prstGeom prst="rect">
            <a:avLst/>
          </a:prstGeom>
        </p:spPr>
      </p:pic>
    </p:spTree>
    <p:extLst>
      <p:ext uri="{BB962C8B-B14F-4D97-AF65-F5344CB8AC3E}">
        <p14:creationId xmlns:p14="http://schemas.microsoft.com/office/powerpoint/2010/main" val="3716071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6456509" y="3618387"/>
            <a:ext cx="5733905" cy="3268844"/>
            <a:chOff x="5395913" y="3005041"/>
            <a:chExt cx="7045325" cy="4016472"/>
          </a:xfrm>
        </p:grpSpPr>
        <p:sp>
          <p:nvSpPr>
            <p:cNvPr id="27" name="AutoShape 3"/>
            <p:cNvSpPr>
              <a:spLocks noChangeAspect="1" noChangeArrowheads="1" noTextEdit="1"/>
            </p:cNvSpPr>
            <p:nvPr/>
          </p:nvSpPr>
          <p:spPr bwMode="auto">
            <a:xfrm>
              <a:off x="5397500" y="3095625"/>
              <a:ext cx="7042150" cy="392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8" name="Freeform 5"/>
            <p:cNvSpPr>
              <a:spLocks/>
            </p:cNvSpPr>
            <p:nvPr/>
          </p:nvSpPr>
          <p:spPr bwMode="auto">
            <a:xfrm>
              <a:off x="7165975" y="4114088"/>
              <a:ext cx="5272137" cy="1918412"/>
            </a:xfrm>
            <a:custGeom>
              <a:avLst/>
              <a:gdLst>
                <a:gd name="T0" fmla="*/ 16 w 3012"/>
                <a:gd name="T1" fmla="*/ 1048 h 1048"/>
                <a:gd name="T2" fmla="*/ 0 w 3012"/>
                <a:gd name="T3" fmla="*/ 977 h 1048"/>
                <a:gd name="T4" fmla="*/ 876 w 3012"/>
                <a:gd name="T5" fmla="*/ 764 h 1048"/>
                <a:gd name="T6" fmla="*/ 1593 w 3012"/>
                <a:gd name="T7" fmla="*/ 317 h 1048"/>
                <a:gd name="T8" fmla="*/ 2476 w 3012"/>
                <a:gd name="T9" fmla="*/ 283 h 1048"/>
                <a:gd name="T10" fmla="*/ 3012 w 3012"/>
                <a:gd name="T11" fmla="*/ 0 h 1048"/>
                <a:gd name="T12" fmla="*/ 3012 w 3012"/>
                <a:gd name="T13" fmla="*/ 0 h 1048"/>
                <a:gd name="T14" fmla="*/ 3012 w 3012"/>
                <a:gd name="T15" fmla="*/ 74 h 1048"/>
                <a:gd name="T16" fmla="*/ 3012 w 3012"/>
                <a:gd name="T17" fmla="*/ 79 h 1048"/>
                <a:gd name="T18" fmla="*/ 2497 w 3012"/>
                <a:gd name="T19" fmla="*/ 356 h 1048"/>
                <a:gd name="T20" fmla="*/ 1615 w 3012"/>
                <a:gd name="T21" fmla="*/ 390 h 1048"/>
                <a:gd name="T22" fmla="*/ 905 w 3012"/>
                <a:gd name="T23" fmla="*/ 831 h 1048"/>
                <a:gd name="T24" fmla="*/ 16 w 3012"/>
                <a:gd name="T25" fmla="*/ 1048 h 1048"/>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0000 w 11026"/>
                <a:gd name="connsiteY7" fmla="*/ 2237 h 11531"/>
                <a:gd name="connsiteX8" fmla="*/ 10000 w 11026"/>
                <a:gd name="connsiteY8" fmla="*/ 2285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0000 w 11026"/>
                <a:gd name="connsiteY7" fmla="*/ 2237 h 11531"/>
                <a:gd name="connsiteX8" fmla="*/ 10030 w 11026"/>
                <a:gd name="connsiteY8" fmla="*/ 2528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1026 w 11026"/>
                <a:gd name="connsiteY7" fmla="*/ 620 h 11531"/>
                <a:gd name="connsiteX8" fmla="*/ 10030 w 11026"/>
                <a:gd name="connsiteY8" fmla="*/ 2528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1026 w 11026"/>
                <a:gd name="connsiteY7" fmla="*/ 620 h 11531"/>
                <a:gd name="connsiteX8" fmla="*/ 11026 w 11026"/>
                <a:gd name="connsiteY8" fmla="*/ 624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 name="connsiteX0" fmla="*/ 53 w 11026"/>
                <a:gd name="connsiteY0" fmla="*/ 11531 h 11531"/>
                <a:gd name="connsiteX1" fmla="*/ 0 w 11026"/>
                <a:gd name="connsiteY1" fmla="*/ 10854 h 11531"/>
                <a:gd name="connsiteX2" fmla="*/ 2908 w 11026"/>
                <a:gd name="connsiteY2" fmla="*/ 8821 h 11531"/>
                <a:gd name="connsiteX3" fmla="*/ 5289 w 11026"/>
                <a:gd name="connsiteY3" fmla="*/ 4556 h 11531"/>
                <a:gd name="connsiteX4" fmla="*/ 8220 w 11026"/>
                <a:gd name="connsiteY4" fmla="*/ 4231 h 11531"/>
                <a:gd name="connsiteX5" fmla="*/ 10000 w 11026"/>
                <a:gd name="connsiteY5" fmla="*/ 1531 h 11531"/>
                <a:gd name="connsiteX6" fmla="*/ 11026 w 11026"/>
                <a:gd name="connsiteY6" fmla="*/ 0 h 11531"/>
                <a:gd name="connsiteX7" fmla="*/ 11026 w 11026"/>
                <a:gd name="connsiteY7" fmla="*/ 620 h 11531"/>
                <a:gd name="connsiteX8" fmla="*/ 11026 w 11026"/>
                <a:gd name="connsiteY8" fmla="*/ 653 h 11531"/>
                <a:gd name="connsiteX9" fmla="*/ 8290 w 11026"/>
                <a:gd name="connsiteY9" fmla="*/ 4928 h 11531"/>
                <a:gd name="connsiteX10" fmla="*/ 5362 w 11026"/>
                <a:gd name="connsiteY10" fmla="*/ 5252 h 11531"/>
                <a:gd name="connsiteX11" fmla="*/ 3005 w 11026"/>
                <a:gd name="connsiteY11" fmla="*/ 9460 h 11531"/>
                <a:gd name="connsiteX12" fmla="*/ 53 w 11026"/>
                <a:gd name="connsiteY12" fmla="*/ 11531 h 11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26" h="11531">
                  <a:moveTo>
                    <a:pt x="53" y="11531"/>
                  </a:moveTo>
                  <a:cubicBezTo>
                    <a:pt x="35" y="11305"/>
                    <a:pt x="18" y="11080"/>
                    <a:pt x="0" y="10854"/>
                  </a:cubicBezTo>
                  <a:lnTo>
                    <a:pt x="2908" y="8821"/>
                  </a:lnTo>
                  <a:lnTo>
                    <a:pt x="5289" y="4556"/>
                  </a:lnTo>
                  <a:lnTo>
                    <a:pt x="8220" y="4231"/>
                  </a:lnTo>
                  <a:lnTo>
                    <a:pt x="10000" y="1531"/>
                  </a:lnTo>
                  <a:lnTo>
                    <a:pt x="11026" y="0"/>
                  </a:lnTo>
                  <a:lnTo>
                    <a:pt x="11026" y="620"/>
                  </a:lnTo>
                  <a:lnTo>
                    <a:pt x="11026" y="653"/>
                  </a:lnTo>
                  <a:lnTo>
                    <a:pt x="8290" y="4928"/>
                  </a:lnTo>
                  <a:lnTo>
                    <a:pt x="5362" y="5252"/>
                  </a:lnTo>
                  <a:lnTo>
                    <a:pt x="3005" y="9460"/>
                  </a:lnTo>
                  <a:lnTo>
                    <a:pt x="53" y="115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9" name="Freeform 6"/>
            <p:cNvSpPr>
              <a:spLocks/>
            </p:cNvSpPr>
            <p:nvPr/>
          </p:nvSpPr>
          <p:spPr bwMode="auto">
            <a:xfrm>
              <a:off x="7175500" y="3005041"/>
              <a:ext cx="5262846" cy="2835372"/>
            </a:xfrm>
            <a:custGeom>
              <a:avLst/>
              <a:gdLst>
                <a:gd name="T0" fmla="*/ 31 w 3049"/>
                <a:gd name="T1" fmla="*/ 1728 h 1728"/>
                <a:gd name="T2" fmla="*/ 0 w 3049"/>
                <a:gd name="T3" fmla="*/ 1662 h 1728"/>
                <a:gd name="T4" fmla="*/ 712 w 3049"/>
                <a:gd name="T5" fmla="*/ 1334 h 1728"/>
                <a:gd name="T6" fmla="*/ 1151 w 3049"/>
                <a:gd name="T7" fmla="*/ 819 h 1728"/>
                <a:gd name="T8" fmla="*/ 1870 w 3049"/>
                <a:gd name="T9" fmla="*/ 669 h 1728"/>
                <a:gd name="T10" fmla="*/ 2305 w 3049"/>
                <a:gd name="T11" fmla="*/ 157 h 1728"/>
                <a:gd name="T12" fmla="*/ 3049 w 3049"/>
                <a:gd name="T13" fmla="*/ 0 h 1728"/>
                <a:gd name="T14" fmla="*/ 3049 w 3049"/>
                <a:gd name="T15" fmla="*/ 73 h 1728"/>
                <a:gd name="T16" fmla="*/ 2344 w 3049"/>
                <a:gd name="T17" fmla="*/ 224 h 1728"/>
                <a:gd name="T18" fmla="*/ 1909 w 3049"/>
                <a:gd name="T19" fmla="*/ 736 h 1728"/>
                <a:gd name="T20" fmla="*/ 1189 w 3049"/>
                <a:gd name="T21" fmla="*/ 886 h 1728"/>
                <a:gd name="T22" fmla="*/ 758 w 3049"/>
                <a:gd name="T23" fmla="*/ 1393 h 1728"/>
                <a:gd name="T24" fmla="*/ 31 w 3049"/>
                <a:gd name="T25" fmla="*/ 1728 h 1728"/>
                <a:gd name="connsiteX0" fmla="*/ 102 w 10886"/>
                <a:gd name="connsiteY0" fmla="*/ 10000 h 10000"/>
                <a:gd name="connsiteX1" fmla="*/ 0 w 10886"/>
                <a:gd name="connsiteY1" fmla="*/ 9618 h 10000"/>
                <a:gd name="connsiteX2" fmla="*/ 2335 w 10886"/>
                <a:gd name="connsiteY2" fmla="*/ 7720 h 10000"/>
                <a:gd name="connsiteX3" fmla="*/ 3775 w 10886"/>
                <a:gd name="connsiteY3" fmla="*/ 4740 h 10000"/>
                <a:gd name="connsiteX4" fmla="*/ 6133 w 10886"/>
                <a:gd name="connsiteY4" fmla="*/ 3872 h 10000"/>
                <a:gd name="connsiteX5" fmla="*/ 7560 w 10886"/>
                <a:gd name="connsiteY5" fmla="*/ 909 h 10000"/>
                <a:gd name="connsiteX6" fmla="*/ 10000 w 10886"/>
                <a:gd name="connsiteY6" fmla="*/ 0 h 10000"/>
                <a:gd name="connsiteX7" fmla="*/ 10886 w 10886"/>
                <a:gd name="connsiteY7" fmla="*/ 75 h 10000"/>
                <a:gd name="connsiteX8" fmla="*/ 7688 w 10886"/>
                <a:gd name="connsiteY8" fmla="*/ 1296 h 10000"/>
                <a:gd name="connsiteX9" fmla="*/ 6261 w 10886"/>
                <a:gd name="connsiteY9" fmla="*/ 4259 h 10000"/>
                <a:gd name="connsiteX10" fmla="*/ 3900 w 10886"/>
                <a:gd name="connsiteY10" fmla="*/ 5127 h 10000"/>
                <a:gd name="connsiteX11" fmla="*/ 2486 w 10886"/>
                <a:gd name="connsiteY11" fmla="*/ 8061 h 10000"/>
                <a:gd name="connsiteX12" fmla="*/ 102 w 10886"/>
                <a:gd name="connsiteY12" fmla="*/ 10000 h 10000"/>
                <a:gd name="connsiteX0" fmla="*/ 102 w 10886"/>
                <a:gd name="connsiteY0" fmla="*/ 10336 h 10336"/>
                <a:gd name="connsiteX1" fmla="*/ 0 w 10886"/>
                <a:gd name="connsiteY1" fmla="*/ 9954 h 10336"/>
                <a:gd name="connsiteX2" fmla="*/ 2335 w 10886"/>
                <a:gd name="connsiteY2" fmla="*/ 8056 h 10336"/>
                <a:gd name="connsiteX3" fmla="*/ 3775 w 10886"/>
                <a:gd name="connsiteY3" fmla="*/ 5076 h 10336"/>
                <a:gd name="connsiteX4" fmla="*/ 6133 w 10886"/>
                <a:gd name="connsiteY4" fmla="*/ 4208 h 10336"/>
                <a:gd name="connsiteX5" fmla="*/ 7560 w 10886"/>
                <a:gd name="connsiteY5" fmla="*/ 1245 h 10336"/>
                <a:gd name="connsiteX6" fmla="*/ 10879 w 10886"/>
                <a:gd name="connsiteY6" fmla="*/ 0 h 10336"/>
                <a:gd name="connsiteX7" fmla="*/ 10886 w 10886"/>
                <a:gd name="connsiteY7" fmla="*/ 411 h 10336"/>
                <a:gd name="connsiteX8" fmla="*/ 7688 w 10886"/>
                <a:gd name="connsiteY8" fmla="*/ 1632 h 10336"/>
                <a:gd name="connsiteX9" fmla="*/ 6261 w 10886"/>
                <a:gd name="connsiteY9" fmla="*/ 4595 h 10336"/>
                <a:gd name="connsiteX10" fmla="*/ 3900 w 10886"/>
                <a:gd name="connsiteY10" fmla="*/ 5463 h 10336"/>
                <a:gd name="connsiteX11" fmla="*/ 2486 w 10886"/>
                <a:gd name="connsiteY11" fmla="*/ 8397 h 10336"/>
                <a:gd name="connsiteX12" fmla="*/ 102 w 10886"/>
                <a:gd name="connsiteY12" fmla="*/ 10336 h 10336"/>
                <a:gd name="connsiteX0" fmla="*/ 102 w 10879"/>
                <a:gd name="connsiteY0" fmla="*/ 10336 h 10336"/>
                <a:gd name="connsiteX1" fmla="*/ 0 w 10879"/>
                <a:gd name="connsiteY1" fmla="*/ 9954 h 10336"/>
                <a:gd name="connsiteX2" fmla="*/ 2335 w 10879"/>
                <a:gd name="connsiteY2" fmla="*/ 8056 h 10336"/>
                <a:gd name="connsiteX3" fmla="*/ 3775 w 10879"/>
                <a:gd name="connsiteY3" fmla="*/ 5076 h 10336"/>
                <a:gd name="connsiteX4" fmla="*/ 6133 w 10879"/>
                <a:gd name="connsiteY4" fmla="*/ 4208 h 10336"/>
                <a:gd name="connsiteX5" fmla="*/ 7560 w 10879"/>
                <a:gd name="connsiteY5" fmla="*/ 1245 h 10336"/>
                <a:gd name="connsiteX6" fmla="*/ 10879 w 10879"/>
                <a:gd name="connsiteY6" fmla="*/ 0 h 10336"/>
                <a:gd name="connsiteX7" fmla="*/ 10873 w 10879"/>
                <a:gd name="connsiteY7" fmla="*/ 399 h 10336"/>
                <a:gd name="connsiteX8" fmla="*/ 7688 w 10879"/>
                <a:gd name="connsiteY8" fmla="*/ 1632 h 10336"/>
                <a:gd name="connsiteX9" fmla="*/ 6261 w 10879"/>
                <a:gd name="connsiteY9" fmla="*/ 4595 h 10336"/>
                <a:gd name="connsiteX10" fmla="*/ 3900 w 10879"/>
                <a:gd name="connsiteY10" fmla="*/ 5463 h 10336"/>
                <a:gd name="connsiteX11" fmla="*/ 2486 w 10879"/>
                <a:gd name="connsiteY11" fmla="*/ 8397 h 10336"/>
                <a:gd name="connsiteX12" fmla="*/ 102 w 10879"/>
                <a:gd name="connsiteY12" fmla="*/ 10336 h 10336"/>
                <a:gd name="connsiteX0" fmla="*/ 102 w 10873"/>
                <a:gd name="connsiteY0" fmla="*/ 10336 h 10336"/>
                <a:gd name="connsiteX1" fmla="*/ 0 w 10873"/>
                <a:gd name="connsiteY1" fmla="*/ 9954 h 10336"/>
                <a:gd name="connsiteX2" fmla="*/ 2335 w 10873"/>
                <a:gd name="connsiteY2" fmla="*/ 8056 h 10336"/>
                <a:gd name="connsiteX3" fmla="*/ 3775 w 10873"/>
                <a:gd name="connsiteY3" fmla="*/ 5076 h 10336"/>
                <a:gd name="connsiteX4" fmla="*/ 6133 w 10873"/>
                <a:gd name="connsiteY4" fmla="*/ 4208 h 10336"/>
                <a:gd name="connsiteX5" fmla="*/ 7560 w 10873"/>
                <a:gd name="connsiteY5" fmla="*/ 1245 h 10336"/>
                <a:gd name="connsiteX6" fmla="*/ 10872 w 10873"/>
                <a:gd name="connsiteY6" fmla="*/ 0 h 10336"/>
                <a:gd name="connsiteX7" fmla="*/ 10873 w 10873"/>
                <a:gd name="connsiteY7" fmla="*/ 399 h 10336"/>
                <a:gd name="connsiteX8" fmla="*/ 7688 w 10873"/>
                <a:gd name="connsiteY8" fmla="*/ 1632 h 10336"/>
                <a:gd name="connsiteX9" fmla="*/ 6261 w 10873"/>
                <a:gd name="connsiteY9" fmla="*/ 4595 h 10336"/>
                <a:gd name="connsiteX10" fmla="*/ 3900 w 10873"/>
                <a:gd name="connsiteY10" fmla="*/ 5463 h 10336"/>
                <a:gd name="connsiteX11" fmla="*/ 2486 w 10873"/>
                <a:gd name="connsiteY11" fmla="*/ 8397 h 10336"/>
                <a:gd name="connsiteX12" fmla="*/ 102 w 10873"/>
                <a:gd name="connsiteY12" fmla="*/ 10336 h 10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73" h="10336">
                  <a:moveTo>
                    <a:pt x="102" y="10336"/>
                  </a:moveTo>
                  <a:lnTo>
                    <a:pt x="0" y="9954"/>
                  </a:lnTo>
                  <a:lnTo>
                    <a:pt x="2335" y="8056"/>
                  </a:lnTo>
                  <a:lnTo>
                    <a:pt x="3775" y="5076"/>
                  </a:lnTo>
                  <a:lnTo>
                    <a:pt x="6133" y="4208"/>
                  </a:lnTo>
                  <a:lnTo>
                    <a:pt x="7560" y="1245"/>
                  </a:lnTo>
                  <a:lnTo>
                    <a:pt x="10872" y="0"/>
                  </a:lnTo>
                  <a:cubicBezTo>
                    <a:pt x="10874" y="137"/>
                    <a:pt x="10871" y="262"/>
                    <a:pt x="10873" y="399"/>
                  </a:cubicBezTo>
                  <a:lnTo>
                    <a:pt x="7688" y="1632"/>
                  </a:lnTo>
                  <a:lnTo>
                    <a:pt x="6261" y="4595"/>
                  </a:lnTo>
                  <a:lnTo>
                    <a:pt x="3900" y="5463"/>
                  </a:lnTo>
                  <a:lnTo>
                    <a:pt x="2486" y="8397"/>
                  </a:lnTo>
                  <a:lnTo>
                    <a:pt x="102" y="1033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0" name="Freeform 7"/>
            <p:cNvSpPr>
              <a:spLocks/>
            </p:cNvSpPr>
            <p:nvPr/>
          </p:nvSpPr>
          <p:spPr bwMode="auto">
            <a:xfrm>
              <a:off x="7186613" y="5083175"/>
              <a:ext cx="5251287" cy="1295400"/>
            </a:xfrm>
            <a:custGeom>
              <a:avLst/>
              <a:gdLst>
                <a:gd name="T0" fmla="*/ 11 w 2999"/>
                <a:gd name="T1" fmla="*/ 816 h 816"/>
                <a:gd name="T2" fmla="*/ 0 w 2999"/>
                <a:gd name="T3" fmla="*/ 743 h 816"/>
                <a:gd name="T4" fmla="*/ 695 w 2999"/>
                <a:gd name="T5" fmla="*/ 633 h 816"/>
                <a:gd name="T6" fmla="*/ 1274 w 2999"/>
                <a:gd name="T7" fmla="*/ 280 h 816"/>
                <a:gd name="T8" fmla="*/ 1977 w 2999"/>
                <a:gd name="T9" fmla="*/ 351 h 816"/>
                <a:gd name="T10" fmla="*/ 2552 w 2999"/>
                <a:gd name="T11" fmla="*/ 0 h 816"/>
                <a:gd name="T12" fmla="*/ 2999 w 2999"/>
                <a:gd name="T13" fmla="*/ 54 h 816"/>
                <a:gd name="T14" fmla="*/ 2999 w 2999"/>
                <a:gd name="T15" fmla="*/ 127 h 816"/>
                <a:gd name="T16" fmla="*/ 2569 w 2999"/>
                <a:gd name="T17" fmla="*/ 77 h 816"/>
                <a:gd name="T18" fmla="*/ 1994 w 2999"/>
                <a:gd name="T19" fmla="*/ 426 h 816"/>
                <a:gd name="T20" fmla="*/ 1291 w 2999"/>
                <a:gd name="T21" fmla="*/ 356 h 816"/>
                <a:gd name="T22" fmla="*/ 720 w 2999"/>
                <a:gd name="T23" fmla="*/ 703 h 816"/>
                <a:gd name="T24" fmla="*/ 11 w 2999"/>
                <a:gd name="T25" fmla="*/ 816 h 816"/>
                <a:gd name="connsiteX0" fmla="*/ 37 w 11035"/>
                <a:gd name="connsiteY0" fmla="*/ 10000 h 10000"/>
                <a:gd name="connsiteX1" fmla="*/ 0 w 11035"/>
                <a:gd name="connsiteY1" fmla="*/ 9105 h 10000"/>
                <a:gd name="connsiteX2" fmla="*/ 2317 w 11035"/>
                <a:gd name="connsiteY2" fmla="*/ 7757 h 10000"/>
                <a:gd name="connsiteX3" fmla="*/ 4248 w 11035"/>
                <a:gd name="connsiteY3" fmla="*/ 3431 h 10000"/>
                <a:gd name="connsiteX4" fmla="*/ 6592 w 11035"/>
                <a:gd name="connsiteY4" fmla="*/ 4301 h 10000"/>
                <a:gd name="connsiteX5" fmla="*/ 8510 w 11035"/>
                <a:gd name="connsiteY5" fmla="*/ 0 h 10000"/>
                <a:gd name="connsiteX6" fmla="*/ 11035 w 11035"/>
                <a:gd name="connsiteY6" fmla="*/ 1122 h 10000"/>
                <a:gd name="connsiteX7" fmla="*/ 10000 w 11035"/>
                <a:gd name="connsiteY7" fmla="*/ 1556 h 10000"/>
                <a:gd name="connsiteX8" fmla="*/ 8566 w 11035"/>
                <a:gd name="connsiteY8" fmla="*/ 944 h 10000"/>
                <a:gd name="connsiteX9" fmla="*/ 6649 w 11035"/>
                <a:gd name="connsiteY9" fmla="*/ 5221 h 10000"/>
                <a:gd name="connsiteX10" fmla="*/ 4305 w 11035"/>
                <a:gd name="connsiteY10" fmla="*/ 4363 h 10000"/>
                <a:gd name="connsiteX11" fmla="*/ 2401 w 11035"/>
                <a:gd name="connsiteY11" fmla="*/ 8615 h 10000"/>
                <a:gd name="connsiteX12" fmla="*/ 37 w 11035"/>
                <a:gd name="connsiteY12" fmla="*/ 10000 h 10000"/>
                <a:gd name="connsiteX0" fmla="*/ 37 w 11035"/>
                <a:gd name="connsiteY0" fmla="*/ 10000 h 10000"/>
                <a:gd name="connsiteX1" fmla="*/ 0 w 11035"/>
                <a:gd name="connsiteY1" fmla="*/ 9105 h 10000"/>
                <a:gd name="connsiteX2" fmla="*/ 2317 w 11035"/>
                <a:gd name="connsiteY2" fmla="*/ 7757 h 10000"/>
                <a:gd name="connsiteX3" fmla="*/ 4248 w 11035"/>
                <a:gd name="connsiteY3" fmla="*/ 3431 h 10000"/>
                <a:gd name="connsiteX4" fmla="*/ 6592 w 11035"/>
                <a:gd name="connsiteY4" fmla="*/ 4301 h 10000"/>
                <a:gd name="connsiteX5" fmla="*/ 8510 w 11035"/>
                <a:gd name="connsiteY5" fmla="*/ 0 h 10000"/>
                <a:gd name="connsiteX6" fmla="*/ 11035 w 11035"/>
                <a:gd name="connsiteY6" fmla="*/ 1122 h 10000"/>
                <a:gd name="connsiteX7" fmla="*/ 11030 w 11035"/>
                <a:gd name="connsiteY7" fmla="*/ 2034 h 10000"/>
                <a:gd name="connsiteX8" fmla="*/ 8566 w 11035"/>
                <a:gd name="connsiteY8" fmla="*/ 944 h 10000"/>
                <a:gd name="connsiteX9" fmla="*/ 6649 w 11035"/>
                <a:gd name="connsiteY9" fmla="*/ 5221 h 10000"/>
                <a:gd name="connsiteX10" fmla="*/ 4305 w 11035"/>
                <a:gd name="connsiteY10" fmla="*/ 4363 h 10000"/>
                <a:gd name="connsiteX11" fmla="*/ 2401 w 11035"/>
                <a:gd name="connsiteY11" fmla="*/ 8615 h 10000"/>
                <a:gd name="connsiteX12" fmla="*/ 37 w 11035"/>
                <a:gd name="connsiteY12" fmla="*/ 10000 h 10000"/>
                <a:gd name="connsiteX0" fmla="*/ 37 w 11030"/>
                <a:gd name="connsiteY0" fmla="*/ 10000 h 10000"/>
                <a:gd name="connsiteX1" fmla="*/ 0 w 11030"/>
                <a:gd name="connsiteY1" fmla="*/ 9105 h 10000"/>
                <a:gd name="connsiteX2" fmla="*/ 2317 w 11030"/>
                <a:gd name="connsiteY2" fmla="*/ 7757 h 10000"/>
                <a:gd name="connsiteX3" fmla="*/ 4248 w 11030"/>
                <a:gd name="connsiteY3" fmla="*/ 3431 h 10000"/>
                <a:gd name="connsiteX4" fmla="*/ 6592 w 11030"/>
                <a:gd name="connsiteY4" fmla="*/ 4301 h 10000"/>
                <a:gd name="connsiteX5" fmla="*/ 8510 w 11030"/>
                <a:gd name="connsiteY5" fmla="*/ 0 h 10000"/>
                <a:gd name="connsiteX6" fmla="*/ 11030 w 11030"/>
                <a:gd name="connsiteY6" fmla="*/ 1140 h 10000"/>
                <a:gd name="connsiteX7" fmla="*/ 11030 w 11030"/>
                <a:gd name="connsiteY7" fmla="*/ 2034 h 10000"/>
                <a:gd name="connsiteX8" fmla="*/ 8566 w 11030"/>
                <a:gd name="connsiteY8" fmla="*/ 944 h 10000"/>
                <a:gd name="connsiteX9" fmla="*/ 6649 w 11030"/>
                <a:gd name="connsiteY9" fmla="*/ 5221 h 10000"/>
                <a:gd name="connsiteX10" fmla="*/ 4305 w 11030"/>
                <a:gd name="connsiteY10" fmla="*/ 4363 h 10000"/>
                <a:gd name="connsiteX11" fmla="*/ 2401 w 11030"/>
                <a:gd name="connsiteY11" fmla="*/ 8615 h 10000"/>
                <a:gd name="connsiteX12" fmla="*/ 37 w 11030"/>
                <a:gd name="connsiteY12"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30" h="10000">
                  <a:moveTo>
                    <a:pt x="37" y="10000"/>
                  </a:moveTo>
                  <a:cubicBezTo>
                    <a:pt x="25" y="9702"/>
                    <a:pt x="12" y="9403"/>
                    <a:pt x="0" y="9105"/>
                  </a:cubicBezTo>
                  <a:lnTo>
                    <a:pt x="2317" y="7757"/>
                  </a:lnTo>
                  <a:lnTo>
                    <a:pt x="4248" y="3431"/>
                  </a:lnTo>
                  <a:lnTo>
                    <a:pt x="6592" y="4301"/>
                  </a:lnTo>
                  <a:lnTo>
                    <a:pt x="8510" y="0"/>
                  </a:lnTo>
                  <a:lnTo>
                    <a:pt x="11030" y="1140"/>
                  </a:lnTo>
                  <a:cubicBezTo>
                    <a:pt x="11028" y="1444"/>
                    <a:pt x="11032" y="1730"/>
                    <a:pt x="11030" y="2034"/>
                  </a:cubicBezTo>
                  <a:lnTo>
                    <a:pt x="8566" y="944"/>
                  </a:lnTo>
                  <a:lnTo>
                    <a:pt x="6649" y="5221"/>
                  </a:lnTo>
                  <a:lnTo>
                    <a:pt x="4305" y="4363"/>
                  </a:lnTo>
                  <a:lnTo>
                    <a:pt x="2401" y="8615"/>
                  </a:lnTo>
                  <a:lnTo>
                    <a:pt x="37" y="10000"/>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1" name="Freeform 8"/>
            <p:cNvSpPr>
              <a:spLocks/>
            </p:cNvSpPr>
            <p:nvPr/>
          </p:nvSpPr>
          <p:spPr bwMode="auto">
            <a:xfrm>
              <a:off x="5395913" y="6188075"/>
              <a:ext cx="3562350" cy="833438"/>
            </a:xfrm>
            <a:custGeom>
              <a:avLst/>
              <a:gdLst>
                <a:gd name="T0" fmla="*/ 1147 w 1856"/>
                <a:gd name="T1" fmla="*/ 68 h 434"/>
                <a:gd name="T2" fmla="*/ 0 w 1856"/>
                <a:gd name="T3" fmla="*/ 434 h 434"/>
                <a:gd name="T4" fmla="*/ 657 w 1856"/>
                <a:gd name="T5" fmla="*/ 434 h 434"/>
                <a:gd name="T6" fmla="*/ 1856 w 1856"/>
                <a:gd name="T7" fmla="*/ 434 h 434"/>
                <a:gd name="T8" fmla="*/ 1147 w 1856"/>
                <a:gd name="T9" fmla="*/ 68 h 434"/>
              </a:gdLst>
              <a:ahLst/>
              <a:cxnLst>
                <a:cxn ang="0">
                  <a:pos x="T0" y="T1"/>
                </a:cxn>
                <a:cxn ang="0">
                  <a:pos x="T2" y="T3"/>
                </a:cxn>
                <a:cxn ang="0">
                  <a:pos x="T4" y="T5"/>
                </a:cxn>
                <a:cxn ang="0">
                  <a:pos x="T6" y="T7"/>
                </a:cxn>
                <a:cxn ang="0">
                  <a:pos x="T8" y="T9"/>
                </a:cxn>
              </a:cxnLst>
              <a:rect l="0" t="0" r="r" b="b"/>
              <a:pathLst>
                <a:path w="1856" h="434">
                  <a:moveTo>
                    <a:pt x="1147" y="68"/>
                  </a:moveTo>
                  <a:cubicBezTo>
                    <a:pt x="743" y="0"/>
                    <a:pt x="313" y="122"/>
                    <a:pt x="0" y="434"/>
                  </a:cubicBezTo>
                  <a:cubicBezTo>
                    <a:pt x="657" y="434"/>
                    <a:pt x="657" y="434"/>
                    <a:pt x="657" y="434"/>
                  </a:cubicBezTo>
                  <a:cubicBezTo>
                    <a:pt x="1856" y="434"/>
                    <a:pt x="1856" y="434"/>
                    <a:pt x="1856" y="434"/>
                  </a:cubicBezTo>
                  <a:cubicBezTo>
                    <a:pt x="1655" y="234"/>
                    <a:pt x="1406" y="112"/>
                    <a:pt x="1147" y="6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2" name="Freeform 9"/>
            <p:cNvSpPr>
              <a:spLocks/>
            </p:cNvSpPr>
            <p:nvPr/>
          </p:nvSpPr>
          <p:spPr bwMode="auto">
            <a:xfrm>
              <a:off x="7027863" y="5784850"/>
              <a:ext cx="5413375" cy="1236663"/>
            </a:xfrm>
            <a:custGeom>
              <a:avLst/>
              <a:gdLst>
                <a:gd name="T0" fmla="*/ 2029 w 2821"/>
                <a:gd name="T1" fmla="*/ 88 h 644"/>
                <a:gd name="T2" fmla="*/ 1032 w 2821"/>
                <a:gd name="T3" fmla="*/ 74 h 644"/>
                <a:gd name="T4" fmla="*/ 0 w 2821"/>
                <a:gd name="T5" fmla="*/ 644 h 644"/>
                <a:gd name="T6" fmla="*/ 2821 w 2821"/>
                <a:gd name="T7" fmla="*/ 644 h 644"/>
                <a:gd name="T8" fmla="*/ 2821 w 2821"/>
                <a:gd name="T9" fmla="*/ 483 h 644"/>
                <a:gd name="T10" fmla="*/ 2029 w 2821"/>
                <a:gd name="T11" fmla="*/ 88 h 644"/>
              </a:gdLst>
              <a:ahLst/>
              <a:cxnLst>
                <a:cxn ang="0">
                  <a:pos x="T0" y="T1"/>
                </a:cxn>
                <a:cxn ang="0">
                  <a:pos x="T2" y="T3"/>
                </a:cxn>
                <a:cxn ang="0">
                  <a:pos x="T4" y="T5"/>
                </a:cxn>
                <a:cxn ang="0">
                  <a:pos x="T6" y="T7"/>
                </a:cxn>
                <a:cxn ang="0">
                  <a:pos x="T8" y="T9"/>
                </a:cxn>
                <a:cxn ang="0">
                  <a:pos x="T10" y="T11"/>
                </a:cxn>
              </a:cxnLst>
              <a:rect l="0" t="0" r="r" b="b"/>
              <a:pathLst>
                <a:path w="2821" h="644">
                  <a:moveTo>
                    <a:pt x="2029" y="88"/>
                  </a:moveTo>
                  <a:cubicBezTo>
                    <a:pt x="1702" y="5"/>
                    <a:pt x="1360" y="0"/>
                    <a:pt x="1032" y="74"/>
                  </a:cubicBezTo>
                  <a:cubicBezTo>
                    <a:pt x="654" y="160"/>
                    <a:pt x="295" y="349"/>
                    <a:pt x="0" y="644"/>
                  </a:cubicBezTo>
                  <a:cubicBezTo>
                    <a:pt x="2821" y="644"/>
                    <a:pt x="2821" y="644"/>
                    <a:pt x="2821" y="644"/>
                  </a:cubicBezTo>
                  <a:cubicBezTo>
                    <a:pt x="2821" y="483"/>
                    <a:pt x="2821" y="483"/>
                    <a:pt x="2821" y="483"/>
                  </a:cubicBezTo>
                  <a:cubicBezTo>
                    <a:pt x="2582" y="292"/>
                    <a:pt x="2311" y="161"/>
                    <a:pt x="2029" y="8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3" name="Freeform 10"/>
            <p:cNvSpPr>
              <a:spLocks/>
            </p:cNvSpPr>
            <p:nvPr/>
          </p:nvSpPr>
          <p:spPr bwMode="auto">
            <a:xfrm>
              <a:off x="9007475" y="5784850"/>
              <a:ext cx="1914525" cy="1006475"/>
            </a:xfrm>
            <a:custGeom>
              <a:avLst/>
              <a:gdLst>
                <a:gd name="T0" fmla="*/ 272 w 997"/>
                <a:gd name="T1" fmla="*/ 469 h 524"/>
                <a:gd name="T2" fmla="*/ 499 w 997"/>
                <a:gd name="T3" fmla="*/ 524 h 524"/>
                <a:gd name="T4" fmla="*/ 997 w 997"/>
                <a:gd name="T5" fmla="*/ 88 h 524"/>
                <a:gd name="T6" fmla="*/ 0 w 997"/>
                <a:gd name="T7" fmla="*/ 74 h 524"/>
                <a:gd name="T8" fmla="*/ 141 w 997"/>
                <a:gd name="T9" fmla="*/ 374 h 524"/>
                <a:gd name="T10" fmla="*/ 272 w 997"/>
                <a:gd name="T11" fmla="*/ 469 h 524"/>
              </a:gdLst>
              <a:ahLst/>
              <a:cxnLst>
                <a:cxn ang="0">
                  <a:pos x="T0" y="T1"/>
                </a:cxn>
                <a:cxn ang="0">
                  <a:pos x="T2" y="T3"/>
                </a:cxn>
                <a:cxn ang="0">
                  <a:pos x="T4" y="T5"/>
                </a:cxn>
                <a:cxn ang="0">
                  <a:pos x="T6" y="T7"/>
                </a:cxn>
                <a:cxn ang="0">
                  <a:pos x="T8" y="T9"/>
                </a:cxn>
                <a:cxn ang="0">
                  <a:pos x="T10" y="T11"/>
                </a:cxn>
              </a:cxnLst>
              <a:rect l="0" t="0" r="r" b="b"/>
              <a:pathLst>
                <a:path w="997" h="524">
                  <a:moveTo>
                    <a:pt x="272" y="469"/>
                  </a:moveTo>
                  <a:cubicBezTo>
                    <a:pt x="340" y="504"/>
                    <a:pt x="417" y="524"/>
                    <a:pt x="499" y="524"/>
                  </a:cubicBezTo>
                  <a:cubicBezTo>
                    <a:pt x="754" y="524"/>
                    <a:pt x="964" y="334"/>
                    <a:pt x="997" y="88"/>
                  </a:cubicBezTo>
                  <a:cubicBezTo>
                    <a:pt x="670" y="5"/>
                    <a:pt x="328" y="0"/>
                    <a:pt x="0" y="74"/>
                  </a:cubicBezTo>
                  <a:cubicBezTo>
                    <a:pt x="12" y="190"/>
                    <a:pt x="64" y="295"/>
                    <a:pt x="141" y="374"/>
                  </a:cubicBezTo>
                  <a:cubicBezTo>
                    <a:pt x="179" y="412"/>
                    <a:pt x="223" y="445"/>
                    <a:pt x="272" y="46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34" name="Group 33"/>
            <p:cNvGrpSpPr/>
            <p:nvPr/>
          </p:nvGrpSpPr>
          <p:grpSpPr>
            <a:xfrm>
              <a:off x="9109074" y="4862512"/>
              <a:ext cx="1304131" cy="977609"/>
              <a:chOff x="9109075" y="4862513"/>
              <a:chExt cx="1301344" cy="975520"/>
            </a:xfrm>
          </p:grpSpPr>
          <p:sp>
            <p:nvSpPr>
              <p:cNvPr id="51" name="Freeform 11"/>
              <p:cNvSpPr>
                <a:spLocks/>
              </p:cNvSpPr>
              <p:nvPr/>
            </p:nvSpPr>
            <p:spPr bwMode="auto">
              <a:xfrm>
                <a:off x="9109075" y="4862513"/>
                <a:ext cx="1055688" cy="965200"/>
              </a:xfrm>
              <a:custGeom>
                <a:avLst/>
                <a:gdLst>
                  <a:gd name="T0" fmla="*/ 550 w 550"/>
                  <a:gd name="T1" fmla="*/ 130 h 502"/>
                  <a:gd name="T2" fmla="*/ 214 w 550"/>
                  <a:gd name="T3" fmla="*/ 0 h 502"/>
                  <a:gd name="T4" fmla="*/ 0 w 550"/>
                  <a:gd name="T5" fmla="*/ 48 h 502"/>
                  <a:gd name="T6" fmla="*/ 214 w 550"/>
                  <a:gd name="T7" fmla="*/ 502 h 502"/>
                  <a:gd name="T8" fmla="*/ 550 w 550"/>
                  <a:gd name="T9" fmla="*/ 130 h 502"/>
                </a:gdLst>
                <a:ahLst/>
                <a:cxnLst>
                  <a:cxn ang="0">
                    <a:pos x="T0" y="T1"/>
                  </a:cxn>
                  <a:cxn ang="0">
                    <a:pos x="T2" y="T3"/>
                  </a:cxn>
                  <a:cxn ang="0">
                    <a:pos x="T4" y="T5"/>
                  </a:cxn>
                  <a:cxn ang="0">
                    <a:pos x="T6" y="T7"/>
                  </a:cxn>
                  <a:cxn ang="0">
                    <a:pos x="T8" y="T9"/>
                  </a:cxn>
                </a:cxnLst>
                <a:rect l="0" t="0" r="r" b="b"/>
                <a:pathLst>
                  <a:path w="550" h="502">
                    <a:moveTo>
                      <a:pt x="550" y="130"/>
                    </a:moveTo>
                    <a:cubicBezTo>
                      <a:pt x="461" y="49"/>
                      <a:pt x="343" y="0"/>
                      <a:pt x="214" y="0"/>
                    </a:cubicBezTo>
                    <a:cubicBezTo>
                      <a:pt x="137" y="0"/>
                      <a:pt x="65" y="17"/>
                      <a:pt x="0" y="48"/>
                    </a:cubicBezTo>
                    <a:cubicBezTo>
                      <a:pt x="214" y="502"/>
                      <a:pt x="214" y="502"/>
                      <a:pt x="214" y="502"/>
                    </a:cubicBezTo>
                    <a:lnTo>
                      <a:pt x="550" y="13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52" name="Freeform 12"/>
              <p:cNvSpPr>
                <a:spLocks/>
              </p:cNvSpPr>
              <p:nvPr/>
            </p:nvSpPr>
            <p:spPr bwMode="auto">
              <a:xfrm>
                <a:off x="9502059" y="5107783"/>
                <a:ext cx="908360" cy="730250"/>
              </a:xfrm>
              <a:custGeom>
                <a:avLst/>
                <a:gdLst>
                  <a:gd name="T0" fmla="*/ 464 w 464"/>
                  <a:gd name="T1" fmla="*/ 181 h 372"/>
                  <a:gd name="T2" fmla="*/ 336 w 464"/>
                  <a:gd name="T3" fmla="*/ 0 h 372"/>
                  <a:gd name="T4" fmla="*/ 0 w 464"/>
                  <a:gd name="T5" fmla="*/ 372 h 372"/>
                  <a:gd name="T6" fmla="*/ 464 w 464"/>
                  <a:gd name="T7" fmla="*/ 181 h 372"/>
                </a:gdLst>
                <a:ahLst/>
                <a:cxnLst>
                  <a:cxn ang="0">
                    <a:pos x="T0" y="T1"/>
                  </a:cxn>
                  <a:cxn ang="0">
                    <a:pos x="T2" y="T3"/>
                  </a:cxn>
                  <a:cxn ang="0">
                    <a:pos x="T4" y="T5"/>
                  </a:cxn>
                  <a:cxn ang="0">
                    <a:pos x="T6" y="T7"/>
                  </a:cxn>
                </a:cxnLst>
                <a:rect l="0" t="0" r="r" b="b"/>
                <a:pathLst>
                  <a:path w="464" h="372">
                    <a:moveTo>
                      <a:pt x="464" y="181"/>
                    </a:moveTo>
                    <a:cubicBezTo>
                      <a:pt x="436" y="112"/>
                      <a:pt x="392" y="49"/>
                      <a:pt x="336" y="0"/>
                    </a:cubicBezTo>
                    <a:cubicBezTo>
                      <a:pt x="0" y="372"/>
                      <a:pt x="0" y="372"/>
                      <a:pt x="0" y="372"/>
                    </a:cubicBezTo>
                    <a:lnTo>
                      <a:pt x="464" y="181"/>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sp>
          <p:nvSpPr>
            <p:cNvPr id="35" name="Freeform 13"/>
            <p:cNvSpPr>
              <a:spLocks/>
            </p:cNvSpPr>
            <p:nvPr/>
          </p:nvSpPr>
          <p:spPr bwMode="auto">
            <a:xfrm>
              <a:off x="8556625" y="4954588"/>
              <a:ext cx="963613" cy="1549400"/>
            </a:xfrm>
            <a:custGeom>
              <a:avLst/>
              <a:gdLst>
                <a:gd name="T0" fmla="*/ 288 w 502"/>
                <a:gd name="T1" fmla="*/ 0 h 806"/>
                <a:gd name="T2" fmla="*/ 0 w 502"/>
                <a:gd name="T3" fmla="*/ 454 h 806"/>
                <a:gd name="T4" fmla="*/ 144 w 502"/>
                <a:gd name="T5" fmla="*/ 806 h 806"/>
                <a:gd name="T6" fmla="*/ 502 w 502"/>
                <a:gd name="T7" fmla="*/ 454 h 806"/>
                <a:gd name="T8" fmla="*/ 288 w 502"/>
                <a:gd name="T9" fmla="*/ 0 h 806"/>
              </a:gdLst>
              <a:ahLst/>
              <a:cxnLst>
                <a:cxn ang="0">
                  <a:pos x="T0" y="T1"/>
                </a:cxn>
                <a:cxn ang="0">
                  <a:pos x="T2" y="T3"/>
                </a:cxn>
                <a:cxn ang="0">
                  <a:pos x="T4" y="T5"/>
                </a:cxn>
                <a:cxn ang="0">
                  <a:pos x="T6" y="T7"/>
                </a:cxn>
                <a:cxn ang="0">
                  <a:pos x="T8" y="T9"/>
                </a:cxn>
              </a:cxnLst>
              <a:rect l="0" t="0" r="r" b="b"/>
              <a:pathLst>
                <a:path w="502" h="806">
                  <a:moveTo>
                    <a:pt x="288" y="0"/>
                  </a:moveTo>
                  <a:cubicBezTo>
                    <a:pt x="118" y="80"/>
                    <a:pt x="0" y="253"/>
                    <a:pt x="0" y="454"/>
                  </a:cubicBezTo>
                  <a:cubicBezTo>
                    <a:pt x="0" y="591"/>
                    <a:pt x="55" y="715"/>
                    <a:pt x="144" y="806"/>
                  </a:cubicBezTo>
                  <a:cubicBezTo>
                    <a:pt x="502" y="454"/>
                    <a:pt x="502" y="454"/>
                    <a:pt x="502" y="454"/>
                  </a:cubicBezTo>
                  <a:lnTo>
                    <a:pt x="28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6" name="Freeform 14"/>
            <p:cNvSpPr>
              <a:spLocks/>
            </p:cNvSpPr>
            <p:nvPr/>
          </p:nvSpPr>
          <p:spPr bwMode="auto">
            <a:xfrm>
              <a:off x="8832850" y="5459413"/>
              <a:ext cx="1651000" cy="1331913"/>
            </a:xfrm>
            <a:custGeom>
              <a:avLst/>
              <a:gdLst>
                <a:gd name="T0" fmla="*/ 822 w 860"/>
                <a:gd name="T1" fmla="*/ 0 h 693"/>
                <a:gd name="T2" fmla="*/ 358 w 860"/>
                <a:gd name="T3" fmla="*/ 191 h 693"/>
                <a:gd name="T4" fmla="*/ 0 w 860"/>
                <a:gd name="T5" fmla="*/ 543 h 693"/>
                <a:gd name="T6" fmla="*/ 131 w 860"/>
                <a:gd name="T7" fmla="*/ 638 h 693"/>
                <a:gd name="T8" fmla="*/ 358 w 860"/>
                <a:gd name="T9" fmla="*/ 693 h 693"/>
                <a:gd name="T10" fmla="*/ 860 w 860"/>
                <a:gd name="T11" fmla="*/ 191 h 693"/>
                <a:gd name="T12" fmla="*/ 822 w 860"/>
                <a:gd name="T13" fmla="*/ 0 h 693"/>
              </a:gdLst>
              <a:ahLst/>
              <a:cxnLst>
                <a:cxn ang="0">
                  <a:pos x="T0" y="T1"/>
                </a:cxn>
                <a:cxn ang="0">
                  <a:pos x="T2" y="T3"/>
                </a:cxn>
                <a:cxn ang="0">
                  <a:pos x="T4" y="T5"/>
                </a:cxn>
                <a:cxn ang="0">
                  <a:pos x="T6" y="T7"/>
                </a:cxn>
                <a:cxn ang="0">
                  <a:pos x="T8" y="T9"/>
                </a:cxn>
                <a:cxn ang="0">
                  <a:pos x="T10" y="T11"/>
                </a:cxn>
                <a:cxn ang="0">
                  <a:pos x="T12" y="T13"/>
                </a:cxn>
              </a:cxnLst>
              <a:rect l="0" t="0" r="r" b="b"/>
              <a:pathLst>
                <a:path w="860" h="693">
                  <a:moveTo>
                    <a:pt x="822" y="0"/>
                  </a:moveTo>
                  <a:cubicBezTo>
                    <a:pt x="358" y="191"/>
                    <a:pt x="358" y="191"/>
                    <a:pt x="358" y="191"/>
                  </a:cubicBezTo>
                  <a:cubicBezTo>
                    <a:pt x="0" y="543"/>
                    <a:pt x="0" y="543"/>
                    <a:pt x="0" y="543"/>
                  </a:cubicBezTo>
                  <a:cubicBezTo>
                    <a:pt x="38" y="581"/>
                    <a:pt x="82" y="614"/>
                    <a:pt x="131" y="638"/>
                  </a:cubicBezTo>
                  <a:cubicBezTo>
                    <a:pt x="199" y="673"/>
                    <a:pt x="276" y="693"/>
                    <a:pt x="358" y="693"/>
                  </a:cubicBezTo>
                  <a:cubicBezTo>
                    <a:pt x="635" y="693"/>
                    <a:pt x="860" y="468"/>
                    <a:pt x="860" y="191"/>
                  </a:cubicBezTo>
                  <a:cubicBezTo>
                    <a:pt x="860" y="123"/>
                    <a:pt x="846" y="59"/>
                    <a:pt x="822" y="0"/>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7" name="Freeform 15"/>
            <p:cNvSpPr>
              <a:spLocks/>
            </p:cNvSpPr>
            <p:nvPr/>
          </p:nvSpPr>
          <p:spPr bwMode="auto">
            <a:xfrm>
              <a:off x="9090025" y="6381750"/>
              <a:ext cx="2970213" cy="639763"/>
            </a:xfrm>
            <a:custGeom>
              <a:avLst/>
              <a:gdLst>
                <a:gd name="T0" fmla="*/ 1210 w 1547"/>
                <a:gd name="T1" fmla="*/ 103 h 333"/>
                <a:gd name="T2" fmla="*/ 956 w 1547"/>
                <a:gd name="T3" fmla="*/ 28 h 333"/>
                <a:gd name="T4" fmla="*/ 825 w 1547"/>
                <a:gd name="T5" fmla="*/ 14 h 333"/>
                <a:gd name="T6" fmla="*/ 0 w 1547"/>
                <a:gd name="T7" fmla="*/ 333 h 333"/>
                <a:gd name="T8" fmla="*/ 547 w 1547"/>
                <a:gd name="T9" fmla="*/ 333 h 333"/>
                <a:gd name="T10" fmla="*/ 1547 w 1547"/>
                <a:gd name="T11" fmla="*/ 333 h 333"/>
                <a:gd name="T12" fmla="*/ 1210 w 1547"/>
                <a:gd name="T13" fmla="*/ 103 h 333"/>
              </a:gdLst>
              <a:ahLst/>
              <a:cxnLst>
                <a:cxn ang="0">
                  <a:pos x="T0" y="T1"/>
                </a:cxn>
                <a:cxn ang="0">
                  <a:pos x="T2" y="T3"/>
                </a:cxn>
                <a:cxn ang="0">
                  <a:pos x="T4" y="T5"/>
                </a:cxn>
                <a:cxn ang="0">
                  <a:pos x="T6" y="T7"/>
                </a:cxn>
                <a:cxn ang="0">
                  <a:pos x="T8" y="T9"/>
                </a:cxn>
                <a:cxn ang="0">
                  <a:pos x="T10" y="T11"/>
                </a:cxn>
                <a:cxn ang="0">
                  <a:pos x="T12" y="T13"/>
                </a:cxn>
              </a:cxnLst>
              <a:rect l="0" t="0" r="r" b="b"/>
              <a:pathLst>
                <a:path w="1547" h="333">
                  <a:moveTo>
                    <a:pt x="1210" y="103"/>
                  </a:moveTo>
                  <a:cubicBezTo>
                    <a:pt x="1128" y="67"/>
                    <a:pt x="1043" y="42"/>
                    <a:pt x="956" y="28"/>
                  </a:cubicBezTo>
                  <a:cubicBezTo>
                    <a:pt x="913" y="20"/>
                    <a:pt x="869" y="16"/>
                    <a:pt x="825" y="14"/>
                  </a:cubicBezTo>
                  <a:cubicBezTo>
                    <a:pt x="528" y="0"/>
                    <a:pt x="227" y="106"/>
                    <a:pt x="0" y="333"/>
                  </a:cubicBezTo>
                  <a:cubicBezTo>
                    <a:pt x="547" y="333"/>
                    <a:pt x="547" y="333"/>
                    <a:pt x="547" y="333"/>
                  </a:cubicBezTo>
                  <a:cubicBezTo>
                    <a:pt x="1547" y="333"/>
                    <a:pt x="1547" y="333"/>
                    <a:pt x="1547" y="333"/>
                  </a:cubicBezTo>
                  <a:cubicBezTo>
                    <a:pt x="1447" y="233"/>
                    <a:pt x="1332" y="156"/>
                    <a:pt x="1210" y="103"/>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8" name="Rectangle 16"/>
            <p:cNvSpPr>
              <a:spLocks noChangeArrowheads="1"/>
            </p:cNvSpPr>
            <p:nvPr/>
          </p:nvSpPr>
          <p:spPr bwMode="auto">
            <a:xfrm>
              <a:off x="7313613" y="6272213"/>
              <a:ext cx="247650" cy="74930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9" name="Freeform 17"/>
            <p:cNvSpPr>
              <a:spLocks/>
            </p:cNvSpPr>
            <p:nvPr/>
          </p:nvSpPr>
          <p:spPr bwMode="auto">
            <a:xfrm>
              <a:off x="6419850" y="6394450"/>
              <a:ext cx="247650" cy="627063"/>
            </a:xfrm>
            <a:custGeom>
              <a:avLst/>
              <a:gdLst>
                <a:gd name="T0" fmla="*/ 0 w 156"/>
                <a:gd name="T1" fmla="*/ 0 h 395"/>
                <a:gd name="T2" fmla="*/ 0 w 156"/>
                <a:gd name="T3" fmla="*/ 79 h 395"/>
                <a:gd name="T4" fmla="*/ 0 w 156"/>
                <a:gd name="T5" fmla="*/ 395 h 395"/>
                <a:gd name="T6" fmla="*/ 156 w 156"/>
                <a:gd name="T7" fmla="*/ 395 h 395"/>
                <a:gd name="T8" fmla="*/ 156 w 156"/>
                <a:gd name="T9" fmla="*/ 18 h 395"/>
                <a:gd name="T10" fmla="*/ 156 w 156"/>
                <a:gd name="T11" fmla="*/ 0 h 395"/>
                <a:gd name="T12" fmla="*/ 0 w 156"/>
                <a:gd name="T13" fmla="*/ 0 h 395"/>
              </a:gdLst>
              <a:ahLst/>
              <a:cxnLst>
                <a:cxn ang="0">
                  <a:pos x="T0" y="T1"/>
                </a:cxn>
                <a:cxn ang="0">
                  <a:pos x="T2" y="T3"/>
                </a:cxn>
                <a:cxn ang="0">
                  <a:pos x="T4" y="T5"/>
                </a:cxn>
                <a:cxn ang="0">
                  <a:pos x="T6" y="T7"/>
                </a:cxn>
                <a:cxn ang="0">
                  <a:pos x="T8" y="T9"/>
                </a:cxn>
                <a:cxn ang="0">
                  <a:pos x="T10" y="T11"/>
                </a:cxn>
                <a:cxn ang="0">
                  <a:pos x="T12" y="T13"/>
                </a:cxn>
              </a:cxnLst>
              <a:rect l="0" t="0" r="r" b="b"/>
              <a:pathLst>
                <a:path w="156" h="395">
                  <a:moveTo>
                    <a:pt x="0" y="0"/>
                  </a:moveTo>
                  <a:lnTo>
                    <a:pt x="0" y="79"/>
                  </a:lnTo>
                  <a:lnTo>
                    <a:pt x="0" y="395"/>
                  </a:lnTo>
                  <a:lnTo>
                    <a:pt x="156" y="395"/>
                  </a:lnTo>
                  <a:lnTo>
                    <a:pt x="156" y="18"/>
                  </a:lnTo>
                  <a:lnTo>
                    <a:pt x="156"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0" name="Freeform 18"/>
            <p:cNvSpPr>
              <a:spLocks/>
            </p:cNvSpPr>
            <p:nvPr/>
          </p:nvSpPr>
          <p:spPr bwMode="auto">
            <a:xfrm>
              <a:off x="6718300" y="5794375"/>
              <a:ext cx="247650" cy="1227138"/>
            </a:xfrm>
            <a:custGeom>
              <a:avLst/>
              <a:gdLst>
                <a:gd name="T0" fmla="*/ 0 w 156"/>
                <a:gd name="T1" fmla="*/ 0 h 773"/>
                <a:gd name="T2" fmla="*/ 0 w 156"/>
                <a:gd name="T3" fmla="*/ 384 h 773"/>
                <a:gd name="T4" fmla="*/ 0 w 156"/>
                <a:gd name="T5" fmla="*/ 773 h 773"/>
                <a:gd name="T6" fmla="*/ 156 w 156"/>
                <a:gd name="T7" fmla="*/ 773 h 773"/>
                <a:gd name="T8" fmla="*/ 156 w 156"/>
                <a:gd name="T9" fmla="*/ 322 h 773"/>
                <a:gd name="T10" fmla="*/ 156 w 156"/>
                <a:gd name="T11" fmla="*/ 0 h 773"/>
                <a:gd name="T12" fmla="*/ 0 w 156"/>
                <a:gd name="T13" fmla="*/ 0 h 773"/>
              </a:gdLst>
              <a:ahLst/>
              <a:cxnLst>
                <a:cxn ang="0">
                  <a:pos x="T0" y="T1"/>
                </a:cxn>
                <a:cxn ang="0">
                  <a:pos x="T2" y="T3"/>
                </a:cxn>
                <a:cxn ang="0">
                  <a:pos x="T4" y="T5"/>
                </a:cxn>
                <a:cxn ang="0">
                  <a:pos x="T6" y="T7"/>
                </a:cxn>
                <a:cxn ang="0">
                  <a:pos x="T8" y="T9"/>
                </a:cxn>
                <a:cxn ang="0">
                  <a:pos x="T10" y="T11"/>
                </a:cxn>
                <a:cxn ang="0">
                  <a:pos x="T12" y="T13"/>
                </a:cxn>
              </a:cxnLst>
              <a:rect l="0" t="0" r="r" b="b"/>
              <a:pathLst>
                <a:path w="156" h="773">
                  <a:moveTo>
                    <a:pt x="0" y="0"/>
                  </a:moveTo>
                  <a:lnTo>
                    <a:pt x="0" y="384"/>
                  </a:lnTo>
                  <a:lnTo>
                    <a:pt x="0" y="773"/>
                  </a:lnTo>
                  <a:lnTo>
                    <a:pt x="156" y="773"/>
                  </a:lnTo>
                  <a:lnTo>
                    <a:pt x="156" y="322"/>
                  </a:lnTo>
                  <a:lnTo>
                    <a:pt x="156"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1" name="Freeform 19"/>
            <p:cNvSpPr>
              <a:spLocks/>
            </p:cNvSpPr>
            <p:nvPr/>
          </p:nvSpPr>
          <p:spPr bwMode="auto">
            <a:xfrm>
              <a:off x="7015163" y="5246688"/>
              <a:ext cx="247650" cy="1774825"/>
            </a:xfrm>
            <a:custGeom>
              <a:avLst/>
              <a:gdLst>
                <a:gd name="T0" fmla="*/ 0 w 156"/>
                <a:gd name="T1" fmla="*/ 0 h 1118"/>
                <a:gd name="T2" fmla="*/ 0 w 156"/>
                <a:gd name="T3" fmla="*/ 655 h 1118"/>
                <a:gd name="T4" fmla="*/ 0 w 156"/>
                <a:gd name="T5" fmla="*/ 1118 h 1118"/>
                <a:gd name="T6" fmla="*/ 156 w 156"/>
                <a:gd name="T7" fmla="*/ 1118 h 1118"/>
                <a:gd name="T8" fmla="*/ 156 w 156"/>
                <a:gd name="T9" fmla="*/ 593 h 1118"/>
                <a:gd name="T10" fmla="*/ 156 w 156"/>
                <a:gd name="T11" fmla="*/ 0 h 1118"/>
                <a:gd name="T12" fmla="*/ 0 w 156"/>
                <a:gd name="T13" fmla="*/ 0 h 1118"/>
              </a:gdLst>
              <a:ahLst/>
              <a:cxnLst>
                <a:cxn ang="0">
                  <a:pos x="T0" y="T1"/>
                </a:cxn>
                <a:cxn ang="0">
                  <a:pos x="T2" y="T3"/>
                </a:cxn>
                <a:cxn ang="0">
                  <a:pos x="T4" y="T5"/>
                </a:cxn>
                <a:cxn ang="0">
                  <a:pos x="T6" y="T7"/>
                </a:cxn>
                <a:cxn ang="0">
                  <a:pos x="T8" y="T9"/>
                </a:cxn>
                <a:cxn ang="0">
                  <a:pos x="T10" y="T11"/>
                </a:cxn>
                <a:cxn ang="0">
                  <a:pos x="T12" y="T13"/>
                </a:cxn>
              </a:cxnLst>
              <a:rect l="0" t="0" r="r" b="b"/>
              <a:pathLst>
                <a:path w="156" h="1118">
                  <a:moveTo>
                    <a:pt x="0" y="0"/>
                  </a:moveTo>
                  <a:lnTo>
                    <a:pt x="0" y="655"/>
                  </a:lnTo>
                  <a:lnTo>
                    <a:pt x="0" y="1118"/>
                  </a:lnTo>
                  <a:lnTo>
                    <a:pt x="156" y="1118"/>
                  </a:lnTo>
                  <a:lnTo>
                    <a:pt x="156" y="593"/>
                  </a:lnTo>
                  <a:lnTo>
                    <a:pt x="156"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2" name="Freeform 20"/>
            <p:cNvSpPr>
              <a:spLocks/>
            </p:cNvSpPr>
            <p:nvPr/>
          </p:nvSpPr>
          <p:spPr bwMode="auto">
            <a:xfrm>
              <a:off x="7610475" y="5813425"/>
              <a:ext cx="247650" cy="1208088"/>
            </a:xfrm>
            <a:custGeom>
              <a:avLst/>
              <a:gdLst>
                <a:gd name="T0" fmla="*/ 0 w 156"/>
                <a:gd name="T1" fmla="*/ 0 h 761"/>
                <a:gd name="T2" fmla="*/ 0 w 156"/>
                <a:gd name="T3" fmla="*/ 150 h 761"/>
                <a:gd name="T4" fmla="*/ 0 w 156"/>
                <a:gd name="T5" fmla="*/ 761 h 761"/>
                <a:gd name="T6" fmla="*/ 156 w 156"/>
                <a:gd name="T7" fmla="*/ 761 h 761"/>
                <a:gd name="T8" fmla="*/ 156 w 156"/>
                <a:gd name="T9" fmla="*/ 88 h 761"/>
                <a:gd name="T10" fmla="*/ 156 w 156"/>
                <a:gd name="T11" fmla="*/ 0 h 761"/>
                <a:gd name="T12" fmla="*/ 0 w 156"/>
                <a:gd name="T13" fmla="*/ 0 h 761"/>
              </a:gdLst>
              <a:ahLst/>
              <a:cxnLst>
                <a:cxn ang="0">
                  <a:pos x="T0" y="T1"/>
                </a:cxn>
                <a:cxn ang="0">
                  <a:pos x="T2" y="T3"/>
                </a:cxn>
                <a:cxn ang="0">
                  <a:pos x="T4" y="T5"/>
                </a:cxn>
                <a:cxn ang="0">
                  <a:pos x="T6" y="T7"/>
                </a:cxn>
                <a:cxn ang="0">
                  <a:pos x="T8" y="T9"/>
                </a:cxn>
                <a:cxn ang="0">
                  <a:pos x="T10" y="T11"/>
                </a:cxn>
                <a:cxn ang="0">
                  <a:pos x="T12" y="T13"/>
                </a:cxn>
              </a:cxnLst>
              <a:rect l="0" t="0" r="r" b="b"/>
              <a:pathLst>
                <a:path w="156" h="761">
                  <a:moveTo>
                    <a:pt x="0" y="0"/>
                  </a:moveTo>
                  <a:lnTo>
                    <a:pt x="0" y="150"/>
                  </a:lnTo>
                  <a:lnTo>
                    <a:pt x="0" y="761"/>
                  </a:lnTo>
                  <a:lnTo>
                    <a:pt x="156" y="761"/>
                  </a:lnTo>
                  <a:lnTo>
                    <a:pt x="156" y="88"/>
                  </a:lnTo>
                  <a:lnTo>
                    <a:pt x="156"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3" name="Freeform 21"/>
            <p:cNvSpPr>
              <a:spLocks/>
            </p:cNvSpPr>
            <p:nvPr/>
          </p:nvSpPr>
          <p:spPr bwMode="auto">
            <a:xfrm>
              <a:off x="5826125" y="6419850"/>
              <a:ext cx="247650" cy="601663"/>
            </a:xfrm>
            <a:custGeom>
              <a:avLst/>
              <a:gdLst>
                <a:gd name="T0" fmla="*/ 0 w 156"/>
                <a:gd name="T1" fmla="*/ 0 h 379"/>
                <a:gd name="T2" fmla="*/ 0 w 156"/>
                <a:gd name="T3" fmla="*/ 211 h 379"/>
                <a:gd name="T4" fmla="*/ 0 w 156"/>
                <a:gd name="T5" fmla="*/ 379 h 379"/>
                <a:gd name="T6" fmla="*/ 156 w 156"/>
                <a:gd name="T7" fmla="*/ 379 h 379"/>
                <a:gd name="T8" fmla="*/ 156 w 156"/>
                <a:gd name="T9" fmla="*/ 149 h 379"/>
                <a:gd name="T10" fmla="*/ 156 w 156"/>
                <a:gd name="T11" fmla="*/ 0 h 379"/>
                <a:gd name="T12" fmla="*/ 0 w 156"/>
                <a:gd name="T13" fmla="*/ 0 h 379"/>
              </a:gdLst>
              <a:ahLst/>
              <a:cxnLst>
                <a:cxn ang="0">
                  <a:pos x="T0" y="T1"/>
                </a:cxn>
                <a:cxn ang="0">
                  <a:pos x="T2" y="T3"/>
                </a:cxn>
                <a:cxn ang="0">
                  <a:pos x="T4" y="T5"/>
                </a:cxn>
                <a:cxn ang="0">
                  <a:pos x="T6" y="T7"/>
                </a:cxn>
                <a:cxn ang="0">
                  <a:pos x="T8" y="T9"/>
                </a:cxn>
                <a:cxn ang="0">
                  <a:pos x="T10" y="T11"/>
                </a:cxn>
                <a:cxn ang="0">
                  <a:pos x="T12" y="T13"/>
                </a:cxn>
              </a:cxnLst>
              <a:rect l="0" t="0" r="r" b="b"/>
              <a:pathLst>
                <a:path w="156" h="379">
                  <a:moveTo>
                    <a:pt x="0" y="0"/>
                  </a:moveTo>
                  <a:lnTo>
                    <a:pt x="0" y="211"/>
                  </a:lnTo>
                  <a:lnTo>
                    <a:pt x="0" y="379"/>
                  </a:lnTo>
                  <a:lnTo>
                    <a:pt x="156" y="379"/>
                  </a:lnTo>
                  <a:lnTo>
                    <a:pt x="156" y="149"/>
                  </a:lnTo>
                  <a:lnTo>
                    <a:pt x="156" y="0"/>
                  </a:lnTo>
                  <a:lnTo>
                    <a:pt x="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4" name="Freeform 22"/>
            <p:cNvSpPr>
              <a:spLocks/>
            </p:cNvSpPr>
            <p:nvPr/>
          </p:nvSpPr>
          <p:spPr bwMode="auto">
            <a:xfrm>
              <a:off x="6122988" y="5435600"/>
              <a:ext cx="247650" cy="1585913"/>
            </a:xfrm>
            <a:custGeom>
              <a:avLst/>
              <a:gdLst>
                <a:gd name="T0" fmla="*/ 0 w 156"/>
                <a:gd name="T1" fmla="*/ 0 h 999"/>
                <a:gd name="T2" fmla="*/ 0 w 156"/>
                <a:gd name="T3" fmla="*/ 757 h 999"/>
                <a:gd name="T4" fmla="*/ 0 w 156"/>
                <a:gd name="T5" fmla="*/ 999 h 999"/>
                <a:gd name="T6" fmla="*/ 156 w 156"/>
                <a:gd name="T7" fmla="*/ 999 h 999"/>
                <a:gd name="T8" fmla="*/ 156 w 156"/>
                <a:gd name="T9" fmla="*/ 696 h 999"/>
                <a:gd name="T10" fmla="*/ 156 w 156"/>
                <a:gd name="T11" fmla="*/ 0 h 999"/>
                <a:gd name="T12" fmla="*/ 0 w 156"/>
                <a:gd name="T13" fmla="*/ 0 h 999"/>
              </a:gdLst>
              <a:ahLst/>
              <a:cxnLst>
                <a:cxn ang="0">
                  <a:pos x="T0" y="T1"/>
                </a:cxn>
                <a:cxn ang="0">
                  <a:pos x="T2" y="T3"/>
                </a:cxn>
                <a:cxn ang="0">
                  <a:pos x="T4" y="T5"/>
                </a:cxn>
                <a:cxn ang="0">
                  <a:pos x="T6" y="T7"/>
                </a:cxn>
                <a:cxn ang="0">
                  <a:pos x="T8" y="T9"/>
                </a:cxn>
                <a:cxn ang="0">
                  <a:pos x="T10" y="T11"/>
                </a:cxn>
                <a:cxn ang="0">
                  <a:pos x="T12" y="T13"/>
                </a:cxn>
              </a:cxnLst>
              <a:rect l="0" t="0" r="r" b="b"/>
              <a:pathLst>
                <a:path w="156" h="999">
                  <a:moveTo>
                    <a:pt x="0" y="0"/>
                  </a:moveTo>
                  <a:lnTo>
                    <a:pt x="0" y="757"/>
                  </a:lnTo>
                  <a:lnTo>
                    <a:pt x="0" y="999"/>
                  </a:lnTo>
                  <a:lnTo>
                    <a:pt x="156" y="999"/>
                  </a:lnTo>
                  <a:lnTo>
                    <a:pt x="156" y="696"/>
                  </a:lnTo>
                  <a:lnTo>
                    <a:pt x="156"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5" name="Rectangle 23"/>
            <p:cNvSpPr>
              <a:spLocks noChangeArrowheads="1"/>
            </p:cNvSpPr>
            <p:nvPr/>
          </p:nvSpPr>
          <p:spPr bwMode="auto">
            <a:xfrm>
              <a:off x="10629900" y="6388100"/>
              <a:ext cx="503238" cy="174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6" name="Rectangle 24"/>
            <p:cNvSpPr>
              <a:spLocks noChangeArrowheads="1"/>
            </p:cNvSpPr>
            <p:nvPr/>
          </p:nvSpPr>
          <p:spPr bwMode="auto">
            <a:xfrm>
              <a:off x="10629900" y="6562725"/>
              <a:ext cx="503238" cy="4476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7" name="Rectangle 25"/>
            <p:cNvSpPr>
              <a:spLocks noChangeArrowheads="1"/>
            </p:cNvSpPr>
            <p:nvPr/>
          </p:nvSpPr>
          <p:spPr bwMode="auto">
            <a:xfrm>
              <a:off x="11220450" y="5632450"/>
              <a:ext cx="503238" cy="501650"/>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8" name="Rectangle 26"/>
            <p:cNvSpPr>
              <a:spLocks noChangeArrowheads="1"/>
            </p:cNvSpPr>
            <p:nvPr/>
          </p:nvSpPr>
          <p:spPr bwMode="auto">
            <a:xfrm>
              <a:off x="11220450" y="6134100"/>
              <a:ext cx="503238" cy="87630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9" name="Rectangle 27"/>
            <p:cNvSpPr>
              <a:spLocks noChangeArrowheads="1"/>
            </p:cNvSpPr>
            <p:nvPr/>
          </p:nvSpPr>
          <p:spPr bwMode="auto">
            <a:xfrm>
              <a:off x="11812588" y="6284913"/>
              <a:ext cx="501650" cy="5032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50" name="Rectangle 28"/>
            <p:cNvSpPr>
              <a:spLocks noChangeArrowheads="1"/>
            </p:cNvSpPr>
            <p:nvPr/>
          </p:nvSpPr>
          <p:spPr bwMode="auto">
            <a:xfrm>
              <a:off x="11812588" y="6788150"/>
              <a:ext cx="501650" cy="2222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sp>
        <p:nvSpPr>
          <p:cNvPr id="13" name="TextBox 476"/>
          <p:cNvSpPr txBox="1"/>
          <p:nvPr/>
        </p:nvSpPr>
        <p:spPr>
          <a:xfrm>
            <a:off x="4271343" y="2736492"/>
            <a:ext cx="3657600" cy="752080"/>
          </a:xfrm>
          <a:prstGeom prst="rect">
            <a:avLst/>
          </a:prstGeom>
          <a:solidFill>
            <a:schemeClr val="accent5"/>
          </a:solidFill>
        </p:spPr>
        <p:txBody>
          <a:bodyPr wrap="square" lIns="182832" tIns="182832" rIns="182832" bIns="182832" rtlCol="0" anchor="ctr">
            <a:noAutofit/>
          </a:bodyPr>
          <a:lstStyle>
            <a:defPPr>
              <a:defRPr lang="en-US"/>
            </a:defPPr>
            <a:lvl1pPr defTabSz="913949">
              <a:lnSpc>
                <a:spcPct val="90000"/>
              </a:lnSpc>
              <a:spcBef>
                <a:spcPts val="600"/>
              </a:spcBef>
              <a:defRPr sz="2000" kern="0">
                <a:solidFill>
                  <a:srgbClr val="DC3C00"/>
                </a:solidFill>
                <a:latin typeface="Segoe UI" panose="020B0502040204020203" pitchFamily="34" charset="0"/>
                <a:cs typeface="Segoe UI" panose="020B0502040204020203" pitchFamily="34" charset="0"/>
              </a:defRPr>
            </a:lvl1pPr>
          </a:lstStyle>
          <a:p>
            <a:r>
              <a:rPr lang="en-US" sz="1800" dirty="0" smtClean="0">
                <a:gradFill>
                  <a:gsLst>
                    <a:gs pos="0">
                      <a:srgbClr val="FFFFFF"/>
                    </a:gs>
                    <a:gs pos="100000">
                      <a:srgbClr val="FFFFFF"/>
                    </a:gs>
                  </a:gsLst>
                  <a:lin ang="5400000" scaled="1"/>
                </a:gradFill>
              </a:rPr>
              <a:t>Reduce Complexity</a:t>
            </a:r>
            <a:endParaRPr lang="en-US" sz="1800" dirty="0">
              <a:gradFill>
                <a:gsLst>
                  <a:gs pos="0">
                    <a:srgbClr val="FFFFFF"/>
                  </a:gs>
                  <a:gs pos="100000">
                    <a:srgbClr val="FFFFFF"/>
                  </a:gs>
                </a:gsLst>
                <a:lin ang="5400000" scaled="1"/>
              </a:gradFill>
            </a:endParaRPr>
          </a:p>
        </p:txBody>
      </p:sp>
      <p:sp>
        <p:nvSpPr>
          <p:cNvPr id="16" name="TextBox 15"/>
          <p:cNvSpPr txBox="1"/>
          <p:nvPr/>
        </p:nvSpPr>
        <p:spPr>
          <a:xfrm>
            <a:off x="4271342" y="3486105"/>
            <a:ext cx="3657600" cy="1304513"/>
          </a:xfrm>
          <a:prstGeom prst="rect">
            <a:avLst/>
          </a:prstGeom>
          <a:solidFill>
            <a:schemeClr val="accent5">
              <a:lumMod val="75000"/>
            </a:schemeClr>
          </a:solidFill>
        </p:spPr>
        <p:txBody>
          <a:bodyPr wrap="square" lIns="91416" tIns="91416" rIns="91416" bIns="91416" rtlCol="0" anchor="t" anchorCtr="0">
            <a:noAutofit/>
          </a:bodyPr>
          <a:lstStyle>
            <a:defPPr>
              <a:defRPr lang="en-US"/>
            </a:defPPr>
            <a:lvl1pPr defTabSz="913949">
              <a:lnSpc>
                <a:spcPct val="125000"/>
              </a:lnSpc>
              <a:spcAft>
                <a:spcPts val="1000"/>
              </a:spcAft>
              <a:defRPr sz="1200" kern="0">
                <a:solidFill>
                  <a:srgbClr val="505050"/>
                </a:solidFill>
              </a:defRPr>
            </a:lvl1pPr>
          </a:lstStyle>
          <a:p>
            <a:r>
              <a:rPr lang="en-US" dirty="0" smtClean="0">
                <a:gradFill>
                  <a:gsLst>
                    <a:gs pos="0">
                      <a:srgbClr val="FFFFFF"/>
                    </a:gs>
                    <a:gs pos="100000">
                      <a:srgbClr val="FFFFFF"/>
                    </a:gs>
                  </a:gsLst>
                  <a:lin ang="5400000" scaled="1"/>
                </a:gradFill>
              </a:rPr>
              <a:t>Simplify search index management</a:t>
            </a:r>
            <a:endParaRPr lang="en-US" dirty="0">
              <a:gradFill>
                <a:gsLst>
                  <a:gs pos="0">
                    <a:srgbClr val="FFFFFF"/>
                  </a:gs>
                  <a:gs pos="100000">
                    <a:srgbClr val="FFFFFF"/>
                  </a:gs>
                </a:gsLst>
                <a:lin ang="5400000" scaled="1"/>
              </a:gradFill>
            </a:endParaRPr>
          </a:p>
          <a:p>
            <a:r>
              <a:rPr lang="en-US" dirty="0" smtClean="0">
                <a:gradFill>
                  <a:gsLst>
                    <a:gs pos="0">
                      <a:srgbClr val="FFFFFF"/>
                    </a:gs>
                    <a:gs pos="100000">
                      <a:srgbClr val="FFFFFF"/>
                    </a:gs>
                  </a:gsLst>
                  <a:lin ang="5400000" scaled="1"/>
                </a:gradFill>
              </a:rPr>
              <a:t>Scale-out easily</a:t>
            </a:r>
            <a:endParaRPr lang="en-US" dirty="0">
              <a:gradFill>
                <a:gsLst>
                  <a:gs pos="0">
                    <a:srgbClr val="FFFFFF"/>
                  </a:gs>
                  <a:gs pos="100000">
                    <a:srgbClr val="FFFFFF"/>
                  </a:gs>
                </a:gsLst>
                <a:lin ang="5400000" scaled="1"/>
              </a:gradFill>
            </a:endParaRPr>
          </a:p>
        </p:txBody>
      </p:sp>
      <p:sp>
        <p:nvSpPr>
          <p:cNvPr id="2" name="Title 1"/>
          <p:cNvSpPr>
            <a:spLocks noGrp="1"/>
          </p:cNvSpPr>
          <p:nvPr>
            <p:ph type="title" idx="4294967295"/>
          </p:nvPr>
        </p:nvSpPr>
        <p:spPr>
          <a:xfrm>
            <a:off x="0" y="0"/>
            <a:ext cx="12201525" cy="812800"/>
          </a:xfrm>
          <a:prstGeom prst="rect">
            <a:avLst/>
          </a:prstGeom>
        </p:spPr>
        <p:txBody>
          <a:bodyPr/>
          <a:lstStyle/>
          <a:p>
            <a:r>
              <a:rPr lang="en-US" dirty="0" smtClean="0"/>
              <a:t>Search Overview</a:t>
            </a:r>
            <a:endParaRPr lang="en-US" dirty="0"/>
          </a:p>
        </p:txBody>
      </p:sp>
      <p:sp>
        <p:nvSpPr>
          <p:cNvPr id="12" name="Rectangle 11"/>
          <p:cNvSpPr/>
          <p:nvPr/>
        </p:nvSpPr>
        <p:spPr>
          <a:xfrm>
            <a:off x="522289" y="929654"/>
            <a:ext cx="11470935" cy="1630831"/>
          </a:xfrm>
          <a:prstGeom prst="rect">
            <a:avLst/>
          </a:prstGeom>
        </p:spPr>
        <p:txBody>
          <a:bodyPr wrap="square">
            <a:spAutoFit/>
          </a:bodyPr>
          <a:lstStyle/>
          <a:p>
            <a:pPr>
              <a:spcAft>
                <a:spcPts val="600"/>
              </a:spcAft>
            </a:pPr>
            <a:r>
              <a:rPr lang="en-US" sz="1799" dirty="0">
                <a:solidFill>
                  <a:srgbClr val="3F3F3F"/>
                </a:solidFill>
                <a:ea typeface="Calibri" panose="020F0502020204030204" pitchFamily="34" charset="0"/>
                <a:cs typeface="Calibri" panose="020F0502020204030204" pitchFamily="34" charset="0"/>
              </a:rPr>
              <a:t>A </a:t>
            </a:r>
            <a:r>
              <a:rPr lang="en-US" sz="1799" dirty="0" smtClean="0">
                <a:solidFill>
                  <a:srgbClr val="0070C0"/>
                </a:solidFill>
                <a:ea typeface="Calibri" panose="020F0502020204030204" pitchFamily="34" charset="0"/>
                <a:cs typeface="Calibri" panose="020F0502020204030204" pitchFamily="34" charset="0"/>
              </a:rPr>
              <a:t>fully-managed search solution </a:t>
            </a:r>
            <a:r>
              <a:rPr lang="en-US" sz="1799" dirty="0" smtClean="0">
                <a:solidFill>
                  <a:srgbClr val="3F3F3F"/>
                </a:solidFill>
                <a:ea typeface="Calibri" panose="020F0502020204030204" pitchFamily="34" charset="0"/>
                <a:cs typeface="Calibri" panose="020F0502020204030204" pitchFamily="34" charset="0"/>
              </a:rPr>
              <a:t>that allows developers to enable search experiences in applications. </a:t>
            </a:r>
            <a:endParaRPr lang="en-US" sz="1799" dirty="0">
              <a:solidFill>
                <a:srgbClr val="3F3F3F"/>
              </a:solidFill>
              <a:ea typeface="Calibri" panose="020F0502020204030204" pitchFamily="34" charset="0"/>
              <a:cs typeface="Calibri" panose="020F0502020204030204" pitchFamily="34" charset="0"/>
            </a:endParaRPr>
          </a:p>
          <a:p>
            <a:pPr>
              <a:spcAft>
                <a:spcPts val="600"/>
              </a:spcAft>
            </a:pPr>
            <a:r>
              <a:rPr lang="en-US" sz="1799" dirty="0" smtClean="0">
                <a:solidFill>
                  <a:srgbClr val="3F3F3F"/>
                </a:solidFill>
                <a:ea typeface="Calibri" panose="020F0502020204030204" pitchFamily="34" charset="0"/>
                <a:cs typeface="Calibri" panose="020F0502020204030204" pitchFamily="34" charset="0"/>
              </a:rPr>
              <a:t>Embed </a:t>
            </a:r>
            <a:r>
              <a:rPr lang="en-US" sz="1799" dirty="0">
                <a:solidFill>
                  <a:srgbClr val="3F3F3F"/>
                </a:solidFill>
                <a:ea typeface="Calibri" panose="020F0502020204030204" pitchFamily="34" charset="0"/>
                <a:cs typeface="Calibri" panose="020F0502020204030204" pitchFamily="34" charset="0"/>
              </a:rPr>
              <a:t>a sophisticated search experience into web and mobile applications </a:t>
            </a:r>
            <a:r>
              <a:rPr lang="en-US" sz="1799" dirty="0">
                <a:solidFill>
                  <a:srgbClr val="0070C0"/>
                </a:solidFill>
                <a:ea typeface="Calibri" panose="020F0502020204030204" pitchFamily="34" charset="0"/>
                <a:cs typeface="Calibri" panose="020F0502020204030204" pitchFamily="34" charset="0"/>
              </a:rPr>
              <a:t>without having to worry</a:t>
            </a:r>
            <a:r>
              <a:rPr lang="en-US" sz="1799" dirty="0">
                <a:solidFill>
                  <a:srgbClr val="3F3F3F"/>
                </a:solidFill>
                <a:ea typeface="Calibri" panose="020F0502020204030204" pitchFamily="34" charset="0"/>
                <a:cs typeface="Calibri" panose="020F0502020204030204" pitchFamily="34" charset="0"/>
              </a:rPr>
              <a:t> about the complexities of full-text search and without having to deploy, maintain or manage any infrastructure.</a:t>
            </a:r>
            <a:endParaRPr lang="en-US" sz="1799" dirty="0">
              <a:solidFill>
                <a:srgbClr val="0071BC"/>
              </a:solidFill>
            </a:endParaRPr>
          </a:p>
          <a:p>
            <a:pPr>
              <a:spcAft>
                <a:spcPts val="600"/>
              </a:spcAft>
            </a:pPr>
            <a:r>
              <a:rPr lang="en-US" sz="1799" dirty="0">
                <a:solidFill>
                  <a:srgbClr val="3F3F3F"/>
                </a:solidFill>
              </a:rPr>
              <a:t>Perfect for </a:t>
            </a:r>
            <a:r>
              <a:rPr lang="en-US" sz="1799" dirty="0">
                <a:solidFill>
                  <a:srgbClr val="0070C0"/>
                </a:solidFill>
                <a:ea typeface="Calibri" panose="020F0502020204030204" pitchFamily="34" charset="0"/>
                <a:cs typeface="Calibri" panose="020F0502020204030204" pitchFamily="34" charset="0"/>
              </a:rPr>
              <a:t>enterprise cloud developers, cloud software vendors, cloud architects </a:t>
            </a:r>
            <a:r>
              <a:rPr lang="en-US" sz="1799" dirty="0" smtClean="0">
                <a:solidFill>
                  <a:srgbClr val="3F3F3F"/>
                </a:solidFill>
              </a:rPr>
              <a:t>who </a:t>
            </a:r>
            <a:r>
              <a:rPr lang="en-US" sz="1799" dirty="0">
                <a:solidFill>
                  <a:srgbClr val="3F3F3F"/>
                </a:solidFill>
              </a:rPr>
              <a:t>need </a:t>
            </a:r>
            <a:r>
              <a:rPr lang="en-US" dirty="0" smtClean="0">
                <a:solidFill>
                  <a:srgbClr val="000000"/>
                </a:solidFill>
              </a:rPr>
              <a:t>a </a:t>
            </a:r>
            <a:r>
              <a:rPr lang="en-US" dirty="0">
                <a:solidFill>
                  <a:srgbClr val="000000"/>
                </a:solidFill>
              </a:rPr>
              <a:t>fully-managed search solution</a:t>
            </a:r>
            <a:r>
              <a:rPr lang="en-US" dirty="0" smtClean="0">
                <a:solidFill>
                  <a:srgbClr val="000000"/>
                </a:solidFill>
              </a:rPr>
              <a:t>.</a:t>
            </a:r>
            <a:endParaRPr lang="en-US" dirty="0">
              <a:solidFill>
                <a:srgbClr val="000000"/>
              </a:solidFill>
            </a:endParaRPr>
          </a:p>
        </p:txBody>
      </p:sp>
      <p:sp>
        <p:nvSpPr>
          <p:cNvPr id="14" name="TextBox 13"/>
          <p:cNvSpPr txBox="1"/>
          <p:nvPr/>
        </p:nvSpPr>
        <p:spPr>
          <a:xfrm>
            <a:off x="530577" y="3486106"/>
            <a:ext cx="3428998" cy="1304513"/>
          </a:xfrm>
          <a:prstGeom prst="rect">
            <a:avLst/>
          </a:prstGeom>
          <a:solidFill>
            <a:schemeClr val="accent6">
              <a:lumMod val="75000"/>
            </a:schemeClr>
          </a:solidFill>
        </p:spPr>
        <p:txBody>
          <a:bodyPr wrap="square" lIns="91416" tIns="91416" rIns="91416" bIns="91416" rtlCol="0" anchor="t" anchorCtr="0">
            <a:noAutofit/>
          </a:bodyPr>
          <a:lstStyle>
            <a:defPPr>
              <a:defRPr lang="en-US"/>
            </a:defPPr>
            <a:lvl1pPr defTabSz="913949">
              <a:lnSpc>
                <a:spcPct val="125000"/>
              </a:lnSpc>
              <a:spcAft>
                <a:spcPts val="1000"/>
              </a:spcAft>
              <a:defRPr sz="1200" kern="0">
                <a:solidFill>
                  <a:srgbClr val="505050"/>
                </a:solidFill>
              </a:defRPr>
            </a:lvl1pPr>
          </a:lstStyle>
          <a:p>
            <a:r>
              <a:rPr lang="en-US" dirty="0" smtClean="0">
                <a:gradFill>
                  <a:gsLst>
                    <a:gs pos="0">
                      <a:srgbClr val="FFFFFF"/>
                    </a:gs>
                    <a:gs pos="100000">
                      <a:srgbClr val="FFFFFF"/>
                    </a:gs>
                  </a:gsLst>
                  <a:lin ang="5400000" scaled="1"/>
                </a:gradFill>
              </a:rPr>
              <a:t>Powerful, guaranteed performance</a:t>
            </a:r>
            <a:endParaRPr lang="en-US" dirty="0">
              <a:gradFill>
                <a:gsLst>
                  <a:gs pos="0">
                    <a:srgbClr val="FFFFFF"/>
                  </a:gs>
                  <a:gs pos="100000">
                    <a:srgbClr val="FFFFFF"/>
                  </a:gs>
                </a:gsLst>
                <a:lin ang="5400000" scaled="1"/>
              </a:gradFill>
            </a:endParaRPr>
          </a:p>
          <a:p>
            <a:r>
              <a:rPr lang="en-US" dirty="0" smtClean="0">
                <a:gradFill>
                  <a:gsLst>
                    <a:gs pos="0">
                      <a:srgbClr val="FFFFFF"/>
                    </a:gs>
                    <a:gs pos="100000">
                      <a:srgbClr val="FFFFFF"/>
                    </a:gs>
                  </a:gsLst>
                  <a:lin ang="5400000" scaled="1"/>
                </a:gradFill>
              </a:rPr>
              <a:t>Sophisticated search</a:t>
            </a:r>
            <a:endParaRPr lang="en-US" dirty="0">
              <a:gradFill>
                <a:gsLst>
                  <a:gs pos="0">
                    <a:srgbClr val="FFFFFF"/>
                  </a:gs>
                  <a:gs pos="100000">
                    <a:srgbClr val="FFFFFF"/>
                  </a:gs>
                </a:gsLst>
                <a:lin ang="5400000" scaled="1"/>
              </a:gradFill>
            </a:endParaRPr>
          </a:p>
          <a:p>
            <a:r>
              <a:rPr lang="en-US" dirty="0" smtClean="0">
                <a:gradFill>
                  <a:gsLst>
                    <a:gs pos="0">
                      <a:srgbClr val="FFFFFF"/>
                    </a:gs>
                    <a:gs pos="100000">
                      <a:srgbClr val="FFFFFF"/>
                    </a:gs>
                  </a:gsLst>
                  <a:lin ang="5400000" scaled="1"/>
                </a:gradFill>
              </a:rPr>
              <a:t>Connects business goals to the application</a:t>
            </a:r>
            <a:endParaRPr lang="en-US" dirty="0">
              <a:gradFill>
                <a:gsLst>
                  <a:gs pos="0">
                    <a:srgbClr val="FFFFFF"/>
                  </a:gs>
                  <a:gs pos="100000">
                    <a:srgbClr val="FFFFFF"/>
                  </a:gs>
                </a:gsLst>
                <a:lin ang="5400000" scaled="1"/>
              </a:gradFill>
            </a:endParaRPr>
          </a:p>
        </p:txBody>
      </p:sp>
      <p:sp>
        <p:nvSpPr>
          <p:cNvPr id="15" name="TextBox 14"/>
          <p:cNvSpPr txBox="1"/>
          <p:nvPr/>
        </p:nvSpPr>
        <p:spPr>
          <a:xfrm>
            <a:off x="8240713" y="3494463"/>
            <a:ext cx="3429001" cy="1300073"/>
          </a:xfrm>
          <a:prstGeom prst="rect">
            <a:avLst/>
          </a:prstGeom>
          <a:solidFill>
            <a:schemeClr val="accent2">
              <a:lumMod val="75000"/>
            </a:schemeClr>
          </a:solidFill>
        </p:spPr>
        <p:txBody>
          <a:bodyPr wrap="square" lIns="91416" tIns="91416" rIns="91416" bIns="91416" rtlCol="0" anchor="t" anchorCtr="0">
            <a:noAutofit/>
          </a:bodyPr>
          <a:lstStyle>
            <a:defPPr>
              <a:defRPr lang="en-US"/>
            </a:defPPr>
            <a:lvl1pPr defTabSz="913949">
              <a:lnSpc>
                <a:spcPct val="90000"/>
              </a:lnSpc>
              <a:spcAft>
                <a:spcPts val="1000"/>
              </a:spcAft>
              <a:defRPr sz="1400" kern="0">
                <a:solidFill>
                  <a:srgbClr val="505050"/>
                </a:solidFill>
              </a:defRPr>
            </a:lvl1pPr>
          </a:lstStyle>
          <a:p>
            <a:pPr>
              <a:lnSpc>
                <a:spcPct val="125000"/>
              </a:lnSpc>
            </a:pPr>
            <a:r>
              <a:rPr lang="en-US" sz="1200" dirty="0" smtClean="0">
                <a:gradFill>
                  <a:gsLst>
                    <a:gs pos="0">
                      <a:srgbClr val="FFFFFF"/>
                    </a:gs>
                    <a:gs pos="100000">
                      <a:srgbClr val="FFFFFF"/>
                    </a:gs>
                  </a:gsLst>
                  <a:lin ang="5400000" scaled="1"/>
                </a:gradFill>
              </a:rPr>
              <a:t>Fast time to market</a:t>
            </a:r>
          </a:p>
          <a:p>
            <a:pPr>
              <a:lnSpc>
                <a:spcPct val="125000"/>
              </a:lnSpc>
            </a:pPr>
            <a:r>
              <a:rPr lang="en-US" sz="1200" dirty="0" smtClean="0">
                <a:gradFill>
                  <a:gsLst>
                    <a:gs pos="0">
                      <a:srgbClr val="FFFFFF"/>
                    </a:gs>
                    <a:gs pos="100000">
                      <a:srgbClr val="FFFFFF"/>
                    </a:gs>
                  </a:gsLst>
                  <a:lin ang="5400000" scaled="1"/>
                </a:gradFill>
              </a:rPr>
              <a:t>Backed by Microsoft Azure</a:t>
            </a:r>
            <a:endParaRPr lang="en-US" sz="1200" dirty="0">
              <a:gradFill>
                <a:gsLst>
                  <a:gs pos="0">
                    <a:srgbClr val="FFFFFF"/>
                  </a:gs>
                  <a:gs pos="100000">
                    <a:srgbClr val="FFFFFF"/>
                  </a:gs>
                </a:gsLst>
                <a:lin ang="5400000" scaled="1"/>
              </a:gradFill>
            </a:endParaRPr>
          </a:p>
        </p:txBody>
      </p:sp>
      <p:sp>
        <p:nvSpPr>
          <p:cNvPr id="17" name="TextBox 475"/>
          <p:cNvSpPr txBox="1"/>
          <p:nvPr/>
        </p:nvSpPr>
        <p:spPr>
          <a:xfrm>
            <a:off x="530575" y="2736493"/>
            <a:ext cx="3428996" cy="749613"/>
          </a:xfrm>
          <a:prstGeom prst="rect">
            <a:avLst/>
          </a:prstGeom>
          <a:solidFill>
            <a:schemeClr val="accent6"/>
          </a:solidFill>
        </p:spPr>
        <p:txBody>
          <a:bodyPr wrap="square" lIns="182832" tIns="182832" rIns="182832" bIns="182832" rtlCol="0" anchor="ctr">
            <a:noAutofit/>
          </a:bodyPr>
          <a:lstStyle/>
          <a:p>
            <a:pPr defTabSz="913675">
              <a:lnSpc>
                <a:spcPct val="90000"/>
              </a:lnSpc>
              <a:spcBef>
                <a:spcPts val="600"/>
              </a:spcBef>
              <a:defRPr/>
            </a:pPr>
            <a:r>
              <a:rPr lang="en-US" kern="0" dirty="0" smtClean="0">
                <a:solidFill>
                  <a:srgbClr val="FFFFFF"/>
                </a:solidFill>
                <a:cs typeface="Segoe UI" panose="020B0502040204020203" pitchFamily="34" charset="0"/>
              </a:rPr>
              <a:t>Surface Your Data</a:t>
            </a:r>
            <a:endParaRPr lang="en-US" kern="0" dirty="0">
              <a:gradFill>
                <a:gsLst>
                  <a:gs pos="0">
                    <a:srgbClr val="FFFFFF"/>
                  </a:gs>
                  <a:gs pos="100000">
                    <a:srgbClr val="FFFFFF"/>
                  </a:gs>
                </a:gsLst>
                <a:lin ang="5400000" scaled="1"/>
              </a:gradFill>
              <a:cs typeface="Segoe UI" panose="020B0502040204020203" pitchFamily="34" charset="0"/>
            </a:endParaRPr>
          </a:p>
        </p:txBody>
      </p:sp>
      <p:sp>
        <p:nvSpPr>
          <p:cNvPr id="18" name="TextBox 477"/>
          <p:cNvSpPr txBox="1"/>
          <p:nvPr/>
        </p:nvSpPr>
        <p:spPr>
          <a:xfrm>
            <a:off x="8240713" y="2742381"/>
            <a:ext cx="3429000" cy="752080"/>
          </a:xfrm>
          <a:prstGeom prst="rect">
            <a:avLst/>
          </a:prstGeom>
          <a:solidFill>
            <a:schemeClr val="accent2"/>
          </a:solidFill>
        </p:spPr>
        <p:txBody>
          <a:bodyPr wrap="square" lIns="182832" tIns="182832" rIns="182832" bIns="182832" rtlCol="0" anchor="ctr">
            <a:noAutofit/>
          </a:bodyPr>
          <a:lstStyle>
            <a:defPPr>
              <a:defRPr lang="en-US"/>
            </a:defPPr>
            <a:lvl1pPr defTabSz="913949">
              <a:lnSpc>
                <a:spcPct val="90000"/>
              </a:lnSpc>
              <a:spcBef>
                <a:spcPts val="600"/>
              </a:spcBef>
              <a:defRPr sz="2000" kern="0">
                <a:solidFill>
                  <a:srgbClr val="DC3C00"/>
                </a:solidFill>
                <a:latin typeface="Segoe UI" panose="020B0502040204020203" pitchFamily="34" charset="0"/>
                <a:cs typeface="Segoe UI" panose="020B0502040204020203" pitchFamily="34" charset="0"/>
              </a:defRPr>
            </a:lvl1pPr>
          </a:lstStyle>
          <a:p>
            <a:r>
              <a:rPr lang="en-US" sz="1800" dirty="0" smtClean="0">
                <a:gradFill>
                  <a:gsLst>
                    <a:gs pos="0">
                      <a:srgbClr val="FFFFFF"/>
                    </a:gs>
                    <a:gs pos="100000">
                      <a:srgbClr val="FFFFFF"/>
                    </a:gs>
                  </a:gsLst>
                  <a:lin ang="5400000" scaled="1"/>
                </a:gradFill>
              </a:rPr>
              <a:t>Move Quickly with Confidence</a:t>
            </a:r>
            <a:endParaRPr lang="en-US" sz="1800" dirty="0">
              <a:gradFill>
                <a:gsLst>
                  <a:gs pos="0">
                    <a:srgbClr val="FFFFFF"/>
                  </a:gs>
                  <a:gs pos="100000">
                    <a:srgbClr val="FFFFFF"/>
                  </a:gs>
                </a:gsLst>
                <a:lin ang="5400000" scaled="1"/>
              </a:gradFill>
            </a:endParaRPr>
          </a:p>
        </p:txBody>
      </p:sp>
      <p:pic>
        <p:nvPicPr>
          <p:cNvPr id="25" name="Picture 75"/>
          <p:cNvPicPr>
            <a:picLocks noChangeAspect="1"/>
          </p:cNvPicPr>
          <p:nvPr/>
        </p:nvPicPr>
        <p:blipFill rotWithShape="1">
          <a:blip r:embed="rId3">
            <a:extLst>
              <a:ext uri="{28A0092B-C50C-407E-A947-70E740481C1C}">
                <a14:useLocalDpi xmlns:a14="http://schemas.microsoft.com/office/drawing/2010/main" val="0"/>
              </a:ext>
            </a:extLst>
          </a:blip>
          <a:srcRect t="29644"/>
          <a:stretch/>
        </p:blipFill>
        <p:spPr bwMode="auto">
          <a:xfrm>
            <a:off x="-337554" y="4235719"/>
            <a:ext cx="3136933" cy="2651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 name="Rectangle 53"/>
          <p:cNvSpPr/>
          <p:nvPr/>
        </p:nvSpPr>
        <p:spPr bwMode="auto">
          <a:xfrm>
            <a:off x="2935231" y="5296145"/>
            <a:ext cx="3728190" cy="1098921"/>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defTabSz="932472" fontAlgn="base">
              <a:lnSpc>
                <a:spcPct val="90000"/>
              </a:lnSpc>
              <a:spcBef>
                <a:spcPct val="0"/>
              </a:spcBef>
              <a:spcAft>
                <a:spcPct val="0"/>
              </a:spcAft>
            </a:pPr>
            <a:r>
              <a:rPr lang="en-US" sz="2000" u="sng" kern="0" dirty="0" smtClean="0">
                <a:solidFill>
                  <a:srgbClr val="000000">
                    <a:lumMod val="65000"/>
                    <a:lumOff val="35000"/>
                  </a:srgbClr>
                </a:solidFill>
                <a:cs typeface="Segoe UI" panose="020B0502040204020203" pitchFamily="34" charset="0"/>
              </a:rPr>
              <a:t>Release Timing</a:t>
            </a:r>
            <a:endParaRPr lang="en-US" sz="2000" u="sng" kern="0" dirty="0">
              <a:solidFill>
                <a:srgbClr val="000000">
                  <a:lumMod val="65000"/>
                  <a:lumOff val="35000"/>
                </a:srgbClr>
              </a:solidFill>
              <a:cs typeface="Segoe UI" panose="020B0502040204020203" pitchFamily="34" charset="0"/>
            </a:endParaRPr>
          </a:p>
          <a:p>
            <a:pPr defTabSz="932472" fontAlgn="base">
              <a:lnSpc>
                <a:spcPct val="90000"/>
              </a:lnSpc>
              <a:spcBef>
                <a:spcPct val="0"/>
              </a:spcBef>
              <a:spcAft>
                <a:spcPct val="0"/>
              </a:spcAft>
            </a:pPr>
            <a:r>
              <a:rPr lang="en-US" sz="2000" kern="0" dirty="0">
                <a:solidFill>
                  <a:srgbClr val="000000">
                    <a:lumMod val="65000"/>
                    <a:lumOff val="35000"/>
                  </a:srgbClr>
                </a:solidFill>
                <a:latin typeface="Segoe UI Light" panose="020B0502040204020203" pitchFamily="34" charset="0"/>
                <a:cs typeface="Segoe UI Light" panose="020B0502040204020203" pitchFamily="34" charset="0"/>
              </a:rPr>
              <a:t>Public Preview: </a:t>
            </a:r>
            <a:r>
              <a:rPr lang="en-US" sz="2000" kern="0" dirty="0" smtClean="0">
                <a:solidFill>
                  <a:srgbClr val="000000">
                    <a:lumMod val="65000"/>
                    <a:lumOff val="35000"/>
                  </a:srgbClr>
                </a:solidFill>
                <a:latin typeface="Segoe UI Light" panose="020B0502040204020203" pitchFamily="34" charset="0"/>
                <a:cs typeface="Segoe UI Light" panose="020B0502040204020203" pitchFamily="34" charset="0"/>
              </a:rPr>
              <a:t>August 21, 2014</a:t>
            </a:r>
            <a:endParaRPr lang="en-US" sz="2000" kern="0" dirty="0">
              <a:solidFill>
                <a:srgbClr val="000000">
                  <a:lumMod val="65000"/>
                  <a:lumOff val="35000"/>
                </a:srgbClr>
              </a:solidFill>
              <a:latin typeface="Segoe UI Light" panose="020B0502040204020203" pitchFamily="34" charset="0"/>
              <a:cs typeface="Segoe UI Light" panose="020B0502040204020203" pitchFamily="34" charset="0"/>
            </a:endParaRPr>
          </a:p>
          <a:p>
            <a:pPr defTabSz="932472" fontAlgn="base">
              <a:lnSpc>
                <a:spcPct val="90000"/>
              </a:lnSpc>
              <a:spcBef>
                <a:spcPct val="0"/>
              </a:spcBef>
              <a:spcAft>
                <a:spcPct val="0"/>
              </a:spcAft>
            </a:pPr>
            <a:r>
              <a:rPr lang="en-US" sz="2000" kern="0" dirty="0">
                <a:solidFill>
                  <a:srgbClr val="000000">
                    <a:lumMod val="65000"/>
                    <a:lumOff val="35000"/>
                  </a:srgbClr>
                </a:solidFill>
                <a:latin typeface="Segoe UI Light" panose="020B0502040204020203" pitchFamily="34" charset="0"/>
                <a:cs typeface="Segoe UI Light" panose="020B0502040204020203" pitchFamily="34" charset="0"/>
              </a:rPr>
              <a:t>GA: </a:t>
            </a:r>
            <a:r>
              <a:rPr lang="en-US" sz="2000" kern="0" dirty="0" smtClean="0">
                <a:solidFill>
                  <a:srgbClr val="000000">
                    <a:lumMod val="65000"/>
                    <a:lumOff val="35000"/>
                  </a:srgbClr>
                </a:solidFill>
                <a:latin typeface="Segoe UI Light" panose="020B0502040204020203" pitchFamily="34" charset="0"/>
                <a:cs typeface="Segoe UI Light" panose="020B0502040204020203" pitchFamily="34" charset="0"/>
              </a:rPr>
              <a:t>4-6 Months after Preview</a:t>
            </a:r>
            <a:endParaRPr lang="en-US" sz="2000" kern="0" dirty="0">
              <a:solidFill>
                <a:srgbClr val="000000">
                  <a:lumMod val="65000"/>
                  <a:lumOff val="35000"/>
                </a:srgbClr>
              </a:solidFill>
              <a:latin typeface="Segoe UI Light" panose="020B0502040204020203" pitchFamily="34" charset="0"/>
              <a:cs typeface="Segoe UI Light" panose="020B0502040204020203" pitchFamily="34" charset="0"/>
            </a:endParaRPr>
          </a:p>
        </p:txBody>
      </p:sp>
      <p:sp>
        <p:nvSpPr>
          <p:cNvPr id="3" name="TextBox 2"/>
          <p:cNvSpPr txBox="1"/>
          <p:nvPr/>
        </p:nvSpPr>
        <p:spPr>
          <a:xfrm>
            <a:off x="10633810" y="15659"/>
            <a:ext cx="1547174" cy="276999"/>
          </a:xfrm>
          <a:prstGeom prst="rect">
            <a:avLst/>
          </a:prstGeom>
          <a:noFill/>
        </p:spPr>
        <p:txBody>
          <a:bodyPr wrap="square" lIns="0" tIns="0" rIns="0" bIns="0" rtlCol="0">
            <a:spAutoFit/>
          </a:bodyPr>
          <a:lstStyle/>
          <a:p>
            <a:pPr algn="r"/>
            <a:r>
              <a:rPr lang="en-US" dirty="0" smtClean="0">
                <a:gradFill>
                  <a:gsLst>
                    <a:gs pos="0">
                      <a:srgbClr val="000000">
                        <a:lumMod val="75000"/>
                        <a:lumOff val="25000"/>
                      </a:srgbClr>
                    </a:gs>
                    <a:gs pos="80000">
                      <a:srgbClr val="000000">
                        <a:lumMod val="65000"/>
                        <a:lumOff val="35000"/>
                      </a:srgbClr>
                    </a:gs>
                  </a:gsLst>
                  <a:lin ang="16200000" scaled="0"/>
                </a:gradFill>
                <a:latin typeface="Segoe UI Light" pitchFamily="34" charset="0"/>
              </a:rPr>
              <a:t>1 of 4</a:t>
            </a:r>
          </a:p>
        </p:txBody>
      </p:sp>
    </p:spTree>
    <p:extLst>
      <p:ext uri="{BB962C8B-B14F-4D97-AF65-F5344CB8AC3E}">
        <p14:creationId xmlns:p14="http://schemas.microsoft.com/office/powerpoint/2010/main" val="220782055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1020763"/>
            <a:ext cx="10515600" cy="4654550"/>
          </a:xfrm>
          <a:prstGeom prst="rect">
            <a:avLst/>
          </a:prstGeom>
        </p:spPr>
        <p:txBody>
          <a:bodyPr>
            <a:normAutofit/>
          </a:bodyPr>
          <a:lstStyle/>
          <a:p>
            <a:pPr marL="0" indent="0">
              <a:buNone/>
            </a:pPr>
            <a:endParaRPr lang="en-US" sz="400" dirty="0" smtClean="0">
              <a:latin typeface="Segoe UI Light" panose="020B0502040204020203" pitchFamily="34" charset="0"/>
              <a:cs typeface="Segoe UI Light" panose="020B0502040204020203" pitchFamily="34" charset="0"/>
            </a:endParaRPr>
          </a:p>
          <a:p>
            <a:pPr marL="0" indent="0">
              <a:buNone/>
            </a:pPr>
            <a:r>
              <a:rPr lang="en-US" sz="2600" u="sng" dirty="0" smtClean="0">
                <a:latin typeface="Segoe UI Light" panose="020B0502040204020203" pitchFamily="34" charset="0"/>
                <a:cs typeface="Segoe UI Light" panose="020B0502040204020203" pitchFamily="34" charset="0"/>
              </a:rPr>
              <a:t>Why?</a:t>
            </a:r>
          </a:p>
          <a:p>
            <a:pPr marL="0" indent="0">
              <a:buNone/>
            </a:pPr>
            <a:r>
              <a:rPr lang="en-US" sz="2600" dirty="0" smtClean="0">
                <a:latin typeface="Segoe UI Light" panose="020B0502040204020203" pitchFamily="34" charset="0"/>
                <a:cs typeface="Segoe UI Light" panose="020B0502040204020203" pitchFamily="34" charset="0"/>
              </a:rPr>
              <a:t>Users find search as a natural, low friction way to interact with applications that manage lots of data</a:t>
            </a:r>
          </a:p>
          <a:p>
            <a:pPr marL="0" indent="0">
              <a:buNone/>
            </a:pPr>
            <a:endParaRPr lang="en-US" sz="300" dirty="0" smtClean="0">
              <a:latin typeface="Segoe UI Light" panose="020B0502040204020203" pitchFamily="34" charset="0"/>
              <a:cs typeface="Segoe UI Light" panose="020B0502040204020203" pitchFamily="34" charset="0"/>
            </a:endParaRPr>
          </a:p>
          <a:p>
            <a:pPr marL="457200" lvl="1" indent="0">
              <a:buNone/>
            </a:pPr>
            <a:r>
              <a:rPr lang="en-US" dirty="0" smtClean="0">
                <a:latin typeface="Segoe UI Light" panose="020B0502040204020203" pitchFamily="34" charset="0"/>
                <a:cs typeface="Segoe UI Light" panose="020B0502040204020203" pitchFamily="34" charset="0"/>
              </a:rPr>
              <a:t>Web search engines have set the bar high for search</a:t>
            </a:r>
          </a:p>
          <a:p>
            <a:pPr lvl="2">
              <a:buFont typeface="Wingdings" panose="05000000000000000000" pitchFamily="2" charset="2"/>
              <a:buChar char="§"/>
            </a:pPr>
            <a:r>
              <a:rPr lang="en-US" sz="1700" dirty="0" smtClean="0">
                <a:latin typeface="Segoe UI Light" panose="020B0502040204020203" pitchFamily="34" charset="0"/>
                <a:cs typeface="Segoe UI Light" panose="020B0502040204020203" pitchFamily="34" charset="0"/>
              </a:rPr>
              <a:t>Instant results, auto-complete, hit highlighting, </a:t>
            </a:r>
            <a:br>
              <a:rPr lang="en-US" sz="1700" dirty="0" smtClean="0">
                <a:latin typeface="Segoe UI Light" panose="020B0502040204020203" pitchFamily="34" charset="0"/>
                <a:cs typeface="Segoe UI Light" panose="020B0502040204020203" pitchFamily="34" charset="0"/>
              </a:rPr>
            </a:br>
            <a:r>
              <a:rPr lang="en-US" sz="1700" dirty="0" smtClean="0">
                <a:latin typeface="Segoe UI Light" panose="020B0502040204020203" pitchFamily="34" charset="0"/>
                <a:cs typeface="Segoe UI Light" panose="020B0502040204020203" pitchFamily="34" charset="0"/>
              </a:rPr>
              <a:t>great ranking, linguistics</a:t>
            </a:r>
          </a:p>
          <a:p>
            <a:pPr lvl="1">
              <a:buFont typeface="Wingdings" panose="05000000000000000000" pitchFamily="2" charset="2"/>
              <a:buChar char="§"/>
            </a:pPr>
            <a:endParaRPr lang="en-US" sz="500" dirty="0" smtClean="0">
              <a:latin typeface="Segoe UI Light" panose="020B0502040204020203" pitchFamily="34" charset="0"/>
              <a:cs typeface="Segoe UI Light" panose="020B0502040204020203" pitchFamily="34" charset="0"/>
            </a:endParaRPr>
          </a:p>
          <a:p>
            <a:pPr marL="457200" lvl="1" indent="0">
              <a:buNone/>
            </a:pPr>
            <a:r>
              <a:rPr lang="en-US" dirty="0" smtClean="0">
                <a:latin typeface="Segoe UI Light" panose="020B0502040204020203" pitchFamily="34" charset="0"/>
                <a:cs typeface="Segoe UI Light" panose="020B0502040204020203" pitchFamily="34" charset="0"/>
              </a:rPr>
              <a:t>Search is hard and rarely a core expertise area</a:t>
            </a:r>
          </a:p>
          <a:p>
            <a:pPr lvl="2">
              <a:buFont typeface="Wingdings" panose="05000000000000000000" pitchFamily="2" charset="2"/>
              <a:buChar char="§"/>
            </a:pPr>
            <a:r>
              <a:rPr lang="en-US" sz="1700" dirty="0" smtClean="0">
                <a:latin typeface="Segoe UI Light" panose="020B0502040204020203" pitchFamily="34" charset="0"/>
                <a:cs typeface="Segoe UI Light" panose="020B0502040204020203" pitchFamily="34" charset="0"/>
              </a:rPr>
              <a:t>From infrastructure standpoint: availability, </a:t>
            </a:r>
            <a:br>
              <a:rPr lang="en-US" sz="1700" dirty="0" smtClean="0">
                <a:latin typeface="Segoe UI Light" panose="020B0502040204020203" pitchFamily="34" charset="0"/>
                <a:cs typeface="Segoe UI Light" panose="020B0502040204020203" pitchFamily="34" charset="0"/>
              </a:rPr>
            </a:br>
            <a:r>
              <a:rPr lang="en-US" sz="1700" dirty="0" smtClean="0">
                <a:latin typeface="Segoe UI Light" panose="020B0502040204020203" pitchFamily="34" charset="0"/>
                <a:cs typeface="Segoe UI Light" panose="020B0502040204020203" pitchFamily="34" charset="0"/>
              </a:rPr>
              <a:t>durability, scale, operations</a:t>
            </a:r>
          </a:p>
          <a:p>
            <a:pPr lvl="2">
              <a:buFont typeface="Wingdings" panose="05000000000000000000" pitchFamily="2" charset="2"/>
              <a:buChar char="§"/>
            </a:pPr>
            <a:r>
              <a:rPr lang="en-US" sz="1700" dirty="0" smtClean="0">
                <a:latin typeface="Segoe UI Light" panose="020B0502040204020203" pitchFamily="34" charset="0"/>
                <a:cs typeface="Segoe UI Light" panose="020B0502040204020203" pitchFamily="34" charset="0"/>
              </a:rPr>
              <a:t>From the functionality standpoint: </a:t>
            </a:r>
            <a:br>
              <a:rPr lang="en-US" sz="1700" dirty="0" smtClean="0">
                <a:latin typeface="Segoe UI Light" panose="020B0502040204020203" pitchFamily="34" charset="0"/>
                <a:cs typeface="Segoe UI Light" panose="020B0502040204020203" pitchFamily="34" charset="0"/>
              </a:rPr>
            </a:br>
            <a:r>
              <a:rPr lang="en-US" sz="1700" dirty="0" smtClean="0">
                <a:latin typeface="Segoe UI Light" panose="020B0502040204020203" pitchFamily="34" charset="0"/>
                <a:cs typeface="Segoe UI Light" panose="020B0502040204020203" pitchFamily="34" charset="0"/>
              </a:rPr>
              <a:t>ranking, geo-spatial, input handling</a:t>
            </a:r>
          </a:p>
        </p:txBody>
      </p:sp>
      <p:sp>
        <p:nvSpPr>
          <p:cNvPr id="6" name="Title 1"/>
          <p:cNvSpPr txBox="1">
            <a:spLocks/>
          </p:cNvSpPr>
          <p:nvPr/>
        </p:nvSpPr>
        <p:spPr>
          <a:xfrm>
            <a:off x="519248" y="228601"/>
            <a:ext cx="11151917"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Segoe UI Light" pitchFamily="34" charset="0"/>
                <a:ea typeface="+mn-ea"/>
                <a:cs typeface="Arial" charset="0"/>
              </a:defRPr>
            </a:lvl1pPr>
          </a:lstStyle>
          <a:p>
            <a:pPr>
              <a:defRPr/>
            </a:pPr>
            <a:r>
              <a:rPr>
                <a:gradFill flip="none" rotWithShape="1">
                  <a:gsLst>
                    <a:gs pos="0">
                      <a:srgbClr val="000000">
                        <a:lumMod val="65000"/>
                        <a:lumOff val="35000"/>
                      </a:srgbClr>
                    </a:gs>
                    <a:gs pos="86000">
                      <a:srgbClr val="000000">
                        <a:lumMod val="65000"/>
                        <a:lumOff val="35000"/>
                      </a:srgbClr>
                    </a:gs>
                  </a:gsLst>
                  <a:lin ang="5400000" scaled="0"/>
                  <a:tileRect/>
                </a:gradFill>
              </a:rPr>
              <a:t>Why?</a:t>
            </a:r>
          </a:p>
        </p:txBody>
      </p:sp>
      <p:sp>
        <p:nvSpPr>
          <p:cNvPr id="2" name="Rectangle 1"/>
          <p:cNvSpPr/>
          <p:nvPr/>
        </p:nvSpPr>
        <p:spPr>
          <a:xfrm>
            <a:off x="519248" y="5437904"/>
            <a:ext cx="6096000" cy="1292662"/>
          </a:xfrm>
          <a:prstGeom prst="rect">
            <a:avLst/>
          </a:prstGeom>
        </p:spPr>
        <p:txBody>
          <a:bodyPr>
            <a:spAutoFit/>
          </a:bodyPr>
          <a:lstStyle/>
          <a:p>
            <a:r>
              <a:rPr lang="en-US" sz="2400" u="sng" dirty="0" smtClean="0">
                <a:solidFill>
                  <a:prstClr val="black"/>
                </a:solidFill>
                <a:latin typeface="Segoe UI Light" panose="020B0502040204020203" pitchFamily="34" charset="0"/>
                <a:cs typeface="Segoe UI Light" panose="020B0502040204020203" pitchFamily="34" charset="0"/>
              </a:rPr>
              <a:t>Target Scenarios</a:t>
            </a:r>
            <a:endParaRPr lang="en-US" sz="2400" dirty="0" smtClean="0">
              <a:solidFill>
                <a:prstClr val="black"/>
              </a:solidFill>
              <a:latin typeface="Segoe UI Light" panose="020B0502040204020203" pitchFamily="34" charset="0"/>
              <a:cs typeface="Segoe UI Light" panose="020B0502040204020203" pitchFamily="34" charset="0"/>
            </a:endParaRPr>
          </a:p>
          <a:p>
            <a:pPr marL="742950" lvl="1" indent="-285750">
              <a:buFont typeface="Wingdings" panose="05000000000000000000" pitchFamily="2" charset="2"/>
              <a:buChar char="§"/>
            </a:pPr>
            <a:r>
              <a:rPr lang="en-US" dirty="0" smtClean="0">
                <a:solidFill>
                  <a:prstClr val="black"/>
                </a:solidFill>
                <a:latin typeface="Segoe UI Light" panose="020B0502040204020203" pitchFamily="34" charset="0"/>
                <a:cs typeface="Segoe UI Light" panose="020B0502040204020203" pitchFamily="34" charset="0"/>
              </a:rPr>
              <a:t>Ecommerce</a:t>
            </a:r>
            <a:r>
              <a:rPr lang="en-US" dirty="0">
                <a:solidFill>
                  <a:prstClr val="black"/>
                </a:solidFill>
                <a:latin typeface="Segoe UI Light" panose="020B0502040204020203" pitchFamily="34" charset="0"/>
                <a:cs typeface="Segoe UI Light" panose="020B0502040204020203" pitchFamily="34" charset="0"/>
              </a:rPr>
              <a:t>, Online retail</a:t>
            </a:r>
          </a:p>
          <a:p>
            <a:pPr marL="742950" lvl="1" indent="-285750">
              <a:buFont typeface="Wingdings" panose="05000000000000000000" pitchFamily="2" charset="2"/>
              <a:buChar char="§"/>
            </a:pPr>
            <a:r>
              <a:rPr lang="en-US" dirty="0">
                <a:solidFill>
                  <a:prstClr val="black"/>
                </a:solidFill>
                <a:latin typeface="Segoe UI Light" panose="020B0502040204020203" pitchFamily="34" charset="0"/>
                <a:cs typeface="Segoe UI Light" panose="020B0502040204020203" pitchFamily="34" charset="0"/>
              </a:rPr>
              <a:t>User generated content, social applications</a:t>
            </a:r>
          </a:p>
          <a:p>
            <a:pPr marL="742950" lvl="1" indent="-285750">
              <a:buFont typeface="Wingdings" panose="05000000000000000000" pitchFamily="2" charset="2"/>
              <a:buChar char="§"/>
            </a:pPr>
            <a:r>
              <a:rPr lang="en-US" dirty="0">
                <a:solidFill>
                  <a:prstClr val="black"/>
                </a:solidFill>
                <a:latin typeface="Segoe UI Light" panose="020B0502040204020203" pitchFamily="34" charset="0"/>
                <a:cs typeface="Segoe UI Light" panose="020B0502040204020203" pitchFamily="34" charset="0"/>
              </a:rPr>
              <a:t>Line-of-business applications</a:t>
            </a:r>
          </a:p>
        </p:txBody>
      </p:sp>
      <p:grpSp>
        <p:nvGrpSpPr>
          <p:cNvPr id="4" name="Group 3"/>
          <p:cNvGrpSpPr/>
          <p:nvPr/>
        </p:nvGrpSpPr>
        <p:grpSpPr>
          <a:xfrm>
            <a:off x="5758061" y="3063333"/>
            <a:ext cx="6430764" cy="3794667"/>
            <a:chOff x="5758061" y="3063333"/>
            <a:chExt cx="6430764" cy="3794667"/>
          </a:xfrm>
        </p:grpSpPr>
        <p:sp>
          <p:nvSpPr>
            <p:cNvPr id="37" name="Freeform 38"/>
            <p:cNvSpPr>
              <a:spLocks/>
            </p:cNvSpPr>
            <p:nvPr/>
          </p:nvSpPr>
          <p:spPr bwMode="auto">
            <a:xfrm>
              <a:off x="10248146" y="4008267"/>
              <a:ext cx="502247" cy="863864"/>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38" name="Freeform 39"/>
            <p:cNvSpPr>
              <a:spLocks/>
            </p:cNvSpPr>
            <p:nvPr/>
          </p:nvSpPr>
          <p:spPr bwMode="auto">
            <a:xfrm>
              <a:off x="10296361" y="4062510"/>
              <a:ext cx="405815" cy="673011"/>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39" name="Rectangle 40"/>
            <p:cNvSpPr>
              <a:spLocks noChangeArrowheads="1"/>
            </p:cNvSpPr>
            <p:nvPr/>
          </p:nvSpPr>
          <p:spPr bwMode="auto">
            <a:xfrm>
              <a:off x="7548068" y="6101629"/>
              <a:ext cx="2364576" cy="75337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0" name="Rectangle 41"/>
            <p:cNvSpPr>
              <a:spLocks noChangeArrowheads="1"/>
            </p:cNvSpPr>
            <p:nvPr/>
          </p:nvSpPr>
          <p:spPr bwMode="auto">
            <a:xfrm>
              <a:off x="8970430" y="5370359"/>
              <a:ext cx="703145" cy="148464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1" name="Rectangle 42"/>
            <p:cNvSpPr>
              <a:spLocks noChangeArrowheads="1"/>
            </p:cNvSpPr>
            <p:nvPr/>
          </p:nvSpPr>
          <p:spPr bwMode="auto">
            <a:xfrm>
              <a:off x="11680552" y="5727958"/>
              <a:ext cx="508273" cy="112704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2" name="Rectangle 44"/>
            <p:cNvSpPr>
              <a:spLocks noChangeArrowheads="1"/>
            </p:cNvSpPr>
            <p:nvPr/>
          </p:nvSpPr>
          <p:spPr bwMode="auto">
            <a:xfrm>
              <a:off x="9213517" y="4920346"/>
              <a:ext cx="2467035" cy="193465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3" name="Rectangle 45"/>
            <p:cNvSpPr>
              <a:spLocks noChangeArrowheads="1"/>
            </p:cNvSpPr>
            <p:nvPr/>
          </p:nvSpPr>
          <p:spPr bwMode="auto">
            <a:xfrm>
              <a:off x="9458613" y="6471283"/>
              <a:ext cx="1990905" cy="319429"/>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4" name="Rectangle 46"/>
            <p:cNvSpPr>
              <a:spLocks noChangeArrowheads="1"/>
            </p:cNvSpPr>
            <p:nvPr/>
          </p:nvSpPr>
          <p:spPr bwMode="auto">
            <a:xfrm>
              <a:off x="9458613" y="5358305"/>
              <a:ext cx="1990905" cy="3214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5" name="Rectangle 47"/>
            <p:cNvSpPr>
              <a:spLocks noChangeArrowheads="1"/>
            </p:cNvSpPr>
            <p:nvPr/>
          </p:nvSpPr>
          <p:spPr bwMode="auto">
            <a:xfrm>
              <a:off x="9458613" y="5916803"/>
              <a:ext cx="1990905" cy="3214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6" name="Rectangle 48"/>
            <p:cNvSpPr>
              <a:spLocks noChangeArrowheads="1"/>
            </p:cNvSpPr>
            <p:nvPr/>
          </p:nvSpPr>
          <p:spPr bwMode="auto">
            <a:xfrm>
              <a:off x="10852850" y="3803350"/>
              <a:ext cx="699127" cy="106878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7" name="Freeform 49"/>
            <p:cNvSpPr>
              <a:spLocks/>
            </p:cNvSpPr>
            <p:nvPr/>
          </p:nvSpPr>
          <p:spPr bwMode="auto">
            <a:xfrm>
              <a:off x="10923165" y="3917863"/>
              <a:ext cx="552471" cy="96431"/>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8" name="Freeform 50"/>
            <p:cNvSpPr>
              <a:spLocks/>
            </p:cNvSpPr>
            <p:nvPr/>
          </p:nvSpPr>
          <p:spPr bwMode="auto">
            <a:xfrm>
              <a:off x="10923165" y="4090636"/>
              <a:ext cx="552471" cy="98441"/>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9" name="Freeform 51"/>
            <p:cNvSpPr>
              <a:spLocks/>
            </p:cNvSpPr>
            <p:nvPr/>
          </p:nvSpPr>
          <p:spPr bwMode="auto">
            <a:xfrm>
              <a:off x="10923165" y="4263408"/>
              <a:ext cx="552471" cy="92413"/>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0" name="Freeform 52"/>
            <p:cNvSpPr>
              <a:spLocks/>
            </p:cNvSpPr>
            <p:nvPr/>
          </p:nvSpPr>
          <p:spPr bwMode="auto">
            <a:xfrm>
              <a:off x="10923165" y="4432163"/>
              <a:ext cx="552471" cy="98441"/>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1" name="Freeform 53"/>
            <p:cNvSpPr>
              <a:spLocks/>
            </p:cNvSpPr>
            <p:nvPr/>
          </p:nvSpPr>
          <p:spPr bwMode="auto">
            <a:xfrm>
              <a:off x="10923165" y="4604936"/>
              <a:ext cx="552471" cy="98441"/>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2" name="Oval 54"/>
            <p:cNvSpPr>
              <a:spLocks noChangeArrowheads="1"/>
            </p:cNvSpPr>
            <p:nvPr/>
          </p:nvSpPr>
          <p:spPr bwMode="auto">
            <a:xfrm>
              <a:off x="11373178" y="3937953"/>
              <a:ext cx="54242" cy="542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3" name="Oval 55"/>
            <p:cNvSpPr>
              <a:spLocks noChangeArrowheads="1"/>
            </p:cNvSpPr>
            <p:nvPr/>
          </p:nvSpPr>
          <p:spPr bwMode="auto">
            <a:xfrm>
              <a:off x="11373178" y="4112734"/>
              <a:ext cx="54242" cy="542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4" name="Oval 56"/>
            <p:cNvSpPr>
              <a:spLocks noChangeArrowheads="1"/>
            </p:cNvSpPr>
            <p:nvPr/>
          </p:nvSpPr>
          <p:spPr bwMode="auto">
            <a:xfrm>
              <a:off x="11373178" y="4279480"/>
              <a:ext cx="54242" cy="542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5" name="Oval 57"/>
            <p:cNvSpPr>
              <a:spLocks noChangeArrowheads="1"/>
            </p:cNvSpPr>
            <p:nvPr/>
          </p:nvSpPr>
          <p:spPr bwMode="auto">
            <a:xfrm>
              <a:off x="11373178" y="4454261"/>
              <a:ext cx="54242" cy="542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6" name="Oval 58"/>
            <p:cNvSpPr>
              <a:spLocks noChangeArrowheads="1"/>
            </p:cNvSpPr>
            <p:nvPr/>
          </p:nvSpPr>
          <p:spPr bwMode="auto">
            <a:xfrm>
              <a:off x="11373178" y="4627034"/>
              <a:ext cx="54242" cy="542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7" name="Freeform 61"/>
            <p:cNvSpPr>
              <a:spLocks/>
            </p:cNvSpPr>
            <p:nvPr/>
          </p:nvSpPr>
          <p:spPr bwMode="auto">
            <a:xfrm>
              <a:off x="8974455" y="3241409"/>
              <a:ext cx="1114987" cy="731271"/>
            </a:xfrm>
            <a:custGeom>
              <a:avLst/>
              <a:gdLst>
                <a:gd name="T0" fmla="*/ 33 w 206"/>
                <a:gd name="T1" fmla="*/ 59 h 135"/>
                <a:gd name="T2" fmla="*/ 33 w 206"/>
                <a:gd name="T3" fmla="*/ 57 h 135"/>
                <a:gd name="T4" fmla="*/ 90 w 206"/>
                <a:gd name="T5" fmla="*/ 0 h 135"/>
                <a:gd name="T6" fmla="*/ 137 w 206"/>
                <a:gd name="T7" fmla="*/ 25 h 135"/>
                <a:gd name="T8" fmla="*/ 153 w 206"/>
                <a:gd name="T9" fmla="*/ 21 h 135"/>
                <a:gd name="T10" fmla="*/ 171 w 206"/>
                <a:gd name="T11" fmla="*/ 27 h 135"/>
                <a:gd name="T12" fmla="*/ 186 w 206"/>
                <a:gd name="T13" fmla="*/ 53 h 135"/>
                <a:gd name="T14" fmla="*/ 206 w 206"/>
                <a:gd name="T15" fmla="*/ 91 h 135"/>
                <a:gd name="T16" fmla="*/ 166 w 206"/>
                <a:gd name="T17" fmla="*/ 135 h 135"/>
                <a:gd name="T18" fmla="*/ 161 w 206"/>
                <a:gd name="T19" fmla="*/ 135 h 135"/>
                <a:gd name="T20" fmla="*/ 157 w 206"/>
                <a:gd name="T21" fmla="*/ 135 h 135"/>
                <a:gd name="T22" fmla="*/ 64 w 206"/>
                <a:gd name="T23" fmla="*/ 135 h 135"/>
                <a:gd name="T24" fmla="*/ 62 w 206"/>
                <a:gd name="T25" fmla="*/ 135 h 135"/>
                <a:gd name="T26" fmla="*/ 60 w 206"/>
                <a:gd name="T27" fmla="*/ 135 h 135"/>
                <a:gd name="T28" fmla="*/ 53 w 206"/>
                <a:gd name="T29" fmla="*/ 135 h 135"/>
                <a:gd name="T30" fmla="*/ 38 w 206"/>
                <a:gd name="T31" fmla="*/ 135 h 135"/>
                <a:gd name="T32" fmla="*/ 0 w 206"/>
                <a:gd name="T33" fmla="*/ 97 h 135"/>
                <a:gd name="T34" fmla="*/ 33 w 206"/>
                <a:gd name="T35" fmla="*/ 5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135">
                  <a:moveTo>
                    <a:pt x="33" y="59"/>
                  </a:moveTo>
                  <a:cubicBezTo>
                    <a:pt x="33" y="59"/>
                    <a:pt x="33" y="57"/>
                    <a:pt x="33" y="57"/>
                  </a:cubicBezTo>
                  <a:cubicBezTo>
                    <a:pt x="33" y="25"/>
                    <a:pt x="58" y="0"/>
                    <a:pt x="90" y="0"/>
                  </a:cubicBezTo>
                  <a:cubicBezTo>
                    <a:pt x="109" y="0"/>
                    <a:pt x="127" y="10"/>
                    <a:pt x="137" y="25"/>
                  </a:cubicBezTo>
                  <a:cubicBezTo>
                    <a:pt x="142" y="23"/>
                    <a:pt x="147" y="21"/>
                    <a:pt x="153" y="21"/>
                  </a:cubicBezTo>
                  <a:cubicBezTo>
                    <a:pt x="159" y="21"/>
                    <a:pt x="166" y="23"/>
                    <a:pt x="171" y="27"/>
                  </a:cubicBezTo>
                  <a:cubicBezTo>
                    <a:pt x="180" y="33"/>
                    <a:pt x="185" y="42"/>
                    <a:pt x="186" y="53"/>
                  </a:cubicBezTo>
                  <a:cubicBezTo>
                    <a:pt x="198" y="61"/>
                    <a:pt x="206" y="75"/>
                    <a:pt x="206" y="91"/>
                  </a:cubicBezTo>
                  <a:cubicBezTo>
                    <a:pt x="206" y="114"/>
                    <a:pt x="189" y="133"/>
                    <a:pt x="166" y="135"/>
                  </a:cubicBezTo>
                  <a:cubicBezTo>
                    <a:pt x="165" y="135"/>
                    <a:pt x="163" y="135"/>
                    <a:pt x="161" y="135"/>
                  </a:cubicBezTo>
                  <a:cubicBezTo>
                    <a:pt x="160" y="135"/>
                    <a:pt x="158" y="135"/>
                    <a:pt x="157" y="135"/>
                  </a:cubicBezTo>
                  <a:cubicBezTo>
                    <a:pt x="136" y="135"/>
                    <a:pt x="87" y="135"/>
                    <a:pt x="64" y="135"/>
                  </a:cubicBezTo>
                  <a:cubicBezTo>
                    <a:pt x="63" y="135"/>
                    <a:pt x="62" y="135"/>
                    <a:pt x="62" y="135"/>
                  </a:cubicBezTo>
                  <a:cubicBezTo>
                    <a:pt x="60" y="135"/>
                    <a:pt x="60" y="135"/>
                    <a:pt x="60" y="135"/>
                  </a:cubicBezTo>
                  <a:cubicBezTo>
                    <a:pt x="58" y="135"/>
                    <a:pt x="55" y="135"/>
                    <a:pt x="53" y="135"/>
                  </a:cubicBezTo>
                  <a:cubicBezTo>
                    <a:pt x="38" y="135"/>
                    <a:pt x="38" y="135"/>
                    <a:pt x="38" y="135"/>
                  </a:cubicBezTo>
                  <a:cubicBezTo>
                    <a:pt x="17" y="135"/>
                    <a:pt x="0" y="118"/>
                    <a:pt x="0" y="97"/>
                  </a:cubicBezTo>
                  <a:cubicBezTo>
                    <a:pt x="0" y="78"/>
                    <a:pt x="14" y="62"/>
                    <a:pt x="33" y="59"/>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8" name="Freeform 63"/>
            <p:cNvSpPr>
              <a:spLocks/>
            </p:cNvSpPr>
            <p:nvPr/>
          </p:nvSpPr>
          <p:spPr bwMode="auto">
            <a:xfrm>
              <a:off x="9739872" y="4345776"/>
              <a:ext cx="697118" cy="437959"/>
            </a:xfrm>
            <a:custGeom>
              <a:avLst/>
              <a:gdLst>
                <a:gd name="T0" fmla="*/ 0 w 347"/>
                <a:gd name="T1" fmla="*/ 0 h 218"/>
                <a:gd name="T2" fmla="*/ 347 w 347"/>
                <a:gd name="T3" fmla="*/ 0 h 218"/>
                <a:gd name="T4" fmla="*/ 347 w 347"/>
                <a:gd name="T5" fmla="*/ 218 h 218"/>
                <a:gd name="T6" fmla="*/ 0 w 347"/>
                <a:gd name="T7" fmla="*/ 218 h 218"/>
                <a:gd name="T8" fmla="*/ 0 w 347"/>
                <a:gd name="T9" fmla="*/ 0 h 218"/>
                <a:gd name="T10" fmla="*/ 0 w 347"/>
                <a:gd name="T11" fmla="*/ 0 h 218"/>
              </a:gdLst>
              <a:ahLst/>
              <a:cxnLst>
                <a:cxn ang="0">
                  <a:pos x="T0" y="T1"/>
                </a:cxn>
                <a:cxn ang="0">
                  <a:pos x="T2" y="T3"/>
                </a:cxn>
                <a:cxn ang="0">
                  <a:pos x="T4" y="T5"/>
                </a:cxn>
                <a:cxn ang="0">
                  <a:pos x="T6" y="T7"/>
                </a:cxn>
                <a:cxn ang="0">
                  <a:pos x="T8" y="T9"/>
                </a:cxn>
                <a:cxn ang="0">
                  <a:pos x="T10" y="T11"/>
                </a:cxn>
              </a:cxnLst>
              <a:rect l="0" t="0" r="r" b="b"/>
              <a:pathLst>
                <a:path w="347" h="218">
                  <a:moveTo>
                    <a:pt x="0" y="0"/>
                  </a:moveTo>
                  <a:lnTo>
                    <a:pt x="347" y="0"/>
                  </a:lnTo>
                  <a:lnTo>
                    <a:pt x="347" y="218"/>
                  </a:lnTo>
                  <a:lnTo>
                    <a:pt x="0" y="218"/>
                  </a:lnTo>
                  <a:lnTo>
                    <a:pt x="0"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9" name="Freeform 64"/>
            <p:cNvSpPr>
              <a:spLocks noEditPoints="1"/>
            </p:cNvSpPr>
            <p:nvPr/>
          </p:nvSpPr>
          <p:spPr bwMode="auto">
            <a:xfrm>
              <a:off x="9577144" y="4323678"/>
              <a:ext cx="1022573" cy="548454"/>
            </a:xfrm>
            <a:custGeom>
              <a:avLst/>
              <a:gdLst>
                <a:gd name="T0" fmla="*/ 160 w 189"/>
                <a:gd name="T1" fmla="*/ 90 h 101"/>
                <a:gd name="T2" fmla="*/ 165 w 189"/>
                <a:gd name="T3" fmla="*/ 85 h 101"/>
                <a:gd name="T4" fmla="*/ 165 w 189"/>
                <a:gd name="T5" fmla="*/ 4 h 101"/>
                <a:gd name="T6" fmla="*/ 160 w 189"/>
                <a:gd name="T7" fmla="*/ 0 h 101"/>
                <a:gd name="T8" fmla="*/ 29 w 189"/>
                <a:gd name="T9" fmla="*/ 0 h 101"/>
                <a:gd name="T10" fmla="*/ 24 w 189"/>
                <a:gd name="T11" fmla="*/ 4 h 101"/>
                <a:gd name="T12" fmla="*/ 24 w 189"/>
                <a:gd name="T13" fmla="*/ 85 h 101"/>
                <a:gd name="T14" fmla="*/ 29 w 189"/>
                <a:gd name="T15" fmla="*/ 90 h 101"/>
                <a:gd name="T16" fmla="*/ 0 w 189"/>
                <a:gd name="T17" fmla="*/ 90 h 101"/>
                <a:gd name="T18" fmla="*/ 0 w 189"/>
                <a:gd name="T19" fmla="*/ 93 h 101"/>
                <a:gd name="T20" fmla="*/ 0 w 189"/>
                <a:gd name="T21" fmla="*/ 97 h 101"/>
                <a:gd name="T22" fmla="*/ 0 w 189"/>
                <a:gd name="T23" fmla="*/ 97 h 101"/>
                <a:gd name="T24" fmla="*/ 0 w 189"/>
                <a:gd name="T25" fmla="*/ 97 h 101"/>
                <a:gd name="T26" fmla="*/ 0 w 189"/>
                <a:gd name="T27" fmla="*/ 98 h 101"/>
                <a:gd name="T28" fmla="*/ 0 w 189"/>
                <a:gd name="T29" fmla="*/ 98 h 101"/>
                <a:gd name="T30" fmla="*/ 4 w 189"/>
                <a:gd name="T31" fmla="*/ 101 h 101"/>
                <a:gd name="T32" fmla="*/ 185 w 189"/>
                <a:gd name="T33" fmla="*/ 101 h 101"/>
                <a:gd name="T34" fmla="*/ 189 w 189"/>
                <a:gd name="T35" fmla="*/ 98 h 101"/>
                <a:gd name="T36" fmla="*/ 189 w 189"/>
                <a:gd name="T37" fmla="*/ 98 h 101"/>
                <a:gd name="T38" fmla="*/ 189 w 189"/>
                <a:gd name="T39" fmla="*/ 93 h 101"/>
                <a:gd name="T40" fmla="*/ 189 w 189"/>
                <a:gd name="T41" fmla="*/ 90 h 101"/>
                <a:gd name="T42" fmla="*/ 160 w 189"/>
                <a:gd name="T43" fmla="*/ 90 h 101"/>
                <a:gd name="T44" fmla="*/ 30 w 189"/>
                <a:gd name="T45" fmla="*/ 5 h 101"/>
                <a:gd name="T46" fmla="*/ 159 w 189"/>
                <a:gd name="T47" fmla="*/ 5 h 101"/>
                <a:gd name="T48" fmla="*/ 159 w 189"/>
                <a:gd name="T49" fmla="*/ 84 h 101"/>
                <a:gd name="T50" fmla="*/ 30 w 189"/>
                <a:gd name="T51" fmla="*/ 84 h 101"/>
                <a:gd name="T52" fmla="*/ 30 w 189"/>
                <a:gd name="T53" fmla="*/ 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9" h="101">
                  <a:moveTo>
                    <a:pt x="160" y="90"/>
                  </a:moveTo>
                  <a:cubicBezTo>
                    <a:pt x="163" y="90"/>
                    <a:pt x="165" y="88"/>
                    <a:pt x="165" y="85"/>
                  </a:cubicBezTo>
                  <a:cubicBezTo>
                    <a:pt x="165" y="4"/>
                    <a:pt x="165" y="4"/>
                    <a:pt x="165" y="4"/>
                  </a:cubicBezTo>
                  <a:cubicBezTo>
                    <a:pt x="165" y="1"/>
                    <a:pt x="163" y="0"/>
                    <a:pt x="160" y="0"/>
                  </a:cubicBezTo>
                  <a:cubicBezTo>
                    <a:pt x="29" y="0"/>
                    <a:pt x="29" y="0"/>
                    <a:pt x="29" y="0"/>
                  </a:cubicBezTo>
                  <a:cubicBezTo>
                    <a:pt x="26" y="0"/>
                    <a:pt x="24" y="1"/>
                    <a:pt x="24" y="4"/>
                  </a:cubicBezTo>
                  <a:cubicBezTo>
                    <a:pt x="24" y="85"/>
                    <a:pt x="24" y="85"/>
                    <a:pt x="24" y="85"/>
                  </a:cubicBezTo>
                  <a:cubicBezTo>
                    <a:pt x="24" y="88"/>
                    <a:pt x="26" y="90"/>
                    <a:pt x="29" y="90"/>
                  </a:cubicBezTo>
                  <a:cubicBezTo>
                    <a:pt x="0" y="90"/>
                    <a:pt x="0" y="90"/>
                    <a:pt x="0" y="90"/>
                  </a:cubicBezTo>
                  <a:cubicBezTo>
                    <a:pt x="0" y="93"/>
                    <a:pt x="0" y="93"/>
                    <a:pt x="0" y="93"/>
                  </a:cubicBezTo>
                  <a:cubicBezTo>
                    <a:pt x="0" y="97"/>
                    <a:pt x="0" y="97"/>
                    <a:pt x="0" y="97"/>
                  </a:cubicBezTo>
                  <a:cubicBezTo>
                    <a:pt x="0" y="97"/>
                    <a:pt x="0" y="97"/>
                    <a:pt x="0" y="97"/>
                  </a:cubicBezTo>
                  <a:cubicBezTo>
                    <a:pt x="0" y="97"/>
                    <a:pt x="0" y="97"/>
                    <a:pt x="0" y="97"/>
                  </a:cubicBezTo>
                  <a:cubicBezTo>
                    <a:pt x="0" y="98"/>
                    <a:pt x="0" y="98"/>
                    <a:pt x="0" y="98"/>
                  </a:cubicBezTo>
                  <a:cubicBezTo>
                    <a:pt x="0" y="98"/>
                    <a:pt x="0" y="98"/>
                    <a:pt x="0" y="98"/>
                  </a:cubicBezTo>
                  <a:cubicBezTo>
                    <a:pt x="0" y="100"/>
                    <a:pt x="2" y="101"/>
                    <a:pt x="4" y="101"/>
                  </a:cubicBezTo>
                  <a:cubicBezTo>
                    <a:pt x="185" y="101"/>
                    <a:pt x="185" y="101"/>
                    <a:pt x="185" y="101"/>
                  </a:cubicBezTo>
                  <a:cubicBezTo>
                    <a:pt x="187" y="101"/>
                    <a:pt x="188" y="100"/>
                    <a:pt x="189" y="98"/>
                  </a:cubicBezTo>
                  <a:cubicBezTo>
                    <a:pt x="189" y="98"/>
                    <a:pt x="189" y="98"/>
                    <a:pt x="189" y="98"/>
                  </a:cubicBezTo>
                  <a:cubicBezTo>
                    <a:pt x="189" y="93"/>
                    <a:pt x="189" y="93"/>
                    <a:pt x="189" y="93"/>
                  </a:cubicBezTo>
                  <a:cubicBezTo>
                    <a:pt x="189" y="90"/>
                    <a:pt x="189" y="90"/>
                    <a:pt x="189" y="90"/>
                  </a:cubicBezTo>
                  <a:lnTo>
                    <a:pt x="160" y="90"/>
                  </a:lnTo>
                  <a:close/>
                  <a:moveTo>
                    <a:pt x="30" y="5"/>
                  </a:moveTo>
                  <a:cubicBezTo>
                    <a:pt x="159" y="5"/>
                    <a:pt x="159" y="5"/>
                    <a:pt x="159" y="5"/>
                  </a:cubicBezTo>
                  <a:cubicBezTo>
                    <a:pt x="159" y="84"/>
                    <a:pt x="159" y="84"/>
                    <a:pt x="159" y="84"/>
                  </a:cubicBezTo>
                  <a:cubicBezTo>
                    <a:pt x="30" y="84"/>
                    <a:pt x="30" y="84"/>
                    <a:pt x="30" y="84"/>
                  </a:cubicBezTo>
                  <a:cubicBezTo>
                    <a:pt x="30" y="5"/>
                    <a:pt x="30" y="5"/>
                    <a:pt x="30" y="5"/>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60" name="Rectangle 65"/>
            <p:cNvSpPr>
              <a:spLocks noChangeArrowheads="1"/>
            </p:cNvSpPr>
            <p:nvPr/>
          </p:nvSpPr>
          <p:spPr bwMode="auto">
            <a:xfrm>
              <a:off x="9088960" y="4872130"/>
              <a:ext cx="2712131" cy="9040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61" name="Rectangle 43"/>
            <p:cNvSpPr>
              <a:spLocks noChangeArrowheads="1"/>
            </p:cNvSpPr>
            <p:nvPr/>
          </p:nvSpPr>
          <p:spPr bwMode="auto">
            <a:xfrm>
              <a:off x="5758061" y="6465256"/>
              <a:ext cx="1372138" cy="38974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62" name="Rectangle 43"/>
            <p:cNvSpPr>
              <a:spLocks noChangeArrowheads="1"/>
            </p:cNvSpPr>
            <p:nvPr/>
          </p:nvSpPr>
          <p:spPr bwMode="auto">
            <a:xfrm>
              <a:off x="6587977" y="5739534"/>
              <a:ext cx="1036091" cy="1118466"/>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63" name="Rectangle 43"/>
            <p:cNvSpPr>
              <a:spLocks noChangeArrowheads="1"/>
            </p:cNvSpPr>
            <p:nvPr/>
          </p:nvSpPr>
          <p:spPr bwMode="auto">
            <a:xfrm>
              <a:off x="7793072" y="5168724"/>
              <a:ext cx="687254" cy="16862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pic>
          <p:nvPicPr>
            <p:cNvPr id="34" name="Picture 33"/>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23222" t="21119" r="23655" b="23578"/>
            <a:stretch/>
          </p:blipFill>
          <p:spPr bwMode="auto">
            <a:xfrm>
              <a:off x="9641662" y="3063333"/>
              <a:ext cx="1336348" cy="726388"/>
            </a:xfrm>
            <a:prstGeom prst="rect">
              <a:avLst/>
            </a:prstGeom>
            <a:ln>
              <a:noFill/>
            </a:ln>
            <a:extLst>
              <a:ext uri="{53640926-AAD7-44D8-BBD7-CCE9431645EC}">
                <a14:shadowObscured xmlns:a14="http://schemas.microsoft.com/office/drawing/2010/main"/>
              </a:ext>
            </a:extLst>
          </p:spPr>
        </p:pic>
      </p:grpSp>
    </p:spTree>
    <p:extLst>
      <p:ext uri="{BB962C8B-B14F-4D97-AF65-F5344CB8AC3E}">
        <p14:creationId xmlns:p14="http://schemas.microsoft.com/office/powerpoint/2010/main" val="91019352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p:cNvGrpSpPr/>
          <p:nvPr/>
        </p:nvGrpSpPr>
        <p:grpSpPr>
          <a:xfrm>
            <a:off x="5758061" y="3039074"/>
            <a:ext cx="6430764" cy="3818926"/>
            <a:chOff x="5946775" y="3987119"/>
            <a:chExt cx="5081587" cy="3017715"/>
          </a:xfrm>
        </p:grpSpPr>
        <p:sp>
          <p:nvSpPr>
            <p:cNvPr id="37" name="Freeform 38"/>
            <p:cNvSpPr>
              <a:spLocks/>
            </p:cNvSpPr>
            <p:nvPr/>
          </p:nvSpPr>
          <p:spPr bwMode="auto">
            <a:xfrm>
              <a:off x="9494838" y="4752975"/>
              <a:ext cx="396875" cy="682625"/>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38" name="Freeform 39"/>
            <p:cNvSpPr>
              <a:spLocks/>
            </p:cNvSpPr>
            <p:nvPr/>
          </p:nvSpPr>
          <p:spPr bwMode="auto">
            <a:xfrm>
              <a:off x="9532938" y="4795838"/>
              <a:ext cx="320675" cy="531813"/>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39" name="Rectangle 40"/>
            <p:cNvSpPr>
              <a:spLocks noChangeArrowheads="1"/>
            </p:cNvSpPr>
            <p:nvPr/>
          </p:nvSpPr>
          <p:spPr bwMode="auto">
            <a:xfrm>
              <a:off x="7361238" y="6407150"/>
              <a:ext cx="1868487" cy="59531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0" name="Rectangle 41"/>
            <p:cNvSpPr>
              <a:spLocks noChangeArrowheads="1"/>
            </p:cNvSpPr>
            <p:nvPr/>
          </p:nvSpPr>
          <p:spPr bwMode="auto">
            <a:xfrm>
              <a:off x="8485188" y="5829300"/>
              <a:ext cx="555625" cy="11731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1" name="Rectangle 42"/>
            <p:cNvSpPr>
              <a:spLocks noChangeArrowheads="1"/>
            </p:cNvSpPr>
            <p:nvPr/>
          </p:nvSpPr>
          <p:spPr bwMode="auto">
            <a:xfrm>
              <a:off x="10626725" y="6111875"/>
              <a:ext cx="401637" cy="890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2" name="Rectangle 44"/>
            <p:cNvSpPr>
              <a:spLocks noChangeArrowheads="1"/>
            </p:cNvSpPr>
            <p:nvPr/>
          </p:nvSpPr>
          <p:spPr bwMode="auto">
            <a:xfrm>
              <a:off x="8677275" y="5473700"/>
              <a:ext cx="1949450" cy="152876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3" name="Rectangle 45"/>
            <p:cNvSpPr>
              <a:spLocks noChangeArrowheads="1"/>
            </p:cNvSpPr>
            <p:nvPr/>
          </p:nvSpPr>
          <p:spPr bwMode="auto">
            <a:xfrm>
              <a:off x="8870950" y="6699250"/>
              <a:ext cx="1573212" cy="252413"/>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4" name="Rectangle 46"/>
            <p:cNvSpPr>
              <a:spLocks noChangeArrowheads="1"/>
            </p:cNvSpPr>
            <p:nvPr/>
          </p:nvSpPr>
          <p:spPr bwMode="auto">
            <a:xfrm>
              <a:off x="8870950" y="5819775"/>
              <a:ext cx="1573212" cy="25400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5" name="Rectangle 47"/>
            <p:cNvSpPr>
              <a:spLocks noChangeArrowheads="1"/>
            </p:cNvSpPr>
            <p:nvPr/>
          </p:nvSpPr>
          <p:spPr bwMode="auto">
            <a:xfrm>
              <a:off x="8870950" y="6261100"/>
              <a:ext cx="1573212" cy="25400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6" name="Rectangle 48"/>
            <p:cNvSpPr>
              <a:spLocks noChangeArrowheads="1"/>
            </p:cNvSpPr>
            <p:nvPr/>
          </p:nvSpPr>
          <p:spPr bwMode="auto">
            <a:xfrm>
              <a:off x="9972675" y="4591050"/>
              <a:ext cx="552450" cy="84455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7" name="Freeform 49"/>
            <p:cNvSpPr>
              <a:spLocks/>
            </p:cNvSpPr>
            <p:nvPr/>
          </p:nvSpPr>
          <p:spPr bwMode="auto">
            <a:xfrm>
              <a:off x="10028238" y="4681538"/>
              <a:ext cx="436562" cy="76200"/>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8" name="Freeform 50"/>
            <p:cNvSpPr>
              <a:spLocks/>
            </p:cNvSpPr>
            <p:nvPr/>
          </p:nvSpPr>
          <p:spPr bwMode="auto">
            <a:xfrm>
              <a:off x="10028238" y="4818063"/>
              <a:ext cx="436562" cy="77788"/>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49" name="Freeform 51"/>
            <p:cNvSpPr>
              <a:spLocks/>
            </p:cNvSpPr>
            <p:nvPr/>
          </p:nvSpPr>
          <p:spPr bwMode="auto">
            <a:xfrm>
              <a:off x="10028238" y="4954588"/>
              <a:ext cx="436562" cy="73025"/>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0" name="Freeform 52"/>
            <p:cNvSpPr>
              <a:spLocks/>
            </p:cNvSpPr>
            <p:nvPr/>
          </p:nvSpPr>
          <p:spPr bwMode="auto">
            <a:xfrm>
              <a:off x="10028238" y="5087938"/>
              <a:ext cx="436562" cy="77788"/>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1" name="Freeform 53"/>
            <p:cNvSpPr>
              <a:spLocks/>
            </p:cNvSpPr>
            <p:nvPr/>
          </p:nvSpPr>
          <p:spPr bwMode="auto">
            <a:xfrm>
              <a:off x="10028238" y="5224463"/>
              <a:ext cx="436562" cy="77788"/>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2" name="Oval 54"/>
            <p:cNvSpPr>
              <a:spLocks noChangeArrowheads="1"/>
            </p:cNvSpPr>
            <p:nvPr/>
          </p:nvSpPr>
          <p:spPr bwMode="auto">
            <a:xfrm>
              <a:off x="10383838" y="4697413"/>
              <a:ext cx="42862"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3" name="Oval 55"/>
            <p:cNvSpPr>
              <a:spLocks noChangeArrowheads="1"/>
            </p:cNvSpPr>
            <p:nvPr/>
          </p:nvSpPr>
          <p:spPr bwMode="auto">
            <a:xfrm>
              <a:off x="10383838" y="4835525"/>
              <a:ext cx="42862"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4" name="Oval 56"/>
            <p:cNvSpPr>
              <a:spLocks noChangeArrowheads="1"/>
            </p:cNvSpPr>
            <p:nvPr/>
          </p:nvSpPr>
          <p:spPr bwMode="auto">
            <a:xfrm>
              <a:off x="10383838" y="4967288"/>
              <a:ext cx="42862"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5" name="Oval 57"/>
            <p:cNvSpPr>
              <a:spLocks noChangeArrowheads="1"/>
            </p:cNvSpPr>
            <p:nvPr/>
          </p:nvSpPr>
          <p:spPr bwMode="auto">
            <a:xfrm>
              <a:off x="10383838" y="5105400"/>
              <a:ext cx="42862"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6" name="Oval 58"/>
            <p:cNvSpPr>
              <a:spLocks noChangeArrowheads="1"/>
            </p:cNvSpPr>
            <p:nvPr/>
          </p:nvSpPr>
          <p:spPr bwMode="auto">
            <a:xfrm>
              <a:off x="10383838" y="5241925"/>
              <a:ext cx="42862" cy="428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7" name="Freeform 61"/>
            <p:cNvSpPr>
              <a:spLocks/>
            </p:cNvSpPr>
            <p:nvPr/>
          </p:nvSpPr>
          <p:spPr bwMode="auto">
            <a:xfrm>
              <a:off x="8488368" y="4147004"/>
              <a:ext cx="881062" cy="577850"/>
            </a:xfrm>
            <a:custGeom>
              <a:avLst/>
              <a:gdLst>
                <a:gd name="T0" fmla="*/ 33 w 206"/>
                <a:gd name="T1" fmla="*/ 59 h 135"/>
                <a:gd name="T2" fmla="*/ 33 w 206"/>
                <a:gd name="T3" fmla="*/ 57 h 135"/>
                <a:gd name="T4" fmla="*/ 90 w 206"/>
                <a:gd name="T5" fmla="*/ 0 h 135"/>
                <a:gd name="T6" fmla="*/ 137 w 206"/>
                <a:gd name="T7" fmla="*/ 25 h 135"/>
                <a:gd name="T8" fmla="*/ 153 w 206"/>
                <a:gd name="T9" fmla="*/ 21 h 135"/>
                <a:gd name="T10" fmla="*/ 171 w 206"/>
                <a:gd name="T11" fmla="*/ 27 h 135"/>
                <a:gd name="T12" fmla="*/ 186 w 206"/>
                <a:gd name="T13" fmla="*/ 53 h 135"/>
                <a:gd name="T14" fmla="*/ 206 w 206"/>
                <a:gd name="T15" fmla="*/ 91 h 135"/>
                <a:gd name="T16" fmla="*/ 166 w 206"/>
                <a:gd name="T17" fmla="*/ 135 h 135"/>
                <a:gd name="T18" fmla="*/ 161 w 206"/>
                <a:gd name="T19" fmla="*/ 135 h 135"/>
                <a:gd name="T20" fmla="*/ 157 w 206"/>
                <a:gd name="T21" fmla="*/ 135 h 135"/>
                <a:gd name="T22" fmla="*/ 64 w 206"/>
                <a:gd name="T23" fmla="*/ 135 h 135"/>
                <a:gd name="T24" fmla="*/ 62 w 206"/>
                <a:gd name="T25" fmla="*/ 135 h 135"/>
                <a:gd name="T26" fmla="*/ 60 w 206"/>
                <a:gd name="T27" fmla="*/ 135 h 135"/>
                <a:gd name="T28" fmla="*/ 53 w 206"/>
                <a:gd name="T29" fmla="*/ 135 h 135"/>
                <a:gd name="T30" fmla="*/ 38 w 206"/>
                <a:gd name="T31" fmla="*/ 135 h 135"/>
                <a:gd name="T32" fmla="*/ 0 w 206"/>
                <a:gd name="T33" fmla="*/ 97 h 135"/>
                <a:gd name="T34" fmla="*/ 33 w 206"/>
                <a:gd name="T35" fmla="*/ 5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135">
                  <a:moveTo>
                    <a:pt x="33" y="59"/>
                  </a:moveTo>
                  <a:cubicBezTo>
                    <a:pt x="33" y="59"/>
                    <a:pt x="33" y="57"/>
                    <a:pt x="33" y="57"/>
                  </a:cubicBezTo>
                  <a:cubicBezTo>
                    <a:pt x="33" y="25"/>
                    <a:pt x="58" y="0"/>
                    <a:pt x="90" y="0"/>
                  </a:cubicBezTo>
                  <a:cubicBezTo>
                    <a:pt x="109" y="0"/>
                    <a:pt x="127" y="10"/>
                    <a:pt x="137" y="25"/>
                  </a:cubicBezTo>
                  <a:cubicBezTo>
                    <a:pt x="142" y="23"/>
                    <a:pt x="147" y="21"/>
                    <a:pt x="153" y="21"/>
                  </a:cubicBezTo>
                  <a:cubicBezTo>
                    <a:pt x="159" y="21"/>
                    <a:pt x="166" y="23"/>
                    <a:pt x="171" y="27"/>
                  </a:cubicBezTo>
                  <a:cubicBezTo>
                    <a:pt x="180" y="33"/>
                    <a:pt x="185" y="42"/>
                    <a:pt x="186" y="53"/>
                  </a:cubicBezTo>
                  <a:cubicBezTo>
                    <a:pt x="198" y="61"/>
                    <a:pt x="206" y="75"/>
                    <a:pt x="206" y="91"/>
                  </a:cubicBezTo>
                  <a:cubicBezTo>
                    <a:pt x="206" y="114"/>
                    <a:pt x="189" y="133"/>
                    <a:pt x="166" y="135"/>
                  </a:cubicBezTo>
                  <a:cubicBezTo>
                    <a:pt x="165" y="135"/>
                    <a:pt x="163" y="135"/>
                    <a:pt x="161" y="135"/>
                  </a:cubicBezTo>
                  <a:cubicBezTo>
                    <a:pt x="160" y="135"/>
                    <a:pt x="158" y="135"/>
                    <a:pt x="157" y="135"/>
                  </a:cubicBezTo>
                  <a:cubicBezTo>
                    <a:pt x="136" y="135"/>
                    <a:pt x="87" y="135"/>
                    <a:pt x="64" y="135"/>
                  </a:cubicBezTo>
                  <a:cubicBezTo>
                    <a:pt x="63" y="135"/>
                    <a:pt x="62" y="135"/>
                    <a:pt x="62" y="135"/>
                  </a:cubicBezTo>
                  <a:cubicBezTo>
                    <a:pt x="60" y="135"/>
                    <a:pt x="60" y="135"/>
                    <a:pt x="60" y="135"/>
                  </a:cubicBezTo>
                  <a:cubicBezTo>
                    <a:pt x="58" y="135"/>
                    <a:pt x="55" y="135"/>
                    <a:pt x="53" y="135"/>
                  </a:cubicBezTo>
                  <a:cubicBezTo>
                    <a:pt x="38" y="135"/>
                    <a:pt x="38" y="135"/>
                    <a:pt x="38" y="135"/>
                  </a:cubicBezTo>
                  <a:cubicBezTo>
                    <a:pt x="17" y="135"/>
                    <a:pt x="0" y="118"/>
                    <a:pt x="0" y="97"/>
                  </a:cubicBezTo>
                  <a:cubicBezTo>
                    <a:pt x="0" y="78"/>
                    <a:pt x="14" y="62"/>
                    <a:pt x="33" y="59"/>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8" name="Freeform 63"/>
            <p:cNvSpPr>
              <a:spLocks/>
            </p:cNvSpPr>
            <p:nvPr/>
          </p:nvSpPr>
          <p:spPr bwMode="auto">
            <a:xfrm>
              <a:off x="9093200" y="5019675"/>
              <a:ext cx="550862" cy="346075"/>
            </a:xfrm>
            <a:custGeom>
              <a:avLst/>
              <a:gdLst>
                <a:gd name="T0" fmla="*/ 0 w 347"/>
                <a:gd name="T1" fmla="*/ 0 h 218"/>
                <a:gd name="T2" fmla="*/ 347 w 347"/>
                <a:gd name="T3" fmla="*/ 0 h 218"/>
                <a:gd name="T4" fmla="*/ 347 w 347"/>
                <a:gd name="T5" fmla="*/ 218 h 218"/>
                <a:gd name="T6" fmla="*/ 0 w 347"/>
                <a:gd name="T7" fmla="*/ 218 h 218"/>
                <a:gd name="T8" fmla="*/ 0 w 347"/>
                <a:gd name="T9" fmla="*/ 0 h 218"/>
                <a:gd name="T10" fmla="*/ 0 w 347"/>
                <a:gd name="T11" fmla="*/ 0 h 218"/>
              </a:gdLst>
              <a:ahLst/>
              <a:cxnLst>
                <a:cxn ang="0">
                  <a:pos x="T0" y="T1"/>
                </a:cxn>
                <a:cxn ang="0">
                  <a:pos x="T2" y="T3"/>
                </a:cxn>
                <a:cxn ang="0">
                  <a:pos x="T4" y="T5"/>
                </a:cxn>
                <a:cxn ang="0">
                  <a:pos x="T6" y="T7"/>
                </a:cxn>
                <a:cxn ang="0">
                  <a:pos x="T8" y="T9"/>
                </a:cxn>
                <a:cxn ang="0">
                  <a:pos x="T10" y="T11"/>
                </a:cxn>
              </a:cxnLst>
              <a:rect l="0" t="0" r="r" b="b"/>
              <a:pathLst>
                <a:path w="347" h="218">
                  <a:moveTo>
                    <a:pt x="0" y="0"/>
                  </a:moveTo>
                  <a:lnTo>
                    <a:pt x="347" y="0"/>
                  </a:lnTo>
                  <a:lnTo>
                    <a:pt x="347" y="218"/>
                  </a:lnTo>
                  <a:lnTo>
                    <a:pt x="0" y="218"/>
                  </a:lnTo>
                  <a:lnTo>
                    <a:pt x="0"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59" name="Freeform 64"/>
            <p:cNvSpPr>
              <a:spLocks noEditPoints="1"/>
            </p:cNvSpPr>
            <p:nvPr/>
          </p:nvSpPr>
          <p:spPr bwMode="auto">
            <a:xfrm>
              <a:off x="8964613" y="5002213"/>
              <a:ext cx="808037" cy="433388"/>
            </a:xfrm>
            <a:custGeom>
              <a:avLst/>
              <a:gdLst>
                <a:gd name="T0" fmla="*/ 160 w 189"/>
                <a:gd name="T1" fmla="*/ 90 h 101"/>
                <a:gd name="T2" fmla="*/ 165 w 189"/>
                <a:gd name="T3" fmla="*/ 85 h 101"/>
                <a:gd name="T4" fmla="*/ 165 w 189"/>
                <a:gd name="T5" fmla="*/ 4 h 101"/>
                <a:gd name="T6" fmla="*/ 160 w 189"/>
                <a:gd name="T7" fmla="*/ 0 h 101"/>
                <a:gd name="T8" fmla="*/ 29 w 189"/>
                <a:gd name="T9" fmla="*/ 0 h 101"/>
                <a:gd name="T10" fmla="*/ 24 w 189"/>
                <a:gd name="T11" fmla="*/ 4 h 101"/>
                <a:gd name="T12" fmla="*/ 24 w 189"/>
                <a:gd name="T13" fmla="*/ 85 h 101"/>
                <a:gd name="T14" fmla="*/ 29 w 189"/>
                <a:gd name="T15" fmla="*/ 90 h 101"/>
                <a:gd name="T16" fmla="*/ 0 w 189"/>
                <a:gd name="T17" fmla="*/ 90 h 101"/>
                <a:gd name="T18" fmla="*/ 0 w 189"/>
                <a:gd name="T19" fmla="*/ 93 h 101"/>
                <a:gd name="T20" fmla="*/ 0 w 189"/>
                <a:gd name="T21" fmla="*/ 97 h 101"/>
                <a:gd name="T22" fmla="*/ 0 w 189"/>
                <a:gd name="T23" fmla="*/ 97 h 101"/>
                <a:gd name="T24" fmla="*/ 0 w 189"/>
                <a:gd name="T25" fmla="*/ 97 h 101"/>
                <a:gd name="T26" fmla="*/ 0 w 189"/>
                <a:gd name="T27" fmla="*/ 98 h 101"/>
                <a:gd name="T28" fmla="*/ 0 w 189"/>
                <a:gd name="T29" fmla="*/ 98 h 101"/>
                <a:gd name="T30" fmla="*/ 4 w 189"/>
                <a:gd name="T31" fmla="*/ 101 h 101"/>
                <a:gd name="T32" fmla="*/ 185 w 189"/>
                <a:gd name="T33" fmla="*/ 101 h 101"/>
                <a:gd name="T34" fmla="*/ 189 w 189"/>
                <a:gd name="T35" fmla="*/ 98 h 101"/>
                <a:gd name="T36" fmla="*/ 189 w 189"/>
                <a:gd name="T37" fmla="*/ 98 h 101"/>
                <a:gd name="T38" fmla="*/ 189 w 189"/>
                <a:gd name="T39" fmla="*/ 93 h 101"/>
                <a:gd name="T40" fmla="*/ 189 w 189"/>
                <a:gd name="T41" fmla="*/ 90 h 101"/>
                <a:gd name="T42" fmla="*/ 160 w 189"/>
                <a:gd name="T43" fmla="*/ 90 h 101"/>
                <a:gd name="T44" fmla="*/ 30 w 189"/>
                <a:gd name="T45" fmla="*/ 5 h 101"/>
                <a:gd name="T46" fmla="*/ 159 w 189"/>
                <a:gd name="T47" fmla="*/ 5 h 101"/>
                <a:gd name="T48" fmla="*/ 159 w 189"/>
                <a:gd name="T49" fmla="*/ 84 h 101"/>
                <a:gd name="T50" fmla="*/ 30 w 189"/>
                <a:gd name="T51" fmla="*/ 84 h 101"/>
                <a:gd name="T52" fmla="*/ 30 w 189"/>
                <a:gd name="T53" fmla="*/ 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9" h="101">
                  <a:moveTo>
                    <a:pt x="160" y="90"/>
                  </a:moveTo>
                  <a:cubicBezTo>
                    <a:pt x="163" y="90"/>
                    <a:pt x="165" y="88"/>
                    <a:pt x="165" y="85"/>
                  </a:cubicBezTo>
                  <a:cubicBezTo>
                    <a:pt x="165" y="4"/>
                    <a:pt x="165" y="4"/>
                    <a:pt x="165" y="4"/>
                  </a:cubicBezTo>
                  <a:cubicBezTo>
                    <a:pt x="165" y="1"/>
                    <a:pt x="163" y="0"/>
                    <a:pt x="160" y="0"/>
                  </a:cubicBezTo>
                  <a:cubicBezTo>
                    <a:pt x="29" y="0"/>
                    <a:pt x="29" y="0"/>
                    <a:pt x="29" y="0"/>
                  </a:cubicBezTo>
                  <a:cubicBezTo>
                    <a:pt x="26" y="0"/>
                    <a:pt x="24" y="1"/>
                    <a:pt x="24" y="4"/>
                  </a:cubicBezTo>
                  <a:cubicBezTo>
                    <a:pt x="24" y="85"/>
                    <a:pt x="24" y="85"/>
                    <a:pt x="24" y="85"/>
                  </a:cubicBezTo>
                  <a:cubicBezTo>
                    <a:pt x="24" y="88"/>
                    <a:pt x="26" y="90"/>
                    <a:pt x="29" y="90"/>
                  </a:cubicBezTo>
                  <a:cubicBezTo>
                    <a:pt x="0" y="90"/>
                    <a:pt x="0" y="90"/>
                    <a:pt x="0" y="90"/>
                  </a:cubicBezTo>
                  <a:cubicBezTo>
                    <a:pt x="0" y="93"/>
                    <a:pt x="0" y="93"/>
                    <a:pt x="0" y="93"/>
                  </a:cubicBezTo>
                  <a:cubicBezTo>
                    <a:pt x="0" y="97"/>
                    <a:pt x="0" y="97"/>
                    <a:pt x="0" y="97"/>
                  </a:cubicBezTo>
                  <a:cubicBezTo>
                    <a:pt x="0" y="97"/>
                    <a:pt x="0" y="97"/>
                    <a:pt x="0" y="97"/>
                  </a:cubicBezTo>
                  <a:cubicBezTo>
                    <a:pt x="0" y="97"/>
                    <a:pt x="0" y="97"/>
                    <a:pt x="0" y="97"/>
                  </a:cubicBezTo>
                  <a:cubicBezTo>
                    <a:pt x="0" y="98"/>
                    <a:pt x="0" y="98"/>
                    <a:pt x="0" y="98"/>
                  </a:cubicBezTo>
                  <a:cubicBezTo>
                    <a:pt x="0" y="98"/>
                    <a:pt x="0" y="98"/>
                    <a:pt x="0" y="98"/>
                  </a:cubicBezTo>
                  <a:cubicBezTo>
                    <a:pt x="0" y="100"/>
                    <a:pt x="2" y="101"/>
                    <a:pt x="4" y="101"/>
                  </a:cubicBezTo>
                  <a:cubicBezTo>
                    <a:pt x="185" y="101"/>
                    <a:pt x="185" y="101"/>
                    <a:pt x="185" y="101"/>
                  </a:cubicBezTo>
                  <a:cubicBezTo>
                    <a:pt x="187" y="101"/>
                    <a:pt x="188" y="100"/>
                    <a:pt x="189" y="98"/>
                  </a:cubicBezTo>
                  <a:cubicBezTo>
                    <a:pt x="189" y="98"/>
                    <a:pt x="189" y="98"/>
                    <a:pt x="189" y="98"/>
                  </a:cubicBezTo>
                  <a:cubicBezTo>
                    <a:pt x="189" y="93"/>
                    <a:pt x="189" y="93"/>
                    <a:pt x="189" y="93"/>
                  </a:cubicBezTo>
                  <a:cubicBezTo>
                    <a:pt x="189" y="90"/>
                    <a:pt x="189" y="90"/>
                    <a:pt x="189" y="90"/>
                  </a:cubicBezTo>
                  <a:lnTo>
                    <a:pt x="160" y="90"/>
                  </a:lnTo>
                  <a:close/>
                  <a:moveTo>
                    <a:pt x="30" y="5"/>
                  </a:moveTo>
                  <a:cubicBezTo>
                    <a:pt x="159" y="5"/>
                    <a:pt x="159" y="5"/>
                    <a:pt x="159" y="5"/>
                  </a:cubicBezTo>
                  <a:cubicBezTo>
                    <a:pt x="159" y="84"/>
                    <a:pt x="159" y="84"/>
                    <a:pt x="159" y="84"/>
                  </a:cubicBezTo>
                  <a:cubicBezTo>
                    <a:pt x="30" y="84"/>
                    <a:pt x="30" y="84"/>
                    <a:pt x="30" y="84"/>
                  </a:cubicBezTo>
                  <a:cubicBezTo>
                    <a:pt x="30" y="5"/>
                    <a:pt x="30" y="5"/>
                    <a:pt x="30" y="5"/>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60" name="Rectangle 65"/>
            <p:cNvSpPr>
              <a:spLocks noChangeArrowheads="1"/>
            </p:cNvSpPr>
            <p:nvPr/>
          </p:nvSpPr>
          <p:spPr bwMode="auto">
            <a:xfrm>
              <a:off x="8578850" y="5435600"/>
              <a:ext cx="2143125" cy="7143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61" name="Rectangle 43"/>
            <p:cNvSpPr>
              <a:spLocks noChangeArrowheads="1"/>
            </p:cNvSpPr>
            <p:nvPr/>
          </p:nvSpPr>
          <p:spPr bwMode="auto">
            <a:xfrm>
              <a:off x="5946775" y="6694488"/>
              <a:ext cx="1084263" cy="3079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62" name="Rectangle 43"/>
            <p:cNvSpPr>
              <a:spLocks noChangeArrowheads="1"/>
            </p:cNvSpPr>
            <p:nvPr/>
          </p:nvSpPr>
          <p:spPr bwMode="auto">
            <a:xfrm>
              <a:off x="6602574" y="6121022"/>
              <a:ext cx="818719" cy="883812"/>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63" name="Rectangle 43"/>
            <p:cNvSpPr>
              <a:spLocks noChangeArrowheads="1"/>
            </p:cNvSpPr>
            <p:nvPr/>
          </p:nvSpPr>
          <p:spPr bwMode="auto">
            <a:xfrm>
              <a:off x="7554840" y="5669968"/>
              <a:ext cx="543068" cy="133249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sp>
          <p:nvSpPr>
            <p:cNvPr id="64" name="Freeform 62"/>
            <p:cNvSpPr>
              <a:spLocks/>
            </p:cNvSpPr>
            <p:nvPr/>
          </p:nvSpPr>
          <p:spPr bwMode="auto">
            <a:xfrm>
              <a:off x="9114112" y="3987119"/>
              <a:ext cx="727075" cy="476250"/>
            </a:xfrm>
            <a:custGeom>
              <a:avLst/>
              <a:gdLst>
                <a:gd name="T0" fmla="*/ 28 w 170"/>
                <a:gd name="T1" fmla="*/ 49 h 111"/>
                <a:gd name="T2" fmla="*/ 28 w 170"/>
                <a:gd name="T3" fmla="*/ 47 h 111"/>
                <a:gd name="T4" fmla="*/ 74 w 170"/>
                <a:gd name="T5" fmla="*/ 0 h 111"/>
                <a:gd name="T6" fmla="*/ 113 w 170"/>
                <a:gd name="T7" fmla="*/ 21 h 111"/>
                <a:gd name="T8" fmla="*/ 126 w 170"/>
                <a:gd name="T9" fmla="*/ 17 h 111"/>
                <a:gd name="T10" fmla="*/ 141 w 170"/>
                <a:gd name="T11" fmla="*/ 22 h 111"/>
                <a:gd name="T12" fmla="*/ 153 w 170"/>
                <a:gd name="T13" fmla="*/ 44 h 111"/>
                <a:gd name="T14" fmla="*/ 170 w 170"/>
                <a:gd name="T15" fmla="*/ 74 h 111"/>
                <a:gd name="T16" fmla="*/ 137 w 170"/>
                <a:gd name="T17" fmla="*/ 111 h 111"/>
                <a:gd name="T18" fmla="*/ 133 w 170"/>
                <a:gd name="T19" fmla="*/ 111 h 111"/>
                <a:gd name="T20" fmla="*/ 129 w 170"/>
                <a:gd name="T21" fmla="*/ 111 h 111"/>
                <a:gd name="T22" fmla="*/ 53 w 170"/>
                <a:gd name="T23" fmla="*/ 111 h 111"/>
                <a:gd name="T24" fmla="*/ 52 w 170"/>
                <a:gd name="T25" fmla="*/ 111 h 111"/>
                <a:gd name="T26" fmla="*/ 50 w 170"/>
                <a:gd name="T27" fmla="*/ 111 h 111"/>
                <a:gd name="T28" fmla="*/ 44 w 170"/>
                <a:gd name="T29" fmla="*/ 111 h 111"/>
                <a:gd name="T30" fmla="*/ 32 w 170"/>
                <a:gd name="T31" fmla="*/ 111 h 111"/>
                <a:gd name="T32" fmla="*/ 0 w 170"/>
                <a:gd name="T33" fmla="*/ 80 h 111"/>
                <a:gd name="T34" fmla="*/ 28 w 170"/>
                <a:gd name="T35" fmla="*/ 4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0" h="111">
                  <a:moveTo>
                    <a:pt x="28" y="49"/>
                  </a:moveTo>
                  <a:cubicBezTo>
                    <a:pt x="28" y="48"/>
                    <a:pt x="28" y="47"/>
                    <a:pt x="28" y="47"/>
                  </a:cubicBezTo>
                  <a:cubicBezTo>
                    <a:pt x="28" y="21"/>
                    <a:pt x="48" y="0"/>
                    <a:pt x="74" y="0"/>
                  </a:cubicBezTo>
                  <a:cubicBezTo>
                    <a:pt x="91" y="0"/>
                    <a:pt x="105" y="8"/>
                    <a:pt x="113" y="21"/>
                  </a:cubicBezTo>
                  <a:cubicBezTo>
                    <a:pt x="117" y="19"/>
                    <a:pt x="121" y="17"/>
                    <a:pt x="126" y="17"/>
                  </a:cubicBezTo>
                  <a:cubicBezTo>
                    <a:pt x="132" y="17"/>
                    <a:pt x="137" y="19"/>
                    <a:pt x="141" y="22"/>
                  </a:cubicBezTo>
                  <a:cubicBezTo>
                    <a:pt x="148" y="27"/>
                    <a:pt x="153" y="35"/>
                    <a:pt x="153" y="44"/>
                  </a:cubicBezTo>
                  <a:cubicBezTo>
                    <a:pt x="163" y="50"/>
                    <a:pt x="170" y="62"/>
                    <a:pt x="170" y="74"/>
                  </a:cubicBezTo>
                  <a:cubicBezTo>
                    <a:pt x="170" y="93"/>
                    <a:pt x="156" y="109"/>
                    <a:pt x="137" y="111"/>
                  </a:cubicBezTo>
                  <a:cubicBezTo>
                    <a:pt x="136" y="111"/>
                    <a:pt x="134" y="111"/>
                    <a:pt x="133" y="111"/>
                  </a:cubicBezTo>
                  <a:cubicBezTo>
                    <a:pt x="132" y="111"/>
                    <a:pt x="131" y="111"/>
                    <a:pt x="129" y="111"/>
                  </a:cubicBezTo>
                  <a:cubicBezTo>
                    <a:pt x="112" y="111"/>
                    <a:pt x="72" y="111"/>
                    <a:pt x="53" y="111"/>
                  </a:cubicBezTo>
                  <a:cubicBezTo>
                    <a:pt x="53" y="111"/>
                    <a:pt x="52" y="111"/>
                    <a:pt x="52" y="111"/>
                  </a:cubicBezTo>
                  <a:cubicBezTo>
                    <a:pt x="50" y="111"/>
                    <a:pt x="50" y="111"/>
                    <a:pt x="50" y="111"/>
                  </a:cubicBezTo>
                  <a:cubicBezTo>
                    <a:pt x="49" y="111"/>
                    <a:pt x="46" y="111"/>
                    <a:pt x="44" y="111"/>
                  </a:cubicBezTo>
                  <a:cubicBezTo>
                    <a:pt x="32" y="111"/>
                    <a:pt x="32" y="111"/>
                    <a:pt x="32" y="111"/>
                  </a:cubicBezTo>
                  <a:cubicBezTo>
                    <a:pt x="14" y="111"/>
                    <a:pt x="0" y="97"/>
                    <a:pt x="0" y="80"/>
                  </a:cubicBezTo>
                  <a:cubicBezTo>
                    <a:pt x="0" y="64"/>
                    <a:pt x="12" y="51"/>
                    <a:pt x="28" y="49"/>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63"/>
              <a:endParaRPr lang="en-US" dirty="0">
                <a:solidFill>
                  <a:srgbClr val="000000"/>
                </a:solidFill>
                <a:latin typeface="Segoe UI"/>
              </a:endParaRPr>
            </a:p>
          </p:txBody>
        </p:sp>
      </p:grpSp>
      <p:sp>
        <p:nvSpPr>
          <p:cNvPr id="3" name="Content Placeholder 2"/>
          <p:cNvSpPr>
            <a:spLocks noGrp="1"/>
          </p:cNvSpPr>
          <p:nvPr>
            <p:ph idx="4294967295"/>
          </p:nvPr>
        </p:nvSpPr>
        <p:spPr>
          <a:xfrm>
            <a:off x="0" y="1223963"/>
            <a:ext cx="10515600" cy="4652962"/>
          </a:xfrm>
          <a:prstGeom prst="rect">
            <a:avLst/>
          </a:prstGeom>
        </p:spPr>
        <p:txBody>
          <a:bodyPr>
            <a:normAutofit/>
          </a:bodyPr>
          <a:lstStyle/>
          <a:p>
            <a:pPr marL="0" indent="0">
              <a:buNone/>
            </a:pPr>
            <a:endParaRPr lang="en-US" sz="600" dirty="0" smtClean="0">
              <a:latin typeface="Segoe UI Light" panose="020B0502040204020203" pitchFamily="34" charset="0"/>
              <a:cs typeface="Segoe UI Light" panose="020B0502040204020203" pitchFamily="34" charset="0"/>
            </a:endParaRPr>
          </a:p>
          <a:p>
            <a:pPr marL="0" indent="0">
              <a:buNone/>
            </a:pPr>
            <a:r>
              <a:rPr lang="en-US" sz="3200" dirty="0" smtClean="0">
                <a:latin typeface="Segoe UI Light" panose="020B0502040204020203" pitchFamily="34" charset="0"/>
                <a:cs typeface="Segoe UI Light" panose="020B0502040204020203" pitchFamily="34" charset="0"/>
              </a:rPr>
              <a:t>Users find search as a natural, low friction way to interact with applications that manage lots of data</a:t>
            </a:r>
          </a:p>
          <a:p>
            <a:pPr marL="0" indent="0">
              <a:buNone/>
            </a:pPr>
            <a:endParaRPr lang="en-US" sz="500" dirty="0" smtClean="0">
              <a:latin typeface="Segoe UI Light" panose="020B0502040204020203" pitchFamily="34" charset="0"/>
              <a:cs typeface="Segoe UI Light" panose="020B0502040204020203" pitchFamily="34" charset="0"/>
            </a:endParaRPr>
          </a:p>
          <a:p>
            <a:pPr marL="457200" lvl="1" indent="0">
              <a:buNone/>
            </a:pPr>
            <a:r>
              <a:rPr lang="en-US" sz="3200" dirty="0" smtClean="0">
                <a:latin typeface="Segoe UI Light" panose="020B0502040204020203" pitchFamily="34" charset="0"/>
                <a:cs typeface="Segoe UI Light" panose="020B0502040204020203" pitchFamily="34" charset="0"/>
              </a:rPr>
              <a:t>Web search engines have set the bar high for search</a:t>
            </a:r>
          </a:p>
          <a:p>
            <a:pPr lvl="2">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Instant results, auto-complete, hit highlighting, </a:t>
            </a:r>
            <a:br>
              <a:rPr lang="en-US" dirty="0" smtClean="0">
                <a:latin typeface="Segoe UI Light" panose="020B0502040204020203" pitchFamily="34" charset="0"/>
                <a:cs typeface="Segoe UI Light" panose="020B0502040204020203" pitchFamily="34" charset="0"/>
              </a:rPr>
            </a:br>
            <a:r>
              <a:rPr lang="en-US" dirty="0" smtClean="0">
                <a:latin typeface="Segoe UI Light" panose="020B0502040204020203" pitchFamily="34" charset="0"/>
                <a:cs typeface="Segoe UI Light" panose="020B0502040204020203" pitchFamily="34" charset="0"/>
              </a:rPr>
              <a:t>great ranking, linguistics</a:t>
            </a:r>
          </a:p>
          <a:p>
            <a:pPr lvl="1">
              <a:buFont typeface="Wingdings" panose="05000000000000000000" pitchFamily="2" charset="2"/>
              <a:buChar char="§"/>
            </a:pPr>
            <a:endParaRPr lang="en-US" sz="700" dirty="0" smtClean="0">
              <a:latin typeface="Segoe UI Light" panose="020B0502040204020203" pitchFamily="34" charset="0"/>
              <a:cs typeface="Segoe UI Light" panose="020B0502040204020203" pitchFamily="34" charset="0"/>
            </a:endParaRPr>
          </a:p>
          <a:p>
            <a:pPr marL="457200" lvl="1" indent="0">
              <a:buNone/>
            </a:pPr>
            <a:r>
              <a:rPr lang="en-US" sz="3200" dirty="0" smtClean="0">
                <a:latin typeface="Segoe UI Light" panose="020B0502040204020203" pitchFamily="34" charset="0"/>
                <a:cs typeface="Segoe UI Light" panose="020B0502040204020203" pitchFamily="34" charset="0"/>
              </a:rPr>
              <a:t>Search is hard and rarely a core expertise area</a:t>
            </a:r>
          </a:p>
          <a:p>
            <a:pPr lvl="2">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From infrastructure standpoint: availability, </a:t>
            </a:r>
            <a:br>
              <a:rPr lang="en-US" dirty="0" smtClean="0">
                <a:latin typeface="Segoe UI Light" panose="020B0502040204020203" pitchFamily="34" charset="0"/>
                <a:cs typeface="Segoe UI Light" panose="020B0502040204020203" pitchFamily="34" charset="0"/>
              </a:rPr>
            </a:br>
            <a:r>
              <a:rPr lang="en-US" dirty="0" smtClean="0">
                <a:latin typeface="Segoe UI Light" panose="020B0502040204020203" pitchFamily="34" charset="0"/>
                <a:cs typeface="Segoe UI Light" panose="020B0502040204020203" pitchFamily="34" charset="0"/>
              </a:rPr>
              <a:t>durability, scale, operations</a:t>
            </a:r>
          </a:p>
          <a:p>
            <a:pPr lvl="2">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From the functionality standpoint: </a:t>
            </a:r>
            <a:br>
              <a:rPr lang="en-US" dirty="0" smtClean="0">
                <a:latin typeface="Segoe UI Light" panose="020B0502040204020203" pitchFamily="34" charset="0"/>
                <a:cs typeface="Segoe UI Light" panose="020B0502040204020203" pitchFamily="34" charset="0"/>
              </a:rPr>
            </a:br>
            <a:r>
              <a:rPr lang="en-US" dirty="0" smtClean="0">
                <a:latin typeface="Segoe UI Light" panose="020B0502040204020203" pitchFamily="34" charset="0"/>
                <a:cs typeface="Segoe UI Light" panose="020B0502040204020203" pitchFamily="34" charset="0"/>
              </a:rPr>
              <a:t>ranking, geo-spatial, input handling</a:t>
            </a:r>
          </a:p>
        </p:txBody>
      </p:sp>
      <p:sp>
        <p:nvSpPr>
          <p:cNvPr id="6" name="Title 1"/>
          <p:cNvSpPr txBox="1">
            <a:spLocks/>
          </p:cNvSpPr>
          <p:nvPr/>
        </p:nvSpPr>
        <p:spPr>
          <a:xfrm>
            <a:off x="519248" y="228601"/>
            <a:ext cx="11151917" cy="609398"/>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Segoe UI Light" pitchFamily="34" charset="0"/>
                <a:ea typeface="+mn-ea"/>
                <a:cs typeface="Arial" charset="0"/>
              </a:defRPr>
            </a:lvl1pPr>
          </a:lstStyle>
          <a:p>
            <a:pPr>
              <a:defRPr/>
            </a:pPr>
            <a:r>
              <a:rPr sz="4400" dirty="0">
                <a:solidFill>
                  <a:srgbClr val="505050"/>
                </a:solidFill>
              </a:rPr>
              <a:t>Why are we talking about Search?</a:t>
            </a:r>
          </a:p>
        </p:txBody>
      </p:sp>
    </p:spTree>
    <p:extLst>
      <p:ext uri="{BB962C8B-B14F-4D97-AF65-F5344CB8AC3E}">
        <p14:creationId xmlns:p14="http://schemas.microsoft.com/office/powerpoint/2010/main" val="5639447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124"/>
          <p:cNvSpPr>
            <a:spLocks/>
          </p:cNvSpPr>
          <p:nvPr/>
        </p:nvSpPr>
        <p:spPr bwMode="auto">
          <a:xfrm>
            <a:off x="519248" y="976498"/>
            <a:ext cx="3440716" cy="5729102"/>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3" name="Freeform 124"/>
          <p:cNvSpPr>
            <a:spLocks/>
          </p:cNvSpPr>
          <p:nvPr/>
        </p:nvSpPr>
        <p:spPr bwMode="auto">
          <a:xfrm>
            <a:off x="4682888" y="976498"/>
            <a:ext cx="4107472" cy="5729102"/>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aphicFrame>
        <p:nvGraphicFramePr>
          <p:cNvPr id="4" name="Diagram 3"/>
          <p:cNvGraphicFramePr/>
          <p:nvPr>
            <p:extLst/>
          </p:nvPr>
        </p:nvGraphicFramePr>
        <p:xfrm>
          <a:off x="-1873942" y="122258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5"/>
          <p:cNvSpPr>
            <a:spLocks noGrp="1"/>
          </p:cNvSpPr>
          <p:nvPr>
            <p:ph type="title" idx="4294967295"/>
          </p:nvPr>
        </p:nvSpPr>
        <p:spPr>
          <a:xfrm>
            <a:off x="685800" y="228600"/>
            <a:ext cx="11506200" cy="609600"/>
          </a:xfrm>
          <a:prstGeom prst="rect">
            <a:avLst/>
          </a:prstGeom>
        </p:spPr>
        <p:txBody>
          <a:bodyPr>
            <a:normAutofit fontScale="90000"/>
          </a:bodyPr>
          <a:lstStyle/>
          <a:p>
            <a:r>
              <a:rPr lang="en-US" sz="4400" dirty="0" smtClean="0">
                <a:solidFill>
                  <a:srgbClr val="505050"/>
                </a:solidFill>
              </a:rPr>
              <a:t>What are the search technology options?</a:t>
            </a:r>
            <a:endParaRPr lang="en-US" sz="4400" dirty="0">
              <a:solidFill>
                <a:srgbClr val="505050"/>
              </a:solidFill>
            </a:endParaRPr>
          </a:p>
        </p:txBody>
      </p:sp>
      <p:graphicFrame>
        <p:nvGraphicFramePr>
          <p:cNvPr id="7" name="Diagram 6"/>
          <p:cNvGraphicFramePr/>
          <p:nvPr>
            <p:extLst/>
          </p:nvPr>
        </p:nvGraphicFramePr>
        <p:xfrm>
          <a:off x="2673216" y="1131146"/>
          <a:ext cx="8128000" cy="54186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10" name="Group 123"/>
          <p:cNvGrpSpPr>
            <a:grpSpLocks noChangeAspect="1"/>
          </p:cNvGrpSpPr>
          <p:nvPr/>
        </p:nvGrpSpPr>
        <p:grpSpPr bwMode="auto">
          <a:xfrm>
            <a:off x="9476874" y="1367343"/>
            <a:ext cx="2547859" cy="3636885"/>
            <a:chOff x="3418" y="1489"/>
            <a:chExt cx="999" cy="1426"/>
          </a:xfrm>
        </p:grpSpPr>
        <p:sp>
          <p:nvSpPr>
            <p:cNvPr id="11" name="AutoShape 122"/>
            <p:cNvSpPr>
              <a:spLocks noChangeAspect="1" noChangeArrowheads="1" noTextEdit="1"/>
            </p:cNvSpPr>
            <p:nvPr/>
          </p:nvSpPr>
          <p:spPr bwMode="auto">
            <a:xfrm>
              <a:off x="3418" y="1491"/>
              <a:ext cx="999" cy="1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12" name="Freeform 124"/>
            <p:cNvSpPr>
              <a:spLocks/>
            </p:cNvSpPr>
            <p:nvPr/>
          </p:nvSpPr>
          <p:spPr bwMode="auto">
            <a:xfrm>
              <a:off x="3418" y="1489"/>
              <a:ext cx="999" cy="1426"/>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13" name="Rectangle 125"/>
            <p:cNvSpPr>
              <a:spLocks noChangeArrowheads="1"/>
            </p:cNvSpPr>
            <p:nvPr/>
          </p:nvSpPr>
          <p:spPr bwMode="auto">
            <a:xfrm>
              <a:off x="3472" y="1545"/>
              <a:ext cx="888" cy="1313"/>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14" name="Freeform 126"/>
            <p:cNvSpPr>
              <a:spLocks/>
            </p:cNvSpPr>
            <p:nvPr/>
          </p:nvSpPr>
          <p:spPr bwMode="auto">
            <a:xfrm>
              <a:off x="3472" y="2754"/>
              <a:ext cx="447" cy="104"/>
            </a:xfrm>
            <a:custGeom>
              <a:avLst/>
              <a:gdLst>
                <a:gd name="T0" fmla="*/ 117 w 189"/>
                <a:gd name="T1" fmla="*/ 7 h 44"/>
                <a:gd name="T2" fmla="*/ 0 w 189"/>
                <a:gd name="T3" fmla="*/ 44 h 44"/>
                <a:gd name="T4" fmla="*/ 67 w 189"/>
                <a:gd name="T5" fmla="*/ 44 h 44"/>
                <a:gd name="T6" fmla="*/ 189 w 189"/>
                <a:gd name="T7" fmla="*/ 44 h 44"/>
                <a:gd name="T8" fmla="*/ 117 w 189"/>
                <a:gd name="T9" fmla="*/ 7 h 44"/>
              </a:gdLst>
              <a:ahLst/>
              <a:cxnLst>
                <a:cxn ang="0">
                  <a:pos x="T0" y="T1"/>
                </a:cxn>
                <a:cxn ang="0">
                  <a:pos x="T2" y="T3"/>
                </a:cxn>
                <a:cxn ang="0">
                  <a:pos x="T4" y="T5"/>
                </a:cxn>
                <a:cxn ang="0">
                  <a:pos x="T6" y="T7"/>
                </a:cxn>
                <a:cxn ang="0">
                  <a:pos x="T8" y="T9"/>
                </a:cxn>
              </a:cxnLst>
              <a:rect l="0" t="0" r="r" b="b"/>
              <a:pathLst>
                <a:path w="189" h="44">
                  <a:moveTo>
                    <a:pt x="117" y="7"/>
                  </a:moveTo>
                  <a:cubicBezTo>
                    <a:pt x="76" y="0"/>
                    <a:pt x="32" y="13"/>
                    <a:pt x="0" y="44"/>
                  </a:cubicBezTo>
                  <a:cubicBezTo>
                    <a:pt x="67" y="44"/>
                    <a:pt x="67" y="44"/>
                    <a:pt x="67" y="44"/>
                  </a:cubicBezTo>
                  <a:cubicBezTo>
                    <a:pt x="189" y="44"/>
                    <a:pt x="189" y="44"/>
                    <a:pt x="189" y="44"/>
                  </a:cubicBezTo>
                  <a:cubicBezTo>
                    <a:pt x="168" y="24"/>
                    <a:pt x="143" y="12"/>
                    <a:pt x="117" y="7"/>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15" name="Freeform 127"/>
            <p:cNvSpPr>
              <a:spLocks/>
            </p:cNvSpPr>
            <p:nvPr/>
          </p:nvSpPr>
          <p:spPr bwMode="auto">
            <a:xfrm>
              <a:off x="3678" y="2660"/>
              <a:ext cx="682" cy="198"/>
            </a:xfrm>
            <a:custGeom>
              <a:avLst/>
              <a:gdLst>
                <a:gd name="T0" fmla="*/ 0 w 289"/>
                <a:gd name="T1" fmla="*/ 84 h 84"/>
                <a:gd name="T2" fmla="*/ 289 w 289"/>
                <a:gd name="T3" fmla="*/ 84 h 84"/>
                <a:gd name="T4" fmla="*/ 289 w 289"/>
                <a:gd name="T5" fmla="*/ 68 h 84"/>
                <a:gd name="T6" fmla="*/ 0 w 289"/>
                <a:gd name="T7" fmla="*/ 84 h 84"/>
              </a:gdLst>
              <a:ahLst/>
              <a:cxnLst>
                <a:cxn ang="0">
                  <a:pos x="T0" y="T1"/>
                </a:cxn>
                <a:cxn ang="0">
                  <a:pos x="T2" y="T3"/>
                </a:cxn>
                <a:cxn ang="0">
                  <a:pos x="T4" y="T5"/>
                </a:cxn>
                <a:cxn ang="0">
                  <a:pos x="T6" y="T7"/>
                </a:cxn>
              </a:cxnLst>
              <a:rect l="0" t="0" r="r" b="b"/>
              <a:pathLst>
                <a:path w="289" h="84">
                  <a:moveTo>
                    <a:pt x="0" y="84"/>
                  </a:moveTo>
                  <a:cubicBezTo>
                    <a:pt x="289" y="84"/>
                    <a:pt x="289" y="84"/>
                    <a:pt x="289" y="84"/>
                  </a:cubicBezTo>
                  <a:cubicBezTo>
                    <a:pt x="289" y="68"/>
                    <a:pt x="289" y="68"/>
                    <a:pt x="289" y="68"/>
                  </a:cubicBezTo>
                  <a:cubicBezTo>
                    <a:pt x="204" y="0"/>
                    <a:pt x="79" y="5"/>
                    <a:pt x="0" y="84"/>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16" name="Freeform 128"/>
            <p:cNvSpPr>
              <a:spLocks/>
            </p:cNvSpPr>
            <p:nvPr/>
          </p:nvSpPr>
          <p:spPr bwMode="auto">
            <a:xfrm>
              <a:off x="3938" y="2771"/>
              <a:ext cx="375" cy="87"/>
            </a:xfrm>
            <a:custGeom>
              <a:avLst/>
              <a:gdLst>
                <a:gd name="T0" fmla="*/ 98 w 159"/>
                <a:gd name="T1" fmla="*/ 6 h 37"/>
                <a:gd name="T2" fmla="*/ 0 w 159"/>
                <a:gd name="T3" fmla="*/ 37 h 37"/>
                <a:gd name="T4" fmla="*/ 57 w 159"/>
                <a:gd name="T5" fmla="*/ 37 h 37"/>
                <a:gd name="T6" fmla="*/ 159 w 159"/>
                <a:gd name="T7" fmla="*/ 37 h 37"/>
                <a:gd name="T8" fmla="*/ 98 w 159"/>
                <a:gd name="T9" fmla="*/ 6 h 37"/>
              </a:gdLst>
              <a:ahLst/>
              <a:cxnLst>
                <a:cxn ang="0">
                  <a:pos x="T0" y="T1"/>
                </a:cxn>
                <a:cxn ang="0">
                  <a:pos x="T2" y="T3"/>
                </a:cxn>
                <a:cxn ang="0">
                  <a:pos x="T4" y="T5"/>
                </a:cxn>
                <a:cxn ang="0">
                  <a:pos x="T6" y="T7"/>
                </a:cxn>
                <a:cxn ang="0">
                  <a:pos x="T8" y="T9"/>
                </a:cxn>
              </a:cxnLst>
              <a:rect l="0" t="0" r="r" b="b"/>
              <a:pathLst>
                <a:path w="159" h="37">
                  <a:moveTo>
                    <a:pt x="98" y="6"/>
                  </a:moveTo>
                  <a:cubicBezTo>
                    <a:pt x="64" y="0"/>
                    <a:pt x="27" y="11"/>
                    <a:pt x="0" y="37"/>
                  </a:cubicBezTo>
                  <a:cubicBezTo>
                    <a:pt x="57" y="37"/>
                    <a:pt x="57" y="37"/>
                    <a:pt x="57" y="37"/>
                  </a:cubicBezTo>
                  <a:cubicBezTo>
                    <a:pt x="159" y="37"/>
                    <a:pt x="159" y="37"/>
                    <a:pt x="159" y="37"/>
                  </a:cubicBezTo>
                  <a:cubicBezTo>
                    <a:pt x="142" y="20"/>
                    <a:pt x="121" y="10"/>
                    <a:pt x="98" y="6"/>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17" name="Rectangle 129"/>
            <p:cNvSpPr>
              <a:spLocks noChangeArrowheads="1"/>
            </p:cNvSpPr>
            <p:nvPr/>
          </p:nvSpPr>
          <p:spPr bwMode="auto">
            <a:xfrm>
              <a:off x="3543" y="2162"/>
              <a:ext cx="182" cy="184"/>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18" name="Rectangle 130"/>
            <p:cNvSpPr>
              <a:spLocks noChangeArrowheads="1"/>
            </p:cNvSpPr>
            <p:nvPr/>
          </p:nvSpPr>
          <p:spPr bwMode="auto">
            <a:xfrm>
              <a:off x="3725" y="2162"/>
              <a:ext cx="553" cy="18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19" name="Freeform 131"/>
            <p:cNvSpPr>
              <a:spLocks noEditPoints="1"/>
            </p:cNvSpPr>
            <p:nvPr/>
          </p:nvSpPr>
          <p:spPr bwMode="auto">
            <a:xfrm>
              <a:off x="3581" y="2199"/>
              <a:ext cx="106" cy="109"/>
            </a:xfrm>
            <a:custGeom>
              <a:avLst/>
              <a:gdLst>
                <a:gd name="T0" fmla="*/ 22 w 45"/>
                <a:gd name="T1" fmla="*/ 4 h 46"/>
                <a:gd name="T2" fmla="*/ 3 w 45"/>
                <a:gd name="T3" fmla="*/ 23 h 46"/>
                <a:gd name="T4" fmla="*/ 22 w 45"/>
                <a:gd name="T5" fmla="*/ 43 h 46"/>
                <a:gd name="T6" fmla="*/ 42 w 45"/>
                <a:gd name="T7" fmla="*/ 23 h 46"/>
                <a:gd name="T8" fmla="*/ 22 w 45"/>
                <a:gd name="T9" fmla="*/ 4 h 46"/>
                <a:gd name="T10" fmla="*/ 22 w 45"/>
                <a:gd name="T11" fmla="*/ 0 h 46"/>
                <a:gd name="T12" fmla="*/ 45 w 45"/>
                <a:gd name="T13" fmla="*/ 23 h 46"/>
                <a:gd name="T14" fmla="*/ 22 w 45"/>
                <a:gd name="T15" fmla="*/ 46 h 46"/>
                <a:gd name="T16" fmla="*/ 0 w 45"/>
                <a:gd name="T17" fmla="*/ 23 h 46"/>
                <a:gd name="T18" fmla="*/ 22 w 45"/>
                <a:gd name="T19" fmla="*/ 0 h 46"/>
                <a:gd name="T20" fmla="*/ 32 w 45"/>
                <a:gd name="T21" fmla="*/ 17 h 46"/>
                <a:gd name="T22" fmla="*/ 27 w 45"/>
                <a:gd name="T23" fmla="*/ 14 h 46"/>
                <a:gd name="T24" fmla="*/ 25 w 45"/>
                <a:gd name="T25" fmla="*/ 13 h 46"/>
                <a:gd name="T26" fmla="*/ 18 w 45"/>
                <a:gd name="T27" fmla="*/ 19 h 46"/>
                <a:gd name="T28" fmla="*/ 19 w 45"/>
                <a:gd name="T29" fmla="*/ 25 h 46"/>
                <a:gd name="T30" fmla="*/ 13 w 45"/>
                <a:gd name="T31" fmla="*/ 30 h 46"/>
                <a:gd name="T32" fmla="*/ 13 w 45"/>
                <a:gd name="T33" fmla="*/ 33 h 46"/>
                <a:gd name="T34" fmla="*/ 14 w 45"/>
                <a:gd name="T35" fmla="*/ 34 h 46"/>
                <a:gd name="T36" fmla="*/ 16 w 45"/>
                <a:gd name="T37" fmla="*/ 33 h 46"/>
                <a:gd name="T38" fmla="*/ 21 w 45"/>
                <a:gd name="T39" fmla="*/ 27 h 46"/>
                <a:gd name="T40" fmla="*/ 24 w 45"/>
                <a:gd name="T41" fmla="*/ 28 h 46"/>
                <a:gd name="T42" fmla="*/ 25 w 45"/>
                <a:gd name="T43" fmla="*/ 29 h 46"/>
                <a:gd name="T44" fmla="*/ 33 w 45"/>
                <a:gd name="T45" fmla="*/ 23 h 46"/>
                <a:gd name="T46" fmla="*/ 32 w 45"/>
                <a:gd name="T47" fmla="*/ 17 h 46"/>
                <a:gd name="T48" fmla="*/ 31 w 45"/>
                <a:gd name="T49" fmla="*/ 22 h 46"/>
                <a:gd name="T50" fmla="*/ 25 w 45"/>
                <a:gd name="T51" fmla="*/ 26 h 46"/>
                <a:gd name="T52" fmla="*/ 24 w 45"/>
                <a:gd name="T53" fmla="*/ 26 h 46"/>
                <a:gd name="T54" fmla="*/ 20 w 45"/>
                <a:gd name="T55" fmla="*/ 20 h 46"/>
                <a:gd name="T56" fmla="*/ 25 w 45"/>
                <a:gd name="T57" fmla="*/ 16 h 46"/>
                <a:gd name="T58" fmla="*/ 27 w 45"/>
                <a:gd name="T59" fmla="*/ 16 h 46"/>
                <a:gd name="T60" fmla="*/ 30 w 45"/>
                <a:gd name="T61" fmla="*/ 18 h 46"/>
                <a:gd name="T62" fmla="*/ 31 w 45"/>
                <a:gd name="T63" fmla="*/ 2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46">
                  <a:moveTo>
                    <a:pt x="22" y="4"/>
                  </a:moveTo>
                  <a:cubicBezTo>
                    <a:pt x="12" y="4"/>
                    <a:pt x="3" y="12"/>
                    <a:pt x="3" y="23"/>
                  </a:cubicBezTo>
                  <a:cubicBezTo>
                    <a:pt x="3" y="34"/>
                    <a:pt x="12" y="43"/>
                    <a:pt x="22" y="43"/>
                  </a:cubicBezTo>
                  <a:cubicBezTo>
                    <a:pt x="33" y="43"/>
                    <a:pt x="42" y="34"/>
                    <a:pt x="42" y="23"/>
                  </a:cubicBezTo>
                  <a:cubicBezTo>
                    <a:pt x="42" y="12"/>
                    <a:pt x="33" y="4"/>
                    <a:pt x="22" y="4"/>
                  </a:cubicBezTo>
                  <a:moveTo>
                    <a:pt x="22" y="0"/>
                  </a:moveTo>
                  <a:cubicBezTo>
                    <a:pt x="35" y="0"/>
                    <a:pt x="45" y="11"/>
                    <a:pt x="45" y="23"/>
                  </a:cubicBezTo>
                  <a:cubicBezTo>
                    <a:pt x="45" y="36"/>
                    <a:pt x="35" y="46"/>
                    <a:pt x="22" y="46"/>
                  </a:cubicBezTo>
                  <a:cubicBezTo>
                    <a:pt x="10" y="46"/>
                    <a:pt x="0" y="36"/>
                    <a:pt x="0" y="23"/>
                  </a:cubicBezTo>
                  <a:cubicBezTo>
                    <a:pt x="0" y="11"/>
                    <a:pt x="10" y="0"/>
                    <a:pt x="22" y="0"/>
                  </a:cubicBezTo>
                  <a:moveTo>
                    <a:pt x="32" y="17"/>
                  </a:moveTo>
                  <a:cubicBezTo>
                    <a:pt x="31" y="15"/>
                    <a:pt x="29" y="14"/>
                    <a:pt x="27" y="14"/>
                  </a:cubicBezTo>
                  <a:cubicBezTo>
                    <a:pt x="27" y="13"/>
                    <a:pt x="26" y="13"/>
                    <a:pt x="25" y="13"/>
                  </a:cubicBezTo>
                  <a:cubicBezTo>
                    <a:pt x="22" y="13"/>
                    <a:pt x="19" y="16"/>
                    <a:pt x="18" y="19"/>
                  </a:cubicBezTo>
                  <a:cubicBezTo>
                    <a:pt x="18" y="21"/>
                    <a:pt x="18" y="23"/>
                    <a:pt x="19" y="25"/>
                  </a:cubicBezTo>
                  <a:cubicBezTo>
                    <a:pt x="13" y="30"/>
                    <a:pt x="13" y="30"/>
                    <a:pt x="13" y="30"/>
                  </a:cubicBezTo>
                  <a:cubicBezTo>
                    <a:pt x="13" y="31"/>
                    <a:pt x="13" y="32"/>
                    <a:pt x="13" y="33"/>
                  </a:cubicBezTo>
                  <a:cubicBezTo>
                    <a:pt x="14" y="34"/>
                    <a:pt x="14" y="34"/>
                    <a:pt x="14" y="34"/>
                  </a:cubicBezTo>
                  <a:cubicBezTo>
                    <a:pt x="15" y="34"/>
                    <a:pt x="16" y="34"/>
                    <a:pt x="16" y="33"/>
                  </a:cubicBezTo>
                  <a:cubicBezTo>
                    <a:pt x="21" y="27"/>
                    <a:pt x="21" y="27"/>
                    <a:pt x="21" y="27"/>
                  </a:cubicBezTo>
                  <a:cubicBezTo>
                    <a:pt x="22" y="28"/>
                    <a:pt x="23" y="28"/>
                    <a:pt x="24" y="28"/>
                  </a:cubicBezTo>
                  <a:cubicBezTo>
                    <a:pt x="24" y="28"/>
                    <a:pt x="25" y="29"/>
                    <a:pt x="25" y="29"/>
                  </a:cubicBezTo>
                  <a:cubicBezTo>
                    <a:pt x="29" y="29"/>
                    <a:pt x="32" y="26"/>
                    <a:pt x="33" y="23"/>
                  </a:cubicBezTo>
                  <a:cubicBezTo>
                    <a:pt x="33" y="21"/>
                    <a:pt x="33" y="19"/>
                    <a:pt x="32" y="17"/>
                  </a:cubicBezTo>
                  <a:close/>
                  <a:moveTo>
                    <a:pt x="31" y="22"/>
                  </a:moveTo>
                  <a:cubicBezTo>
                    <a:pt x="30" y="25"/>
                    <a:pt x="28" y="26"/>
                    <a:pt x="25" y="26"/>
                  </a:cubicBezTo>
                  <a:cubicBezTo>
                    <a:pt x="25" y="26"/>
                    <a:pt x="25" y="26"/>
                    <a:pt x="24" y="26"/>
                  </a:cubicBezTo>
                  <a:cubicBezTo>
                    <a:pt x="21" y="25"/>
                    <a:pt x="20" y="23"/>
                    <a:pt x="20" y="20"/>
                  </a:cubicBezTo>
                  <a:cubicBezTo>
                    <a:pt x="21" y="17"/>
                    <a:pt x="23" y="16"/>
                    <a:pt x="25" y="16"/>
                  </a:cubicBezTo>
                  <a:cubicBezTo>
                    <a:pt x="26" y="16"/>
                    <a:pt x="26" y="16"/>
                    <a:pt x="27" y="16"/>
                  </a:cubicBezTo>
                  <a:cubicBezTo>
                    <a:pt x="28" y="16"/>
                    <a:pt x="29" y="17"/>
                    <a:pt x="30" y="18"/>
                  </a:cubicBezTo>
                  <a:cubicBezTo>
                    <a:pt x="31" y="19"/>
                    <a:pt x="31" y="21"/>
                    <a:pt x="31" y="22"/>
                  </a:cubicBez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0" name="Freeform 135"/>
            <p:cNvSpPr>
              <a:spLocks/>
            </p:cNvSpPr>
            <p:nvPr/>
          </p:nvSpPr>
          <p:spPr bwMode="auto">
            <a:xfrm>
              <a:off x="3574" y="1831"/>
              <a:ext cx="333" cy="220"/>
            </a:xfrm>
            <a:custGeom>
              <a:avLst/>
              <a:gdLst>
                <a:gd name="T0" fmla="*/ 119 w 141"/>
                <a:gd name="T1" fmla="*/ 41 h 93"/>
                <a:gd name="T2" fmla="*/ 119 w 141"/>
                <a:gd name="T3" fmla="*/ 39 h 93"/>
                <a:gd name="T4" fmla="*/ 80 w 141"/>
                <a:gd name="T5" fmla="*/ 0 h 93"/>
                <a:gd name="T6" fmla="*/ 47 w 141"/>
                <a:gd name="T7" fmla="*/ 17 h 93"/>
                <a:gd name="T8" fmla="*/ 36 w 141"/>
                <a:gd name="T9" fmla="*/ 14 h 93"/>
                <a:gd name="T10" fmla="*/ 24 w 141"/>
                <a:gd name="T11" fmla="*/ 18 h 93"/>
                <a:gd name="T12" fmla="*/ 14 w 141"/>
                <a:gd name="T13" fmla="*/ 36 h 93"/>
                <a:gd name="T14" fmla="*/ 0 w 141"/>
                <a:gd name="T15" fmla="*/ 62 h 93"/>
                <a:gd name="T16" fmla="*/ 27 w 141"/>
                <a:gd name="T17" fmla="*/ 93 h 93"/>
                <a:gd name="T18" fmla="*/ 30 w 141"/>
                <a:gd name="T19" fmla="*/ 93 h 93"/>
                <a:gd name="T20" fmla="*/ 33 w 141"/>
                <a:gd name="T21" fmla="*/ 93 h 93"/>
                <a:gd name="T22" fmla="*/ 97 w 141"/>
                <a:gd name="T23" fmla="*/ 93 h 93"/>
                <a:gd name="T24" fmla="*/ 98 w 141"/>
                <a:gd name="T25" fmla="*/ 93 h 93"/>
                <a:gd name="T26" fmla="*/ 100 w 141"/>
                <a:gd name="T27" fmla="*/ 93 h 93"/>
                <a:gd name="T28" fmla="*/ 105 w 141"/>
                <a:gd name="T29" fmla="*/ 93 h 93"/>
                <a:gd name="T30" fmla="*/ 115 w 141"/>
                <a:gd name="T31" fmla="*/ 93 h 93"/>
                <a:gd name="T32" fmla="*/ 141 w 141"/>
                <a:gd name="T33" fmla="*/ 67 h 93"/>
                <a:gd name="T34" fmla="*/ 119 w 141"/>
                <a:gd name="T35"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 h="93">
                  <a:moveTo>
                    <a:pt x="119" y="41"/>
                  </a:moveTo>
                  <a:cubicBezTo>
                    <a:pt x="119" y="40"/>
                    <a:pt x="119" y="39"/>
                    <a:pt x="119" y="39"/>
                  </a:cubicBezTo>
                  <a:cubicBezTo>
                    <a:pt x="119" y="17"/>
                    <a:pt x="101" y="0"/>
                    <a:pt x="80" y="0"/>
                  </a:cubicBezTo>
                  <a:cubicBezTo>
                    <a:pt x="66" y="0"/>
                    <a:pt x="54" y="7"/>
                    <a:pt x="47" y="17"/>
                  </a:cubicBezTo>
                  <a:cubicBezTo>
                    <a:pt x="44" y="15"/>
                    <a:pt x="40" y="14"/>
                    <a:pt x="36" y="14"/>
                  </a:cubicBezTo>
                  <a:cubicBezTo>
                    <a:pt x="32" y="14"/>
                    <a:pt x="27" y="16"/>
                    <a:pt x="24" y="18"/>
                  </a:cubicBezTo>
                  <a:cubicBezTo>
                    <a:pt x="18" y="22"/>
                    <a:pt x="14" y="29"/>
                    <a:pt x="14" y="36"/>
                  </a:cubicBezTo>
                  <a:cubicBezTo>
                    <a:pt x="5" y="42"/>
                    <a:pt x="0" y="52"/>
                    <a:pt x="0" y="62"/>
                  </a:cubicBezTo>
                  <a:cubicBezTo>
                    <a:pt x="0" y="78"/>
                    <a:pt x="12" y="91"/>
                    <a:pt x="27" y="93"/>
                  </a:cubicBezTo>
                  <a:cubicBezTo>
                    <a:pt x="28" y="93"/>
                    <a:pt x="29" y="93"/>
                    <a:pt x="30" y="93"/>
                  </a:cubicBezTo>
                  <a:cubicBezTo>
                    <a:pt x="31" y="93"/>
                    <a:pt x="32" y="93"/>
                    <a:pt x="33" y="93"/>
                  </a:cubicBezTo>
                  <a:cubicBezTo>
                    <a:pt x="48" y="93"/>
                    <a:pt x="81" y="93"/>
                    <a:pt x="97" y="93"/>
                  </a:cubicBezTo>
                  <a:cubicBezTo>
                    <a:pt x="98" y="93"/>
                    <a:pt x="98" y="93"/>
                    <a:pt x="98" y="93"/>
                  </a:cubicBezTo>
                  <a:cubicBezTo>
                    <a:pt x="100" y="93"/>
                    <a:pt x="100" y="93"/>
                    <a:pt x="100" y="93"/>
                  </a:cubicBezTo>
                  <a:cubicBezTo>
                    <a:pt x="101" y="93"/>
                    <a:pt x="103" y="93"/>
                    <a:pt x="105" y="93"/>
                  </a:cubicBezTo>
                  <a:cubicBezTo>
                    <a:pt x="115" y="93"/>
                    <a:pt x="115" y="93"/>
                    <a:pt x="115" y="93"/>
                  </a:cubicBezTo>
                  <a:cubicBezTo>
                    <a:pt x="129" y="93"/>
                    <a:pt x="141" y="81"/>
                    <a:pt x="141" y="67"/>
                  </a:cubicBezTo>
                  <a:cubicBezTo>
                    <a:pt x="141" y="53"/>
                    <a:pt x="131" y="42"/>
                    <a:pt x="119" y="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1" name="Freeform 136"/>
            <p:cNvSpPr>
              <a:spLocks/>
            </p:cNvSpPr>
            <p:nvPr/>
          </p:nvSpPr>
          <p:spPr bwMode="auto">
            <a:xfrm>
              <a:off x="3961" y="1786"/>
              <a:ext cx="234" cy="154"/>
            </a:xfrm>
            <a:custGeom>
              <a:avLst/>
              <a:gdLst>
                <a:gd name="T0" fmla="*/ 83 w 99"/>
                <a:gd name="T1" fmla="*/ 29 h 65"/>
                <a:gd name="T2" fmla="*/ 83 w 99"/>
                <a:gd name="T3" fmla="*/ 28 h 65"/>
                <a:gd name="T4" fmla="*/ 56 w 99"/>
                <a:gd name="T5" fmla="*/ 0 h 65"/>
                <a:gd name="T6" fmla="*/ 33 w 99"/>
                <a:gd name="T7" fmla="*/ 13 h 65"/>
                <a:gd name="T8" fmla="*/ 26 w 99"/>
                <a:gd name="T9" fmla="*/ 11 h 65"/>
                <a:gd name="T10" fmla="*/ 17 w 99"/>
                <a:gd name="T11" fmla="*/ 13 h 65"/>
                <a:gd name="T12" fmla="*/ 10 w 99"/>
                <a:gd name="T13" fmla="*/ 26 h 65"/>
                <a:gd name="T14" fmla="*/ 0 w 99"/>
                <a:gd name="T15" fmla="*/ 44 h 65"/>
                <a:gd name="T16" fmla="*/ 19 w 99"/>
                <a:gd name="T17" fmla="*/ 65 h 65"/>
                <a:gd name="T18" fmla="*/ 22 w 99"/>
                <a:gd name="T19" fmla="*/ 65 h 65"/>
                <a:gd name="T20" fmla="*/ 24 w 99"/>
                <a:gd name="T21" fmla="*/ 65 h 65"/>
                <a:gd name="T22" fmla="*/ 68 w 99"/>
                <a:gd name="T23" fmla="*/ 65 h 65"/>
                <a:gd name="T24" fmla="*/ 69 w 99"/>
                <a:gd name="T25" fmla="*/ 65 h 65"/>
                <a:gd name="T26" fmla="*/ 70 w 99"/>
                <a:gd name="T27" fmla="*/ 65 h 65"/>
                <a:gd name="T28" fmla="*/ 74 w 99"/>
                <a:gd name="T29" fmla="*/ 65 h 65"/>
                <a:gd name="T30" fmla="*/ 81 w 99"/>
                <a:gd name="T31" fmla="*/ 65 h 65"/>
                <a:gd name="T32" fmla="*/ 99 w 99"/>
                <a:gd name="T33" fmla="*/ 47 h 65"/>
                <a:gd name="T34" fmla="*/ 83 w 99"/>
                <a:gd name="T35"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65">
                  <a:moveTo>
                    <a:pt x="83" y="29"/>
                  </a:moveTo>
                  <a:cubicBezTo>
                    <a:pt x="83" y="29"/>
                    <a:pt x="83" y="28"/>
                    <a:pt x="83" y="28"/>
                  </a:cubicBezTo>
                  <a:cubicBezTo>
                    <a:pt x="83" y="13"/>
                    <a:pt x="71" y="0"/>
                    <a:pt x="56" y="0"/>
                  </a:cubicBezTo>
                  <a:cubicBezTo>
                    <a:pt x="47" y="0"/>
                    <a:pt x="38" y="5"/>
                    <a:pt x="33" y="13"/>
                  </a:cubicBezTo>
                  <a:cubicBezTo>
                    <a:pt x="31" y="11"/>
                    <a:pt x="29" y="11"/>
                    <a:pt x="26" y="11"/>
                  </a:cubicBezTo>
                  <a:cubicBezTo>
                    <a:pt x="23" y="11"/>
                    <a:pt x="20" y="12"/>
                    <a:pt x="17" y="13"/>
                  </a:cubicBezTo>
                  <a:cubicBezTo>
                    <a:pt x="13" y="16"/>
                    <a:pt x="10" y="21"/>
                    <a:pt x="10" y="26"/>
                  </a:cubicBezTo>
                  <a:cubicBezTo>
                    <a:pt x="4" y="30"/>
                    <a:pt x="0" y="37"/>
                    <a:pt x="0" y="44"/>
                  </a:cubicBezTo>
                  <a:cubicBezTo>
                    <a:pt x="0" y="55"/>
                    <a:pt x="9" y="64"/>
                    <a:pt x="19" y="65"/>
                  </a:cubicBezTo>
                  <a:cubicBezTo>
                    <a:pt x="20" y="65"/>
                    <a:pt x="21" y="65"/>
                    <a:pt x="22" y="65"/>
                  </a:cubicBezTo>
                  <a:cubicBezTo>
                    <a:pt x="22" y="65"/>
                    <a:pt x="23" y="65"/>
                    <a:pt x="24" y="65"/>
                  </a:cubicBezTo>
                  <a:cubicBezTo>
                    <a:pt x="34" y="65"/>
                    <a:pt x="57" y="65"/>
                    <a:pt x="68" y="65"/>
                  </a:cubicBezTo>
                  <a:cubicBezTo>
                    <a:pt x="69" y="65"/>
                    <a:pt x="69" y="65"/>
                    <a:pt x="69" y="65"/>
                  </a:cubicBezTo>
                  <a:cubicBezTo>
                    <a:pt x="70" y="65"/>
                    <a:pt x="70" y="65"/>
                    <a:pt x="70" y="65"/>
                  </a:cubicBezTo>
                  <a:cubicBezTo>
                    <a:pt x="71" y="65"/>
                    <a:pt x="72" y="65"/>
                    <a:pt x="74" y="65"/>
                  </a:cubicBezTo>
                  <a:cubicBezTo>
                    <a:pt x="81" y="65"/>
                    <a:pt x="81" y="65"/>
                    <a:pt x="81" y="65"/>
                  </a:cubicBezTo>
                  <a:cubicBezTo>
                    <a:pt x="91" y="65"/>
                    <a:pt x="99" y="57"/>
                    <a:pt x="99" y="47"/>
                  </a:cubicBezTo>
                  <a:cubicBezTo>
                    <a:pt x="99" y="38"/>
                    <a:pt x="92" y="30"/>
                    <a:pt x="83"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2" name="Freeform 137"/>
            <p:cNvSpPr>
              <a:spLocks/>
            </p:cNvSpPr>
            <p:nvPr/>
          </p:nvSpPr>
          <p:spPr bwMode="auto">
            <a:xfrm>
              <a:off x="4141" y="1970"/>
              <a:ext cx="108" cy="71"/>
            </a:xfrm>
            <a:custGeom>
              <a:avLst/>
              <a:gdLst>
                <a:gd name="T0" fmla="*/ 39 w 46"/>
                <a:gd name="T1" fmla="*/ 14 h 30"/>
                <a:gd name="T2" fmla="*/ 39 w 46"/>
                <a:gd name="T3" fmla="*/ 13 h 30"/>
                <a:gd name="T4" fmla="*/ 26 w 46"/>
                <a:gd name="T5" fmla="*/ 0 h 30"/>
                <a:gd name="T6" fmla="*/ 15 w 46"/>
                <a:gd name="T7" fmla="*/ 6 h 30"/>
                <a:gd name="T8" fmla="*/ 12 w 46"/>
                <a:gd name="T9" fmla="*/ 5 h 30"/>
                <a:gd name="T10" fmla="*/ 8 w 46"/>
                <a:gd name="T11" fmla="*/ 6 h 30"/>
                <a:gd name="T12" fmla="*/ 5 w 46"/>
                <a:gd name="T13" fmla="*/ 12 h 30"/>
                <a:gd name="T14" fmla="*/ 0 w 46"/>
                <a:gd name="T15" fmla="*/ 21 h 30"/>
                <a:gd name="T16" fmla="*/ 9 w 46"/>
                <a:gd name="T17" fmla="*/ 30 h 30"/>
                <a:gd name="T18" fmla="*/ 10 w 46"/>
                <a:gd name="T19" fmla="*/ 30 h 30"/>
                <a:gd name="T20" fmla="*/ 11 w 46"/>
                <a:gd name="T21" fmla="*/ 30 h 30"/>
                <a:gd name="T22" fmla="*/ 32 w 46"/>
                <a:gd name="T23" fmla="*/ 30 h 30"/>
                <a:gd name="T24" fmla="*/ 32 w 46"/>
                <a:gd name="T25" fmla="*/ 30 h 30"/>
                <a:gd name="T26" fmla="*/ 33 w 46"/>
                <a:gd name="T27" fmla="*/ 30 h 30"/>
                <a:gd name="T28" fmla="*/ 34 w 46"/>
                <a:gd name="T29" fmla="*/ 30 h 30"/>
                <a:gd name="T30" fmla="*/ 37 w 46"/>
                <a:gd name="T31" fmla="*/ 30 h 30"/>
                <a:gd name="T32" fmla="*/ 46 w 46"/>
                <a:gd name="T33" fmla="*/ 22 h 30"/>
                <a:gd name="T34" fmla="*/ 39 w 46"/>
                <a:gd name="T35" fmla="*/ 1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30">
                  <a:moveTo>
                    <a:pt x="39" y="14"/>
                  </a:moveTo>
                  <a:cubicBezTo>
                    <a:pt x="39" y="13"/>
                    <a:pt x="39" y="13"/>
                    <a:pt x="39" y="13"/>
                  </a:cubicBezTo>
                  <a:cubicBezTo>
                    <a:pt x="39" y="6"/>
                    <a:pt x="33" y="0"/>
                    <a:pt x="26" y="0"/>
                  </a:cubicBezTo>
                  <a:cubicBezTo>
                    <a:pt x="21" y="0"/>
                    <a:pt x="18" y="3"/>
                    <a:pt x="15" y="6"/>
                  </a:cubicBezTo>
                  <a:cubicBezTo>
                    <a:pt x="14" y="5"/>
                    <a:pt x="13" y="5"/>
                    <a:pt x="12" y="5"/>
                  </a:cubicBezTo>
                  <a:cubicBezTo>
                    <a:pt x="10" y="5"/>
                    <a:pt x="9" y="5"/>
                    <a:pt x="8" y="6"/>
                  </a:cubicBezTo>
                  <a:cubicBezTo>
                    <a:pt x="6" y="8"/>
                    <a:pt x="5" y="10"/>
                    <a:pt x="5" y="12"/>
                  </a:cubicBezTo>
                  <a:cubicBezTo>
                    <a:pt x="2" y="14"/>
                    <a:pt x="0" y="17"/>
                    <a:pt x="0" y="21"/>
                  </a:cubicBezTo>
                  <a:cubicBezTo>
                    <a:pt x="0" y="26"/>
                    <a:pt x="4" y="30"/>
                    <a:pt x="9" y="30"/>
                  </a:cubicBezTo>
                  <a:cubicBezTo>
                    <a:pt x="9" y="30"/>
                    <a:pt x="10" y="30"/>
                    <a:pt x="10" y="30"/>
                  </a:cubicBezTo>
                  <a:cubicBezTo>
                    <a:pt x="10" y="30"/>
                    <a:pt x="11" y="30"/>
                    <a:pt x="11" y="30"/>
                  </a:cubicBezTo>
                  <a:cubicBezTo>
                    <a:pt x="16" y="30"/>
                    <a:pt x="26" y="30"/>
                    <a:pt x="32" y="30"/>
                  </a:cubicBezTo>
                  <a:cubicBezTo>
                    <a:pt x="32" y="30"/>
                    <a:pt x="32" y="30"/>
                    <a:pt x="32" y="30"/>
                  </a:cubicBezTo>
                  <a:cubicBezTo>
                    <a:pt x="33" y="30"/>
                    <a:pt x="33" y="30"/>
                    <a:pt x="33" y="30"/>
                  </a:cubicBezTo>
                  <a:cubicBezTo>
                    <a:pt x="33" y="30"/>
                    <a:pt x="34" y="30"/>
                    <a:pt x="34" y="30"/>
                  </a:cubicBezTo>
                  <a:cubicBezTo>
                    <a:pt x="37" y="30"/>
                    <a:pt x="37" y="30"/>
                    <a:pt x="37" y="30"/>
                  </a:cubicBezTo>
                  <a:cubicBezTo>
                    <a:pt x="42" y="30"/>
                    <a:pt x="46" y="27"/>
                    <a:pt x="46" y="22"/>
                  </a:cubicBezTo>
                  <a:cubicBezTo>
                    <a:pt x="46" y="18"/>
                    <a:pt x="43" y="14"/>
                    <a:pt x="39"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sp>
        <p:nvSpPr>
          <p:cNvPr id="2" name="TextBox 1"/>
          <p:cNvSpPr txBox="1"/>
          <p:nvPr/>
        </p:nvSpPr>
        <p:spPr>
          <a:xfrm>
            <a:off x="4041495" y="3009354"/>
            <a:ext cx="533208" cy="615553"/>
          </a:xfrm>
          <a:prstGeom prst="rect">
            <a:avLst/>
          </a:prstGeom>
          <a:noFill/>
        </p:spPr>
        <p:txBody>
          <a:bodyPr wrap="square" lIns="0" tIns="0" rIns="0" bIns="0" rtlCol="0">
            <a:spAutoFit/>
          </a:bodyPr>
          <a:lstStyle/>
          <a:p>
            <a:pPr algn="ctr"/>
            <a:r>
              <a:rPr lang="en-US" sz="4000" b="1" dirty="0">
                <a:solidFill>
                  <a:srgbClr val="000000">
                    <a:lumMod val="50000"/>
                    <a:lumOff val="50000"/>
                  </a:srgbClr>
                </a:solidFill>
                <a:latin typeface="Segoe UI Light" pitchFamily="34" charset="0"/>
              </a:rPr>
              <a:t>or</a:t>
            </a:r>
          </a:p>
        </p:txBody>
      </p:sp>
      <p:sp>
        <p:nvSpPr>
          <p:cNvPr id="25" name="TextBox 24"/>
          <p:cNvSpPr txBox="1"/>
          <p:nvPr/>
        </p:nvSpPr>
        <p:spPr>
          <a:xfrm>
            <a:off x="8866965" y="3009354"/>
            <a:ext cx="533208" cy="677108"/>
          </a:xfrm>
          <a:prstGeom prst="rect">
            <a:avLst/>
          </a:prstGeom>
          <a:noFill/>
        </p:spPr>
        <p:txBody>
          <a:bodyPr wrap="square" lIns="0" tIns="0" rIns="0" bIns="0" rtlCol="0">
            <a:spAutoFit/>
          </a:bodyPr>
          <a:lstStyle/>
          <a:p>
            <a:pPr algn="ctr"/>
            <a:r>
              <a:rPr lang="en-US" sz="4400" b="1" dirty="0">
                <a:solidFill>
                  <a:srgbClr val="000000">
                    <a:lumMod val="50000"/>
                    <a:lumOff val="50000"/>
                  </a:srgbClr>
                </a:solidFill>
                <a:latin typeface="Segoe UI Light" pitchFamily="34" charset="0"/>
              </a:rPr>
              <a:t>=</a:t>
            </a:r>
          </a:p>
        </p:txBody>
      </p:sp>
    </p:spTree>
    <p:extLst>
      <p:ext uri="{BB962C8B-B14F-4D97-AF65-F5344CB8AC3E}">
        <p14:creationId xmlns:p14="http://schemas.microsoft.com/office/powerpoint/2010/main" val="2477415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idx="4294967295"/>
          </p:nvPr>
        </p:nvSpPr>
        <p:spPr>
          <a:xfrm>
            <a:off x="0" y="228600"/>
            <a:ext cx="11152188" cy="609600"/>
          </a:xfrm>
          <a:prstGeom prst="rect">
            <a:avLst/>
          </a:prstGeom>
        </p:spPr>
        <p:txBody>
          <a:bodyPr>
            <a:normAutofit fontScale="90000"/>
          </a:bodyPr>
          <a:lstStyle/>
          <a:p>
            <a:r>
              <a:rPr lang="en-US" sz="4400" dirty="0" smtClean="0">
                <a:solidFill>
                  <a:schemeClr val="tx2"/>
                </a:solidFill>
              </a:rPr>
              <a:t>What about SharePoint Search?</a:t>
            </a:r>
            <a:endParaRPr lang="en-US" sz="4400" dirty="0">
              <a:solidFill>
                <a:schemeClr val="tx2"/>
              </a:solidFill>
            </a:endParaRPr>
          </a:p>
        </p:txBody>
      </p:sp>
      <p:sp>
        <p:nvSpPr>
          <p:cNvPr id="7" name="Text Placeholder 6"/>
          <p:cNvSpPr>
            <a:spLocks noGrp="1"/>
          </p:cNvSpPr>
          <p:nvPr>
            <p:ph type="body" sz="quarter" idx="4294967295"/>
          </p:nvPr>
        </p:nvSpPr>
        <p:spPr>
          <a:xfrm>
            <a:off x="0" y="1196975"/>
            <a:ext cx="11152188" cy="1495425"/>
          </a:xfrm>
          <a:prstGeom prst="rect">
            <a:avLst/>
          </a:prstGeom>
        </p:spPr>
        <p:txBody>
          <a:bodyPr>
            <a:normAutofit lnSpcReduction="10000"/>
          </a:bodyPr>
          <a:lstStyle/>
          <a:p>
            <a:r>
              <a:rPr lang="en-US" sz="3600" dirty="0" smtClean="0"/>
              <a:t>SharePoint 2013 provides enterprise grade search functionality and an extensive connector eco-system for IW/Productivity scenarios</a:t>
            </a:r>
          </a:p>
        </p:txBody>
      </p:sp>
      <p:graphicFrame>
        <p:nvGraphicFramePr>
          <p:cNvPr id="8" name="Diagram 7"/>
          <p:cNvGraphicFramePr/>
          <p:nvPr>
            <p:extLst/>
          </p:nvPr>
        </p:nvGraphicFramePr>
        <p:xfrm>
          <a:off x="232229" y="3207657"/>
          <a:ext cx="11654971" cy="35269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514853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idx="4294967295"/>
          </p:nvPr>
        </p:nvSpPr>
        <p:spPr>
          <a:xfrm>
            <a:off x="0" y="0"/>
            <a:ext cx="11655425" cy="900113"/>
          </a:xfrm>
          <a:prstGeom prst="rect">
            <a:avLst/>
          </a:prstGeom>
        </p:spPr>
        <p:txBody>
          <a:bodyPr>
            <a:normAutofit/>
          </a:bodyPr>
          <a:lstStyle/>
          <a:p>
            <a:r>
              <a:rPr lang="en-US" sz="4400" dirty="0">
                <a:solidFill>
                  <a:srgbClr val="505050"/>
                </a:solidFill>
              </a:rPr>
              <a:t>What are customers doing with </a:t>
            </a:r>
            <a:r>
              <a:rPr lang="en-US" sz="4400" dirty="0" smtClean="0">
                <a:solidFill>
                  <a:srgbClr val="505050"/>
                </a:solidFill>
              </a:rPr>
              <a:t>Azure Search?</a:t>
            </a:r>
            <a:endParaRPr lang="en-US" sz="4400" dirty="0">
              <a:solidFill>
                <a:srgbClr val="505050"/>
              </a:solidFill>
            </a:endParaRPr>
          </a:p>
        </p:txBody>
      </p:sp>
      <p:grpSp>
        <p:nvGrpSpPr>
          <p:cNvPr id="4" name="Group 2"/>
          <p:cNvGrpSpPr/>
          <p:nvPr/>
        </p:nvGrpSpPr>
        <p:grpSpPr>
          <a:xfrm>
            <a:off x="-1179" y="6512639"/>
            <a:ext cx="12192314" cy="353950"/>
            <a:chOff x="2577137" y="4571778"/>
            <a:chExt cx="9101124" cy="1390560"/>
          </a:xfrm>
        </p:grpSpPr>
        <p:sp>
          <p:nvSpPr>
            <p:cNvPr id="5" name="TextBox 4"/>
            <p:cNvSpPr txBox="1"/>
            <p:nvPr/>
          </p:nvSpPr>
          <p:spPr>
            <a:xfrm>
              <a:off x="2577137" y="4571778"/>
              <a:ext cx="3034890" cy="1390458"/>
            </a:xfrm>
            <a:prstGeom prst="rect">
              <a:avLst/>
            </a:prstGeom>
            <a:solidFill>
              <a:schemeClr val="accent2"/>
            </a:solidFill>
          </p:spPr>
          <p:txBody>
            <a:bodyPr wrap="square" lIns="457135" tIns="137141" rIns="365708" rtlCol="0">
              <a:noAutofit/>
            </a:bodyPr>
            <a:lstStyle/>
            <a:p>
              <a:pPr defTabSz="914225">
                <a:lnSpc>
                  <a:spcPts val="3000"/>
                </a:lnSpc>
              </a:pPr>
              <a:r>
                <a:rPr lang="en-US" sz="2800" dirty="0">
                  <a:solidFill>
                    <a:srgbClr val="FFFFFF"/>
                  </a:solidFill>
                  <a:latin typeface="Segoe UI Light"/>
                </a:rPr>
                <a:t> </a:t>
              </a:r>
            </a:p>
          </p:txBody>
        </p:sp>
        <p:sp>
          <p:nvSpPr>
            <p:cNvPr id="6" name="TextBox 6"/>
            <p:cNvSpPr txBox="1"/>
            <p:nvPr/>
          </p:nvSpPr>
          <p:spPr>
            <a:xfrm>
              <a:off x="5612027" y="4572324"/>
              <a:ext cx="6066234" cy="1390014"/>
            </a:xfrm>
            <a:prstGeom prst="rect">
              <a:avLst/>
            </a:prstGeom>
            <a:solidFill>
              <a:schemeClr val="accent2">
                <a:lumMod val="50000"/>
              </a:schemeClr>
            </a:solidFill>
          </p:spPr>
          <p:txBody>
            <a:bodyPr wrap="square" lIns="457135" tIns="137141" rIns="639989" rtlCol="0">
              <a:noAutofit/>
            </a:bodyPr>
            <a:lstStyle/>
            <a:p>
              <a:pPr defTabSz="913774">
                <a:lnSpc>
                  <a:spcPts val="2941"/>
                </a:lnSpc>
                <a:defRPr/>
              </a:pPr>
              <a:endParaRPr lang="en-US" sz="2800" kern="0" dirty="0">
                <a:solidFill>
                  <a:srgbClr val="FFFFFF"/>
                </a:solidFill>
                <a:latin typeface="Segoe UI Light"/>
              </a:endParaRPr>
            </a:p>
          </p:txBody>
        </p:sp>
      </p:grpSp>
      <p:pic>
        <p:nvPicPr>
          <p:cNvPr id="99" name="Picture 98"/>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l="23222" t="21119" r="23655" b="23578"/>
          <a:stretch/>
        </p:blipFill>
        <p:spPr bwMode="auto">
          <a:xfrm>
            <a:off x="494675" y="2534301"/>
            <a:ext cx="3232985" cy="1907561"/>
          </a:xfrm>
          <a:prstGeom prst="rect">
            <a:avLst/>
          </a:prstGeom>
          <a:ln>
            <a:noFill/>
          </a:ln>
          <a:extLst>
            <a:ext uri="{53640926-AAD7-44D8-BBD7-CCE9431645EC}">
              <a14:shadowObscured xmlns:a14="http://schemas.microsoft.com/office/drawing/2010/main"/>
            </a:ext>
          </a:extLst>
        </p:spPr>
      </p:pic>
      <p:sp>
        <p:nvSpPr>
          <p:cNvPr id="211" name="Rectangle 210"/>
          <p:cNvSpPr/>
          <p:nvPr/>
        </p:nvSpPr>
        <p:spPr>
          <a:xfrm>
            <a:off x="3788577" y="3344348"/>
            <a:ext cx="6947554" cy="1828305"/>
          </a:xfrm>
          <a:prstGeom prst="rect">
            <a:avLst/>
          </a:prstGeom>
          <a:solidFill>
            <a:sysClr val="window" lastClr="FFFFFF"/>
          </a:solidFill>
          <a:ln w="12700" cap="flat" cmpd="sng" algn="ctr">
            <a:solidFill>
              <a:srgbClr val="323232"/>
            </a:solidFill>
            <a:prstDash val="solid"/>
            <a:tailEnd type="stealth" w="lg" len="lg"/>
          </a:ln>
          <a:effectLst>
            <a:outerShdw blurRad="50800" dist="38100" dir="2700000" algn="tl" rotWithShape="0">
              <a:prstClr val="black">
                <a:alpha val="40000"/>
              </a:prstClr>
            </a:outerShdw>
          </a:effectLst>
        </p:spPr>
        <p:txBody>
          <a:bodyPr rtlCol="0" anchor="ct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endParaRPr kumimoji="0" lang="en-US" sz="2399" b="0" i="0" u="none" strike="noStrike" kern="1200" cap="none" spc="0" normalizeH="0" baseline="0" noProof="0">
              <a:ln>
                <a:noFill/>
              </a:ln>
              <a:solidFill>
                <a:srgbClr val="323232"/>
              </a:solidFill>
              <a:effectLst/>
              <a:uLnTx/>
              <a:uFillTx/>
              <a:latin typeface="Calibri"/>
              <a:ea typeface="+mn-ea"/>
              <a:cs typeface="+mn-cs"/>
            </a:endParaRPr>
          </a:p>
        </p:txBody>
      </p:sp>
      <p:sp>
        <p:nvSpPr>
          <p:cNvPr id="212" name="Rectangle 211"/>
          <p:cNvSpPr/>
          <p:nvPr/>
        </p:nvSpPr>
        <p:spPr>
          <a:xfrm>
            <a:off x="3803391" y="3552076"/>
            <a:ext cx="6920875" cy="470473"/>
          </a:xfrm>
          <a:prstGeom prst="rect">
            <a:avLst/>
          </a:prstGeom>
          <a:solidFill>
            <a:sysClr val="window" lastClr="FFFFFF">
              <a:lumMod val="85000"/>
            </a:sysClr>
          </a:solidFill>
          <a:ln w="12700" cap="flat" cmpd="sng" algn="ctr">
            <a:noFill/>
            <a:prstDash val="solid"/>
            <a:tailEnd type="stealth" w="lg" len="lg"/>
          </a:ln>
          <a:effectLst/>
        </p:spPr>
        <p:txBody>
          <a:bodyPr rtlCol="0" anchor="ct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endParaRPr kumimoji="0" lang="en-US" sz="2399" b="0" i="0" u="none" strike="noStrike" kern="1200" cap="none" spc="0" normalizeH="0" baseline="0" noProof="0">
              <a:ln>
                <a:noFill/>
              </a:ln>
              <a:solidFill>
                <a:srgbClr val="E3DED1"/>
              </a:solidFill>
              <a:effectLst/>
              <a:uLnTx/>
              <a:uFillTx/>
              <a:latin typeface="Calibri"/>
              <a:ea typeface="+mn-ea"/>
              <a:cs typeface="+mn-cs"/>
            </a:endParaRPr>
          </a:p>
        </p:txBody>
      </p:sp>
      <p:sp>
        <p:nvSpPr>
          <p:cNvPr id="213" name="Rectangle 212"/>
          <p:cNvSpPr/>
          <p:nvPr/>
        </p:nvSpPr>
        <p:spPr>
          <a:xfrm>
            <a:off x="10736130" y="2247366"/>
            <a:ext cx="1218869" cy="1096982"/>
          </a:xfrm>
          <a:prstGeom prst="rect">
            <a:avLst/>
          </a:prstGeom>
          <a:solidFill>
            <a:srgbClr val="F07F09"/>
          </a:solidFill>
          <a:ln w="12700" cap="flat" cmpd="sng" algn="ctr">
            <a:solidFill>
              <a:srgbClr val="323232"/>
            </a:solidFill>
            <a:prstDash val="solid"/>
            <a:tailEnd type="stealth" w="lg" len="lg"/>
          </a:ln>
          <a:effectLst/>
        </p:spPr>
        <p:txBody>
          <a:bodyPr rtlCol="0" anchor="ct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endParaRPr kumimoji="0" lang="en-US" sz="2399" b="0" i="0" u="none" strike="noStrike" kern="1200" cap="none" spc="0" normalizeH="0" baseline="0" noProof="0">
              <a:ln>
                <a:noFill/>
              </a:ln>
              <a:solidFill>
                <a:srgbClr val="323232"/>
              </a:solidFill>
              <a:effectLst/>
              <a:uLnTx/>
              <a:uFillTx/>
              <a:latin typeface="Calibri"/>
              <a:ea typeface="+mn-ea"/>
              <a:cs typeface="+mn-cs"/>
            </a:endParaRPr>
          </a:p>
        </p:txBody>
      </p:sp>
      <p:sp>
        <p:nvSpPr>
          <p:cNvPr id="214" name="Rectangle 213"/>
          <p:cNvSpPr/>
          <p:nvPr/>
        </p:nvSpPr>
        <p:spPr>
          <a:xfrm>
            <a:off x="3788577" y="2247366"/>
            <a:ext cx="8166423" cy="1096982"/>
          </a:xfrm>
          <a:prstGeom prst="rect">
            <a:avLst/>
          </a:prstGeom>
          <a:noFill/>
          <a:ln w="28575" cap="flat" cmpd="sng" algn="ctr">
            <a:solidFill>
              <a:srgbClr val="323232"/>
            </a:solidFill>
            <a:prstDash val="solid"/>
            <a:tailEnd type="stealth" w="lg" len="lg"/>
          </a:ln>
          <a:effectLst/>
        </p:spPr>
        <p:txBody>
          <a:bodyPr rtlCol="0" anchor="ct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endParaRPr kumimoji="0" lang="en-US" sz="2399" b="0" i="0" u="none" strike="noStrike" kern="1200" cap="none" spc="0" normalizeH="0" baseline="0" noProof="0">
              <a:ln>
                <a:noFill/>
              </a:ln>
              <a:solidFill>
                <a:srgbClr val="323232"/>
              </a:solidFill>
              <a:effectLst/>
              <a:uLnTx/>
              <a:uFillTx/>
              <a:latin typeface="Calibri"/>
              <a:ea typeface="+mn-ea"/>
              <a:cs typeface="+mn-cs"/>
            </a:endParaRPr>
          </a:p>
        </p:txBody>
      </p:sp>
      <p:sp>
        <p:nvSpPr>
          <p:cNvPr id="215" name="Oval 214"/>
          <p:cNvSpPr/>
          <p:nvPr/>
        </p:nvSpPr>
        <p:spPr>
          <a:xfrm>
            <a:off x="11242458" y="2419741"/>
            <a:ext cx="487548" cy="487548"/>
          </a:xfrm>
          <a:prstGeom prst="ellipse">
            <a:avLst/>
          </a:prstGeom>
          <a:noFill/>
          <a:ln w="44450" cap="flat" cmpd="sng" algn="ctr">
            <a:solidFill>
              <a:srgbClr val="E3DED1"/>
            </a:solidFill>
            <a:prstDash val="solid"/>
            <a:tailEnd type="stealth" w="lg" len="lg"/>
          </a:ln>
          <a:effectLst/>
        </p:spPr>
        <p:txBody>
          <a:bodyPr rtlCol="0" anchor="ct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914363" rtl="0" eaLnBrk="1" fontAlgn="auto" latinLnBrk="0" hangingPunct="1">
              <a:lnSpc>
                <a:spcPct val="100000"/>
              </a:lnSpc>
              <a:spcBef>
                <a:spcPts val="0"/>
              </a:spcBef>
              <a:spcAft>
                <a:spcPts val="0"/>
              </a:spcAft>
              <a:buClrTx/>
              <a:buSzTx/>
              <a:buFontTx/>
              <a:buNone/>
              <a:tabLst/>
              <a:defRPr/>
            </a:pPr>
            <a:endParaRPr kumimoji="0" lang="en-US" sz="2399" b="0" i="0" u="none" strike="noStrike" kern="1200" cap="none" spc="0" normalizeH="0" baseline="0" noProof="0">
              <a:ln>
                <a:noFill/>
              </a:ln>
              <a:solidFill>
                <a:srgbClr val="323232"/>
              </a:solidFill>
              <a:effectLst/>
              <a:uLnTx/>
              <a:uFillTx/>
              <a:latin typeface="Calibri"/>
              <a:ea typeface="+mn-ea"/>
              <a:cs typeface="+mn-cs"/>
            </a:endParaRPr>
          </a:p>
        </p:txBody>
      </p:sp>
      <p:cxnSp>
        <p:nvCxnSpPr>
          <p:cNvPr id="216" name="Straight Connector 215"/>
          <p:cNvCxnSpPr>
            <a:stCxn id="215" idx="3"/>
          </p:cNvCxnSpPr>
          <p:nvPr/>
        </p:nvCxnSpPr>
        <p:spPr>
          <a:xfrm flipH="1">
            <a:off x="10998685" y="2835888"/>
            <a:ext cx="315174" cy="315174"/>
          </a:xfrm>
          <a:prstGeom prst="line">
            <a:avLst/>
          </a:prstGeom>
          <a:noFill/>
          <a:ln w="44450" cap="flat" cmpd="sng" algn="ctr">
            <a:solidFill>
              <a:srgbClr val="E3DED1"/>
            </a:solidFill>
            <a:prstDash val="solid"/>
            <a:tailEnd type="none" w="lg" len="lg"/>
          </a:ln>
          <a:effectLst/>
        </p:spPr>
      </p:cxnSp>
      <p:sp>
        <p:nvSpPr>
          <p:cNvPr id="217" name="TextBox 7"/>
          <p:cNvSpPr txBox="1"/>
          <p:nvPr/>
        </p:nvSpPr>
        <p:spPr>
          <a:xfrm>
            <a:off x="3910463" y="2491141"/>
            <a:ext cx="1218883" cy="609435"/>
          </a:xfrm>
          <a:prstGeom prst="rect">
            <a:avLst/>
          </a:prstGeom>
          <a:noFill/>
        </p:spPr>
        <p:txBody>
          <a:bodyPr wrap="none" rtlCol="0">
            <a:no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
                <a:sysClr val="windowText" lastClr="000000"/>
              </a:buClr>
              <a:buSzTx/>
              <a:buFontTx/>
              <a:buNone/>
              <a:tabLst/>
              <a:defRPr/>
            </a:pPr>
            <a:r>
              <a:rPr kumimoji="0" lang="en-US" sz="3199" b="0" i="0" u="none" strike="noStrike" kern="1200" cap="none" spc="0" normalizeH="0" baseline="0" noProof="0" dirty="0">
                <a:ln>
                  <a:noFill/>
                </a:ln>
                <a:solidFill>
                  <a:srgbClr val="323232"/>
                </a:solidFill>
                <a:effectLst/>
                <a:uLnTx/>
                <a:uFillTx/>
                <a:latin typeface="Calibri"/>
                <a:ea typeface="+mn-ea"/>
                <a:cs typeface="+mn-cs"/>
              </a:rPr>
              <a:t>high</a:t>
            </a:r>
          </a:p>
        </p:txBody>
      </p:sp>
      <p:grpSp>
        <p:nvGrpSpPr>
          <p:cNvPr id="218" name="Group 217"/>
          <p:cNvGrpSpPr/>
          <p:nvPr/>
        </p:nvGrpSpPr>
        <p:grpSpPr>
          <a:xfrm>
            <a:off x="3893699" y="3466233"/>
            <a:ext cx="2958813" cy="1117297"/>
            <a:chOff x="1267620" y="2388872"/>
            <a:chExt cx="2219688" cy="838192"/>
          </a:xfrm>
        </p:grpSpPr>
        <p:sp>
          <p:nvSpPr>
            <p:cNvPr id="223" name="TextBox 8"/>
            <p:cNvSpPr txBox="1"/>
            <p:nvPr/>
          </p:nvSpPr>
          <p:spPr>
            <a:xfrm>
              <a:off x="1267620" y="2388872"/>
              <a:ext cx="2207112" cy="457195"/>
            </a:xfrm>
            <a:prstGeom prst="rect">
              <a:avLst/>
            </a:prstGeom>
            <a:noFill/>
          </p:spPr>
          <p:txBody>
            <a:bodyPr wrap="none" rtlCol="0">
              <a:no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
                  <a:sysClr val="windowText" lastClr="000000"/>
                </a:buClr>
                <a:buSzTx/>
                <a:buFontTx/>
                <a:buNone/>
                <a:tabLst/>
                <a:defRPr/>
              </a:pPr>
              <a:r>
                <a:rPr kumimoji="0" lang="en-US" sz="3199" b="0" i="0" u="none" strike="noStrike" kern="1200" cap="none" spc="0" normalizeH="0" baseline="0" noProof="0" dirty="0">
                  <a:ln>
                    <a:noFill/>
                  </a:ln>
                  <a:solidFill>
                    <a:srgbClr val="323232"/>
                  </a:solidFill>
                  <a:effectLst/>
                  <a:uLnTx/>
                  <a:uFillTx/>
                  <a:latin typeface="Calibri"/>
                  <a:ea typeface="+mn-ea"/>
                  <a:cs typeface="+mn-cs"/>
                </a:rPr>
                <a:t>high</a:t>
              </a:r>
              <a:r>
                <a:rPr kumimoji="0" lang="en-US" sz="3199" b="1" i="0" u="none" strike="noStrike" kern="1200" cap="none" spc="0" normalizeH="0" baseline="0" noProof="0" dirty="0">
                  <a:ln>
                    <a:noFill/>
                  </a:ln>
                  <a:solidFill>
                    <a:srgbClr val="323232"/>
                  </a:solidFill>
                  <a:effectLst/>
                  <a:uLnTx/>
                  <a:uFillTx/>
                  <a:latin typeface="Calibri"/>
                  <a:ea typeface="+mn-ea"/>
                  <a:cs typeface="+mn-cs"/>
                </a:rPr>
                <a:t> heels</a:t>
              </a:r>
            </a:p>
          </p:txBody>
        </p:sp>
        <p:sp>
          <p:nvSpPr>
            <p:cNvPr id="224" name="TextBox 9"/>
            <p:cNvSpPr txBox="1"/>
            <p:nvPr/>
          </p:nvSpPr>
          <p:spPr>
            <a:xfrm>
              <a:off x="1280196" y="2769869"/>
              <a:ext cx="2207112" cy="457195"/>
            </a:xfrm>
            <a:prstGeom prst="rect">
              <a:avLst/>
            </a:prstGeom>
            <a:noFill/>
          </p:spPr>
          <p:txBody>
            <a:bodyPr wrap="none" rtlCol="0">
              <a:no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l" defTabSz="914363" rtl="0" eaLnBrk="1" fontAlgn="auto" latinLnBrk="0" hangingPunct="1">
                <a:lnSpc>
                  <a:spcPct val="100000"/>
                </a:lnSpc>
                <a:spcBef>
                  <a:spcPts val="0"/>
                </a:spcBef>
                <a:spcAft>
                  <a:spcPts val="0"/>
                </a:spcAft>
                <a:buClr>
                  <a:sysClr val="windowText" lastClr="000000"/>
                </a:buClr>
                <a:buSzTx/>
                <a:buFontTx/>
                <a:buNone/>
                <a:tabLst/>
                <a:defRPr/>
              </a:pPr>
              <a:r>
                <a:rPr kumimoji="0" lang="en-US" sz="3199" b="0" i="0" u="none" strike="noStrike" kern="1200" cap="none" spc="0" normalizeH="0" baseline="0" noProof="0" dirty="0">
                  <a:ln>
                    <a:noFill/>
                  </a:ln>
                  <a:solidFill>
                    <a:srgbClr val="323232"/>
                  </a:solidFill>
                  <a:effectLst/>
                  <a:uLnTx/>
                  <a:uFillTx/>
                  <a:latin typeface="Calibri"/>
                  <a:ea typeface="+mn-ea"/>
                  <a:cs typeface="+mn-cs"/>
                </a:rPr>
                <a:t>high</a:t>
              </a:r>
              <a:r>
                <a:rPr kumimoji="0" lang="en-US" sz="3199" b="1" i="0" u="none" strike="noStrike" kern="1200" cap="none" spc="0" normalizeH="0" baseline="0" noProof="0" dirty="0">
                  <a:ln>
                    <a:noFill/>
                  </a:ln>
                  <a:solidFill>
                    <a:srgbClr val="323232"/>
                  </a:solidFill>
                  <a:effectLst/>
                  <a:uLnTx/>
                  <a:uFillTx/>
                  <a:latin typeface="Calibri"/>
                  <a:ea typeface="+mn-ea"/>
                  <a:cs typeface="+mn-cs"/>
                </a:rPr>
                <a:t> tops</a:t>
              </a:r>
            </a:p>
            <a:p>
              <a:pPr marL="0" marR="0" lvl="0" indent="0" algn="l" defTabSz="914363" rtl="0" eaLnBrk="1" fontAlgn="auto" latinLnBrk="0" hangingPunct="1">
                <a:lnSpc>
                  <a:spcPct val="100000"/>
                </a:lnSpc>
                <a:spcBef>
                  <a:spcPts val="0"/>
                </a:spcBef>
                <a:spcAft>
                  <a:spcPts val="0"/>
                </a:spcAft>
                <a:buClr>
                  <a:sysClr val="windowText" lastClr="000000"/>
                </a:buClr>
                <a:buSzTx/>
                <a:buFontTx/>
                <a:buNone/>
                <a:tabLst/>
                <a:defRPr/>
              </a:pPr>
              <a:r>
                <a:rPr kumimoji="0" lang="en-US" sz="3199" b="0" i="0" u="none" strike="noStrike" kern="1200" cap="none" spc="0" normalizeH="0" baseline="0" noProof="0" dirty="0">
                  <a:ln>
                    <a:noFill/>
                  </a:ln>
                  <a:solidFill>
                    <a:srgbClr val="323232"/>
                  </a:solidFill>
                  <a:effectLst/>
                  <a:uLnTx/>
                  <a:uFillTx/>
                  <a:latin typeface="Calibri"/>
                  <a:ea typeface="+mn-ea"/>
                  <a:cs typeface="+mn-cs"/>
                </a:rPr>
                <a:t>high</a:t>
              </a:r>
              <a:r>
                <a:rPr kumimoji="0" lang="en-US" sz="3199" b="1" i="0" u="none" strike="noStrike" kern="1200" cap="none" spc="0" normalizeH="0" baseline="0" noProof="0" dirty="0">
                  <a:ln>
                    <a:noFill/>
                  </a:ln>
                  <a:solidFill>
                    <a:srgbClr val="323232"/>
                  </a:solidFill>
                  <a:effectLst/>
                  <a:uLnTx/>
                  <a:uFillTx/>
                  <a:latin typeface="Calibri"/>
                  <a:ea typeface="+mn-ea"/>
                  <a:cs typeface="+mn-cs"/>
                </a:rPr>
                <a:t> arch</a:t>
              </a:r>
            </a:p>
          </p:txBody>
        </p:sp>
      </p:grpSp>
    </p:spTree>
    <p:extLst>
      <p:ext uri="{BB962C8B-B14F-4D97-AF65-F5344CB8AC3E}">
        <p14:creationId xmlns:p14="http://schemas.microsoft.com/office/powerpoint/2010/main" val="14054821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19248" y="228601"/>
            <a:ext cx="11151917"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Segoe UI Light" pitchFamily="34" charset="0"/>
                <a:ea typeface="+mn-ea"/>
                <a:cs typeface="Arial" charset="0"/>
              </a:defRPr>
            </a:lvl1pPr>
          </a:lstStyle>
          <a:p>
            <a:pPr>
              <a:defRPr/>
            </a:pPr>
            <a:r>
              <a:rPr>
                <a:gradFill flip="none" rotWithShape="1">
                  <a:gsLst>
                    <a:gs pos="0">
                      <a:srgbClr val="000000">
                        <a:lumMod val="65000"/>
                        <a:lumOff val="35000"/>
                      </a:srgbClr>
                    </a:gs>
                    <a:gs pos="86000">
                      <a:srgbClr val="000000">
                        <a:lumMod val="65000"/>
                        <a:lumOff val="35000"/>
                      </a:srgbClr>
                    </a:gs>
                  </a:gsLst>
                  <a:lin ang="5400000" scaled="0"/>
                  <a:tileRect/>
                </a:gradFill>
              </a:rPr>
              <a:t>Scenario Examples</a:t>
            </a:r>
          </a:p>
        </p:txBody>
      </p:sp>
      <p:grpSp>
        <p:nvGrpSpPr>
          <p:cNvPr id="5" name="Group 258"/>
          <p:cNvGrpSpPr>
            <a:grpSpLocks noChangeAspect="1"/>
          </p:cNvGrpSpPr>
          <p:nvPr/>
        </p:nvGrpSpPr>
        <p:grpSpPr bwMode="auto">
          <a:xfrm>
            <a:off x="9946281" y="-336176"/>
            <a:ext cx="2008341" cy="6930745"/>
            <a:chOff x="1593" y="1801"/>
            <a:chExt cx="612" cy="2112"/>
          </a:xfrm>
        </p:grpSpPr>
        <p:sp>
          <p:nvSpPr>
            <p:cNvPr id="6" name="AutoShape 257"/>
            <p:cNvSpPr>
              <a:spLocks noChangeAspect="1" noChangeArrowheads="1" noTextEdit="1"/>
            </p:cNvSpPr>
            <p:nvPr/>
          </p:nvSpPr>
          <p:spPr bwMode="auto">
            <a:xfrm>
              <a:off x="1595" y="1801"/>
              <a:ext cx="610" cy="2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 name="Rectangle 260"/>
            <p:cNvSpPr>
              <a:spLocks noChangeArrowheads="1"/>
            </p:cNvSpPr>
            <p:nvPr/>
          </p:nvSpPr>
          <p:spPr bwMode="auto">
            <a:xfrm>
              <a:off x="1691" y="2452"/>
              <a:ext cx="203" cy="20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 name="Rectangle 261"/>
            <p:cNvSpPr>
              <a:spLocks noChangeArrowheads="1"/>
            </p:cNvSpPr>
            <p:nvPr/>
          </p:nvSpPr>
          <p:spPr bwMode="auto">
            <a:xfrm>
              <a:off x="1593" y="3100"/>
              <a:ext cx="204" cy="20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 name="Rectangle 262"/>
            <p:cNvSpPr>
              <a:spLocks noChangeArrowheads="1"/>
            </p:cNvSpPr>
            <p:nvPr/>
          </p:nvSpPr>
          <p:spPr bwMode="auto">
            <a:xfrm>
              <a:off x="1868" y="3342"/>
              <a:ext cx="204" cy="204"/>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 name="Rectangle 263"/>
            <p:cNvSpPr>
              <a:spLocks noChangeArrowheads="1"/>
            </p:cNvSpPr>
            <p:nvPr/>
          </p:nvSpPr>
          <p:spPr bwMode="auto">
            <a:xfrm>
              <a:off x="1653" y="2819"/>
              <a:ext cx="354" cy="354"/>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1" name="Freeform 264"/>
            <p:cNvSpPr>
              <a:spLocks/>
            </p:cNvSpPr>
            <p:nvPr/>
          </p:nvSpPr>
          <p:spPr bwMode="auto">
            <a:xfrm>
              <a:off x="1715" y="2883"/>
              <a:ext cx="25" cy="59"/>
            </a:xfrm>
            <a:custGeom>
              <a:avLst/>
              <a:gdLst>
                <a:gd name="T0" fmla="*/ 15 w 15"/>
                <a:gd name="T1" fmla="*/ 0 h 35"/>
                <a:gd name="T2" fmla="*/ 15 w 15"/>
                <a:gd name="T3" fmla="*/ 35 h 35"/>
                <a:gd name="T4" fmla="*/ 7 w 15"/>
                <a:gd name="T5" fmla="*/ 35 h 35"/>
                <a:gd name="T6" fmla="*/ 7 w 15"/>
                <a:gd name="T7" fmla="*/ 8 h 35"/>
                <a:gd name="T8" fmla="*/ 6 w 15"/>
                <a:gd name="T9" fmla="*/ 9 h 35"/>
                <a:gd name="T10" fmla="*/ 4 w 15"/>
                <a:gd name="T11" fmla="*/ 10 h 35"/>
                <a:gd name="T12" fmla="*/ 2 w 15"/>
                <a:gd name="T13" fmla="*/ 11 h 35"/>
                <a:gd name="T14" fmla="*/ 0 w 15"/>
                <a:gd name="T15" fmla="*/ 11 h 35"/>
                <a:gd name="T16" fmla="*/ 0 w 15"/>
                <a:gd name="T17" fmla="*/ 5 h 35"/>
                <a:gd name="T18" fmla="*/ 5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8"/>
                    <a:pt x="7" y="8"/>
                    <a:pt x="7" y="8"/>
                  </a:cubicBezTo>
                  <a:cubicBezTo>
                    <a:pt x="7" y="9"/>
                    <a:pt x="6" y="9"/>
                    <a:pt x="6" y="9"/>
                  </a:cubicBezTo>
                  <a:cubicBezTo>
                    <a:pt x="5" y="10"/>
                    <a:pt x="5" y="10"/>
                    <a:pt x="4" y="10"/>
                  </a:cubicBezTo>
                  <a:cubicBezTo>
                    <a:pt x="3" y="10"/>
                    <a:pt x="3" y="11"/>
                    <a:pt x="2" y="11"/>
                  </a:cubicBezTo>
                  <a:cubicBezTo>
                    <a:pt x="1" y="11"/>
                    <a:pt x="1" y="11"/>
                    <a:pt x="0" y="11"/>
                  </a:cubicBezTo>
                  <a:cubicBezTo>
                    <a:pt x="0" y="5"/>
                    <a:pt x="0" y="5"/>
                    <a:pt x="0" y="5"/>
                  </a:cubicBezTo>
                  <a:cubicBezTo>
                    <a:pt x="2" y="4"/>
                    <a:pt x="4" y="4"/>
                    <a:pt x="5" y="3"/>
                  </a:cubicBezTo>
                  <a:cubicBezTo>
                    <a:pt x="7" y="2"/>
                    <a:pt x="9" y="1"/>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2" name="Freeform 265"/>
            <p:cNvSpPr>
              <a:spLocks noEditPoints="1"/>
            </p:cNvSpPr>
            <p:nvPr/>
          </p:nvSpPr>
          <p:spPr bwMode="auto">
            <a:xfrm>
              <a:off x="1761" y="2883"/>
              <a:ext cx="41" cy="59"/>
            </a:xfrm>
            <a:custGeom>
              <a:avLst/>
              <a:gdLst>
                <a:gd name="T0" fmla="*/ 12 w 24"/>
                <a:gd name="T1" fmla="*/ 35 h 35"/>
                <a:gd name="T2" fmla="*/ 0 w 24"/>
                <a:gd name="T3" fmla="*/ 18 h 35"/>
                <a:gd name="T4" fmla="*/ 3 w 24"/>
                <a:gd name="T5" fmla="*/ 5 h 35"/>
                <a:gd name="T6" fmla="*/ 13 w 24"/>
                <a:gd name="T7" fmla="*/ 0 h 35"/>
                <a:gd name="T8" fmla="*/ 24 w 24"/>
                <a:gd name="T9" fmla="*/ 17 h 35"/>
                <a:gd name="T10" fmla="*/ 21 w 24"/>
                <a:gd name="T11" fmla="*/ 31 h 35"/>
                <a:gd name="T12" fmla="*/ 12 w 24"/>
                <a:gd name="T13" fmla="*/ 35 h 35"/>
                <a:gd name="T14" fmla="*/ 12 w 24"/>
                <a:gd name="T15" fmla="*/ 6 h 35"/>
                <a:gd name="T16" fmla="*/ 7 w 24"/>
                <a:gd name="T17" fmla="*/ 18 h 35"/>
                <a:gd name="T18" fmla="*/ 12 w 24"/>
                <a:gd name="T19" fmla="*/ 29 h 35"/>
                <a:gd name="T20" fmla="*/ 17 w 24"/>
                <a:gd name="T21" fmla="*/ 18 h 35"/>
                <a:gd name="T22" fmla="*/ 12 w 24"/>
                <a:gd name="T23"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5">
                  <a:moveTo>
                    <a:pt x="12" y="35"/>
                  </a:moveTo>
                  <a:cubicBezTo>
                    <a:pt x="4" y="35"/>
                    <a:pt x="0" y="30"/>
                    <a:pt x="0" y="18"/>
                  </a:cubicBezTo>
                  <a:cubicBezTo>
                    <a:pt x="0" y="12"/>
                    <a:pt x="1" y="8"/>
                    <a:pt x="3" y="5"/>
                  </a:cubicBezTo>
                  <a:cubicBezTo>
                    <a:pt x="5" y="1"/>
                    <a:pt x="8" y="0"/>
                    <a:pt x="13" y="0"/>
                  </a:cubicBezTo>
                  <a:cubicBezTo>
                    <a:pt x="20" y="0"/>
                    <a:pt x="24" y="6"/>
                    <a:pt x="24" y="17"/>
                  </a:cubicBezTo>
                  <a:cubicBezTo>
                    <a:pt x="24" y="23"/>
                    <a:pt x="23" y="28"/>
                    <a:pt x="21" y="31"/>
                  </a:cubicBezTo>
                  <a:cubicBezTo>
                    <a:pt x="19" y="34"/>
                    <a:pt x="16" y="35"/>
                    <a:pt x="12" y="35"/>
                  </a:cubicBezTo>
                  <a:close/>
                  <a:moveTo>
                    <a:pt x="12" y="6"/>
                  </a:moveTo>
                  <a:cubicBezTo>
                    <a:pt x="9" y="6"/>
                    <a:pt x="7" y="10"/>
                    <a:pt x="7" y="18"/>
                  </a:cubicBezTo>
                  <a:cubicBezTo>
                    <a:pt x="7" y="26"/>
                    <a:pt x="9" y="29"/>
                    <a:pt x="12" y="29"/>
                  </a:cubicBezTo>
                  <a:cubicBezTo>
                    <a:pt x="15" y="29"/>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 name="Freeform 266"/>
            <p:cNvSpPr>
              <a:spLocks/>
            </p:cNvSpPr>
            <p:nvPr/>
          </p:nvSpPr>
          <p:spPr bwMode="auto">
            <a:xfrm>
              <a:off x="1814" y="2883"/>
              <a:ext cx="25" cy="59"/>
            </a:xfrm>
            <a:custGeom>
              <a:avLst/>
              <a:gdLst>
                <a:gd name="T0" fmla="*/ 15 w 15"/>
                <a:gd name="T1" fmla="*/ 0 h 35"/>
                <a:gd name="T2" fmla="*/ 15 w 15"/>
                <a:gd name="T3" fmla="*/ 35 h 35"/>
                <a:gd name="T4" fmla="*/ 7 w 15"/>
                <a:gd name="T5" fmla="*/ 35 h 35"/>
                <a:gd name="T6" fmla="*/ 7 w 15"/>
                <a:gd name="T7" fmla="*/ 8 h 35"/>
                <a:gd name="T8" fmla="*/ 6 w 15"/>
                <a:gd name="T9" fmla="*/ 9 h 35"/>
                <a:gd name="T10" fmla="*/ 4 w 15"/>
                <a:gd name="T11" fmla="*/ 10 h 35"/>
                <a:gd name="T12" fmla="*/ 2 w 15"/>
                <a:gd name="T13" fmla="*/ 11 h 35"/>
                <a:gd name="T14" fmla="*/ 0 w 15"/>
                <a:gd name="T15" fmla="*/ 11 h 35"/>
                <a:gd name="T16" fmla="*/ 0 w 15"/>
                <a:gd name="T17" fmla="*/ 5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8"/>
                    <a:pt x="7" y="8"/>
                    <a:pt x="7" y="8"/>
                  </a:cubicBezTo>
                  <a:cubicBezTo>
                    <a:pt x="7" y="9"/>
                    <a:pt x="6" y="9"/>
                    <a:pt x="6" y="9"/>
                  </a:cubicBezTo>
                  <a:cubicBezTo>
                    <a:pt x="5" y="10"/>
                    <a:pt x="5" y="10"/>
                    <a:pt x="4" y="10"/>
                  </a:cubicBezTo>
                  <a:cubicBezTo>
                    <a:pt x="4" y="10"/>
                    <a:pt x="3" y="11"/>
                    <a:pt x="2" y="11"/>
                  </a:cubicBezTo>
                  <a:cubicBezTo>
                    <a:pt x="1" y="11"/>
                    <a:pt x="1" y="11"/>
                    <a:pt x="0" y="11"/>
                  </a:cubicBezTo>
                  <a:cubicBezTo>
                    <a:pt x="0" y="5"/>
                    <a:pt x="0" y="5"/>
                    <a:pt x="0" y="5"/>
                  </a:cubicBezTo>
                  <a:cubicBezTo>
                    <a:pt x="2" y="4"/>
                    <a:pt x="4" y="4"/>
                    <a:pt x="6" y="3"/>
                  </a:cubicBezTo>
                  <a:cubicBezTo>
                    <a:pt x="7" y="2"/>
                    <a:pt x="9" y="1"/>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4" name="Freeform 267"/>
            <p:cNvSpPr>
              <a:spLocks noEditPoints="1"/>
            </p:cNvSpPr>
            <p:nvPr/>
          </p:nvSpPr>
          <p:spPr bwMode="auto">
            <a:xfrm>
              <a:off x="1709" y="2966"/>
              <a:ext cx="41" cy="60"/>
            </a:xfrm>
            <a:custGeom>
              <a:avLst/>
              <a:gdLst>
                <a:gd name="T0" fmla="*/ 12 w 24"/>
                <a:gd name="T1" fmla="*/ 35 h 35"/>
                <a:gd name="T2" fmla="*/ 0 w 24"/>
                <a:gd name="T3" fmla="*/ 18 h 35"/>
                <a:gd name="T4" fmla="*/ 3 w 24"/>
                <a:gd name="T5" fmla="*/ 4 h 35"/>
                <a:gd name="T6" fmla="*/ 12 w 24"/>
                <a:gd name="T7" fmla="*/ 0 h 35"/>
                <a:gd name="T8" fmla="*/ 24 w 24"/>
                <a:gd name="T9" fmla="*/ 17 h 35"/>
                <a:gd name="T10" fmla="*/ 21 w 24"/>
                <a:gd name="T11" fmla="*/ 30 h 35"/>
                <a:gd name="T12" fmla="*/ 12 w 24"/>
                <a:gd name="T13" fmla="*/ 35 h 35"/>
                <a:gd name="T14" fmla="*/ 12 w 24"/>
                <a:gd name="T15" fmla="*/ 5 h 35"/>
                <a:gd name="T16" fmla="*/ 7 w 24"/>
                <a:gd name="T17" fmla="*/ 18 h 35"/>
                <a:gd name="T18" fmla="*/ 12 w 24"/>
                <a:gd name="T19" fmla="*/ 29 h 35"/>
                <a:gd name="T20" fmla="*/ 17 w 24"/>
                <a:gd name="T21" fmla="*/ 17 h 35"/>
                <a:gd name="T22" fmla="*/ 12 w 24"/>
                <a:gd name="T23"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5">
                  <a:moveTo>
                    <a:pt x="12" y="35"/>
                  </a:moveTo>
                  <a:cubicBezTo>
                    <a:pt x="4" y="35"/>
                    <a:pt x="0" y="29"/>
                    <a:pt x="0" y="18"/>
                  </a:cubicBezTo>
                  <a:cubicBezTo>
                    <a:pt x="0" y="12"/>
                    <a:pt x="1" y="7"/>
                    <a:pt x="3" y="4"/>
                  </a:cubicBezTo>
                  <a:cubicBezTo>
                    <a:pt x="5" y="1"/>
                    <a:pt x="8" y="0"/>
                    <a:pt x="12" y="0"/>
                  </a:cubicBezTo>
                  <a:cubicBezTo>
                    <a:pt x="20" y="0"/>
                    <a:pt x="24" y="5"/>
                    <a:pt x="24" y="17"/>
                  </a:cubicBezTo>
                  <a:cubicBezTo>
                    <a:pt x="24" y="23"/>
                    <a:pt x="23" y="27"/>
                    <a:pt x="21" y="30"/>
                  </a:cubicBezTo>
                  <a:cubicBezTo>
                    <a:pt x="19" y="33"/>
                    <a:pt x="16" y="35"/>
                    <a:pt x="12" y="35"/>
                  </a:cubicBezTo>
                  <a:close/>
                  <a:moveTo>
                    <a:pt x="12" y="5"/>
                  </a:moveTo>
                  <a:cubicBezTo>
                    <a:pt x="9" y="5"/>
                    <a:pt x="7" y="10"/>
                    <a:pt x="7" y="18"/>
                  </a:cubicBezTo>
                  <a:cubicBezTo>
                    <a:pt x="7" y="25"/>
                    <a:pt x="9" y="29"/>
                    <a:pt x="12" y="29"/>
                  </a:cubicBezTo>
                  <a:cubicBezTo>
                    <a:pt x="15" y="29"/>
                    <a:pt x="17" y="25"/>
                    <a:pt x="17" y="17"/>
                  </a:cubicBezTo>
                  <a:cubicBezTo>
                    <a:pt x="17" y="9"/>
                    <a:pt x="15" y="5"/>
                    <a:pt x="12" y="5"/>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5" name="Freeform 268"/>
            <p:cNvSpPr>
              <a:spLocks/>
            </p:cNvSpPr>
            <p:nvPr/>
          </p:nvSpPr>
          <p:spPr bwMode="auto">
            <a:xfrm>
              <a:off x="1766" y="2965"/>
              <a:ext cx="25" cy="59"/>
            </a:xfrm>
            <a:custGeom>
              <a:avLst/>
              <a:gdLst>
                <a:gd name="T0" fmla="*/ 15 w 15"/>
                <a:gd name="T1" fmla="*/ 0 h 35"/>
                <a:gd name="T2" fmla="*/ 15 w 15"/>
                <a:gd name="T3" fmla="*/ 35 h 35"/>
                <a:gd name="T4" fmla="*/ 7 w 15"/>
                <a:gd name="T5" fmla="*/ 35 h 35"/>
                <a:gd name="T6" fmla="*/ 7 w 15"/>
                <a:gd name="T7" fmla="*/ 9 h 35"/>
                <a:gd name="T8" fmla="*/ 6 w 15"/>
                <a:gd name="T9" fmla="*/ 10 h 35"/>
                <a:gd name="T10" fmla="*/ 4 w 15"/>
                <a:gd name="T11" fmla="*/ 11 h 35"/>
                <a:gd name="T12" fmla="*/ 2 w 15"/>
                <a:gd name="T13" fmla="*/ 12 h 35"/>
                <a:gd name="T14" fmla="*/ 0 w 15"/>
                <a:gd name="T15" fmla="*/ 12 h 35"/>
                <a:gd name="T16" fmla="*/ 0 w 15"/>
                <a:gd name="T17" fmla="*/ 6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9"/>
                    <a:pt x="7" y="9"/>
                    <a:pt x="7" y="9"/>
                  </a:cubicBezTo>
                  <a:cubicBezTo>
                    <a:pt x="7" y="9"/>
                    <a:pt x="6" y="10"/>
                    <a:pt x="6" y="10"/>
                  </a:cubicBezTo>
                  <a:cubicBezTo>
                    <a:pt x="5" y="10"/>
                    <a:pt x="5" y="11"/>
                    <a:pt x="4" y="11"/>
                  </a:cubicBezTo>
                  <a:cubicBezTo>
                    <a:pt x="3" y="11"/>
                    <a:pt x="3" y="11"/>
                    <a:pt x="2" y="12"/>
                  </a:cubicBezTo>
                  <a:cubicBezTo>
                    <a:pt x="1" y="12"/>
                    <a:pt x="1" y="12"/>
                    <a:pt x="0" y="12"/>
                  </a:cubicBezTo>
                  <a:cubicBezTo>
                    <a:pt x="0" y="6"/>
                    <a:pt x="0" y="6"/>
                    <a:pt x="0" y="6"/>
                  </a:cubicBezTo>
                  <a:cubicBezTo>
                    <a:pt x="2" y="5"/>
                    <a:pt x="4" y="4"/>
                    <a:pt x="6" y="3"/>
                  </a:cubicBezTo>
                  <a:cubicBezTo>
                    <a:pt x="7" y="3"/>
                    <a:pt x="9" y="2"/>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6" name="Freeform 269"/>
            <p:cNvSpPr>
              <a:spLocks noEditPoints="1"/>
            </p:cNvSpPr>
            <p:nvPr/>
          </p:nvSpPr>
          <p:spPr bwMode="auto">
            <a:xfrm>
              <a:off x="1809" y="2966"/>
              <a:ext cx="41" cy="60"/>
            </a:xfrm>
            <a:custGeom>
              <a:avLst/>
              <a:gdLst>
                <a:gd name="T0" fmla="*/ 12 w 24"/>
                <a:gd name="T1" fmla="*/ 35 h 35"/>
                <a:gd name="T2" fmla="*/ 0 w 24"/>
                <a:gd name="T3" fmla="*/ 18 h 35"/>
                <a:gd name="T4" fmla="*/ 3 w 24"/>
                <a:gd name="T5" fmla="*/ 4 h 35"/>
                <a:gd name="T6" fmla="*/ 13 w 24"/>
                <a:gd name="T7" fmla="*/ 0 h 35"/>
                <a:gd name="T8" fmla="*/ 24 w 24"/>
                <a:gd name="T9" fmla="*/ 17 h 35"/>
                <a:gd name="T10" fmla="*/ 21 w 24"/>
                <a:gd name="T11" fmla="*/ 30 h 35"/>
                <a:gd name="T12" fmla="*/ 12 w 24"/>
                <a:gd name="T13" fmla="*/ 35 h 35"/>
                <a:gd name="T14" fmla="*/ 12 w 24"/>
                <a:gd name="T15" fmla="*/ 5 h 35"/>
                <a:gd name="T16" fmla="*/ 7 w 24"/>
                <a:gd name="T17" fmla="*/ 18 h 35"/>
                <a:gd name="T18" fmla="*/ 12 w 24"/>
                <a:gd name="T19" fmla="*/ 29 h 35"/>
                <a:gd name="T20" fmla="*/ 17 w 24"/>
                <a:gd name="T21" fmla="*/ 17 h 35"/>
                <a:gd name="T22" fmla="*/ 12 w 24"/>
                <a:gd name="T23"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5">
                  <a:moveTo>
                    <a:pt x="12" y="35"/>
                  </a:moveTo>
                  <a:cubicBezTo>
                    <a:pt x="4" y="35"/>
                    <a:pt x="0" y="29"/>
                    <a:pt x="0" y="18"/>
                  </a:cubicBezTo>
                  <a:cubicBezTo>
                    <a:pt x="0" y="12"/>
                    <a:pt x="1" y="7"/>
                    <a:pt x="3" y="4"/>
                  </a:cubicBezTo>
                  <a:cubicBezTo>
                    <a:pt x="5" y="1"/>
                    <a:pt x="8" y="0"/>
                    <a:pt x="13" y="0"/>
                  </a:cubicBezTo>
                  <a:cubicBezTo>
                    <a:pt x="21" y="0"/>
                    <a:pt x="24" y="5"/>
                    <a:pt x="24" y="17"/>
                  </a:cubicBezTo>
                  <a:cubicBezTo>
                    <a:pt x="24" y="23"/>
                    <a:pt x="23" y="27"/>
                    <a:pt x="21" y="30"/>
                  </a:cubicBezTo>
                  <a:cubicBezTo>
                    <a:pt x="19" y="33"/>
                    <a:pt x="16" y="35"/>
                    <a:pt x="12" y="35"/>
                  </a:cubicBezTo>
                  <a:close/>
                  <a:moveTo>
                    <a:pt x="12" y="5"/>
                  </a:moveTo>
                  <a:cubicBezTo>
                    <a:pt x="9" y="5"/>
                    <a:pt x="7" y="10"/>
                    <a:pt x="7" y="18"/>
                  </a:cubicBezTo>
                  <a:cubicBezTo>
                    <a:pt x="7" y="25"/>
                    <a:pt x="9" y="29"/>
                    <a:pt x="12" y="29"/>
                  </a:cubicBezTo>
                  <a:cubicBezTo>
                    <a:pt x="15" y="29"/>
                    <a:pt x="17" y="25"/>
                    <a:pt x="17" y="17"/>
                  </a:cubicBezTo>
                  <a:cubicBezTo>
                    <a:pt x="17" y="9"/>
                    <a:pt x="15" y="5"/>
                    <a:pt x="12" y="5"/>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7" name="Freeform 270"/>
            <p:cNvSpPr>
              <a:spLocks noEditPoints="1"/>
            </p:cNvSpPr>
            <p:nvPr/>
          </p:nvSpPr>
          <p:spPr bwMode="auto">
            <a:xfrm>
              <a:off x="1709" y="3048"/>
              <a:ext cx="41" cy="62"/>
            </a:xfrm>
            <a:custGeom>
              <a:avLst/>
              <a:gdLst>
                <a:gd name="T0" fmla="*/ 12 w 24"/>
                <a:gd name="T1" fmla="*/ 36 h 36"/>
                <a:gd name="T2" fmla="*/ 0 w 24"/>
                <a:gd name="T3" fmla="*/ 19 h 36"/>
                <a:gd name="T4" fmla="*/ 3 w 24"/>
                <a:gd name="T5" fmla="*/ 5 h 36"/>
                <a:gd name="T6" fmla="*/ 12 w 24"/>
                <a:gd name="T7" fmla="*/ 0 h 36"/>
                <a:gd name="T8" fmla="*/ 24 w 24"/>
                <a:gd name="T9" fmla="*/ 18 h 36"/>
                <a:gd name="T10" fmla="*/ 21 w 24"/>
                <a:gd name="T11" fmla="*/ 31 h 36"/>
                <a:gd name="T12" fmla="*/ 12 w 24"/>
                <a:gd name="T13" fmla="*/ 36 h 36"/>
                <a:gd name="T14" fmla="*/ 12 w 24"/>
                <a:gd name="T15" fmla="*/ 6 h 36"/>
                <a:gd name="T16" fmla="*/ 7 w 24"/>
                <a:gd name="T17" fmla="*/ 18 h 36"/>
                <a:gd name="T18" fmla="*/ 12 w 24"/>
                <a:gd name="T19" fmla="*/ 30 h 36"/>
                <a:gd name="T20" fmla="*/ 17 w 24"/>
                <a:gd name="T21" fmla="*/ 18 h 36"/>
                <a:gd name="T22" fmla="*/ 12 w 24"/>
                <a:gd name="T23"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6">
                  <a:moveTo>
                    <a:pt x="12" y="36"/>
                  </a:moveTo>
                  <a:cubicBezTo>
                    <a:pt x="4" y="36"/>
                    <a:pt x="0" y="30"/>
                    <a:pt x="0" y="19"/>
                  </a:cubicBezTo>
                  <a:cubicBezTo>
                    <a:pt x="0" y="13"/>
                    <a:pt x="1" y="8"/>
                    <a:pt x="3" y="5"/>
                  </a:cubicBezTo>
                  <a:cubicBezTo>
                    <a:pt x="5" y="2"/>
                    <a:pt x="8" y="0"/>
                    <a:pt x="12" y="0"/>
                  </a:cubicBezTo>
                  <a:cubicBezTo>
                    <a:pt x="20" y="0"/>
                    <a:pt x="24" y="6"/>
                    <a:pt x="24" y="18"/>
                  </a:cubicBezTo>
                  <a:cubicBezTo>
                    <a:pt x="24" y="24"/>
                    <a:pt x="23" y="28"/>
                    <a:pt x="21" y="31"/>
                  </a:cubicBezTo>
                  <a:cubicBezTo>
                    <a:pt x="19" y="34"/>
                    <a:pt x="16" y="36"/>
                    <a:pt x="12" y="36"/>
                  </a:cubicBezTo>
                  <a:close/>
                  <a:moveTo>
                    <a:pt x="12" y="6"/>
                  </a:moveTo>
                  <a:cubicBezTo>
                    <a:pt x="9" y="6"/>
                    <a:pt x="7" y="10"/>
                    <a:pt x="7" y="18"/>
                  </a:cubicBezTo>
                  <a:cubicBezTo>
                    <a:pt x="7" y="26"/>
                    <a:pt x="9" y="30"/>
                    <a:pt x="12" y="30"/>
                  </a:cubicBezTo>
                  <a:cubicBezTo>
                    <a:pt x="15" y="30"/>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 name="Freeform 271"/>
            <p:cNvSpPr>
              <a:spLocks noEditPoints="1"/>
            </p:cNvSpPr>
            <p:nvPr/>
          </p:nvSpPr>
          <p:spPr bwMode="auto">
            <a:xfrm>
              <a:off x="1761" y="3048"/>
              <a:ext cx="41" cy="62"/>
            </a:xfrm>
            <a:custGeom>
              <a:avLst/>
              <a:gdLst>
                <a:gd name="T0" fmla="*/ 12 w 24"/>
                <a:gd name="T1" fmla="*/ 36 h 36"/>
                <a:gd name="T2" fmla="*/ 0 w 24"/>
                <a:gd name="T3" fmla="*/ 19 h 36"/>
                <a:gd name="T4" fmla="*/ 3 w 24"/>
                <a:gd name="T5" fmla="*/ 5 h 36"/>
                <a:gd name="T6" fmla="*/ 13 w 24"/>
                <a:gd name="T7" fmla="*/ 0 h 36"/>
                <a:gd name="T8" fmla="*/ 24 w 24"/>
                <a:gd name="T9" fmla="*/ 18 h 36"/>
                <a:gd name="T10" fmla="*/ 21 w 24"/>
                <a:gd name="T11" fmla="*/ 31 h 36"/>
                <a:gd name="T12" fmla="*/ 12 w 24"/>
                <a:gd name="T13" fmla="*/ 36 h 36"/>
                <a:gd name="T14" fmla="*/ 12 w 24"/>
                <a:gd name="T15" fmla="*/ 6 h 36"/>
                <a:gd name="T16" fmla="*/ 7 w 24"/>
                <a:gd name="T17" fmla="*/ 18 h 36"/>
                <a:gd name="T18" fmla="*/ 12 w 24"/>
                <a:gd name="T19" fmla="*/ 30 h 36"/>
                <a:gd name="T20" fmla="*/ 17 w 24"/>
                <a:gd name="T21" fmla="*/ 18 h 36"/>
                <a:gd name="T22" fmla="*/ 12 w 24"/>
                <a:gd name="T23"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6">
                  <a:moveTo>
                    <a:pt x="12" y="36"/>
                  </a:moveTo>
                  <a:cubicBezTo>
                    <a:pt x="4" y="36"/>
                    <a:pt x="0" y="30"/>
                    <a:pt x="0" y="19"/>
                  </a:cubicBezTo>
                  <a:cubicBezTo>
                    <a:pt x="0" y="13"/>
                    <a:pt x="1" y="8"/>
                    <a:pt x="3" y="5"/>
                  </a:cubicBezTo>
                  <a:cubicBezTo>
                    <a:pt x="5" y="2"/>
                    <a:pt x="8" y="0"/>
                    <a:pt x="13" y="0"/>
                  </a:cubicBezTo>
                  <a:cubicBezTo>
                    <a:pt x="20" y="0"/>
                    <a:pt x="24" y="6"/>
                    <a:pt x="24" y="18"/>
                  </a:cubicBezTo>
                  <a:cubicBezTo>
                    <a:pt x="24" y="24"/>
                    <a:pt x="23" y="28"/>
                    <a:pt x="21" y="31"/>
                  </a:cubicBezTo>
                  <a:cubicBezTo>
                    <a:pt x="19" y="34"/>
                    <a:pt x="16" y="36"/>
                    <a:pt x="12" y="36"/>
                  </a:cubicBezTo>
                  <a:close/>
                  <a:moveTo>
                    <a:pt x="12" y="6"/>
                  </a:moveTo>
                  <a:cubicBezTo>
                    <a:pt x="9" y="6"/>
                    <a:pt x="7" y="10"/>
                    <a:pt x="7" y="18"/>
                  </a:cubicBezTo>
                  <a:cubicBezTo>
                    <a:pt x="7" y="26"/>
                    <a:pt x="9" y="30"/>
                    <a:pt x="12" y="30"/>
                  </a:cubicBezTo>
                  <a:cubicBezTo>
                    <a:pt x="15" y="30"/>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 name="Freeform 272"/>
            <p:cNvSpPr>
              <a:spLocks/>
            </p:cNvSpPr>
            <p:nvPr/>
          </p:nvSpPr>
          <p:spPr bwMode="auto">
            <a:xfrm>
              <a:off x="1814" y="3048"/>
              <a:ext cx="25" cy="60"/>
            </a:xfrm>
            <a:custGeom>
              <a:avLst/>
              <a:gdLst>
                <a:gd name="T0" fmla="*/ 15 w 15"/>
                <a:gd name="T1" fmla="*/ 0 h 35"/>
                <a:gd name="T2" fmla="*/ 15 w 15"/>
                <a:gd name="T3" fmla="*/ 35 h 35"/>
                <a:gd name="T4" fmla="*/ 7 w 15"/>
                <a:gd name="T5" fmla="*/ 35 h 35"/>
                <a:gd name="T6" fmla="*/ 7 w 15"/>
                <a:gd name="T7" fmla="*/ 9 h 35"/>
                <a:gd name="T8" fmla="*/ 6 w 15"/>
                <a:gd name="T9" fmla="*/ 10 h 35"/>
                <a:gd name="T10" fmla="*/ 4 w 15"/>
                <a:gd name="T11" fmla="*/ 11 h 35"/>
                <a:gd name="T12" fmla="*/ 2 w 15"/>
                <a:gd name="T13" fmla="*/ 11 h 35"/>
                <a:gd name="T14" fmla="*/ 0 w 15"/>
                <a:gd name="T15" fmla="*/ 12 h 35"/>
                <a:gd name="T16" fmla="*/ 0 w 15"/>
                <a:gd name="T17" fmla="*/ 5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9"/>
                    <a:pt x="7" y="9"/>
                    <a:pt x="7" y="9"/>
                  </a:cubicBezTo>
                  <a:cubicBezTo>
                    <a:pt x="7" y="9"/>
                    <a:pt x="6" y="9"/>
                    <a:pt x="6" y="10"/>
                  </a:cubicBezTo>
                  <a:cubicBezTo>
                    <a:pt x="5" y="10"/>
                    <a:pt x="5" y="10"/>
                    <a:pt x="4" y="11"/>
                  </a:cubicBezTo>
                  <a:cubicBezTo>
                    <a:pt x="4" y="11"/>
                    <a:pt x="3" y="11"/>
                    <a:pt x="2" y="11"/>
                  </a:cubicBezTo>
                  <a:cubicBezTo>
                    <a:pt x="1" y="11"/>
                    <a:pt x="1" y="12"/>
                    <a:pt x="0" y="12"/>
                  </a:cubicBezTo>
                  <a:cubicBezTo>
                    <a:pt x="0" y="5"/>
                    <a:pt x="0" y="5"/>
                    <a:pt x="0" y="5"/>
                  </a:cubicBezTo>
                  <a:cubicBezTo>
                    <a:pt x="2" y="5"/>
                    <a:pt x="4" y="4"/>
                    <a:pt x="6" y="3"/>
                  </a:cubicBezTo>
                  <a:cubicBezTo>
                    <a:pt x="7" y="2"/>
                    <a:pt x="9" y="1"/>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 name="Freeform 273"/>
            <p:cNvSpPr>
              <a:spLocks/>
            </p:cNvSpPr>
            <p:nvPr/>
          </p:nvSpPr>
          <p:spPr bwMode="auto">
            <a:xfrm>
              <a:off x="1915" y="2883"/>
              <a:ext cx="25" cy="59"/>
            </a:xfrm>
            <a:custGeom>
              <a:avLst/>
              <a:gdLst>
                <a:gd name="T0" fmla="*/ 15 w 15"/>
                <a:gd name="T1" fmla="*/ 0 h 35"/>
                <a:gd name="T2" fmla="*/ 15 w 15"/>
                <a:gd name="T3" fmla="*/ 35 h 35"/>
                <a:gd name="T4" fmla="*/ 7 w 15"/>
                <a:gd name="T5" fmla="*/ 35 h 35"/>
                <a:gd name="T6" fmla="*/ 7 w 15"/>
                <a:gd name="T7" fmla="*/ 8 h 35"/>
                <a:gd name="T8" fmla="*/ 6 w 15"/>
                <a:gd name="T9" fmla="*/ 9 h 35"/>
                <a:gd name="T10" fmla="*/ 4 w 15"/>
                <a:gd name="T11" fmla="*/ 10 h 35"/>
                <a:gd name="T12" fmla="*/ 2 w 15"/>
                <a:gd name="T13" fmla="*/ 11 h 35"/>
                <a:gd name="T14" fmla="*/ 0 w 15"/>
                <a:gd name="T15" fmla="*/ 11 h 35"/>
                <a:gd name="T16" fmla="*/ 0 w 15"/>
                <a:gd name="T17" fmla="*/ 5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8"/>
                    <a:pt x="7" y="8"/>
                    <a:pt x="7" y="8"/>
                  </a:cubicBezTo>
                  <a:cubicBezTo>
                    <a:pt x="7" y="9"/>
                    <a:pt x="7" y="9"/>
                    <a:pt x="6" y="9"/>
                  </a:cubicBezTo>
                  <a:cubicBezTo>
                    <a:pt x="5" y="10"/>
                    <a:pt x="5" y="10"/>
                    <a:pt x="4" y="10"/>
                  </a:cubicBezTo>
                  <a:cubicBezTo>
                    <a:pt x="4" y="10"/>
                    <a:pt x="3" y="11"/>
                    <a:pt x="2" y="11"/>
                  </a:cubicBezTo>
                  <a:cubicBezTo>
                    <a:pt x="2" y="11"/>
                    <a:pt x="1" y="11"/>
                    <a:pt x="0" y="11"/>
                  </a:cubicBezTo>
                  <a:cubicBezTo>
                    <a:pt x="0" y="5"/>
                    <a:pt x="0" y="5"/>
                    <a:pt x="0" y="5"/>
                  </a:cubicBezTo>
                  <a:cubicBezTo>
                    <a:pt x="2" y="4"/>
                    <a:pt x="4" y="4"/>
                    <a:pt x="6" y="3"/>
                  </a:cubicBezTo>
                  <a:cubicBezTo>
                    <a:pt x="7" y="2"/>
                    <a:pt x="9" y="1"/>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 name="Freeform 274"/>
            <p:cNvSpPr>
              <a:spLocks noEditPoints="1"/>
            </p:cNvSpPr>
            <p:nvPr/>
          </p:nvSpPr>
          <p:spPr bwMode="auto">
            <a:xfrm>
              <a:off x="1909" y="2966"/>
              <a:ext cx="43" cy="60"/>
            </a:xfrm>
            <a:custGeom>
              <a:avLst/>
              <a:gdLst>
                <a:gd name="T0" fmla="*/ 12 w 25"/>
                <a:gd name="T1" fmla="*/ 35 h 35"/>
                <a:gd name="T2" fmla="*/ 0 w 25"/>
                <a:gd name="T3" fmla="*/ 18 h 35"/>
                <a:gd name="T4" fmla="*/ 3 w 25"/>
                <a:gd name="T5" fmla="*/ 4 h 35"/>
                <a:gd name="T6" fmla="*/ 13 w 25"/>
                <a:gd name="T7" fmla="*/ 0 h 35"/>
                <a:gd name="T8" fmla="*/ 25 w 25"/>
                <a:gd name="T9" fmla="*/ 17 h 35"/>
                <a:gd name="T10" fmla="*/ 21 w 25"/>
                <a:gd name="T11" fmla="*/ 30 h 35"/>
                <a:gd name="T12" fmla="*/ 12 w 25"/>
                <a:gd name="T13" fmla="*/ 35 h 35"/>
                <a:gd name="T14" fmla="*/ 12 w 25"/>
                <a:gd name="T15" fmla="*/ 5 h 35"/>
                <a:gd name="T16" fmla="*/ 7 w 25"/>
                <a:gd name="T17" fmla="*/ 18 h 35"/>
                <a:gd name="T18" fmla="*/ 12 w 25"/>
                <a:gd name="T19" fmla="*/ 29 h 35"/>
                <a:gd name="T20" fmla="*/ 17 w 25"/>
                <a:gd name="T21" fmla="*/ 17 h 35"/>
                <a:gd name="T22" fmla="*/ 12 w 25"/>
                <a:gd name="T23"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35">
                  <a:moveTo>
                    <a:pt x="12" y="35"/>
                  </a:moveTo>
                  <a:cubicBezTo>
                    <a:pt x="4" y="35"/>
                    <a:pt x="0" y="29"/>
                    <a:pt x="0" y="18"/>
                  </a:cubicBezTo>
                  <a:cubicBezTo>
                    <a:pt x="0" y="12"/>
                    <a:pt x="1" y="7"/>
                    <a:pt x="3" y="4"/>
                  </a:cubicBezTo>
                  <a:cubicBezTo>
                    <a:pt x="5" y="1"/>
                    <a:pt x="8" y="0"/>
                    <a:pt x="13" y="0"/>
                  </a:cubicBezTo>
                  <a:cubicBezTo>
                    <a:pt x="21" y="0"/>
                    <a:pt x="25" y="5"/>
                    <a:pt x="25" y="17"/>
                  </a:cubicBezTo>
                  <a:cubicBezTo>
                    <a:pt x="25" y="23"/>
                    <a:pt x="23" y="27"/>
                    <a:pt x="21" y="30"/>
                  </a:cubicBezTo>
                  <a:cubicBezTo>
                    <a:pt x="19" y="33"/>
                    <a:pt x="16" y="35"/>
                    <a:pt x="12" y="35"/>
                  </a:cubicBezTo>
                  <a:close/>
                  <a:moveTo>
                    <a:pt x="12" y="5"/>
                  </a:moveTo>
                  <a:cubicBezTo>
                    <a:pt x="9" y="5"/>
                    <a:pt x="7" y="10"/>
                    <a:pt x="7" y="18"/>
                  </a:cubicBezTo>
                  <a:cubicBezTo>
                    <a:pt x="7" y="25"/>
                    <a:pt x="9" y="29"/>
                    <a:pt x="12" y="29"/>
                  </a:cubicBezTo>
                  <a:cubicBezTo>
                    <a:pt x="15" y="29"/>
                    <a:pt x="17" y="25"/>
                    <a:pt x="17" y="17"/>
                  </a:cubicBezTo>
                  <a:cubicBezTo>
                    <a:pt x="17" y="9"/>
                    <a:pt x="15" y="5"/>
                    <a:pt x="12" y="5"/>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 name="Freeform 275"/>
            <p:cNvSpPr>
              <a:spLocks noEditPoints="1"/>
            </p:cNvSpPr>
            <p:nvPr/>
          </p:nvSpPr>
          <p:spPr bwMode="auto">
            <a:xfrm>
              <a:off x="1909" y="3048"/>
              <a:ext cx="43" cy="62"/>
            </a:xfrm>
            <a:custGeom>
              <a:avLst/>
              <a:gdLst>
                <a:gd name="T0" fmla="*/ 12 w 25"/>
                <a:gd name="T1" fmla="*/ 36 h 36"/>
                <a:gd name="T2" fmla="*/ 0 w 25"/>
                <a:gd name="T3" fmla="*/ 19 h 36"/>
                <a:gd name="T4" fmla="*/ 3 w 25"/>
                <a:gd name="T5" fmla="*/ 5 h 36"/>
                <a:gd name="T6" fmla="*/ 13 w 25"/>
                <a:gd name="T7" fmla="*/ 0 h 36"/>
                <a:gd name="T8" fmla="*/ 25 w 25"/>
                <a:gd name="T9" fmla="*/ 18 h 36"/>
                <a:gd name="T10" fmla="*/ 21 w 25"/>
                <a:gd name="T11" fmla="*/ 31 h 36"/>
                <a:gd name="T12" fmla="*/ 12 w 25"/>
                <a:gd name="T13" fmla="*/ 36 h 36"/>
                <a:gd name="T14" fmla="*/ 12 w 25"/>
                <a:gd name="T15" fmla="*/ 6 h 36"/>
                <a:gd name="T16" fmla="*/ 7 w 25"/>
                <a:gd name="T17" fmla="*/ 18 h 36"/>
                <a:gd name="T18" fmla="*/ 12 w 25"/>
                <a:gd name="T19" fmla="*/ 30 h 36"/>
                <a:gd name="T20" fmla="*/ 17 w 25"/>
                <a:gd name="T21" fmla="*/ 18 h 36"/>
                <a:gd name="T22" fmla="*/ 12 w 25"/>
                <a:gd name="T23"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36">
                  <a:moveTo>
                    <a:pt x="12" y="36"/>
                  </a:moveTo>
                  <a:cubicBezTo>
                    <a:pt x="4" y="36"/>
                    <a:pt x="0" y="30"/>
                    <a:pt x="0" y="19"/>
                  </a:cubicBezTo>
                  <a:cubicBezTo>
                    <a:pt x="0" y="13"/>
                    <a:pt x="1" y="8"/>
                    <a:pt x="3" y="5"/>
                  </a:cubicBezTo>
                  <a:cubicBezTo>
                    <a:pt x="5" y="2"/>
                    <a:pt x="8" y="0"/>
                    <a:pt x="13" y="0"/>
                  </a:cubicBezTo>
                  <a:cubicBezTo>
                    <a:pt x="21" y="0"/>
                    <a:pt x="25" y="6"/>
                    <a:pt x="25" y="18"/>
                  </a:cubicBezTo>
                  <a:cubicBezTo>
                    <a:pt x="25" y="24"/>
                    <a:pt x="23" y="28"/>
                    <a:pt x="21" y="31"/>
                  </a:cubicBezTo>
                  <a:cubicBezTo>
                    <a:pt x="19" y="34"/>
                    <a:pt x="16" y="36"/>
                    <a:pt x="12" y="36"/>
                  </a:cubicBezTo>
                  <a:close/>
                  <a:moveTo>
                    <a:pt x="12" y="6"/>
                  </a:moveTo>
                  <a:cubicBezTo>
                    <a:pt x="9" y="6"/>
                    <a:pt x="7" y="10"/>
                    <a:pt x="7" y="18"/>
                  </a:cubicBezTo>
                  <a:cubicBezTo>
                    <a:pt x="7" y="26"/>
                    <a:pt x="9" y="30"/>
                    <a:pt x="12" y="30"/>
                  </a:cubicBezTo>
                  <a:cubicBezTo>
                    <a:pt x="15" y="30"/>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 name="Freeform 276"/>
            <p:cNvSpPr>
              <a:spLocks noEditPoints="1"/>
            </p:cNvSpPr>
            <p:nvPr/>
          </p:nvSpPr>
          <p:spPr bwMode="auto">
            <a:xfrm>
              <a:off x="1858" y="2883"/>
              <a:ext cx="41" cy="59"/>
            </a:xfrm>
            <a:custGeom>
              <a:avLst/>
              <a:gdLst>
                <a:gd name="T0" fmla="*/ 12 w 24"/>
                <a:gd name="T1" fmla="*/ 35 h 35"/>
                <a:gd name="T2" fmla="*/ 0 w 24"/>
                <a:gd name="T3" fmla="*/ 18 h 35"/>
                <a:gd name="T4" fmla="*/ 3 w 24"/>
                <a:gd name="T5" fmla="*/ 5 h 35"/>
                <a:gd name="T6" fmla="*/ 13 w 24"/>
                <a:gd name="T7" fmla="*/ 0 h 35"/>
                <a:gd name="T8" fmla="*/ 24 w 24"/>
                <a:gd name="T9" fmla="*/ 17 h 35"/>
                <a:gd name="T10" fmla="*/ 21 w 24"/>
                <a:gd name="T11" fmla="*/ 31 h 35"/>
                <a:gd name="T12" fmla="*/ 12 w 24"/>
                <a:gd name="T13" fmla="*/ 35 h 35"/>
                <a:gd name="T14" fmla="*/ 12 w 24"/>
                <a:gd name="T15" fmla="*/ 6 h 35"/>
                <a:gd name="T16" fmla="*/ 7 w 24"/>
                <a:gd name="T17" fmla="*/ 18 h 35"/>
                <a:gd name="T18" fmla="*/ 12 w 24"/>
                <a:gd name="T19" fmla="*/ 29 h 35"/>
                <a:gd name="T20" fmla="*/ 17 w 24"/>
                <a:gd name="T21" fmla="*/ 18 h 35"/>
                <a:gd name="T22" fmla="*/ 12 w 24"/>
                <a:gd name="T23"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5">
                  <a:moveTo>
                    <a:pt x="12" y="35"/>
                  </a:moveTo>
                  <a:cubicBezTo>
                    <a:pt x="4" y="35"/>
                    <a:pt x="0" y="30"/>
                    <a:pt x="0" y="18"/>
                  </a:cubicBezTo>
                  <a:cubicBezTo>
                    <a:pt x="0" y="12"/>
                    <a:pt x="1" y="8"/>
                    <a:pt x="3" y="5"/>
                  </a:cubicBezTo>
                  <a:cubicBezTo>
                    <a:pt x="5" y="1"/>
                    <a:pt x="8" y="0"/>
                    <a:pt x="13" y="0"/>
                  </a:cubicBezTo>
                  <a:cubicBezTo>
                    <a:pt x="20" y="0"/>
                    <a:pt x="24" y="6"/>
                    <a:pt x="24" y="17"/>
                  </a:cubicBezTo>
                  <a:cubicBezTo>
                    <a:pt x="24" y="23"/>
                    <a:pt x="23" y="28"/>
                    <a:pt x="21" y="31"/>
                  </a:cubicBezTo>
                  <a:cubicBezTo>
                    <a:pt x="19" y="34"/>
                    <a:pt x="16" y="35"/>
                    <a:pt x="12" y="35"/>
                  </a:cubicBezTo>
                  <a:close/>
                  <a:moveTo>
                    <a:pt x="12" y="6"/>
                  </a:moveTo>
                  <a:cubicBezTo>
                    <a:pt x="9" y="6"/>
                    <a:pt x="7" y="10"/>
                    <a:pt x="7" y="18"/>
                  </a:cubicBezTo>
                  <a:cubicBezTo>
                    <a:pt x="7" y="26"/>
                    <a:pt x="9" y="29"/>
                    <a:pt x="12" y="29"/>
                  </a:cubicBezTo>
                  <a:cubicBezTo>
                    <a:pt x="15" y="29"/>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 name="Freeform 277"/>
            <p:cNvSpPr>
              <a:spLocks/>
            </p:cNvSpPr>
            <p:nvPr/>
          </p:nvSpPr>
          <p:spPr bwMode="auto">
            <a:xfrm>
              <a:off x="1863" y="2965"/>
              <a:ext cx="26" cy="59"/>
            </a:xfrm>
            <a:custGeom>
              <a:avLst/>
              <a:gdLst>
                <a:gd name="T0" fmla="*/ 15 w 15"/>
                <a:gd name="T1" fmla="*/ 0 h 35"/>
                <a:gd name="T2" fmla="*/ 15 w 15"/>
                <a:gd name="T3" fmla="*/ 35 h 35"/>
                <a:gd name="T4" fmla="*/ 7 w 15"/>
                <a:gd name="T5" fmla="*/ 35 h 35"/>
                <a:gd name="T6" fmla="*/ 7 w 15"/>
                <a:gd name="T7" fmla="*/ 9 h 35"/>
                <a:gd name="T8" fmla="*/ 6 w 15"/>
                <a:gd name="T9" fmla="*/ 10 h 35"/>
                <a:gd name="T10" fmla="*/ 4 w 15"/>
                <a:gd name="T11" fmla="*/ 11 h 35"/>
                <a:gd name="T12" fmla="*/ 2 w 15"/>
                <a:gd name="T13" fmla="*/ 12 h 35"/>
                <a:gd name="T14" fmla="*/ 0 w 15"/>
                <a:gd name="T15" fmla="*/ 12 h 35"/>
                <a:gd name="T16" fmla="*/ 0 w 15"/>
                <a:gd name="T17" fmla="*/ 6 h 35"/>
                <a:gd name="T18" fmla="*/ 6 w 15"/>
                <a:gd name="T19" fmla="*/ 3 h 35"/>
                <a:gd name="T20" fmla="*/ 10 w 15"/>
                <a:gd name="T21" fmla="*/ 0 h 35"/>
                <a:gd name="T22" fmla="*/ 15 w 1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5">
                  <a:moveTo>
                    <a:pt x="15" y="0"/>
                  </a:moveTo>
                  <a:cubicBezTo>
                    <a:pt x="15" y="35"/>
                    <a:pt x="15" y="35"/>
                    <a:pt x="15" y="35"/>
                  </a:cubicBezTo>
                  <a:cubicBezTo>
                    <a:pt x="7" y="35"/>
                    <a:pt x="7" y="35"/>
                    <a:pt x="7" y="35"/>
                  </a:cubicBezTo>
                  <a:cubicBezTo>
                    <a:pt x="7" y="9"/>
                    <a:pt x="7" y="9"/>
                    <a:pt x="7" y="9"/>
                  </a:cubicBezTo>
                  <a:cubicBezTo>
                    <a:pt x="7" y="9"/>
                    <a:pt x="6" y="10"/>
                    <a:pt x="6" y="10"/>
                  </a:cubicBezTo>
                  <a:cubicBezTo>
                    <a:pt x="5" y="10"/>
                    <a:pt x="5" y="11"/>
                    <a:pt x="4" y="11"/>
                  </a:cubicBezTo>
                  <a:cubicBezTo>
                    <a:pt x="3" y="11"/>
                    <a:pt x="3" y="11"/>
                    <a:pt x="2" y="12"/>
                  </a:cubicBezTo>
                  <a:cubicBezTo>
                    <a:pt x="1" y="12"/>
                    <a:pt x="1" y="12"/>
                    <a:pt x="0" y="12"/>
                  </a:cubicBezTo>
                  <a:cubicBezTo>
                    <a:pt x="0" y="6"/>
                    <a:pt x="0" y="6"/>
                    <a:pt x="0" y="6"/>
                  </a:cubicBezTo>
                  <a:cubicBezTo>
                    <a:pt x="2" y="5"/>
                    <a:pt x="4" y="4"/>
                    <a:pt x="6" y="3"/>
                  </a:cubicBezTo>
                  <a:cubicBezTo>
                    <a:pt x="7" y="3"/>
                    <a:pt x="9" y="2"/>
                    <a:pt x="10" y="0"/>
                  </a:cubicBez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 name="Freeform 278"/>
            <p:cNvSpPr>
              <a:spLocks noEditPoints="1"/>
            </p:cNvSpPr>
            <p:nvPr/>
          </p:nvSpPr>
          <p:spPr bwMode="auto">
            <a:xfrm>
              <a:off x="1858" y="3048"/>
              <a:ext cx="41" cy="62"/>
            </a:xfrm>
            <a:custGeom>
              <a:avLst/>
              <a:gdLst>
                <a:gd name="T0" fmla="*/ 12 w 24"/>
                <a:gd name="T1" fmla="*/ 36 h 36"/>
                <a:gd name="T2" fmla="*/ 0 w 24"/>
                <a:gd name="T3" fmla="*/ 19 h 36"/>
                <a:gd name="T4" fmla="*/ 3 w 24"/>
                <a:gd name="T5" fmla="*/ 5 h 36"/>
                <a:gd name="T6" fmla="*/ 13 w 24"/>
                <a:gd name="T7" fmla="*/ 0 h 36"/>
                <a:gd name="T8" fmla="*/ 24 w 24"/>
                <a:gd name="T9" fmla="*/ 18 h 36"/>
                <a:gd name="T10" fmla="*/ 21 w 24"/>
                <a:gd name="T11" fmla="*/ 31 h 36"/>
                <a:gd name="T12" fmla="*/ 12 w 24"/>
                <a:gd name="T13" fmla="*/ 36 h 36"/>
                <a:gd name="T14" fmla="*/ 12 w 24"/>
                <a:gd name="T15" fmla="*/ 6 h 36"/>
                <a:gd name="T16" fmla="*/ 7 w 24"/>
                <a:gd name="T17" fmla="*/ 18 h 36"/>
                <a:gd name="T18" fmla="*/ 12 w 24"/>
                <a:gd name="T19" fmla="*/ 30 h 36"/>
                <a:gd name="T20" fmla="*/ 17 w 24"/>
                <a:gd name="T21" fmla="*/ 18 h 36"/>
                <a:gd name="T22" fmla="*/ 12 w 24"/>
                <a:gd name="T23"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6">
                  <a:moveTo>
                    <a:pt x="12" y="36"/>
                  </a:moveTo>
                  <a:cubicBezTo>
                    <a:pt x="4" y="36"/>
                    <a:pt x="0" y="30"/>
                    <a:pt x="0" y="19"/>
                  </a:cubicBezTo>
                  <a:cubicBezTo>
                    <a:pt x="0" y="13"/>
                    <a:pt x="1" y="8"/>
                    <a:pt x="3" y="5"/>
                  </a:cubicBezTo>
                  <a:cubicBezTo>
                    <a:pt x="5" y="2"/>
                    <a:pt x="8" y="0"/>
                    <a:pt x="13" y="0"/>
                  </a:cubicBezTo>
                  <a:cubicBezTo>
                    <a:pt x="20" y="0"/>
                    <a:pt x="24" y="6"/>
                    <a:pt x="24" y="18"/>
                  </a:cubicBezTo>
                  <a:cubicBezTo>
                    <a:pt x="24" y="24"/>
                    <a:pt x="23" y="28"/>
                    <a:pt x="21" y="31"/>
                  </a:cubicBezTo>
                  <a:cubicBezTo>
                    <a:pt x="19" y="34"/>
                    <a:pt x="16" y="36"/>
                    <a:pt x="12" y="36"/>
                  </a:cubicBezTo>
                  <a:close/>
                  <a:moveTo>
                    <a:pt x="12" y="6"/>
                  </a:moveTo>
                  <a:cubicBezTo>
                    <a:pt x="9" y="6"/>
                    <a:pt x="7" y="10"/>
                    <a:pt x="7" y="18"/>
                  </a:cubicBezTo>
                  <a:cubicBezTo>
                    <a:pt x="7" y="26"/>
                    <a:pt x="9" y="30"/>
                    <a:pt x="12" y="30"/>
                  </a:cubicBezTo>
                  <a:cubicBezTo>
                    <a:pt x="15" y="30"/>
                    <a:pt x="17" y="26"/>
                    <a:pt x="17" y="18"/>
                  </a:cubicBezTo>
                  <a:cubicBezTo>
                    <a:pt x="17" y="10"/>
                    <a:pt x="15" y="6"/>
                    <a:pt x="12" y="6"/>
                  </a:cubicBez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6" name="Rectangle 279"/>
            <p:cNvSpPr>
              <a:spLocks noChangeArrowheads="1"/>
            </p:cNvSpPr>
            <p:nvPr/>
          </p:nvSpPr>
          <p:spPr bwMode="auto">
            <a:xfrm>
              <a:off x="1617" y="2091"/>
              <a:ext cx="492" cy="493"/>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7" name="Freeform 280"/>
            <p:cNvSpPr>
              <a:spLocks/>
            </p:cNvSpPr>
            <p:nvPr/>
          </p:nvSpPr>
          <p:spPr bwMode="auto">
            <a:xfrm>
              <a:off x="1703" y="2179"/>
              <a:ext cx="36" cy="83"/>
            </a:xfrm>
            <a:custGeom>
              <a:avLst/>
              <a:gdLst>
                <a:gd name="T0" fmla="*/ 21 w 21"/>
                <a:gd name="T1" fmla="*/ 0 h 49"/>
                <a:gd name="T2" fmla="*/ 21 w 21"/>
                <a:gd name="T3" fmla="*/ 49 h 49"/>
                <a:gd name="T4" fmla="*/ 11 w 21"/>
                <a:gd name="T5" fmla="*/ 49 h 49"/>
                <a:gd name="T6" fmla="*/ 11 w 21"/>
                <a:gd name="T7" fmla="*/ 12 h 49"/>
                <a:gd name="T8" fmla="*/ 8 w 21"/>
                <a:gd name="T9" fmla="*/ 13 h 49"/>
                <a:gd name="T10" fmla="*/ 6 w 21"/>
                <a:gd name="T11" fmla="*/ 15 h 49"/>
                <a:gd name="T12" fmla="*/ 3 w 21"/>
                <a:gd name="T13" fmla="*/ 16 h 49"/>
                <a:gd name="T14" fmla="*/ 0 w 21"/>
                <a:gd name="T15" fmla="*/ 16 h 49"/>
                <a:gd name="T16" fmla="*/ 0 w 21"/>
                <a:gd name="T17" fmla="*/ 7 h 49"/>
                <a:gd name="T18" fmla="*/ 8 w 21"/>
                <a:gd name="T19" fmla="*/ 4 h 49"/>
                <a:gd name="T20" fmla="*/ 15 w 21"/>
                <a:gd name="T21" fmla="*/ 0 h 49"/>
                <a:gd name="T22" fmla="*/ 21 w 21"/>
                <a:gd name="T2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9">
                  <a:moveTo>
                    <a:pt x="21" y="0"/>
                  </a:moveTo>
                  <a:cubicBezTo>
                    <a:pt x="21" y="49"/>
                    <a:pt x="21" y="49"/>
                    <a:pt x="21" y="49"/>
                  </a:cubicBezTo>
                  <a:cubicBezTo>
                    <a:pt x="11" y="49"/>
                    <a:pt x="11" y="49"/>
                    <a:pt x="11" y="49"/>
                  </a:cubicBezTo>
                  <a:cubicBezTo>
                    <a:pt x="11" y="12"/>
                    <a:pt x="11" y="12"/>
                    <a:pt x="11" y="12"/>
                  </a:cubicBezTo>
                  <a:cubicBezTo>
                    <a:pt x="10" y="12"/>
                    <a:pt x="9" y="13"/>
                    <a:pt x="8" y="13"/>
                  </a:cubicBezTo>
                  <a:cubicBezTo>
                    <a:pt x="8" y="14"/>
                    <a:pt x="7" y="14"/>
                    <a:pt x="6" y="15"/>
                  </a:cubicBezTo>
                  <a:cubicBezTo>
                    <a:pt x="5" y="15"/>
                    <a:pt x="4" y="15"/>
                    <a:pt x="3" y="16"/>
                  </a:cubicBezTo>
                  <a:cubicBezTo>
                    <a:pt x="2" y="16"/>
                    <a:pt x="1" y="16"/>
                    <a:pt x="0" y="16"/>
                  </a:cubicBezTo>
                  <a:cubicBezTo>
                    <a:pt x="0" y="7"/>
                    <a:pt x="0" y="7"/>
                    <a:pt x="0" y="7"/>
                  </a:cubicBezTo>
                  <a:cubicBezTo>
                    <a:pt x="3" y="6"/>
                    <a:pt x="6" y="5"/>
                    <a:pt x="8" y="4"/>
                  </a:cubicBezTo>
                  <a:cubicBezTo>
                    <a:pt x="11" y="3"/>
                    <a:pt x="13" y="2"/>
                    <a:pt x="15"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8" name="Freeform 281"/>
            <p:cNvSpPr>
              <a:spLocks noEditPoints="1"/>
            </p:cNvSpPr>
            <p:nvPr/>
          </p:nvSpPr>
          <p:spPr bwMode="auto">
            <a:xfrm>
              <a:off x="1768" y="2179"/>
              <a:ext cx="58" cy="83"/>
            </a:xfrm>
            <a:custGeom>
              <a:avLst/>
              <a:gdLst>
                <a:gd name="T0" fmla="*/ 17 w 34"/>
                <a:gd name="T1" fmla="*/ 49 h 49"/>
                <a:gd name="T2" fmla="*/ 0 w 34"/>
                <a:gd name="T3" fmla="*/ 26 h 49"/>
                <a:gd name="T4" fmla="*/ 4 w 34"/>
                <a:gd name="T5" fmla="*/ 7 h 49"/>
                <a:gd name="T6" fmla="*/ 17 w 34"/>
                <a:gd name="T7" fmla="*/ 0 h 49"/>
                <a:gd name="T8" fmla="*/ 34 w 34"/>
                <a:gd name="T9" fmla="*/ 25 h 49"/>
                <a:gd name="T10" fmla="*/ 29 w 34"/>
                <a:gd name="T11" fmla="*/ 43 h 49"/>
                <a:gd name="T12" fmla="*/ 17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2"/>
                    <a:pt x="0" y="26"/>
                  </a:cubicBezTo>
                  <a:cubicBezTo>
                    <a:pt x="0" y="17"/>
                    <a:pt x="1" y="11"/>
                    <a:pt x="4" y="7"/>
                  </a:cubicBezTo>
                  <a:cubicBezTo>
                    <a:pt x="7" y="3"/>
                    <a:pt x="12" y="0"/>
                    <a:pt x="17" y="0"/>
                  </a:cubicBezTo>
                  <a:cubicBezTo>
                    <a:pt x="28" y="0"/>
                    <a:pt x="34" y="8"/>
                    <a:pt x="34" y="25"/>
                  </a:cubicBezTo>
                  <a:cubicBezTo>
                    <a:pt x="34" y="33"/>
                    <a:pt x="32" y="39"/>
                    <a:pt x="29" y="43"/>
                  </a:cubicBezTo>
                  <a:cubicBezTo>
                    <a:pt x="26" y="47"/>
                    <a:pt x="22" y="49"/>
                    <a:pt x="17" y="49"/>
                  </a:cubicBezTo>
                  <a:close/>
                  <a:moveTo>
                    <a:pt x="17" y="8"/>
                  </a:moveTo>
                  <a:cubicBezTo>
                    <a:pt x="12" y="8"/>
                    <a:pt x="10" y="14"/>
                    <a:pt x="10" y="25"/>
                  </a:cubicBezTo>
                  <a:cubicBezTo>
                    <a:pt x="10" y="36"/>
                    <a:pt x="12"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9" name="Freeform 282"/>
            <p:cNvSpPr>
              <a:spLocks/>
            </p:cNvSpPr>
            <p:nvPr/>
          </p:nvSpPr>
          <p:spPr bwMode="auto">
            <a:xfrm>
              <a:off x="1841" y="2179"/>
              <a:ext cx="36" cy="83"/>
            </a:xfrm>
            <a:custGeom>
              <a:avLst/>
              <a:gdLst>
                <a:gd name="T0" fmla="*/ 21 w 21"/>
                <a:gd name="T1" fmla="*/ 0 h 49"/>
                <a:gd name="T2" fmla="*/ 21 w 21"/>
                <a:gd name="T3" fmla="*/ 49 h 49"/>
                <a:gd name="T4" fmla="*/ 10 w 21"/>
                <a:gd name="T5" fmla="*/ 49 h 49"/>
                <a:gd name="T6" fmla="*/ 10 w 21"/>
                <a:gd name="T7" fmla="*/ 12 h 49"/>
                <a:gd name="T8" fmla="*/ 8 w 21"/>
                <a:gd name="T9" fmla="*/ 13 h 49"/>
                <a:gd name="T10" fmla="*/ 6 w 21"/>
                <a:gd name="T11" fmla="*/ 15 h 49"/>
                <a:gd name="T12" fmla="*/ 3 w 21"/>
                <a:gd name="T13" fmla="*/ 16 h 49"/>
                <a:gd name="T14" fmla="*/ 0 w 21"/>
                <a:gd name="T15" fmla="*/ 16 h 49"/>
                <a:gd name="T16" fmla="*/ 0 w 21"/>
                <a:gd name="T17" fmla="*/ 7 h 49"/>
                <a:gd name="T18" fmla="*/ 8 w 21"/>
                <a:gd name="T19" fmla="*/ 4 h 49"/>
                <a:gd name="T20" fmla="*/ 14 w 21"/>
                <a:gd name="T21" fmla="*/ 0 h 49"/>
                <a:gd name="T22" fmla="*/ 21 w 21"/>
                <a:gd name="T2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9">
                  <a:moveTo>
                    <a:pt x="21" y="0"/>
                  </a:moveTo>
                  <a:cubicBezTo>
                    <a:pt x="21" y="49"/>
                    <a:pt x="21" y="49"/>
                    <a:pt x="21" y="49"/>
                  </a:cubicBezTo>
                  <a:cubicBezTo>
                    <a:pt x="10" y="49"/>
                    <a:pt x="10" y="49"/>
                    <a:pt x="10" y="49"/>
                  </a:cubicBezTo>
                  <a:cubicBezTo>
                    <a:pt x="10" y="12"/>
                    <a:pt x="10" y="12"/>
                    <a:pt x="10" y="12"/>
                  </a:cubicBezTo>
                  <a:cubicBezTo>
                    <a:pt x="10" y="12"/>
                    <a:pt x="9" y="13"/>
                    <a:pt x="8" y="13"/>
                  </a:cubicBezTo>
                  <a:cubicBezTo>
                    <a:pt x="8" y="14"/>
                    <a:pt x="7" y="14"/>
                    <a:pt x="6" y="15"/>
                  </a:cubicBezTo>
                  <a:cubicBezTo>
                    <a:pt x="5" y="15"/>
                    <a:pt x="4" y="15"/>
                    <a:pt x="3" y="16"/>
                  </a:cubicBezTo>
                  <a:cubicBezTo>
                    <a:pt x="2" y="16"/>
                    <a:pt x="1" y="16"/>
                    <a:pt x="0" y="16"/>
                  </a:cubicBezTo>
                  <a:cubicBezTo>
                    <a:pt x="0" y="7"/>
                    <a:pt x="0" y="7"/>
                    <a:pt x="0" y="7"/>
                  </a:cubicBezTo>
                  <a:cubicBezTo>
                    <a:pt x="3" y="6"/>
                    <a:pt x="6" y="5"/>
                    <a:pt x="8" y="4"/>
                  </a:cubicBezTo>
                  <a:cubicBezTo>
                    <a:pt x="10" y="3"/>
                    <a:pt x="12" y="2"/>
                    <a:pt x="14"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0" name="Freeform 283"/>
            <p:cNvSpPr>
              <a:spLocks noEditPoints="1"/>
            </p:cNvSpPr>
            <p:nvPr/>
          </p:nvSpPr>
          <p:spPr bwMode="auto">
            <a:xfrm>
              <a:off x="1696" y="2295"/>
              <a:ext cx="58" cy="84"/>
            </a:xfrm>
            <a:custGeom>
              <a:avLst/>
              <a:gdLst>
                <a:gd name="T0" fmla="*/ 17 w 34"/>
                <a:gd name="T1" fmla="*/ 49 h 49"/>
                <a:gd name="T2" fmla="*/ 0 w 34"/>
                <a:gd name="T3" fmla="*/ 25 h 49"/>
                <a:gd name="T4" fmla="*/ 4 w 34"/>
                <a:gd name="T5" fmla="*/ 7 h 49"/>
                <a:gd name="T6" fmla="*/ 18 w 34"/>
                <a:gd name="T7" fmla="*/ 0 h 49"/>
                <a:gd name="T8" fmla="*/ 34 w 34"/>
                <a:gd name="T9" fmla="*/ 24 h 49"/>
                <a:gd name="T10" fmla="*/ 30 w 34"/>
                <a:gd name="T11" fmla="*/ 43 h 49"/>
                <a:gd name="T12" fmla="*/ 17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7"/>
                  </a:cubicBezTo>
                  <a:cubicBezTo>
                    <a:pt x="7" y="2"/>
                    <a:pt x="12" y="0"/>
                    <a:pt x="18" y="0"/>
                  </a:cubicBezTo>
                  <a:cubicBezTo>
                    <a:pt x="29" y="0"/>
                    <a:pt x="34" y="8"/>
                    <a:pt x="34" y="24"/>
                  </a:cubicBezTo>
                  <a:cubicBezTo>
                    <a:pt x="34" y="32"/>
                    <a:pt x="33" y="39"/>
                    <a:pt x="30" y="43"/>
                  </a:cubicBezTo>
                  <a:cubicBezTo>
                    <a:pt x="27" y="47"/>
                    <a:pt x="22" y="49"/>
                    <a:pt x="17" y="49"/>
                  </a:cubicBezTo>
                  <a:close/>
                  <a:moveTo>
                    <a:pt x="17" y="8"/>
                  </a:moveTo>
                  <a:cubicBezTo>
                    <a:pt x="13" y="8"/>
                    <a:pt x="10" y="14"/>
                    <a:pt x="10" y="25"/>
                  </a:cubicBezTo>
                  <a:cubicBezTo>
                    <a:pt x="10" y="36"/>
                    <a:pt x="13"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Freeform 284"/>
            <p:cNvSpPr>
              <a:spLocks/>
            </p:cNvSpPr>
            <p:nvPr/>
          </p:nvSpPr>
          <p:spPr bwMode="auto">
            <a:xfrm>
              <a:off x="1774" y="2295"/>
              <a:ext cx="36" cy="82"/>
            </a:xfrm>
            <a:custGeom>
              <a:avLst/>
              <a:gdLst>
                <a:gd name="T0" fmla="*/ 21 w 21"/>
                <a:gd name="T1" fmla="*/ 0 h 48"/>
                <a:gd name="T2" fmla="*/ 21 w 21"/>
                <a:gd name="T3" fmla="*/ 48 h 48"/>
                <a:gd name="T4" fmla="*/ 10 w 21"/>
                <a:gd name="T5" fmla="*/ 48 h 48"/>
                <a:gd name="T6" fmla="*/ 10 w 21"/>
                <a:gd name="T7" fmla="*/ 12 h 48"/>
                <a:gd name="T8" fmla="*/ 8 w 21"/>
                <a:gd name="T9" fmla="*/ 13 h 48"/>
                <a:gd name="T10" fmla="*/ 6 w 21"/>
                <a:gd name="T11" fmla="*/ 14 h 48"/>
                <a:gd name="T12" fmla="*/ 3 w 21"/>
                <a:gd name="T13" fmla="*/ 15 h 48"/>
                <a:gd name="T14" fmla="*/ 0 w 21"/>
                <a:gd name="T15" fmla="*/ 16 h 48"/>
                <a:gd name="T16" fmla="*/ 0 w 21"/>
                <a:gd name="T17" fmla="*/ 7 h 48"/>
                <a:gd name="T18" fmla="*/ 8 w 21"/>
                <a:gd name="T19" fmla="*/ 4 h 48"/>
                <a:gd name="T20" fmla="*/ 14 w 21"/>
                <a:gd name="T21" fmla="*/ 0 h 48"/>
                <a:gd name="T22" fmla="*/ 21 w 21"/>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8">
                  <a:moveTo>
                    <a:pt x="21" y="0"/>
                  </a:moveTo>
                  <a:cubicBezTo>
                    <a:pt x="21" y="48"/>
                    <a:pt x="21" y="48"/>
                    <a:pt x="21" y="48"/>
                  </a:cubicBezTo>
                  <a:cubicBezTo>
                    <a:pt x="10" y="48"/>
                    <a:pt x="10" y="48"/>
                    <a:pt x="10" y="48"/>
                  </a:cubicBezTo>
                  <a:cubicBezTo>
                    <a:pt x="10" y="12"/>
                    <a:pt x="10" y="12"/>
                    <a:pt x="10" y="12"/>
                  </a:cubicBezTo>
                  <a:cubicBezTo>
                    <a:pt x="10" y="12"/>
                    <a:pt x="9" y="13"/>
                    <a:pt x="8" y="13"/>
                  </a:cubicBezTo>
                  <a:cubicBezTo>
                    <a:pt x="8" y="14"/>
                    <a:pt x="7" y="14"/>
                    <a:pt x="6" y="14"/>
                  </a:cubicBezTo>
                  <a:cubicBezTo>
                    <a:pt x="5" y="15"/>
                    <a:pt x="4" y="15"/>
                    <a:pt x="3" y="15"/>
                  </a:cubicBezTo>
                  <a:cubicBezTo>
                    <a:pt x="2" y="16"/>
                    <a:pt x="1" y="16"/>
                    <a:pt x="0" y="16"/>
                  </a:cubicBezTo>
                  <a:cubicBezTo>
                    <a:pt x="0" y="7"/>
                    <a:pt x="0" y="7"/>
                    <a:pt x="0" y="7"/>
                  </a:cubicBezTo>
                  <a:cubicBezTo>
                    <a:pt x="3" y="6"/>
                    <a:pt x="6" y="5"/>
                    <a:pt x="8" y="4"/>
                  </a:cubicBezTo>
                  <a:cubicBezTo>
                    <a:pt x="10" y="3"/>
                    <a:pt x="13" y="1"/>
                    <a:pt x="14"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Freeform 285"/>
            <p:cNvSpPr>
              <a:spLocks noEditPoints="1"/>
            </p:cNvSpPr>
            <p:nvPr/>
          </p:nvSpPr>
          <p:spPr bwMode="auto">
            <a:xfrm>
              <a:off x="1834" y="2295"/>
              <a:ext cx="58" cy="84"/>
            </a:xfrm>
            <a:custGeom>
              <a:avLst/>
              <a:gdLst>
                <a:gd name="T0" fmla="*/ 16 w 34"/>
                <a:gd name="T1" fmla="*/ 49 h 49"/>
                <a:gd name="T2" fmla="*/ 0 w 34"/>
                <a:gd name="T3" fmla="*/ 25 h 49"/>
                <a:gd name="T4" fmla="*/ 4 w 34"/>
                <a:gd name="T5" fmla="*/ 7 h 49"/>
                <a:gd name="T6" fmla="*/ 17 w 34"/>
                <a:gd name="T7" fmla="*/ 0 h 49"/>
                <a:gd name="T8" fmla="*/ 34 w 34"/>
                <a:gd name="T9" fmla="*/ 24 h 49"/>
                <a:gd name="T10" fmla="*/ 29 w 34"/>
                <a:gd name="T11" fmla="*/ 43 h 49"/>
                <a:gd name="T12" fmla="*/ 16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6" y="49"/>
                  </a:moveTo>
                  <a:cubicBezTo>
                    <a:pt x="5" y="49"/>
                    <a:pt x="0" y="41"/>
                    <a:pt x="0" y="25"/>
                  </a:cubicBezTo>
                  <a:cubicBezTo>
                    <a:pt x="0" y="17"/>
                    <a:pt x="1" y="11"/>
                    <a:pt x="4" y="7"/>
                  </a:cubicBezTo>
                  <a:cubicBezTo>
                    <a:pt x="7" y="2"/>
                    <a:pt x="12" y="0"/>
                    <a:pt x="17" y="0"/>
                  </a:cubicBezTo>
                  <a:cubicBezTo>
                    <a:pt x="28" y="0"/>
                    <a:pt x="34" y="8"/>
                    <a:pt x="34" y="24"/>
                  </a:cubicBezTo>
                  <a:cubicBezTo>
                    <a:pt x="34" y="32"/>
                    <a:pt x="32" y="39"/>
                    <a:pt x="29" y="43"/>
                  </a:cubicBezTo>
                  <a:cubicBezTo>
                    <a:pt x="26" y="47"/>
                    <a:pt x="22" y="49"/>
                    <a:pt x="16" y="49"/>
                  </a:cubicBezTo>
                  <a:close/>
                  <a:moveTo>
                    <a:pt x="17" y="8"/>
                  </a:moveTo>
                  <a:cubicBezTo>
                    <a:pt x="12" y="8"/>
                    <a:pt x="10" y="14"/>
                    <a:pt x="10" y="25"/>
                  </a:cubicBezTo>
                  <a:cubicBezTo>
                    <a:pt x="10" y="36"/>
                    <a:pt x="12"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Freeform 286"/>
            <p:cNvSpPr>
              <a:spLocks noEditPoints="1"/>
            </p:cNvSpPr>
            <p:nvPr/>
          </p:nvSpPr>
          <p:spPr bwMode="auto">
            <a:xfrm>
              <a:off x="1696" y="2411"/>
              <a:ext cx="58" cy="84"/>
            </a:xfrm>
            <a:custGeom>
              <a:avLst/>
              <a:gdLst>
                <a:gd name="T0" fmla="*/ 17 w 34"/>
                <a:gd name="T1" fmla="*/ 49 h 49"/>
                <a:gd name="T2" fmla="*/ 0 w 34"/>
                <a:gd name="T3" fmla="*/ 25 h 49"/>
                <a:gd name="T4" fmla="*/ 4 w 34"/>
                <a:gd name="T5" fmla="*/ 6 h 49"/>
                <a:gd name="T6" fmla="*/ 18 w 34"/>
                <a:gd name="T7" fmla="*/ 0 h 49"/>
                <a:gd name="T8" fmla="*/ 34 w 34"/>
                <a:gd name="T9" fmla="*/ 24 h 49"/>
                <a:gd name="T10" fmla="*/ 30 w 34"/>
                <a:gd name="T11" fmla="*/ 42 h 49"/>
                <a:gd name="T12" fmla="*/ 17 w 34"/>
                <a:gd name="T13" fmla="*/ 49 h 49"/>
                <a:gd name="T14" fmla="*/ 17 w 34"/>
                <a:gd name="T15" fmla="*/ 8 h 49"/>
                <a:gd name="T16" fmla="*/ 10 w 34"/>
                <a:gd name="T17" fmla="*/ 25 h 49"/>
                <a:gd name="T18" fmla="*/ 17 w 34"/>
                <a:gd name="T19" fmla="*/ 41 h 49"/>
                <a:gd name="T20" fmla="*/ 23 w 34"/>
                <a:gd name="T21" fmla="*/ 24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6"/>
                  </a:cubicBezTo>
                  <a:cubicBezTo>
                    <a:pt x="7" y="2"/>
                    <a:pt x="12" y="0"/>
                    <a:pt x="18" y="0"/>
                  </a:cubicBezTo>
                  <a:cubicBezTo>
                    <a:pt x="29" y="0"/>
                    <a:pt x="34" y="8"/>
                    <a:pt x="34" y="24"/>
                  </a:cubicBezTo>
                  <a:cubicBezTo>
                    <a:pt x="34" y="32"/>
                    <a:pt x="33" y="38"/>
                    <a:pt x="30" y="42"/>
                  </a:cubicBezTo>
                  <a:cubicBezTo>
                    <a:pt x="27" y="47"/>
                    <a:pt x="22" y="49"/>
                    <a:pt x="17" y="49"/>
                  </a:cubicBezTo>
                  <a:close/>
                  <a:moveTo>
                    <a:pt x="17" y="8"/>
                  </a:moveTo>
                  <a:cubicBezTo>
                    <a:pt x="13" y="8"/>
                    <a:pt x="10" y="14"/>
                    <a:pt x="10" y="25"/>
                  </a:cubicBezTo>
                  <a:cubicBezTo>
                    <a:pt x="10" y="36"/>
                    <a:pt x="13" y="41"/>
                    <a:pt x="17" y="41"/>
                  </a:cubicBezTo>
                  <a:cubicBezTo>
                    <a:pt x="21" y="41"/>
                    <a:pt x="23" y="35"/>
                    <a:pt x="23" y="24"/>
                  </a:cubicBezTo>
                  <a:cubicBezTo>
                    <a:pt x="23" y="13"/>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Freeform 287"/>
            <p:cNvSpPr>
              <a:spLocks noEditPoints="1"/>
            </p:cNvSpPr>
            <p:nvPr/>
          </p:nvSpPr>
          <p:spPr bwMode="auto">
            <a:xfrm>
              <a:off x="1768" y="2411"/>
              <a:ext cx="58" cy="84"/>
            </a:xfrm>
            <a:custGeom>
              <a:avLst/>
              <a:gdLst>
                <a:gd name="T0" fmla="*/ 17 w 34"/>
                <a:gd name="T1" fmla="*/ 49 h 49"/>
                <a:gd name="T2" fmla="*/ 0 w 34"/>
                <a:gd name="T3" fmla="*/ 25 h 49"/>
                <a:gd name="T4" fmla="*/ 4 w 34"/>
                <a:gd name="T5" fmla="*/ 6 h 49"/>
                <a:gd name="T6" fmla="*/ 17 w 34"/>
                <a:gd name="T7" fmla="*/ 0 h 49"/>
                <a:gd name="T8" fmla="*/ 34 w 34"/>
                <a:gd name="T9" fmla="*/ 24 h 49"/>
                <a:gd name="T10" fmla="*/ 29 w 34"/>
                <a:gd name="T11" fmla="*/ 42 h 49"/>
                <a:gd name="T12" fmla="*/ 17 w 34"/>
                <a:gd name="T13" fmla="*/ 49 h 49"/>
                <a:gd name="T14" fmla="*/ 17 w 34"/>
                <a:gd name="T15" fmla="*/ 8 h 49"/>
                <a:gd name="T16" fmla="*/ 10 w 34"/>
                <a:gd name="T17" fmla="*/ 25 h 49"/>
                <a:gd name="T18" fmla="*/ 17 w 34"/>
                <a:gd name="T19" fmla="*/ 41 h 49"/>
                <a:gd name="T20" fmla="*/ 23 w 34"/>
                <a:gd name="T21" fmla="*/ 24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6"/>
                  </a:cubicBezTo>
                  <a:cubicBezTo>
                    <a:pt x="7" y="2"/>
                    <a:pt x="12" y="0"/>
                    <a:pt x="17" y="0"/>
                  </a:cubicBezTo>
                  <a:cubicBezTo>
                    <a:pt x="28" y="0"/>
                    <a:pt x="34" y="8"/>
                    <a:pt x="34" y="24"/>
                  </a:cubicBezTo>
                  <a:cubicBezTo>
                    <a:pt x="34" y="32"/>
                    <a:pt x="32" y="38"/>
                    <a:pt x="29" y="42"/>
                  </a:cubicBezTo>
                  <a:cubicBezTo>
                    <a:pt x="26" y="47"/>
                    <a:pt x="22" y="49"/>
                    <a:pt x="17" y="49"/>
                  </a:cubicBezTo>
                  <a:close/>
                  <a:moveTo>
                    <a:pt x="17" y="8"/>
                  </a:moveTo>
                  <a:cubicBezTo>
                    <a:pt x="12" y="8"/>
                    <a:pt x="10" y="14"/>
                    <a:pt x="10" y="25"/>
                  </a:cubicBezTo>
                  <a:cubicBezTo>
                    <a:pt x="10" y="36"/>
                    <a:pt x="12" y="41"/>
                    <a:pt x="17" y="41"/>
                  </a:cubicBezTo>
                  <a:cubicBezTo>
                    <a:pt x="21" y="41"/>
                    <a:pt x="23" y="35"/>
                    <a:pt x="23" y="24"/>
                  </a:cubicBezTo>
                  <a:cubicBezTo>
                    <a:pt x="23" y="13"/>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5" name="Freeform 288"/>
            <p:cNvSpPr>
              <a:spLocks/>
            </p:cNvSpPr>
            <p:nvPr/>
          </p:nvSpPr>
          <p:spPr bwMode="auto">
            <a:xfrm>
              <a:off x="1841" y="2411"/>
              <a:ext cx="36" cy="82"/>
            </a:xfrm>
            <a:custGeom>
              <a:avLst/>
              <a:gdLst>
                <a:gd name="T0" fmla="*/ 21 w 21"/>
                <a:gd name="T1" fmla="*/ 0 h 48"/>
                <a:gd name="T2" fmla="*/ 21 w 21"/>
                <a:gd name="T3" fmla="*/ 48 h 48"/>
                <a:gd name="T4" fmla="*/ 10 w 21"/>
                <a:gd name="T5" fmla="*/ 48 h 48"/>
                <a:gd name="T6" fmla="*/ 10 w 21"/>
                <a:gd name="T7" fmla="*/ 11 h 48"/>
                <a:gd name="T8" fmla="*/ 8 w 21"/>
                <a:gd name="T9" fmla="*/ 13 h 48"/>
                <a:gd name="T10" fmla="*/ 6 w 21"/>
                <a:gd name="T11" fmla="*/ 14 h 48"/>
                <a:gd name="T12" fmla="*/ 3 w 21"/>
                <a:gd name="T13" fmla="*/ 15 h 48"/>
                <a:gd name="T14" fmla="*/ 0 w 21"/>
                <a:gd name="T15" fmla="*/ 16 h 48"/>
                <a:gd name="T16" fmla="*/ 0 w 21"/>
                <a:gd name="T17" fmla="*/ 7 h 48"/>
                <a:gd name="T18" fmla="*/ 8 w 21"/>
                <a:gd name="T19" fmla="*/ 4 h 48"/>
                <a:gd name="T20" fmla="*/ 14 w 21"/>
                <a:gd name="T21" fmla="*/ 0 h 48"/>
                <a:gd name="T22" fmla="*/ 21 w 21"/>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8">
                  <a:moveTo>
                    <a:pt x="21" y="0"/>
                  </a:moveTo>
                  <a:cubicBezTo>
                    <a:pt x="21" y="48"/>
                    <a:pt x="21" y="48"/>
                    <a:pt x="21" y="48"/>
                  </a:cubicBezTo>
                  <a:cubicBezTo>
                    <a:pt x="10" y="48"/>
                    <a:pt x="10" y="48"/>
                    <a:pt x="10" y="48"/>
                  </a:cubicBezTo>
                  <a:cubicBezTo>
                    <a:pt x="10" y="11"/>
                    <a:pt x="10" y="11"/>
                    <a:pt x="10" y="11"/>
                  </a:cubicBezTo>
                  <a:cubicBezTo>
                    <a:pt x="10" y="12"/>
                    <a:pt x="9" y="12"/>
                    <a:pt x="8" y="13"/>
                  </a:cubicBezTo>
                  <a:cubicBezTo>
                    <a:pt x="8" y="13"/>
                    <a:pt x="7" y="14"/>
                    <a:pt x="6" y="14"/>
                  </a:cubicBezTo>
                  <a:cubicBezTo>
                    <a:pt x="5" y="14"/>
                    <a:pt x="4" y="15"/>
                    <a:pt x="3" y="15"/>
                  </a:cubicBezTo>
                  <a:cubicBezTo>
                    <a:pt x="2" y="15"/>
                    <a:pt x="1" y="15"/>
                    <a:pt x="0" y="16"/>
                  </a:cubicBezTo>
                  <a:cubicBezTo>
                    <a:pt x="0" y="7"/>
                    <a:pt x="0" y="7"/>
                    <a:pt x="0" y="7"/>
                  </a:cubicBezTo>
                  <a:cubicBezTo>
                    <a:pt x="3" y="6"/>
                    <a:pt x="6" y="5"/>
                    <a:pt x="8" y="4"/>
                  </a:cubicBezTo>
                  <a:cubicBezTo>
                    <a:pt x="10" y="2"/>
                    <a:pt x="12" y="1"/>
                    <a:pt x="14"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6" name="Freeform 289"/>
            <p:cNvSpPr>
              <a:spLocks/>
            </p:cNvSpPr>
            <p:nvPr/>
          </p:nvSpPr>
          <p:spPr bwMode="auto">
            <a:xfrm>
              <a:off x="1981" y="2179"/>
              <a:ext cx="36" cy="83"/>
            </a:xfrm>
            <a:custGeom>
              <a:avLst/>
              <a:gdLst>
                <a:gd name="T0" fmla="*/ 21 w 21"/>
                <a:gd name="T1" fmla="*/ 0 h 49"/>
                <a:gd name="T2" fmla="*/ 21 w 21"/>
                <a:gd name="T3" fmla="*/ 49 h 49"/>
                <a:gd name="T4" fmla="*/ 10 w 21"/>
                <a:gd name="T5" fmla="*/ 49 h 49"/>
                <a:gd name="T6" fmla="*/ 10 w 21"/>
                <a:gd name="T7" fmla="*/ 12 h 49"/>
                <a:gd name="T8" fmla="*/ 8 w 21"/>
                <a:gd name="T9" fmla="*/ 13 h 49"/>
                <a:gd name="T10" fmla="*/ 6 w 21"/>
                <a:gd name="T11" fmla="*/ 15 h 49"/>
                <a:gd name="T12" fmla="*/ 3 w 21"/>
                <a:gd name="T13" fmla="*/ 16 h 49"/>
                <a:gd name="T14" fmla="*/ 0 w 21"/>
                <a:gd name="T15" fmla="*/ 16 h 49"/>
                <a:gd name="T16" fmla="*/ 0 w 21"/>
                <a:gd name="T17" fmla="*/ 7 h 49"/>
                <a:gd name="T18" fmla="*/ 8 w 21"/>
                <a:gd name="T19" fmla="*/ 4 h 49"/>
                <a:gd name="T20" fmla="*/ 15 w 21"/>
                <a:gd name="T21" fmla="*/ 0 h 49"/>
                <a:gd name="T22" fmla="*/ 21 w 21"/>
                <a:gd name="T2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9">
                  <a:moveTo>
                    <a:pt x="21" y="0"/>
                  </a:moveTo>
                  <a:cubicBezTo>
                    <a:pt x="21" y="49"/>
                    <a:pt x="21" y="49"/>
                    <a:pt x="21" y="49"/>
                  </a:cubicBezTo>
                  <a:cubicBezTo>
                    <a:pt x="10" y="49"/>
                    <a:pt x="10" y="49"/>
                    <a:pt x="10" y="49"/>
                  </a:cubicBezTo>
                  <a:cubicBezTo>
                    <a:pt x="10" y="12"/>
                    <a:pt x="10" y="12"/>
                    <a:pt x="10" y="12"/>
                  </a:cubicBezTo>
                  <a:cubicBezTo>
                    <a:pt x="10" y="12"/>
                    <a:pt x="9" y="13"/>
                    <a:pt x="8" y="13"/>
                  </a:cubicBezTo>
                  <a:cubicBezTo>
                    <a:pt x="8" y="14"/>
                    <a:pt x="7" y="14"/>
                    <a:pt x="6" y="15"/>
                  </a:cubicBezTo>
                  <a:cubicBezTo>
                    <a:pt x="5" y="15"/>
                    <a:pt x="4" y="15"/>
                    <a:pt x="3" y="16"/>
                  </a:cubicBezTo>
                  <a:cubicBezTo>
                    <a:pt x="2" y="16"/>
                    <a:pt x="1" y="16"/>
                    <a:pt x="0" y="16"/>
                  </a:cubicBezTo>
                  <a:cubicBezTo>
                    <a:pt x="0" y="7"/>
                    <a:pt x="0" y="7"/>
                    <a:pt x="0" y="7"/>
                  </a:cubicBezTo>
                  <a:cubicBezTo>
                    <a:pt x="3" y="6"/>
                    <a:pt x="6" y="5"/>
                    <a:pt x="8" y="4"/>
                  </a:cubicBezTo>
                  <a:cubicBezTo>
                    <a:pt x="10" y="3"/>
                    <a:pt x="13" y="2"/>
                    <a:pt x="15"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7" name="Freeform 290"/>
            <p:cNvSpPr>
              <a:spLocks noEditPoints="1"/>
            </p:cNvSpPr>
            <p:nvPr/>
          </p:nvSpPr>
          <p:spPr bwMode="auto">
            <a:xfrm>
              <a:off x="1974" y="2295"/>
              <a:ext cx="58" cy="84"/>
            </a:xfrm>
            <a:custGeom>
              <a:avLst/>
              <a:gdLst>
                <a:gd name="T0" fmla="*/ 17 w 34"/>
                <a:gd name="T1" fmla="*/ 49 h 49"/>
                <a:gd name="T2" fmla="*/ 0 w 34"/>
                <a:gd name="T3" fmla="*/ 25 h 49"/>
                <a:gd name="T4" fmla="*/ 4 w 34"/>
                <a:gd name="T5" fmla="*/ 7 h 49"/>
                <a:gd name="T6" fmla="*/ 17 w 34"/>
                <a:gd name="T7" fmla="*/ 0 h 49"/>
                <a:gd name="T8" fmla="*/ 34 w 34"/>
                <a:gd name="T9" fmla="*/ 24 h 49"/>
                <a:gd name="T10" fmla="*/ 29 w 34"/>
                <a:gd name="T11" fmla="*/ 43 h 49"/>
                <a:gd name="T12" fmla="*/ 17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7"/>
                  </a:cubicBezTo>
                  <a:cubicBezTo>
                    <a:pt x="7" y="2"/>
                    <a:pt x="12" y="0"/>
                    <a:pt x="17" y="0"/>
                  </a:cubicBezTo>
                  <a:cubicBezTo>
                    <a:pt x="28" y="0"/>
                    <a:pt x="34" y="8"/>
                    <a:pt x="34" y="24"/>
                  </a:cubicBezTo>
                  <a:cubicBezTo>
                    <a:pt x="34" y="32"/>
                    <a:pt x="32" y="39"/>
                    <a:pt x="29" y="43"/>
                  </a:cubicBezTo>
                  <a:cubicBezTo>
                    <a:pt x="26" y="47"/>
                    <a:pt x="22" y="49"/>
                    <a:pt x="17" y="49"/>
                  </a:cubicBezTo>
                  <a:close/>
                  <a:moveTo>
                    <a:pt x="17" y="8"/>
                  </a:moveTo>
                  <a:cubicBezTo>
                    <a:pt x="12" y="8"/>
                    <a:pt x="10" y="14"/>
                    <a:pt x="10" y="25"/>
                  </a:cubicBezTo>
                  <a:cubicBezTo>
                    <a:pt x="10" y="36"/>
                    <a:pt x="12"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8" name="Freeform 291"/>
            <p:cNvSpPr>
              <a:spLocks noEditPoints="1"/>
            </p:cNvSpPr>
            <p:nvPr/>
          </p:nvSpPr>
          <p:spPr bwMode="auto">
            <a:xfrm>
              <a:off x="1974" y="2411"/>
              <a:ext cx="58" cy="84"/>
            </a:xfrm>
            <a:custGeom>
              <a:avLst/>
              <a:gdLst>
                <a:gd name="T0" fmla="*/ 17 w 34"/>
                <a:gd name="T1" fmla="*/ 49 h 49"/>
                <a:gd name="T2" fmla="*/ 0 w 34"/>
                <a:gd name="T3" fmla="*/ 25 h 49"/>
                <a:gd name="T4" fmla="*/ 4 w 34"/>
                <a:gd name="T5" fmla="*/ 6 h 49"/>
                <a:gd name="T6" fmla="*/ 17 w 34"/>
                <a:gd name="T7" fmla="*/ 0 h 49"/>
                <a:gd name="T8" fmla="*/ 34 w 34"/>
                <a:gd name="T9" fmla="*/ 24 h 49"/>
                <a:gd name="T10" fmla="*/ 29 w 34"/>
                <a:gd name="T11" fmla="*/ 42 h 49"/>
                <a:gd name="T12" fmla="*/ 17 w 34"/>
                <a:gd name="T13" fmla="*/ 49 h 49"/>
                <a:gd name="T14" fmla="*/ 17 w 34"/>
                <a:gd name="T15" fmla="*/ 8 h 49"/>
                <a:gd name="T16" fmla="*/ 10 w 34"/>
                <a:gd name="T17" fmla="*/ 25 h 49"/>
                <a:gd name="T18" fmla="*/ 17 w 34"/>
                <a:gd name="T19" fmla="*/ 41 h 49"/>
                <a:gd name="T20" fmla="*/ 23 w 34"/>
                <a:gd name="T21" fmla="*/ 24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6"/>
                  </a:cubicBezTo>
                  <a:cubicBezTo>
                    <a:pt x="7" y="2"/>
                    <a:pt x="12" y="0"/>
                    <a:pt x="17" y="0"/>
                  </a:cubicBezTo>
                  <a:cubicBezTo>
                    <a:pt x="28" y="0"/>
                    <a:pt x="34" y="8"/>
                    <a:pt x="34" y="24"/>
                  </a:cubicBezTo>
                  <a:cubicBezTo>
                    <a:pt x="34" y="32"/>
                    <a:pt x="32" y="38"/>
                    <a:pt x="29" y="42"/>
                  </a:cubicBezTo>
                  <a:cubicBezTo>
                    <a:pt x="26" y="47"/>
                    <a:pt x="22" y="49"/>
                    <a:pt x="17" y="49"/>
                  </a:cubicBezTo>
                  <a:close/>
                  <a:moveTo>
                    <a:pt x="17" y="8"/>
                  </a:moveTo>
                  <a:cubicBezTo>
                    <a:pt x="12" y="8"/>
                    <a:pt x="10" y="14"/>
                    <a:pt x="10" y="25"/>
                  </a:cubicBezTo>
                  <a:cubicBezTo>
                    <a:pt x="10" y="36"/>
                    <a:pt x="12" y="41"/>
                    <a:pt x="17" y="41"/>
                  </a:cubicBezTo>
                  <a:cubicBezTo>
                    <a:pt x="21" y="41"/>
                    <a:pt x="23" y="35"/>
                    <a:pt x="23" y="24"/>
                  </a:cubicBezTo>
                  <a:cubicBezTo>
                    <a:pt x="23" y="13"/>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9" name="Freeform 292"/>
            <p:cNvSpPr>
              <a:spLocks noEditPoints="1"/>
            </p:cNvSpPr>
            <p:nvPr/>
          </p:nvSpPr>
          <p:spPr bwMode="auto">
            <a:xfrm>
              <a:off x="1903" y="2179"/>
              <a:ext cx="58" cy="83"/>
            </a:xfrm>
            <a:custGeom>
              <a:avLst/>
              <a:gdLst>
                <a:gd name="T0" fmla="*/ 17 w 34"/>
                <a:gd name="T1" fmla="*/ 49 h 49"/>
                <a:gd name="T2" fmla="*/ 0 w 34"/>
                <a:gd name="T3" fmla="*/ 26 h 49"/>
                <a:gd name="T4" fmla="*/ 4 w 34"/>
                <a:gd name="T5" fmla="*/ 7 h 49"/>
                <a:gd name="T6" fmla="*/ 18 w 34"/>
                <a:gd name="T7" fmla="*/ 0 h 49"/>
                <a:gd name="T8" fmla="*/ 34 w 34"/>
                <a:gd name="T9" fmla="*/ 25 h 49"/>
                <a:gd name="T10" fmla="*/ 30 w 34"/>
                <a:gd name="T11" fmla="*/ 43 h 49"/>
                <a:gd name="T12" fmla="*/ 17 w 34"/>
                <a:gd name="T13" fmla="*/ 49 h 49"/>
                <a:gd name="T14" fmla="*/ 17 w 34"/>
                <a:gd name="T15" fmla="*/ 8 h 49"/>
                <a:gd name="T16" fmla="*/ 10 w 34"/>
                <a:gd name="T17" fmla="*/ 25 h 49"/>
                <a:gd name="T18" fmla="*/ 17 w 34"/>
                <a:gd name="T19" fmla="*/ 41 h 49"/>
                <a:gd name="T20" fmla="*/ 23 w 34"/>
                <a:gd name="T21" fmla="*/ 25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2"/>
                    <a:pt x="0" y="26"/>
                  </a:cubicBezTo>
                  <a:cubicBezTo>
                    <a:pt x="0" y="17"/>
                    <a:pt x="1" y="11"/>
                    <a:pt x="4" y="7"/>
                  </a:cubicBezTo>
                  <a:cubicBezTo>
                    <a:pt x="7" y="3"/>
                    <a:pt x="12" y="0"/>
                    <a:pt x="18" y="0"/>
                  </a:cubicBezTo>
                  <a:cubicBezTo>
                    <a:pt x="29" y="0"/>
                    <a:pt x="34" y="8"/>
                    <a:pt x="34" y="25"/>
                  </a:cubicBezTo>
                  <a:cubicBezTo>
                    <a:pt x="34" y="33"/>
                    <a:pt x="33" y="39"/>
                    <a:pt x="30" y="43"/>
                  </a:cubicBezTo>
                  <a:cubicBezTo>
                    <a:pt x="27" y="47"/>
                    <a:pt x="22" y="49"/>
                    <a:pt x="17" y="49"/>
                  </a:cubicBezTo>
                  <a:close/>
                  <a:moveTo>
                    <a:pt x="17" y="8"/>
                  </a:moveTo>
                  <a:cubicBezTo>
                    <a:pt x="13" y="8"/>
                    <a:pt x="10" y="14"/>
                    <a:pt x="10" y="25"/>
                  </a:cubicBezTo>
                  <a:cubicBezTo>
                    <a:pt x="10" y="36"/>
                    <a:pt x="13" y="41"/>
                    <a:pt x="17" y="41"/>
                  </a:cubicBezTo>
                  <a:cubicBezTo>
                    <a:pt x="21" y="41"/>
                    <a:pt x="23" y="36"/>
                    <a:pt x="23" y="25"/>
                  </a:cubicBezTo>
                  <a:cubicBezTo>
                    <a:pt x="23" y="14"/>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0" name="Freeform 293"/>
            <p:cNvSpPr>
              <a:spLocks/>
            </p:cNvSpPr>
            <p:nvPr/>
          </p:nvSpPr>
          <p:spPr bwMode="auto">
            <a:xfrm>
              <a:off x="1909" y="2295"/>
              <a:ext cx="36" cy="82"/>
            </a:xfrm>
            <a:custGeom>
              <a:avLst/>
              <a:gdLst>
                <a:gd name="T0" fmla="*/ 21 w 21"/>
                <a:gd name="T1" fmla="*/ 0 h 48"/>
                <a:gd name="T2" fmla="*/ 21 w 21"/>
                <a:gd name="T3" fmla="*/ 48 h 48"/>
                <a:gd name="T4" fmla="*/ 11 w 21"/>
                <a:gd name="T5" fmla="*/ 48 h 48"/>
                <a:gd name="T6" fmla="*/ 11 w 21"/>
                <a:gd name="T7" fmla="*/ 12 h 48"/>
                <a:gd name="T8" fmla="*/ 9 w 21"/>
                <a:gd name="T9" fmla="*/ 13 h 48"/>
                <a:gd name="T10" fmla="*/ 6 w 21"/>
                <a:gd name="T11" fmla="*/ 14 h 48"/>
                <a:gd name="T12" fmla="*/ 3 w 21"/>
                <a:gd name="T13" fmla="*/ 15 h 48"/>
                <a:gd name="T14" fmla="*/ 0 w 21"/>
                <a:gd name="T15" fmla="*/ 16 h 48"/>
                <a:gd name="T16" fmla="*/ 0 w 21"/>
                <a:gd name="T17" fmla="*/ 7 h 48"/>
                <a:gd name="T18" fmla="*/ 8 w 21"/>
                <a:gd name="T19" fmla="*/ 4 h 48"/>
                <a:gd name="T20" fmla="*/ 15 w 21"/>
                <a:gd name="T21" fmla="*/ 0 h 48"/>
                <a:gd name="T22" fmla="*/ 21 w 21"/>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8">
                  <a:moveTo>
                    <a:pt x="21" y="0"/>
                  </a:moveTo>
                  <a:cubicBezTo>
                    <a:pt x="21" y="48"/>
                    <a:pt x="21" y="48"/>
                    <a:pt x="21" y="48"/>
                  </a:cubicBezTo>
                  <a:cubicBezTo>
                    <a:pt x="11" y="48"/>
                    <a:pt x="11" y="48"/>
                    <a:pt x="11" y="48"/>
                  </a:cubicBezTo>
                  <a:cubicBezTo>
                    <a:pt x="11" y="12"/>
                    <a:pt x="11" y="12"/>
                    <a:pt x="11" y="12"/>
                  </a:cubicBezTo>
                  <a:cubicBezTo>
                    <a:pt x="10" y="12"/>
                    <a:pt x="9" y="13"/>
                    <a:pt x="9" y="13"/>
                  </a:cubicBezTo>
                  <a:cubicBezTo>
                    <a:pt x="8" y="14"/>
                    <a:pt x="7" y="14"/>
                    <a:pt x="6" y="14"/>
                  </a:cubicBezTo>
                  <a:cubicBezTo>
                    <a:pt x="5" y="15"/>
                    <a:pt x="4" y="15"/>
                    <a:pt x="3" y="15"/>
                  </a:cubicBezTo>
                  <a:cubicBezTo>
                    <a:pt x="2" y="16"/>
                    <a:pt x="1" y="16"/>
                    <a:pt x="0" y="16"/>
                  </a:cubicBezTo>
                  <a:cubicBezTo>
                    <a:pt x="0" y="7"/>
                    <a:pt x="0" y="7"/>
                    <a:pt x="0" y="7"/>
                  </a:cubicBezTo>
                  <a:cubicBezTo>
                    <a:pt x="3" y="6"/>
                    <a:pt x="6" y="5"/>
                    <a:pt x="8" y="4"/>
                  </a:cubicBezTo>
                  <a:cubicBezTo>
                    <a:pt x="11" y="3"/>
                    <a:pt x="13" y="1"/>
                    <a:pt x="15" y="0"/>
                  </a:cubicBez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1" name="Freeform 294"/>
            <p:cNvSpPr>
              <a:spLocks noEditPoints="1"/>
            </p:cNvSpPr>
            <p:nvPr/>
          </p:nvSpPr>
          <p:spPr bwMode="auto">
            <a:xfrm>
              <a:off x="1903" y="2411"/>
              <a:ext cx="58" cy="84"/>
            </a:xfrm>
            <a:custGeom>
              <a:avLst/>
              <a:gdLst>
                <a:gd name="T0" fmla="*/ 17 w 34"/>
                <a:gd name="T1" fmla="*/ 49 h 49"/>
                <a:gd name="T2" fmla="*/ 0 w 34"/>
                <a:gd name="T3" fmla="*/ 25 h 49"/>
                <a:gd name="T4" fmla="*/ 4 w 34"/>
                <a:gd name="T5" fmla="*/ 6 h 49"/>
                <a:gd name="T6" fmla="*/ 18 w 34"/>
                <a:gd name="T7" fmla="*/ 0 h 49"/>
                <a:gd name="T8" fmla="*/ 34 w 34"/>
                <a:gd name="T9" fmla="*/ 24 h 49"/>
                <a:gd name="T10" fmla="*/ 30 w 34"/>
                <a:gd name="T11" fmla="*/ 42 h 49"/>
                <a:gd name="T12" fmla="*/ 17 w 34"/>
                <a:gd name="T13" fmla="*/ 49 h 49"/>
                <a:gd name="T14" fmla="*/ 17 w 34"/>
                <a:gd name="T15" fmla="*/ 8 h 49"/>
                <a:gd name="T16" fmla="*/ 10 w 34"/>
                <a:gd name="T17" fmla="*/ 25 h 49"/>
                <a:gd name="T18" fmla="*/ 17 w 34"/>
                <a:gd name="T19" fmla="*/ 41 h 49"/>
                <a:gd name="T20" fmla="*/ 23 w 34"/>
                <a:gd name="T21" fmla="*/ 24 h 49"/>
                <a:gd name="T22" fmla="*/ 17 w 34"/>
                <a:gd name="T23" fmla="*/ 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9">
                  <a:moveTo>
                    <a:pt x="17" y="49"/>
                  </a:moveTo>
                  <a:cubicBezTo>
                    <a:pt x="5" y="49"/>
                    <a:pt x="0" y="41"/>
                    <a:pt x="0" y="25"/>
                  </a:cubicBezTo>
                  <a:cubicBezTo>
                    <a:pt x="0" y="17"/>
                    <a:pt x="1" y="11"/>
                    <a:pt x="4" y="6"/>
                  </a:cubicBezTo>
                  <a:cubicBezTo>
                    <a:pt x="7" y="2"/>
                    <a:pt x="12" y="0"/>
                    <a:pt x="18" y="0"/>
                  </a:cubicBezTo>
                  <a:cubicBezTo>
                    <a:pt x="29" y="0"/>
                    <a:pt x="34" y="8"/>
                    <a:pt x="34" y="24"/>
                  </a:cubicBezTo>
                  <a:cubicBezTo>
                    <a:pt x="34" y="32"/>
                    <a:pt x="33" y="38"/>
                    <a:pt x="30" y="42"/>
                  </a:cubicBezTo>
                  <a:cubicBezTo>
                    <a:pt x="27" y="47"/>
                    <a:pt x="22" y="49"/>
                    <a:pt x="17" y="49"/>
                  </a:cubicBezTo>
                  <a:close/>
                  <a:moveTo>
                    <a:pt x="17" y="8"/>
                  </a:moveTo>
                  <a:cubicBezTo>
                    <a:pt x="13" y="8"/>
                    <a:pt x="10" y="14"/>
                    <a:pt x="10" y="25"/>
                  </a:cubicBezTo>
                  <a:cubicBezTo>
                    <a:pt x="10" y="36"/>
                    <a:pt x="13" y="41"/>
                    <a:pt x="17" y="41"/>
                  </a:cubicBezTo>
                  <a:cubicBezTo>
                    <a:pt x="21" y="41"/>
                    <a:pt x="23" y="35"/>
                    <a:pt x="23" y="24"/>
                  </a:cubicBezTo>
                  <a:cubicBezTo>
                    <a:pt x="23" y="13"/>
                    <a:pt x="21" y="8"/>
                    <a:pt x="17" y="8"/>
                  </a:cubicBez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2" name="Rectangle 295"/>
            <p:cNvSpPr>
              <a:spLocks noChangeArrowheads="1"/>
            </p:cNvSpPr>
            <p:nvPr/>
          </p:nvSpPr>
          <p:spPr bwMode="auto">
            <a:xfrm>
              <a:off x="1932" y="3226"/>
              <a:ext cx="218" cy="219"/>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3" name="Freeform 296"/>
            <p:cNvSpPr>
              <a:spLocks/>
            </p:cNvSpPr>
            <p:nvPr/>
          </p:nvSpPr>
          <p:spPr bwMode="auto">
            <a:xfrm>
              <a:off x="1971" y="3265"/>
              <a:ext cx="15" cy="36"/>
            </a:xfrm>
            <a:custGeom>
              <a:avLst/>
              <a:gdLst>
                <a:gd name="T0" fmla="*/ 9 w 9"/>
                <a:gd name="T1" fmla="*/ 0 h 21"/>
                <a:gd name="T2" fmla="*/ 9 w 9"/>
                <a:gd name="T3" fmla="*/ 21 h 21"/>
                <a:gd name="T4" fmla="*/ 4 w 9"/>
                <a:gd name="T5" fmla="*/ 21 h 21"/>
                <a:gd name="T6" fmla="*/ 4 w 9"/>
                <a:gd name="T7" fmla="*/ 5 h 21"/>
                <a:gd name="T8" fmla="*/ 3 w 9"/>
                <a:gd name="T9" fmla="*/ 6 h 21"/>
                <a:gd name="T10" fmla="*/ 2 w 9"/>
                <a:gd name="T11" fmla="*/ 6 h 21"/>
                <a:gd name="T12" fmla="*/ 1 w 9"/>
                <a:gd name="T13" fmla="*/ 7 h 21"/>
                <a:gd name="T14" fmla="*/ 0 w 9"/>
                <a:gd name="T15" fmla="*/ 7 h 21"/>
                <a:gd name="T16" fmla="*/ 0 w 9"/>
                <a:gd name="T17" fmla="*/ 3 h 21"/>
                <a:gd name="T18" fmla="*/ 3 w 9"/>
                <a:gd name="T19" fmla="*/ 2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4" y="21"/>
                    <a:pt x="4" y="21"/>
                    <a:pt x="4" y="21"/>
                  </a:cubicBezTo>
                  <a:cubicBezTo>
                    <a:pt x="4" y="5"/>
                    <a:pt x="4" y="5"/>
                    <a:pt x="4" y="5"/>
                  </a:cubicBezTo>
                  <a:cubicBezTo>
                    <a:pt x="4" y="5"/>
                    <a:pt x="4" y="6"/>
                    <a:pt x="3" y="6"/>
                  </a:cubicBezTo>
                  <a:cubicBezTo>
                    <a:pt x="3" y="6"/>
                    <a:pt x="3" y="6"/>
                    <a:pt x="2" y="6"/>
                  </a:cubicBezTo>
                  <a:cubicBezTo>
                    <a:pt x="2" y="6"/>
                    <a:pt x="1" y="7"/>
                    <a:pt x="1" y="7"/>
                  </a:cubicBezTo>
                  <a:cubicBezTo>
                    <a:pt x="1" y="7"/>
                    <a:pt x="0" y="7"/>
                    <a:pt x="0" y="7"/>
                  </a:cubicBezTo>
                  <a:cubicBezTo>
                    <a:pt x="0" y="3"/>
                    <a:pt x="0" y="3"/>
                    <a:pt x="0" y="3"/>
                  </a:cubicBezTo>
                  <a:cubicBezTo>
                    <a:pt x="1" y="3"/>
                    <a:pt x="2" y="2"/>
                    <a:pt x="3" y="2"/>
                  </a:cubicBezTo>
                  <a:cubicBezTo>
                    <a:pt x="4" y="1"/>
                    <a:pt x="5" y="1"/>
                    <a:pt x="6"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4" name="Freeform 297"/>
            <p:cNvSpPr>
              <a:spLocks noEditPoints="1"/>
            </p:cNvSpPr>
            <p:nvPr/>
          </p:nvSpPr>
          <p:spPr bwMode="auto">
            <a:xfrm>
              <a:off x="1998" y="3265"/>
              <a:ext cx="26" cy="38"/>
            </a:xfrm>
            <a:custGeom>
              <a:avLst/>
              <a:gdLst>
                <a:gd name="T0" fmla="*/ 8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8 w 15"/>
                <a:gd name="T13" fmla="*/ 22 h 22"/>
                <a:gd name="T14" fmla="*/ 8 w 15"/>
                <a:gd name="T15" fmla="*/ 4 h 22"/>
                <a:gd name="T16" fmla="*/ 5 w 15"/>
                <a:gd name="T17" fmla="*/ 11 h 22"/>
                <a:gd name="T18" fmla="*/ 8 w 15"/>
                <a:gd name="T19" fmla="*/ 18 h 22"/>
                <a:gd name="T20" fmla="*/ 11 w 15"/>
                <a:gd name="T21" fmla="*/ 11 h 22"/>
                <a:gd name="T22" fmla="*/ 8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8" y="22"/>
                  </a:moveTo>
                  <a:cubicBezTo>
                    <a:pt x="3" y="22"/>
                    <a:pt x="0" y="18"/>
                    <a:pt x="0" y="11"/>
                  </a:cubicBezTo>
                  <a:cubicBezTo>
                    <a:pt x="0" y="8"/>
                    <a:pt x="1" y="5"/>
                    <a:pt x="2" y="3"/>
                  </a:cubicBezTo>
                  <a:cubicBezTo>
                    <a:pt x="4" y="1"/>
                    <a:pt x="6" y="0"/>
                    <a:pt x="8" y="0"/>
                  </a:cubicBezTo>
                  <a:cubicBezTo>
                    <a:pt x="13" y="0"/>
                    <a:pt x="15" y="4"/>
                    <a:pt x="15" y="11"/>
                  </a:cubicBezTo>
                  <a:cubicBezTo>
                    <a:pt x="15" y="14"/>
                    <a:pt x="15" y="17"/>
                    <a:pt x="13" y="19"/>
                  </a:cubicBezTo>
                  <a:cubicBezTo>
                    <a:pt x="12" y="21"/>
                    <a:pt x="10" y="22"/>
                    <a:pt x="8"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5" name="Freeform 298"/>
            <p:cNvSpPr>
              <a:spLocks/>
            </p:cNvSpPr>
            <p:nvPr/>
          </p:nvSpPr>
          <p:spPr bwMode="auto">
            <a:xfrm>
              <a:off x="2032" y="3265"/>
              <a:ext cx="16" cy="36"/>
            </a:xfrm>
            <a:custGeom>
              <a:avLst/>
              <a:gdLst>
                <a:gd name="T0" fmla="*/ 9 w 9"/>
                <a:gd name="T1" fmla="*/ 0 h 21"/>
                <a:gd name="T2" fmla="*/ 9 w 9"/>
                <a:gd name="T3" fmla="*/ 21 h 21"/>
                <a:gd name="T4" fmla="*/ 4 w 9"/>
                <a:gd name="T5" fmla="*/ 21 h 21"/>
                <a:gd name="T6" fmla="*/ 4 w 9"/>
                <a:gd name="T7" fmla="*/ 5 h 21"/>
                <a:gd name="T8" fmla="*/ 3 w 9"/>
                <a:gd name="T9" fmla="*/ 6 h 21"/>
                <a:gd name="T10" fmla="*/ 2 w 9"/>
                <a:gd name="T11" fmla="*/ 6 h 21"/>
                <a:gd name="T12" fmla="*/ 1 w 9"/>
                <a:gd name="T13" fmla="*/ 7 h 21"/>
                <a:gd name="T14" fmla="*/ 0 w 9"/>
                <a:gd name="T15" fmla="*/ 7 h 21"/>
                <a:gd name="T16" fmla="*/ 0 w 9"/>
                <a:gd name="T17" fmla="*/ 3 h 21"/>
                <a:gd name="T18" fmla="*/ 3 w 9"/>
                <a:gd name="T19" fmla="*/ 2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4" y="21"/>
                    <a:pt x="4" y="21"/>
                    <a:pt x="4" y="21"/>
                  </a:cubicBezTo>
                  <a:cubicBezTo>
                    <a:pt x="4" y="5"/>
                    <a:pt x="4" y="5"/>
                    <a:pt x="4" y="5"/>
                  </a:cubicBezTo>
                  <a:cubicBezTo>
                    <a:pt x="4" y="5"/>
                    <a:pt x="4" y="6"/>
                    <a:pt x="3" y="6"/>
                  </a:cubicBezTo>
                  <a:cubicBezTo>
                    <a:pt x="3" y="6"/>
                    <a:pt x="2" y="6"/>
                    <a:pt x="2" y="6"/>
                  </a:cubicBezTo>
                  <a:cubicBezTo>
                    <a:pt x="2" y="6"/>
                    <a:pt x="1" y="7"/>
                    <a:pt x="1" y="7"/>
                  </a:cubicBezTo>
                  <a:cubicBezTo>
                    <a:pt x="0" y="7"/>
                    <a:pt x="0" y="7"/>
                    <a:pt x="0" y="7"/>
                  </a:cubicBezTo>
                  <a:cubicBezTo>
                    <a:pt x="0" y="3"/>
                    <a:pt x="0" y="3"/>
                    <a:pt x="0" y="3"/>
                  </a:cubicBezTo>
                  <a:cubicBezTo>
                    <a:pt x="1" y="3"/>
                    <a:pt x="2" y="2"/>
                    <a:pt x="3" y="2"/>
                  </a:cubicBezTo>
                  <a:cubicBezTo>
                    <a:pt x="4" y="1"/>
                    <a:pt x="5" y="1"/>
                    <a:pt x="6"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 name="Freeform 299"/>
            <p:cNvSpPr>
              <a:spLocks noEditPoints="1"/>
            </p:cNvSpPr>
            <p:nvPr/>
          </p:nvSpPr>
          <p:spPr bwMode="auto">
            <a:xfrm>
              <a:off x="1968" y="3317"/>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7 w 15"/>
                <a:gd name="T15" fmla="*/ 4 h 22"/>
                <a:gd name="T16" fmla="*/ 4 w 15"/>
                <a:gd name="T17" fmla="*/ 11 h 22"/>
                <a:gd name="T18" fmla="*/ 7 w 15"/>
                <a:gd name="T19" fmla="*/ 18 h 22"/>
                <a:gd name="T20" fmla="*/ 10 w 15"/>
                <a:gd name="T21" fmla="*/ 11 h 22"/>
                <a:gd name="T22" fmla="*/ 7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0" y="5"/>
                    <a:pt x="2" y="3"/>
                  </a:cubicBezTo>
                  <a:cubicBezTo>
                    <a:pt x="3" y="1"/>
                    <a:pt x="5" y="0"/>
                    <a:pt x="8" y="0"/>
                  </a:cubicBezTo>
                  <a:cubicBezTo>
                    <a:pt x="12" y="0"/>
                    <a:pt x="15" y="4"/>
                    <a:pt x="15" y="11"/>
                  </a:cubicBezTo>
                  <a:cubicBezTo>
                    <a:pt x="15" y="14"/>
                    <a:pt x="14" y="17"/>
                    <a:pt x="13" y="19"/>
                  </a:cubicBezTo>
                  <a:cubicBezTo>
                    <a:pt x="12" y="21"/>
                    <a:pt x="10" y="22"/>
                    <a:pt x="7" y="22"/>
                  </a:cubicBezTo>
                  <a:close/>
                  <a:moveTo>
                    <a:pt x="7" y="4"/>
                  </a:moveTo>
                  <a:cubicBezTo>
                    <a:pt x="5" y="4"/>
                    <a:pt x="4" y="6"/>
                    <a:pt x="4" y="11"/>
                  </a:cubicBezTo>
                  <a:cubicBezTo>
                    <a:pt x="4" y="16"/>
                    <a:pt x="5" y="18"/>
                    <a:pt x="7" y="18"/>
                  </a:cubicBezTo>
                  <a:cubicBezTo>
                    <a:pt x="9" y="18"/>
                    <a:pt x="10" y="16"/>
                    <a:pt x="10" y="11"/>
                  </a:cubicBezTo>
                  <a:cubicBezTo>
                    <a:pt x="10" y="6"/>
                    <a:pt x="9" y="4"/>
                    <a:pt x="7"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 name="Freeform 300"/>
            <p:cNvSpPr>
              <a:spLocks/>
            </p:cNvSpPr>
            <p:nvPr/>
          </p:nvSpPr>
          <p:spPr bwMode="auto">
            <a:xfrm>
              <a:off x="2002" y="3317"/>
              <a:ext cx="15" cy="37"/>
            </a:xfrm>
            <a:custGeom>
              <a:avLst/>
              <a:gdLst>
                <a:gd name="T0" fmla="*/ 9 w 9"/>
                <a:gd name="T1" fmla="*/ 0 h 22"/>
                <a:gd name="T2" fmla="*/ 9 w 9"/>
                <a:gd name="T3" fmla="*/ 22 h 22"/>
                <a:gd name="T4" fmla="*/ 5 w 9"/>
                <a:gd name="T5" fmla="*/ 22 h 22"/>
                <a:gd name="T6" fmla="*/ 5 w 9"/>
                <a:gd name="T7" fmla="*/ 5 h 22"/>
                <a:gd name="T8" fmla="*/ 4 w 9"/>
                <a:gd name="T9" fmla="*/ 6 h 22"/>
                <a:gd name="T10" fmla="*/ 3 w 9"/>
                <a:gd name="T11" fmla="*/ 6 h 22"/>
                <a:gd name="T12" fmla="*/ 2 w 9"/>
                <a:gd name="T13" fmla="*/ 7 h 22"/>
                <a:gd name="T14" fmla="*/ 0 w 9"/>
                <a:gd name="T15" fmla="*/ 7 h 22"/>
                <a:gd name="T16" fmla="*/ 0 w 9"/>
                <a:gd name="T17" fmla="*/ 3 h 22"/>
                <a:gd name="T18" fmla="*/ 4 w 9"/>
                <a:gd name="T19" fmla="*/ 2 h 22"/>
                <a:gd name="T20" fmla="*/ 7 w 9"/>
                <a:gd name="T21" fmla="*/ 0 h 22"/>
                <a:gd name="T22" fmla="*/ 9 w 9"/>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2">
                  <a:moveTo>
                    <a:pt x="9" y="0"/>
                  </a:moveTo>
                  <a:cubicBezTo>
                    <a:pt x="9" y="22"/>
                    <a:pt x="9" y="22"/>
                    <a:pt x="9" y="22"/>
                  </a:cubicBezTo>
                  <a:cubicBezTo>
                    <a:pt x="5" y="22"/>
                    <a:pt x="5" y="22"/>
                    <a:pt x="5" y="22"/>
                  </a:cubicBezTo>
                  <a:cubicBezTo>
                    <a:pt x="5" y="5"/>
                    <a:pt x="5" y="5"/>
                    <a:pt x="5" y="5"/>
                  </a:cubicBezTo>
                  <a:cubicBezTo>
                    <a:pt x="5" y="5"/>
                    <a:pt x="4" y="6"/>
                    <a:pt x="4" y="6"/>
                  </a:cubicBezTo>
                  <a:cubicBezTo>
                    <a:pt x="4" y="6"/>
                    <a:pt x="3" y="6"/>
                    <a:pt x="3" y="6"/>
                  </a:cubicBezTo>
                  <a:cubicBezTo>
                    <a:pt x="2" y="7"/>
                    <a:pt x="2" y="7"/>
                    <a:pt x="2" y="7"/>
                  </a:cubicBezTo>
                  <a:cubicBezTo>
                    <a:pt x="1" y="7"/>
                    <a:pt x="1" y="7"/>
                    <a:pt x="0" y="7"/>
                  </a:cubicBezTo>
                  <a:cubicBezTo>
                    <a:pt x="0" y="3"/>
                    <a:pt x="0" y="3"/>
                    <a:pt x="0" y="3"/>
                  </a:cubicBezTo>
                  <a:cubicBezTo>
                    <a:pt x="2" y="3"/>
                    <a:pt x="3" y="2"/>
                    <a:pt x="4" y="2"/>
                  </a:cubicBezTo>
                  <a:cubicBezTo>
                    <a:pt x="5" y="1"/>
                    <a:pt x="6" y="1"/>
                    <a:pt x="7"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8" name="Freeform 301"/>
            <p:cNvSpPr>
              <a:spLocks noEditPoints="1"/>
            </p:cNvSpPr>
            <p:nvPr/>
          </p:nvSpPr>
          <p:spPr bwMode="auto">
            <a:xfrm>
              <a:off x="2029" y="3317"/>
              <a:ext cx="26" cy="37"/>
            </a:xfrm>
            <a:custGeom>
              <a:avLst/>
              <a:gdLst>
                <a:gd name="T0" fmla="*/ 7 w 15"/>
                <a:gd name="T1" fmla="*/ 22 h 22"/>
                <a:gd name="T2" fmla="*/ 0 w 15"/>
                <a:gd name="T3" fmla="*/ 11 h 22"/>
                <a:gd name="T4" fmla="*/ 2 w 15"/>
                <a:gd name="T5" fmla="*/ 3 h 22"/>
                <a:gd name="T6" fmla="*/ 7 w 15"/>
                <a:gd name="T7" fmla="*/ 0 h 22"/>
                <a:gd name="T8" fmla="*/ 15 w 15"/>
                <a:gd name="T9" fmla="*/ 11 h 22"/>
                <a:gd name="T10" fmla="*/ 13 w 15"/>
                <a:gd name="T11" fmla="*/ 19 h 22"/>
                <a:gd name="T12" fmla="*/ 7 w 15"/>
                <a:gd name="T13" fmla="*/ 22 h 22"/>
                <a:gd name="T14" fmla="*/ 7 w 15"/>
                <a:gd name="T15" fmla="*/ 4 h 22"/>
                <a:gd name="T16" fmla="*/ 4 w 15"/>
                <a:gd name="T17" fmla="*/ 11 h 22"/>
                <a:gd name="T18" fmla="*/ 7 w 15"/>
                <a:gd name="T19" fmla="*/ 18 h 22"/>
                <a:gd name="T20" fmla="*/ 10 w 15"/>
                <a:gd name="T21" fmla="*/ 11 h 22"/>
                <a:gd name="T22" fmla="*/ 7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0" y="5"/>
                    <a:pt x="2" y="3"/>
                  </a:cubicBezTo>
                  <a:cubicBezTo>
                    <a:pt x="3" y="1"/>
                    <a:pt x="5" y="0"/>
                    <a:pt x="7" y="0"/>
                  </a:cubicBezTo>
                  <a:cubicBezTo>
                    <a:pt x="12" y="0"/>
                    <a:pt x="15" y="4"/>
                    <a:pt x="15" y="11"/>
                  </a:cubicBezTo>
                  <a:cubicBezTo>
                    <a:pt x="15" y="14"/>
                    <a:pt x="14" y="17"/>
                    <a:pt x="13" y="19"/>
                  </a:cubicBezTo>
                  <a:cubicBezTo>
                    <a:pt x="11" y="21"/>
                    <a:pt x="10" y="22"/>
                    <a:pt x="7" y="22"/>
                  </a:cubicBezTo>
                  <a:close/>
                  <a:moveTo>
                    <a:pt x="7" y="4"/>
                  </a:moveTo>
                  <a:cubicBezTo>
                    <a:pt x="5" y="4"/>
                    <a:pt x="4" y="6"/>
                    <a:pt x="4" y="11"/>
                  </a:cubicBezTo>
                  <a:cubicBezTo>
                    <a:pt x="4" y="16"/>
                    <a:pt x="5" y="18"/>
                    <a:pt x="7" y="18"/>
                  </a:cubicBezTo>
                  <a:cubicBezTo>
                    <a:pt x="9" y="18"/>
                    <a:pt x="10" y="16"/>
                    <a:pt x="10" y="11"/>
                  </a:cubicBezTo>
                  <a:cubicBezTo>
                    <a:pt x="10" y="6"/>
                    <a:pt x="9" y="4"/>
                    <a:pt x="7"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9" name="Freeform 302"/>
            <p:cNvSpPr>
              <a:spLocks noEditPoints="1"/>
            </p:cNvSpPr>
            <p:nvPr/>
          </p:nvSpPr>
          <p:spPr bwMode="auto">
            <a:xfrm>
              <a:off x="1968" y="3368"/>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7 w 15"/>
                <a:gd name="T15" fmla="*/ 4 h 22"/>
                <a:gd name="T16" fmla="*/ 4 w 15"/>
                <a:gd name="T17" fmla="*/ 11 h 22"/>
                <a:gd name="T18" fmla="*/ 7 w 15"/>
                <a:gd name="T19" fmla="*/ 18 h 22"/>
                <a:gd name="T20" fmla="*/ 10 w 15"/>
                <a:gd name="T21" fmla="*/ 11 h 22"/>
                <a:gd name="T22" fmla="*/ 7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0" y="5"/>
                    <a:pt x="2" y="3"/>
                  </a:cubicBezTo>
                  <a:cubicBezTo>
                    <a:pt x="3" y="1"/>
                    <a:pt x="5" y="0"/>
                    <a:pt x="8" y="0"/>
                  </a:cubicBezTo>
                  <a:cubicBezTo>
                    <a:pt x="12" y="0"/>
                    <a:pt x="15" y="4"/>
                    <a:pt x="15" y="11"/>
                  </a:cubicBezTo>
                  <a:cubicBezTo>
                    <a:pt x="15" y="14"/>
                    <a:pt x="14" y="17"/>
                    <a:pt x="13" y="19"/>
                  </a:cubicBezTo>
                  <a:cubicBezTo>
                    <a:pt x="12" y="21"/>
                    <a:pt x="10" y="22"/>
                    <a:pt x="7" y="22"/>
                  </a:cubicBezTo>
                  <a:close/>
                  <a:moveTo>
                    <a:pt x="7" y="4"/>
                  </a:moveTo>
                  <a:cubicBezTo>
                    <a:pt x="5" y="4"/>
                    <a:pt x="4" y="6"/>
                    <a:pt x="4" y="11"/>
                  </a:cubicBezTo>
                  <a:cubicBezTo>
                    <a:pt x="4" y="16"/>
                    <a:pt x="5" y="18"/>
                    <a:pt x="7" y="18"/>
                  </a:cubicBezTo>
                  <a:cubicBezTo>
                    <a:pt x="9" y="18"/>
                    <a:pt x="10" y="16"/>
                    <a:pt x="10" y="11"/>
                  </a:cubicBezTo>
                  <a:cubicBezTo>
                    <a:pt x="10" y="6"/>
                    <a:pt x="9" y="4"/>
                    <a:pt x="7"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0" name="Freeform 303"/>
            <p:cNvSpPr>
              <a:spLocks noEditPoints="1"/>
            </p:cNvSpPr>
            <p:nvPr/>
          </p:nvSpPr>
          <p:spPr bwMode="auto">
            <a:xfrm>
              <a:off x="1998" y="3368"/>
              <a:ext cx="26" cy="37"/>
            </a:xfrm>
            <a:custGeom>
              <a:avLst/>
              <a:gdLst>
                <a:gd name="T0" fmla="*/ 8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8 w 15"/>
                <a:gd name="T13" fmla="*/ 22 h 22"/>
                <a:gd name="T14" fmla="*/ 8 w 15"/>
                <a:gd name="T15" fmla="*/ 4 h 22"/>
                <a:gd name="T16" fmla="*/ 5 w 15"/>
                <a:gd name="T17" fmla="*/ 11 h 22"/>
                <a:gd name="T18" fmla="*/ 8 w 15"/>
                <a:gd name="T19" fmla="*/ 18 h 22"/>
                <a:gd name="T20" fmla="*/ 11 w 15"/>
                <a:gd name="T21" fmla="*/ 11 h 22"/>
                <a:gd name="T22" fmla="*/ 8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8" y="22"/>
                  </a:moveTo>
                  <a:cubicBezTo>
                    <a:pt x="3" y="22"/>
                    <a:pt x="0" y="18"/>
                    <a:pt x="0" y="11"/>
                  </a:cubicBezTo>
                  <a:cubicBezTo>
                    <a:pt x="0" y="8"/>
                    <a:pt x="1" y="5"/>
                    <a:pt x="2" y="3"/>
                  </a:cubicBezTo>
                  <a:cubicBezTo>
                    <a:pt x="4" y="1"/>
                    <a:pt x="6" y="0"/>
                    <a:pt x="8" y="0"/>
                  </a:cubicBezTo>
                  <a:cubicBezTo>
                    <a:pt x="13" y="0"/>
                    <a:pt x="15" y="4"/>
                    <a:pt x="15" y="11"/>
                  </a:cubicBezTo>
                  <a:cubicBezTo>
                    <a:pt x="15" y="14"/>
                    <a:pt x="15" y="17"/>
                    <a:pt x="13" y="19"/>
                  </a:cubicBezTo>
                  <a:cubicBezTo>
                    <a:pt x="12" y="21"/>
                    <a:pt x="10" y="22"/>
                    <a:pt x="8"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1" name="Freeform 304"/>
            <p:cNvSpPr>
              <a:spLocks/>
            </p:cNvSpPr>
            <p:nvPr/>
          </p:nvSpPr>
          <p:spPr bwMode="auto">
            <a:xfrm>
              <a:off x="2032" y="3368"/>
              <a:ext cx="16" cy="37"/>
            </a:xfrm>
            <a:custGeom>
              <a:avLst/>
              <a:gdLst>
                <a:gd name="T0" fmla="*/ 9 w 9"/>
                <a:gd name="T1" fmla="*/ 0 h 22"/>
                <a:gd name="T2" fmla="*/ 9 w 9"/>
                <a:gd name="T3" fmla="*/ 22 h 22"/>
                <a:gd name="T4" fmla="*/ 4 w 9"/>
                <a:gd name="T5" fmla="*/ 22 h 22"/>
                <a:gd name="T6" fmla="*/ 4 w 9"/>
                <a:gd name="T7" fmla="*/ 5 h 22"/>
                <a:gd name="T8" fmla="*/ 3 w 9"/>
                <a:gd name="T9" fmla="*/ 6 h 22"/>
                <a:gd name="T10" fmla="*/ 2 w 9"/>
                <a:gd name="T11" fmla="*/ 6 h 22"/>
                <a:gd name="T12" fmla="*/ 1 w 9"/>
                <a:gd name="T13" fmla="*/ 7 h 22"/>
                <a:gd name="T14" fmla="*/ 0 w 9"/>
                <a:gd name="T15" fmla="*/ 7 h 22"/>
                <a:gd name="T16" fmla="*/ 0 w 9"/>
                <a:gd name="T17" fmla="*/ 3 h 22"/>
                <a:gd name="T18" fmla="*/ 3 w 9"/>
                <a:gd name="T19" fmla="*/ 2 h 22"/>
                <a:gd name="T20" fmla="*/ 6 w 9"/>
                <a:gd name="T21" fmla="*/ 0 h 22"/>
                <a:gd name="T22" fmla="*/ 9 w 9"/>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2">
                  <a:moveTo>
                    <a:pt x="9" y="0"/>
                  </a:moveTo>
                  <a:cubicBezTo>
                    <a:pt x="9" y="22"/>
                    <a:pt x="9" y="22"/>
                    <a:pt x="9" y="22"/>
                  </a:cubicBezTo>
                  <a:cubicBezTo>
                    <a:pt x="4" y="22"/>
                    <a:pt x="4" y="22"/>
                    <a:pt x="4" y="22"/>
                  </a:cubicBezTo>
                  <a:cubicBezTo>
                    <a:pt x="4" y="5"/>
                    <a:pt x="4" y="5"/>
                    <a:pt x="4" y="5"/>
                  </a:cubicBezTo>
                  <a:cubicBezTo>
                    <a:pt x="4" y="6"/>
                    <a:pt x="4" y="6"/>
                    <a:pt x="3" y="6"/>
                  </a:cubicBezTo>
                  <a:cubicBezTo>
                    <a:pt x="3" y="6"/>
                    <a:pt x="2" y="6"/>
                    <a:pt x="2" y="6"/>
                  </a:cubicBezTo>
                  <a:cubicBezTo>
                    <a:pt x="2" y="7"/>
                    <a:pt x="1" y="7"/>
                    <a:pt x="1" y="7"/>
                  </a:cubicBezTo>
                  <a:cubicBezTo>
                    <a:pt x="0" y="7"/>
                    <a:pt x="0" y="7"/>
                    <a:pt x="0" y="7"/>
                  </a:cubicBezTo>
                  <a:cubicBezTo>
                    <a:pt x="0" y="3"/>
                    <a:pt x="0" y="3"/>
                    <a:pt x="0" y="3"/>
                  </a:cubicBezTo>
                  <a:cubicBezTo>
                    <a:pt x="1" y="3"/>
                    <a:pt x="2" y="2"/>
                    <a:pt x="3" y="2"/>
                  </a:cubicBezTo>
                  <a:cubicBezTo>
                    <a:pt x="4" y="1"/>
                    <a:pt x="5" y="1"/>
                    <a:pt x="6"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2" name="Freeform 305"/>
            <p:cNvSpPr>
              <a:spLocks/>
            </p:cNvSpPr>
            <p:nvPr/>
          </p:nvSpPr>
          <p:spPr bwMode="auto">
            <a:xfrm>
              <a:off x="2094" y="3265"/>
              <a:ext cx="15" cy="36"/>
            </a:xfrm>
            <a:custGeom>
              <a:avLst/>
              <a:gdLst>
                <a:gd name="T0" fmla="*/ 9 w 9"/>
                <a:gd name="T1" fmla="*/ 0 h 21"/>
                <a:gd name="T2" fmla="*/ 9 w 9"/>
                <a:gd name="T3" fmla="*/ 21 h 21"/>
                <a:gd name="T4" fmla="*/ 5 w 9"/>
                <a:gd name="T5" fmla="*/ 21 h 21"/>
                <a:gd name="T6" fmla="*/ 5 w 9"/>
                <a:gd name="T7" fmla="*/ 5 h 21"/>
                <a:gd name="T8" fmla="*/ 4 w 9"/>
                <a:gd name="T9" fmla="*/ 6 h 21"/>
                <a:gd name="T10" fmla="*/ 3 w 9"/>
                <a:gd name="T11" fmla="*/ 6 h 21"/>
                <a:gd name="T12" fmla="*/ 1 w 9"/>
                <a:gd name="T13" fmla="*/ 7 h 21"/>
                <a:gd name="T14" fmla="*/ 0 w 9"/>
                <a:gd name="T15" fmla="*/ 7 h 21"/>
                <a:gd name="T16" fmla="*/ 0 w 9"/>
                <a:gd name="T17" fmla="*/ 3 h 21"/>
                <a:gd name="T18" fmla="*/ 3 w 9"/>
                <a:gd name="T19" fmla="*/ 2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5" y="21"/>
                    <a:pt x="5" y="21"/>
                    <a:pt x="5" y="21"/>
                  </a:cubicBezTo>
                  <a:cubicBezTo>
                    <a:pt x="5" y="5"/>
                    <a:pt x="5" y="5"/>
                    <a:pt x="5" y="5"/>
                  </a:cubicBezTo>
                  <a:cubicBezTo>
                    <a:pt x="4" y="5"/>
                    <a:pt x="4" y="6"/>
                    <a:pt x="4" y="6"/>
                  </a:cubicBezTo>
                  <a:cubicBezTo>
                    <a:pt x="3" y="6"/>
                    <a:pt x="3" y="6"/>
                    <a:pt x="3" y="6"/>
                  </a:cubicBezTo>
                  <a:cubicBezTo>
                    <a:pt x="2" y="6"/>
                    <a:pt x="2" y="7"/>
                    <a:pt x="1" y="7"/>
                  </a:cubicBezTo>
                  <a:cubicBezTo>
                    <a:pt x="1" y="7"/>
                    <a:pt x="0" y="7"/>
                    <a:pt x="0" y="7"/>
                  </a:cubicBezTo>
                  <a:cubicBezTo>
                    <a:pt x="0" y="3"/>
                    <a:pt x="0" y="3"/>
                    <a:pt x="0" y="3"/>
                  </a:cubicBezTo>
                  <a:cubicBezTo>
                    <a:pt x="1" y="3"/>
                    <a:pt x="2" y="2"/>
                    <a:pt x="3" y="2"/>
                  </a:cubicBezTo>
                  <a:cubicBezTo>
                    <a:pt x="5" y="1"/>
                    <a:pt x="6" y="1"/>
                    <a:pt x="6" y="0"/>
                  </a:cubicBez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3" name="Freeform 306"/>
            <p:cNvSpPr>
              <a:spLocks noEditPoints="1"/>
            </p:cNvSpPr>
            <p:nvPr/>
          </p:nvSpPr>
          <p:spPr bwMode="auto">
            <a:xfrm>
              <a:off x="2091" y="3317"/>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8 w 15"/>
                <a:gd name="T15" fmla="*/ 4 h 22"/>
                <a:gd name="T16" fmla="*/ 5 w 15"/>
                <a:gd name="T17" fmla="*/ 11 h 22"/>
                <a:gd name="T18" fmla="*/ 8 w 15"/>
                <a:gd name="T19" fmla="*/ 18 h 22"/>
                <a:gd name="T20" fmla="*/ 11 w 15"/>
                <a:gd name="T21" fmla="*/ 11 h 22"/>
                <a:gd name="T22" fmla="*/ 8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1" y="5"/>
                    <a:pt x="2" y="3"/>
                  </a:cubicBezTo>
                  <a:cubicBezTo>
                    <a:pt x="3" y="1"/>
                    <a:pt x="5" y="0"/>
                    <a:pt x="8" y="0"/>
                  </a:cubicBezTo>
                  <a:cubicBezTo>
                    <a:pt x="13" y="0"/>
                    <a:pt x="15" y="4"/>
                    <a:pt x="15" y="11"/>
                  </a:cubicBezTo>
                  <a:cubicBezTo>
                    <a:pt x="15" y="14"/>
                    <a:pt x="15" y="17"/>
                    <a:pt x="13" y="19"/>
                  </a:cubicBezTo>
                  <a:cubicBezTo>
                    <a:pt x="12" y="21"/>
                    <a:pt x="10" y="22"/>
                    <a:pt x="7"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4" name="Freeform 307"/>
            <p:cNvSpPr>
              <a:spLocks noEditPoints="1"/>
            </p:cNvSpPr>
            <p:nvPr/>
          </p:nvSpPr>
          <p:spPr bwMode="auto">
            <a:xfrm>
              <a:off x="2091" y="3368"/>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8 w 15"/>
                <a:gd name="T15" fmla="*/ 4 h 22"/>
                <a:gd name="T16" fmla="*/ 5 w 15"/>
                <a:gd name="T17" fmla="*/ 11 h 22"/>
                <a:gd name="T18" fmla="*/ 8 w 15"/>
                <a:gd name="T19" fmla="*/ 18 h 22"/>
                <a:gd name="T20" fmla="*/ 11 w 15"/>
                <a:gd name="T21" fmla="*/ 11 h 22"/>
                <a:gd name="T22" fmla="*/ 8 w 15"/>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8"/>
                    <a:pt x="1" y="5"/>
                    <a:pt x="2" y="3"/>
                  </a:cubicBezTo>
                  <a:cubicBezTo>
                    <a:pt x="3" y="1"/>
                    <a:pt x="5" y="0"/>
                    <a:pt x="8" y="0"/>
                  </a:cubicBezTo>
                  <a:cubicBezTo>
                    <a:pt x="13" y="0"/>
                    <a:pt x="15" y="4"/>
                    <a:pt x="15" y="11"/>
                  </a:cubicBezTo>
                  <a:cubicBezTo>
                    <a:pt x="15" y="14"/>
                    <a:pt x="15" y="17"/>
                    <a:pt x="13" y="19"/>
                  </a:cubicBezTo>
                  <a:cubicBezTo>
                    <a:pt x="12" y="21"/>
                    <a:pt x="10" y="22"/>
                    <a:pt x="7"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5" name="Freeform 308"/>
            <p:cNvSpPr>
              <a:spLocks noEditPoints="1"/>
            </p:cNvSpPr>
            <p:nvPr/>
          </p:nvSpPr>
          <p:spPr bwMode="auto">
            <a:xfrm>
              <a:off x="2058" y="3265"/>
              <a:ext cx="27" cy="38"/>
            </a:xfrm>
            <a:custGeom>
              <a:avLst/>
              <a:gdLst>
                <a:gd name="T0" fmla="*/ 8 w 16"/>
                <a:gd name="T1" fmla="*/ 22 h 22"/>
                <a:gd name="T2" fmla="*/ 0 w 16"/>
                <a:gd name="T3" fmla="*/ 11 h 22"/>
                <a:gd name="T4" fmla="*/ 2 w 16"/>
                <a:gd name="T5" fmla="*/ 3 h 22"/>
                <a:gd name="T6" fmla="*/ 8 w 16"/>
                <a:gd name="T7" fmla="*/ 0 h 22"/>
                <a:gd name="T8" fmla="*/ 16 w 16"/>
                <a:gd name="T9" fmla="*/ 11 h 22"/>
                <a:gd name="T10" fmla="*/ 14 w 16"/>
                <a:gd name="T11" fmla="*/ 19 h 22"/>
                <a:gd name="T12" fmla="*/ 8 w 16"/>
                <a:gd name="T13" fmla="*/ 22 h 22"/>
                <a:gd name="T14" fmla="*/ 8 w 16"/>
                <a:gd name="T15" fmla="*/ 4 h 22"/>
                <a:gd name="T16" fmla="*/ 5 w 16"/>
                <a:gd name="T17" fmla="*/ 11 h 22"/>
                <a:gd name="T18" fmla="*/ 8 w 16"/>
                <a:gd name="T19" fmla="*/ 18 h 22"/>
                <a:gd name="T20" fmla="*/ 11 w 16"/>
                <a:gd name="T21" fmla="*/ 11 h 22"/>
                <a:gd name="T22" fmla="*/ 8 w 16"/>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2">
                  <a:moveTo>
                    <a:pt x="8" y="22"/>
                  </a:moveTo>
                  <a:cubicBezTo>
                    <a:pt x="3" y="22"/>
                    <a:pt x="0" y="18"/>
                    <a:pt x="0" y="11"/>
                  </a:cubicBezTo>
                  <a:cubicBezTo>
                    <a:pt x="0" y="8"/>
                    <a:pt x="1" y="5"/>
                    <a:pt x="2" y="3"/>
                  </a:cubicBezTo>
                  <a:cubicBezTo>
                    <a:pt x="4" y="1"/>
                    <a:pt x="6" y="0"/>
                    <a:pt x="8" y="0"/>
                  </a:cubicBezTo>
                  <a:cubicBezTo>
                    <a:pt x="13" y="0"/>
                    <a:pt x="16" y="4"/>
                    <a:pt x="16" y="11"/>
                  </a:cubicBezTo>
                  <a:cubicBezTo>
                    <a:pt x="16" y="14"/>
                    <a:pt x="15" y="17"/>
                    <a:pt x="14" y="19"/>
                  </a:cubicBezTo>
                  <a:cubicBezTo>
                    <a:pt x="12" y="21"/>
                    <a:pt x="10" y="22"/>
                    <a:pt x="8"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6" name="Freeform 309"/>
            <p:cNvSpPr>
              <a:spLocks/>
            </p:cNvSpPr>
            <p:nvPr/>
          </p:nvSpPr>
          <p:spPr bwMode="auto">
            <a:xfrm>
              <a:off x="2062" y="3317"/>
              <a:ext cx="17" cy="37"/>
            </a:xfrm>
            <a:custGeom>
              <a:avLst/>
              <a:gdLst>
                <a:gd name="T0" fmla="*/ 10 w 10"/>
                <a:gd name="T1" fmla="*/ 0 h 22"/>
                <a:gd name="T2" fmla="*/ 10 w 10"/>
                <a:gd name="T3" fmla="*/ 22 h 22"/>
                <a:gd name="T4" fmla="*/ 5 w 10"/>
                <a:gd name="T5" fmla="*/ 22 h 22"/>
                <a:gd name="T6" fmla="*/ 5 w 10"/>
                <a:gd name="T7" fmla="*/ 5 h 22"/>
                <a:gd name="T8" fmla="*/ 4 w 10"/>
                <a:gd name="T9" fmla="*/ 6 h 22"/>
                <a:gd name="T10" fmla="*/ 3 w 10"/>
                <a:gd name="T11" fmla="*/ 6 h 22"/>
                <a:gd name="T12" fmla="*/ 2 w 10"/>
                <a:gd name="T13" fmla="*/ 7 h 22"/>
                <a:gd name="T14" fmla="*/ 0 w 10"/>
                <a:gd name="T15" fmla="*/ 7 h 22"/>
                <a:gd name="T16" fmla="*/ 0 w 10"/>
                <a:gd name="T17" fmla="*/ 3 h 22"/>
                <a:gd name="T18" fmla="*/ 4 w 10"/>
                <a:gd name="T19" fmla="*/ 2 h 22"/>
                <a:gd name="T20" fmla="*/ 7 w 10"/>
                <a:gd name="T21" fmla="*/ 0 h 22"/>
                <a:gd name="T22" fmla="*/ 10 w 10"/>
                <a:gd name="T23"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2">
                  <a:moveTo>
                    <a:pt x="10" y="0"/>
                  </a:moveTo>
                  <a:cubicBezTo>
                    <a:pt x="10" y="22"/>
                    <a:pt x="10" y="22"/>
                    <a:pt x="10" y="22"/>
                  </a:cubicBezTo>
                  <a:cubicBezTo>
                    <a:pt x="5" y="22"/>
                    <a:pt x="5" y="22"/>
                    <a:pt x="5" y="22"/>
                  </a:cubicBezTo>
                  <a:cubicBezTo>
                    <a:pt x="5" y="5"/>
                    <a:pt x="5" y="5"/>
                    <a:pt x="5" y="5"/>
                  </a:cubicBezTo>
                  <a:cubicBezTo>
                    <a:pt x="5" y="5"/>
                    <a:pt x="4" y="6"/>
                    <a:pt x="4" y="6"/>
                  </a:cubicBezTo>
                  <a:cubicBezTo>
                    <a:pt x="4" y="6"/>
                    <a:pt x="3" y="6"/>
                    <a:pt x="3" y="6"/>
                  </a:cubicBezTo>
                  <a:cubicBezTo>
                    <a:pt x="3" y="7"/>
                    <a:pt x="2" y="7"/>
                    <a:pt x="2" y="7"/>
                  </a:cubicBezTo>
                  <a:cubicBezTo>
                    <a:pt x="1" y="7"/>
                    <a:pt x="1" y="7"/>
                    <a:pt x="0" y="7"/>
                  </a:cubicBezTo>
                  <a:cubicBezTo>
                    <a:pt x="0" y="3"/>
                    <a:pt x="0" y="3"/>
                    <a:pt x="0" y="3"/>
                  </a:cubicBezTo>
                  <a:cubicBezTo>
                    <a:pt x="2" y="3"/>
                    <a:pt x="3" y="2"/>
                    <a:pt x="4" y="2"/>
                  </a:cubicBezTo>
                  <a:cubicBezTo>
                    <a:pt x="5" y="1"/>
                    <a:pt x="6" y="1"/>
                    <a:pt x="7" y="0"/>
                  </a:cubicBezTo>
                  <a:lnTo>
                    <a:pt x="10"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7" name="Freeform 310"/>
            <p:cNvSpPr>
              <a:spLocks noEditPoints="1"/>
            </p:cNvSpPr>
            <p:nvPr/>
          </p:nvSpPr>
          <p:spPr bwMode="auto">
            <a:xfrm>
              <a:off x="2058" y="3368"/>
              <a:ext cx="27" cy="37"/>
            </a:xfrm>
            <a:custGeom>
              <a:avLst/>
              <a:gdLst>
                <a:gd name="T0" fmla="*/ 8 w 16"/>
                <a:gd name="T1" fmla="*/ 22 h 22"/>
                <a:gd name="T2" fmla="*/ 0 w 16"/>
                <a:gd name="T3" fmla="*/ 11 h 22"/>
                <a:gd name="T4" fmla="*/ 2 w 16"/>
                <a:gd name="T5" fmla="*/ 3 h 22"/>
                <a:gd name="T6" fmla="*/ 8 w 16"/>
                <a:gd name="T7" fmla="*/ 0 h 22"/>
                <a:gd name="T8" fmla="*/ 16 w 16"/>
                <a:gd name="T9" fmla="*/ 11 h 22"/>
                <a:gd name="T10" fmla="*/ 14 w 16"/>
                <a:gd name="T11" fmla="*/ 19 h 22"/>
                <a:gd name="T12" fmla="*/ 8 w 16"/>
                <a:gd name="T13" fmla="*/ 22 h 22"/>
                <a:gd name="T14" fmla="*/ 8 w 16"/>
                <a:gd name="T15" fmla="*/ 4 h 22"/>
                <a:gd name="T16" fmla="*/ 5 w 16"/>
                <a:gd name="T17" fmla="*/ 11 h 22"/>
                <a:gd name="T18" fmla="*/ 8 w 16"/>
                <a:gd name="T19" fmla="*/ 18 h 22"/>
                <a:gd name="T20" fmla="*/ 11 w 16"/>
                <a:gd name="T21" fmla="*/ 11 h 22"/>
                <a:gd name="T22" fmla="*/ 8 w 16"/>
                <a:gd name="T2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2">
                  <a:moveTo>
                    <a:pt x="8" y="22"/>
                  </a:moveTo>
                  <a:cubicBezTo>
                    <a:pt x="3" y="22"/>
                    <a:pt x="0" y="18"/>
                    <a:pt x="0" y="11"/>
                  </a:cubicBezTo>
                  <a:cubicBezTo>
                    <a:pt x="0" y="8"/>
                    <a:pt x="1" y="5"/>
                    <a:pt x="2" y="3"/>
                  </a:cubicBezTo>
                  <a:cubicBezTo>
                    <a:pt x="4" y="1"/>
                    <a:pt x="6" y="0"/>
                    <a:pt x="8" y="0"/>
                  </a:cubicBezTo>
                  <a:cubicBezTo>
                    <a:pt x="13" y="0"/>
                    <a:pt x="16" y="4"/>
                    <a:pt x="16" y="11"/>
                  </a:cubicBezTo>
                  <a:cubicBezTo>
                    <a:pt x="16" y="14"/>
                    <a:pt x="15" y="17"/>
                    <a:pt x="14" y="19"/>
                  </a:cubicBezTo>
                  <a:cubicBezTo>
                    <a:pt x="12" y="21"/>
                    <a:pt x="10" y="22"/>
                    <a:pt x="8" y="22"/>
                  </a:cubicBezTo>
                  <a:close/>
                  <a:moveTo>
                    <a:pt x="8" y="4"/>
                  </a:moveTo>
                  <a:cubicBezTo>
                    <a:pt x="6" y="4"/>
                    <a:pt x="5" y="6"/>
                    <a:pt x="5" y="11"/>
                  </a:cubicBezTo>
                  <a:cubicBezTo>
                    <a:pt x="5" y="16"/>
                    <a:pt x="6" y="18"/>
                    <a:pt x="8" y="18"/>
                  </a:cubicBezTo>
                  <a:cubicBezTo>
                    <a:pt x="10" y="18"/>
                    <a:pt x="11" y="16"/>
                    <a:pt x="11" y="11"/>
                  </a:cubicBezTo>
                  <a:cubicBezTo>
                    <a:pt x="11" y="6"/>
                    <a:pt x="10" y="4"/>
                    <a:pt x="8" y="4"/>
                  </a:cubicBez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8" name="Rectangle 311"/>
            <p:cNvSpPr>
              <a:spLocks noChangeArrowheads="1"/>
            </p:cNvSpPr>
            <p:nvPr/>
          </p:nvSpPr>
          <p:spPr bwMode="auto">
            <a:xfrm>
              <a:off x="1848" y="2613"/>
              <a:ext cx="319" cy="319"/>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9" name="Freeform 312"/>
            <p:cNvSpPr>
              <a:spLocks/>
            </p:cNvSpPr>
            <p:nvPr/>
          </p:nvSpPr>
          <p:spPr bwMode="auto">
            <a:xfrm>
              <a:off x="1904" y="2671"/>
              <a:ext cx="23" cy="53"/>
            </a:xfrm>
            <a:custGeom>
              <a:avLst/>
              <a:gdLst>
                <a:gd name="T0" fmla="*/ 13 w 13"/>
                <a:gd name="T1" fmla="*/ 0 h 31"/>
                <a:gd name="T2" fmla="*/ 13 w 13"/>
                <a:gd name="T3" fmla="*/ 31 h 31"/>
                <a:gd name="T4" fmla="*/ 6 w 13"/>
                <a:gd name="T5" fmla="*/ 31 h 31"/>
                <a:gd name="T6" fmla="*/ 6 w 13"/>
                <a:gd name="T7" fmla="*/ 7 h 31"/>
                <a:gd name="T8" fmla="*/ 5 w 13"/>
                <a:gd name="T9" fmla="*/ 8 h 31"/>
                <a:gd name="T10" fmla="*/ 3 w 13"/>
                <a:gd name="T11" fmla="*/ 9 h 31"/>
                <a:gd name="T12" fmla="*/ 2 w 13"/>
                <a:gd name="T13" fmla="*/ 10 h 31"/>
                <a:gd name="T14" fmla="*/ 0 w 13"/>
                <a:gd name="T15" fmla="*/ 10 h 31"/>
                <a:gd name="T16" fmla="*/ 0 w 13"/>
                <a:gd name="T17" fmla="*/ 4 h 31"/>
                <a:gd name="T18" fmla="*/ 5 w 13"/>
                <a:gd name="T19" fmla="*/ 2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6" y="31"/>
                    <a:pt x="6" y="31"/>
                    <a:pt x="6" y="31"/>
                  </a:cubicBezTo>
                  <a:cubicBezTo>
                    <a:pt x="6" y="7"/>
                    <a:pt x="6" y="7"/>
                    <a:pt x="6" y="7"/>
                  </a:cubicBezTo>
                  <a:cubicBezTo>
                    <a:pt x="6" y="8"/>
                    <a:pt x="6" y="8"/>
                    <a:pt x="5" y="8"/>
                  </a:cubicBezTo>
                  <a:cubicBezTo>
                    <a:pt x="5" y="8"/>
                    <a:pt x="4" y="9"/>
                    <a:pt x="3" y="9"/>
                  </a:cubicBezTo>
                  <a:cubicBezTo>
                    <a:pt x="3" y="9"/>
                    <a:pt x="2" y="9"/>
                    <a:pt x="2" y="10"/>
                  </a:cubicBezTo>
                  <a:cubicBezTo>
                    <a:pt x="1" y="10"/>
                    <a:pt x="0" y="10"/>
                    <a:pt x="0" y="10"/>
                  </a:cubicBezTo>
                  <a:cubicBezTo>
                    <a:pt x="0" y="4"/>
                    <a:pt x="0" y="4"/>
                    <a:pt x="0" y="4"/>
                  </a:cubicBezTo>
                  <a:cubicBezTo>
                    <a:pt x="2" y="4"/>
                    <a:pt x="3" y="3"/>
                    <a:pt x="5" y="2"/>
                  </a:cubicBezTo>
                  <a:cubicBezTo>
                    <a:pt x="6" y="1"/>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0" name="Freeform 313"/>
            <p:cNvSpPr>
              <a:spLocks noEditPoints="1"/>
            </p:cNvSpPr>
            <p:nvPr/>
          </p:nvSpPr>
          <p:spPr bwMode="auto">
            <a:xfrm>
              <a:off x="1945" y="2671"/>
              <a:ext cx="38" cy="54"/>
            </a:xfrm>
            <a:custGeom>
              <a:avLst/>
              <a:gdLst>
                <a:gd name="T0" fmla="*/ 11 w 22"/>
                <a:gd name="T1" fmla="*/ 32 h 32"/>
                <a:gd name="T2" fmla="*/ 0 w 22"/>
                <a:gd name="T3" fmla="*/ 16 h 32"/>
                <a:gd name="T4" fmla="*/ 3 w 22"/>
                <a:gd name="T5" fmla="*/ 4 h 32"/>
                <a:gd name="T6" fmla="*/ 11 w 22"/>
                <a:gd name="T7" fmla="*/ 0 h 32"/>
                <a:gd name="T8" fmla="*/ 22 w 22"/>
                <a:gd name="T9" fmla="*/ 15 h 32"/>
                <a:gd name="T10" fmla="*/ 19 w 22"/>
                <a:gd name="T11" fmla="*/ 27 h 32"/>
                <a:gd name="T12" fmla="*/ 11 w 22"/>
                <a:gd name="T13" fmla="*/ 32 h 32"/>
                <a:gd name="T14" fmla="*/ 11 w 22"/>
                <a:gd name="T15" fmla="*/ 5 h 32"/>
                <a:gd name="T16" fmla="*/ 7 w 22"/>
                <a:gd name="T17" fmla="*/ 16 h 32"/>
                <a:gd name="T18" fmla="*/ 11 w 22"/>
                <a:gd name="T19" fmla="*/ 26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6"/>
                    <a:pt x="0" y="16"/>
                  </a:cubicBezTo>
                  <a:cubicBezTo>
                    <a:pt x="0" y="11"/>
                    <a:pt x="1" y="7"/>
                    <a:pt x="3" y="4"/>
                  </a:cubicBezTo>
                  <a:cubicBezTo>
                    <a:pt x="5" y="1"/>
                    <a:pt x="8" y="0"/>
                    <a:pt x="11" y="0"/>
                  </a:cubicBezTo>
                  <a:cubicBezTo>
                    <a:pt x="19" y="0"/>
                    <a:pt x="22" y="5"/>
                    <a:pt x="22" y="15"/>
                  </a:cubicBezTo>
                  <a:cubicBezTo>
                    <a:pt x="22" y="21"/>
                    <a:pt x="21" y="25"/>
                    <a:pt x="19" y="27"/>
                  </a:cubicBezTo>
                  <a:cubicBezTo>
                    <a:pt x="17" y="30"/>
                    <a:pt x="14" y="32"/>
                    <a:pt x="11" y="32"/>
                  </a:cubicBezTo>
                  <a:close/>
                  <a:moveTo>
                    <a:pt x="11" y="5"/>
                  </a:moveTo>
                  <a:cubicBezTo>
                    <a:pt x="8" y="5"/>
                    <a:pt x="7" y="9"/>
                    <a:pt x="7" y="16"/>
                  </a:cubicBezTo>
                  <a:cubicBezTo>
                    <a:pt x="7" y="23"/>
                    <a:pt x="8" y="26"/>
                    <a:pt x="11" y="26"/>
                  </a:cubicBezTo>
                  <a:cubicBezTo>
                    <a:pt x="14" y="26"/>
                    <a:pt x="15" y="23"/>
                    <a:pt x="15" y="16"/>
                  </a:cubicBezTo>
                  <a:cubicBezTo>
                    <a:pt x="15" y="9"/>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1" name="Freeform 314"/>
            <p:cNvSpPr>
              <a:spLocks/>
            </p:cNvSpPr>
            <p:nvPr/>
          </p:nvSpPr>
          <p:spPr bwMode="auto">
            <a:xfrm>
              <a:off x="1993" y="2671"/>
              <a:ext cx="22" cy="53"/>
            </a:xfrm>
            <a:custGeom>
              <a:avLst/>
              <a:gdLst>
                <a:gd name="T0" fmla="*/ 13 w 13"/>
                <a:gd name="T1" fmla="*/ 0 h 31"/>
                <a:gd name="T2" fmla="*/ 13 w 13"/>
                <a:gd name="T3" fmla="*/ 31 h 31"/>
                <a:gd name="T4" fmla="*/ 7 w 13"/>
                <a:gd name="T5" fmla="*/ 31 h 31"/>
                <a:gd name="T6" fmla="*/ 7 w 13"/>
                <a:gd name="T7" fmla="*/ 7 h 31"/>
                <a:gd name="T8" fmla="*/ 5 w 13"/>
                <a:gd name="T9" fmla="*/ 8 h 31"/>
                <a:gd name="T10" fmla="*/ 4 w 13"/>
                <a:gd name="T11" fmla="*/ 9 h 31"/>
                <a:gd name="T12" fmla="*/ 2 w 13"/>
                <a:gd name="T13" fmla="*/ 10 h 31"/>
                <a:gd name="T14" fmla="*/ 0 w 13"/>
                <a:gd name="T15" fmla="*/ 10 h 31"/>
                <a:gd name="T16" fmla="*/ 0 w 13"/>
                <a:gd name="T17" fmla="*/ 4 h 31"/>
                <a:gd name="T18" fmla="*/ 5 w 13"/>
                <a:gd name="T19" fmla="*/ 2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7" y="31"/>
                    <a:pt x="7" y="31"/>
                    <a:pt x="7" y="31"/>
                  </a:cubicBezTo>
                  <a:cubicBezTo>
                    <a:pt x="7" y="7"/>
                    <a:pt x="7" y="7"/>
                    <a:pt x="7" y="7"/>
                  </a:cubicBezTo>
                  <a:cubicBezTo>
                    <a:pt x="6" y="8"/>
                    <a:pt x="6" y="8"/>
                    <a:pt x="5" y="8"/>
                  </a:cubicBezTo>
                  <a:cubicBezTo>
                    <a:pt x="5" y="8"/>
                    <a:pt x="4" y="9"/>
                    <a:pt x="4" y="9"/>
                  </a:cubicBezTo>
                  <a:cubicBezTo>
                    <a:pt x="3" y="9"/>
                    <a:pt x="3" y="9"/>
                    <a:pt x="2" y="10"/>
                  </a:cubicBezTo>
                  <a:cubicBezTo>
                    <a:pt x="1" y="10"/>
                    <a:pt x="1" y="10"/>
                    <a:pt x="0" y="10"/>
                  </a:cubicBezTo>
                  <a:cubicBezTo>
                    <a:pt x="0" y="4"/>
                    <a:pt x="0" y="4"/>
                    <a:pt x="0" y="4"/>
                  </a:cubicBezTo>
                  <a:cubicBezTo>
                    <a:pt x="2" y="4"/>
                    <a:pt x="4" y="3"/>
                    <a:pt x="5" y="2"/>
                  </a:cubicBezTo>
                  <a:cubicBezTo>
                    <a:pt x="7" y="1"/>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2" name="Freeform 315"/>
            <p:cNvSpPr>
              <a:spLocks noEditPoints="1"/>
            </p:cNvSpPr>
            <p:nvPr/>
          </p:nvSpPr>
          <p:spPr bwMode="auto">
            <a:xfrm>
              <a:off x="1899" y="2746"/>
              <a:ext cx="38" cy="53"/>
            </a:xfrm>
            <a:custGeom>
              <a:avLst/>
              <a:gdLst>
                <a:gd name="T0" fmla="*/ 11 w 22"/>
                <a:gd name="T1" fmla="*/ 31 h 31"/>
                <a:gd name="T2" fmla="*/ 0 w 22"/>
                <a:gd name="T3" fmla="*/ 16 h 31"/>
                <a:gd name="T4" fmla="*/ 3 w 22"/>
                <a:gd name="T5" fmla="*/ 4 h 31"/>
                <a:gd name="T6" fmla="*/ 11 w 22"/>
                <a:gd name="T7" fmla="*/ 0 h 31"/>
                <a:gd name="T8" fmla="*/ 22 w 22"/>
                <a:gd name="T9" fmla="*/ 15 h 31"/>
                <a:gd name="T10" fmla="*/ 19 w 22"/>
                <a:gd name="T11" fmla="*/ 27 h 31"/>
                <a:gd name="T12" fmla="*/ 11 w 22"/>
                <a:gd name="T13" fmla="*/ 31 h 31"/>
                <a:gd name="T14" fmla="*/ 11 w 22"/>
                <a:gd name="T15" fmla="*/ 5 h 31"/>
                <a:gd name="T16" fmla="*/ 7 w 22"/>
                <a:gd name="T17" fmla="*/ 16 h 31"/>
                <a:gd name="T18" fmla="*/ 11 w 22"/>
                <a:gd name="T19" fmla="*/ 26 h 31"/>
                <a:gd name="T20" fmla="*/ 15 w 22"/>
                <a:gd name="T21" fmla="*/ 15 h 31"/>
                <a:gd name="T22" fmla="*/ 11 w 22"/>
                <a:gd name="T23" fmla="*/ 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1">
                  <a:moveTo>
                    <a:pt x="11" y="31"/>
                  </a:moveTo>
                  <a:cubicBezTo>
                    <a:pt x="3" y="31"/>
                    <a:pt x="0" y="26"/>
                    <a:pt x="0" y="16"/>
                  </a:cubicBezTo>
                  <a:cubicBezTo>
                    <a:pt x="0" y="11"/>
                    <a:pt x="1" y="7"/>
                    <a:pt x="3" y="4"/>
                  </a:cubicBezTo>
                  <a:cubicBezTo>
                    <a:pt x="5" y="1"/>
                    <a:pt x="8" y="0"/>
                    <a:pt x="11" y="0"/>
                  </a:cubicBezTo>
                  <a:cubicBezTo>
                    <a:pt x="18" y="0"/>
                    <a:pt x="22" y="5"/>
                    <a:pt x="22" y="15"/>
                  </a:cubicBezTo>
                  <a:cubicBezTo>
                    <a:pt x="22" y="20"/>
                    <a:pt x="21" y="24"/>
                    <a:pt x="19" y="27"/>
                  </a:cubicBezTo>
                  <a:cubicBezTo>
                    <a:pt x="17" y="30"/>
                    <a:pt x="14" y="31"/>
                    <a:pt x="11" y="31"/>
                  </a:cubicBezTo>
                  <a:close/>
                  <a:moveTo>
                    <a:pt x="11" y="5"/>
                  </a:moveTo>
                  <a:cubicBezTo>
                    <a:pt x="8" y="5"/>
                    <a:pt x="7" y="8"/>
                    <a:pt x="7" y="16"/>
                  </a:cubicBezTo>
                  <a:cubicBezTo>
                    <a:pt x="7" y="23"/>
                    <a:pt x="8" y="26"/>
                    <a:pt x="11" y="26"/>
                  </a:cubicBezTo>
                  <a:cubicBezTo>
                    <a:pt x="14" y="26"/>
                    <a:pt x="15" y="23"/>
                    <a:pt x="15" y="15"/>
                  </a:cubicBezTo>
                  <a:cubicBezTo>
                    <a:pt x="15" y="8"/>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3" name="Freeform 316"/>
            <p:cNvSpPr>
              <a:spLocks/>
            </p:cNvSpPr>
            <p:nvPr/>
          </p:nvSpPr>
          <p:spPr bwMode="auto">
            <a:xfrm>
              <a:off x="1950" y="2744"/>
              <a:ext cx="23" cy="55"/>
            </a:xfrm>
            <a:custGeom>
              <a:avLst/>
              <a:gdLst>
                <a:gd name="T0" fmla="*/ 13 w 13"/>
                <a:gd name="T1" fmla="*/ 0 h 32"/>
                <a:gd name="T2" fmla="*/ 13 w 13"/>
                <a:gd name="T3" fmla="*/ 32 h 32"/>
                <a:gd name="T4" fmla="*/ 6 w 13"/>
                <a:gd name="T5" fmla="*/ 32 h 32"/>
                <a:gd name="T6" fmla="*/ 6 w 13"/>
                <a:gd name="T7" fmla="*/ 8 h 32"/>
                <a:gd name="T8" fmla="*/ 5 w 13"/>
                <a:gd name="T9" fmla="*/ 9 h 32"/>
                <a:gd name="T10" fmla="*/ 4 w 13"/>
                <a:gd name="T11" fmla="*/ 10 h 32"/>
                <a:gd name="T12" fmla="*/ 2 w 13"/>
                <a:gd name="T13" fmla="*/ 10 h 32"/>
                <a:gd name="T14" fmla="*/ 0 w 13"/>
                <a:gd name="T15" fmla="*/ 11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6" y="32"/>
                    <a:pt x="6" y="32"/>
                    <a:pt x="6" y="32"/>
                  </a:cubicBezTo>
                  <a:cubicBezTo>
                    <a:pt x="6" y="8"/>
                    <a:pt x="6" y="8"/>
                    <a:pt x="6" y="8"/>
                  </a:cubicBezTo>
                  <a:cubicBezTo>
                    <a:pt x="6" y="8"/>
                    <a:pt x="6" y="9"/>
                    <a:pt x="5" y="9"/>
                  </a:cubicBezTo>
                  <a:cubicBezTo>
                    <a:pt x="5" y="9"/>
                    <a:pt x="4" y="10"/>
                    <a:pt x="4" y="10"/>
                  </a:cubicBezTo>
                  <a:cubicBezTo>
                    <a:pt x="3" y="10"/>
                    <a:pt x="2" y="10"/>
                    <a:pt x="2" y="10"/>
                  </a:cubicBezTo>
                  <a:cubicBezTo>
                    <a:pt x="1" y="11"/>
                    <a:pt x="1" y="11"/>
                    <a:pt x="0" y="11"/>
                  </a:cubicBezTo>
                  <a:cubicBezTo>
                    <a:pt x="0" y="5"/>
                    <a:pt x="0" y="5"/>
                    <a:pt x="0" y="5"/>
                  </a:cubicBezTo>
                  <a:cubicBezTo>
                    <a:pt x="2" y="5"/>
                    <a:pt x="3" y="4"/>
                    <a:pt x="5" y="3"/>
                  </a:cubicBezTo>
                  <a:cubicBezTo>
                    <a:pt x="6" y="2"/>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4" name="Freeform 317"/>
            <p:cNvSpPr>
              <a:spLocks noEditPoints="1"/>
            </p:cNvSpPr>
            <p:nvPr/>
          </p:nvSpPr>
          <p:spPr bwMode="auto">
            <a:xfrm>
              <a:off x="1988" y="2746"/>
              <a:ext cx="38" cy="53"/>
            </a:xfrm>
            <a:custGeom>
              <a:avLst/>
              <a:gdLst>
                <a:gd name="T0" fmla="*/ 11 w 22"/>
                <a:gd name="T1" fmla="*/ 31 h 31"/>
                <a:gd name="T2" fmla="*/ 0 w 22"/>
                <a:gd name="T3" fmla="*/ 16 h 31"/>
                <a:gd name="T4" fmla="*/ 3 w 22"/>
                <a:gd name="T5" fmla="*/ 4 h 31"/>
                <a:gd name="T6" fmla="*/ 12 w 22"/>
                <a:gd name="T7" fmla="*/ 0 h 31"/>
                <a:gd name="T8" fmla="*/ 22 w 22"/>
                <a:gd name="T9" fmla="*/ 15 h 31"/>
                <a:gd name="T10" fmla="*/ 19 w 22"/>
                <a:gd name="T11" fmla="*/ 27 h 31"/>
                <a:gd name="T12" fmla="*/ 11 w 22"/>
                <a:gd name="T13" fmla="*/ 31 h 31"/>
                <a:gd name="T14" fmla="*/ 11 w 22"/>
                <a:gd name="T15" fmla="*/ 5 h 31"/>
                <a:gd name="T16" fmla="*/ 7 w 22"/>
                <a:gd name="T17" fmla="*/ 16 h 31"/>
                <a:gd name="T18" fmla="*/ 11 w 22"/>
                <a:gd name="T19" fmla="*/ 26 h 31"/>
                <a:gd name="T20" fmla="*/ 15 w 22"/>
                <a:gd name="T21" fmla="*/ 15 h 31"/>
                <a:gd name="T22" fmla="*/ 11 w 22"/>
                <a:gd name="T23" fmla="*/ 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1">
                  <a:moveTo>
                    <a:pt x="11" y="31"/>
                  </a:moveTo>
                  <a:cubicBezTo>
                    <a:pt x="4" y="31"/>
                    <a:pt x="0" y="26"/>
                    <a:pt x="0" y="16"/>
                  </a:cubicBezTo>
                  <a:cubicBezTo>
                    <a:pt x="0" y="11"/>
                    <a:pt x="1" y="7"/>
                    <a:pt x="3" y="4"/>
                  </a:cubicBezTo>
                  <a:cubicBezTo>
                    <a:pt x="5" y="1"/>
                    <a:pt x="8" y="0"/>
                    <a:pt x="12" y="0"/>
                  </a:cubicBezTo>
                  <a:cubicBezTo>
                    <a:pt x="19" y="0"/>
                    <a:pt x="22" y="5"/>
                    <a:pt x="22" y="15"/>
                  </a:cubicBezTo>
                  <a:cubicBezTo>
                    <a:pt x="22" y="20"/>
                    <a:pt x="21" y="24"/>
                    <a:pt x="19" y="27"/>
                  </a:cubicBezTo>
                  <a:cubicBezTo>
                    <a:pt x="17" y="30"/>
                    <a:pt x="15" y="31"/>
                    <a:pt x="11" y="31"/>
                  </a:cubicBezTo>
                  <a:close/>
                  <a:moveTo>
                    <a:pt x="11" y="5"/>
                  </a:moveTo>
                  <a:cubicBezTo>
                    <a:pt x="8" y="5"/>
                    <a:pt x="7" y="8"/>
                    <a:pt x="7" y="16"/>
                  </a:cubicBezTo>
                  <a:cubicBezTo>
                    <a:pt x="7" y="23"/>
                    <a:pt x="8" y="26"/>
                    <a:pt x="11" y="26"/>
                  </a:cubicBezTo>
                  <a:cubicBezTo>
                    <a:pt x="14" y="26"/>
                    <a:pt x="15" y="23"/>
                    <a:pt x="15" y="15"/>
                  </a:cubicBezTo>
                  <a:cubicBezTo>
                    <a:pt x="15" y="8"/>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5" name="Freeform 318"/>
            <p:cNvSpPr>
              <a:spLocks noEditPoints="1"/>
            </p:cNvSpPr>
            <p:nvPr/>
          </p:nvSpPr>
          <p:spPr bwMode="auto">
            <a:xfrm>
              <a:off x="1899" y="2819"/>
              <a:ext cx="38" cy="55"/>
            </a:xfrm>
            <a:custGeom>
              <a:avLst/>
              <a:gdLst>
                <a:gd name="T0" fmla="*/ 11 w 22"/>
                <a:gd name="T1" fmla="*/ 32 h 32"/>
                <a:gd name="T2" fmla="*/ 0 w 22"/>
                <a:gd name="T3" fmla="*/ 17 h 32"/>
                <a:gd name="T4" fmla="*/ 3 w 22"/>
                <a:gd name="T5" fmla="*/ 5 h 32"/>
                <a:gd name="T6" fmla="*/ 11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3" y="32"/>
                    <a:pt x="0" y="27"/>
                    <a:pt x="0" y="17"/>
                  </a:cubicBezTo>
                  <a:cubicBezTo>
                    <a:pt x="0" y="11"/>
                    <a:pt x="1" y="7"/>
                    <a:pt x="3" y="5"/>
                  </a:cubicBezTo>
                  <a:cubicBezTo>
                    <a:pt x="5" y="2"/>
                    <a:pt x="8" y="0"/>
                    <a:pt x="11" y="0"/>
                  </a:cubicBezTo>
                  <a:cubicBezTo>
                    <a:pt x="18" y="0"/>
                    <a:pt x="22" y="6"/>
                    <a:pt x="22" y="16"/>
                  </a:cubicBezTo>
                  <a:cubicBezTo>
                    <a:pt x="22" y="21"/>
                    <a:pt x="21" y="25"/>
                    <a:pt x="19" y="28"/>
                  </a:cubicBezTo>
                  <a:cubicBezTo>
                    <a:pt x="17" y="31"/>
                    <a:pt x="14" y="32"/>
                    <a:pt x="11" y="32"/>
                  </a:cubicBezTo>
                  <a:close/>
                  <a:moveTo>
                    <a:pt x="11" y="6"/>
                  </a:moveTo>
                  <a:cubicBezTo>
                    <a:pt x="8" y="6"/>
                    <a:pt x="7" y="9"/>
                    <a:pt x="7" y="17"/>
                  </a:cubicBezTo>
                  <a:cubicBezTo>
                    <a:pt x="7" y="24"/>
                    <a:pt x="8" y="27"/>
                    <a:pt x="11" y="27"/>
                  </a:cubicBezTo>
                  <a:cubicBezTo>
                    <a:pt x="14" y="27"/>
                    <a:pt x="15" y="23"/>
                    <a:pt x="15" y="16"/>
                  </a:cubicBezTo>
                  <a:cubicBezTo>
                    <a:pt x="15" y="9"/>
                    <a:pt x="14" y="6"/>
                    <a:pt x="11" y="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6" name="Freeform 319"/>
            <p:cNvSpPr>
              <a:spLocks noEditPoints="1"/>
            </p:cNvSpPr>
            <p:nvPr/>
          </p:nvSpPr>
          <p:spPr bwMode="auto">
            <a:xfrm>
              <a:off x="1945" y="2819"/>
              <a:ext cx="38" cy="55"/>
            </a:xfrm>
            <a:custGeom>
              <a:avLst/>
              <a:gdLst>
                <a:gd name="T0" fmla="*/ 11 w 22"/>
                <a:gd name="T1" fmla="*/ 32 h 32"/>
                <a:gd name="T2" fmla="*/ 0 w 22"/>
                <a:gd name="T3" fmla="*/ 17 h 32"/>
                <a:gd name="T4" fmla="*/ 3 w 22"/>
                <a:gd name="T5" fmla="*/ 5 h 32"/>
                <a:gd name="T6" fmla="*/ 11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1" y="0"/>
                  </a:cubicBezTo>
                  <a:cubicBezTo>
                    <a:pt x="19" y="0"/>
                    <a:pt x="22" y="6"/>
                    <a:pt x="22" y="16"/>
                  </a:cubicBezTo>
                  <a:cubicBezTo>
                    <a:pt x="22" y="21"/>
                    <a:pt x="21" y="25"/>
                    <a:pt x="19" y="28"/>
                  </a:cubicBezTo>
                  <a:cubicBezTo>
                    <a:pt x="17" y="31"/>
                    <a:pt x="14" y="32"/>
                    <a:pt x="11" y="32"/>
                  </a:cubicBezTo>
                  <a:close/>
                  <a:moveTo>
                    <a:pt x="11" y="6"/>
                  </a:moveTo>
                  <a:cubicBezTo>
                    <a:pt x="8" y="6"/>
                    <a:pt x="7" y="9"/>
                    <a:pt x="7" y="17"/>
                  </a:cubicBezTo>
                  <a:cubicBezTo>
                    <a:pt x="7" y="24"/>
                    <a:pt x="8" y="27"/>
                    <a:pt x="11" y="27"/>
                  </a:cubicBezTo>
                  <a:cubicBezTo>
                    <a:pt x="14" y="27"/>
                    <a:pt x="15" y="23"/>
                    <a:pt x="15" y="16"/>
                  </a:cubicBezTo>
                  <a:cubicBezTo>
                    <a:pt x="15" y="9"/>
                    <a:pt x="14" y="6"/>
                    <a:pt x="11" y="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7" name="Freeform 320"/>
            <p:cNvSpPr>
              <a:spLocks/>
            </p:cNvSpPr>
            <p:nvPr/>
          </p:nvSpPr>
          <p:spPr bwMode="auto">
            <a:xfrm>
              <a:off x="1993" y="2819"/>
              <a:ext cx="22" cy="55"/>
            </a:xfrm>
            <a:custGeom>
              <a:avLst/>
              <a:gdLst>
                <a:gd name="T0" fmla="*/ 13 w 13"/>
                <a:gd name="T1" fmla="*/ 0 h 32"/>
                <a:gd name="T2" fmla="*/ 13 w 13"/>
                <a:gd name="T3" fmla="*/ 32 h 32"/>
                <a:gd name="T4" fmla="*/ 7 w 13"/>
                <a:gd name="T5" fmla="*/ 32 h 32"/>
                <a:gd name="T6" fmla="*/ 7 w 13"/>
                <a:gd name="T7" fmla="*/ 8 h 32"/>
                <a:gd name="T8" fmla="*/ 5 w 13"/>
                <a:gd name="T9" fmla="*/ 9 h 32"/>
                <a:gd name="T10" fmla="*/ 4 w 13"/>
                <a:gd name="T11" fmla="*/ 10 h 32"/>
                <a:gd name="T12" fmla="*/ 2 w 13"/>
                <a:gd name="T13" fmla="*/ 10 h 32"/>
                <a:gd name="T14" fmla="*/ 0 w 13"/>
                <a:gd name="T15" fmla="*/ 11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7" y="32"/>
                    <a:pt x="7" y="32"/>
                    <a:pt x="7" y="32"/>
                  </a:cubicBezTo>
                  <a:cubicBezTo>
                    <a:pt x="7" y="8"/>
                    <a:pt x="7" y="8"/>
                    <a:pt x="7" y="8"/>
                  </a:cubicBezTo>
                  <a:cubicBezTo>
                    <a:pt x="6" y="8"/>
                    <a:pt x="6" y="9"/>
                    <a:pt x="5" y="9"/>
                  </a:cubicBezTo>
                  <a:cubicBezTo>
                    <a:pt x="5" y="9"/>
                    <a:pt x="4" y="9"/>
                    <a:pt x="4" y="10"/>
                  </a:cubicBezTo>
                  <a:cubicBezTo>
                    <a:pt x="3" y="10"/>
                    <a:pt x="3" y="10"/>
                    <a:pt x="2" y="10"/>
                  </a:cubicBezTo>
                  <a:cubicBezTo>
                    <a:pt x="1" y="10"/>
                    <a:pt x="1" y="11"/>
                    <a:pt x="0" y="11"/>
                  </a:cubicBezTo>
                  <a:cubicBezTo>
                    <a:pt x="0" y="5"/>
                    <a:pt x="0" y="5"/>
                    <a:pt x="0" y="5"/>
                  </a:cubicBezTo>
                  <a:cubicBezTo>
                    <a:pt x="2" y="4"/>
                    <a:pt x="4" y="4"/>
                    <a:pt x="5" y="3"/>
                  </a:cubicBezTo>
                  <a:cubicBezTo>
                    <a:pt x="7" y="2"/>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8" name="Freeform 321"/>
            <p:cNvSpPr>
              <a:spLocks/>
            </p:cNvSpPr>
            <p:nvPr/>
          </p:nvSpPr>
          <p:spPr bwMode="auto">
            <a:xfrm>
              <a:off x="2084" y="2671"/>
              <a:ext cx="24" cy="53"/>
            </a:xfrm>
            <a:custGeom>
              <a:avLst/>
              <a:gdLst>
                <a:gd name="T0" fmla="*/ 14 w 14"/>
                <a:gd name="T1" fmla="*/ 0 h 31"/>
                <a:gd name="T2" fmla="*/ 14 w 14"/>
                <a:gd name="T3" fmla="*/ 31 h 31"/>
                <a:gd name="T4" fmla="*/ 7 w 14"/>
                <a:gd name="T5" fmla="*/ 31 h 31"/>
                <a:gd name="T6" fmla="*/ 7 w 14"/>
                <a:gd name="T7" fmla="*/ 7 h 31"/>
                <a:gd name="T8" fmla="*/ 5 w 14"/>
                <a:gd name="T9" fmla="*/ 8 h 31"/>
                <a:gd name="T10" fmla="*/ 4 w 14"/>
                <a:gd name="T11" fmla="*/ 9 h 31"/>
                <a:gd name="T12" fmla="*/ 2 w 14"/>
                <a:gd name="T13" fmla="*/ 10 h 31"/>
                <a:gd name="T14" fmla="*/ 0 w 14"/>
                <a:gd name="T15" fmla="*/ 10 h 31"/>
                <a:gd name="T16" fmla="*/ 0 w 14"/>
                <a:gd name="T17" fmla="*/ 4 h 31"/>
                <a:gd name="T18" fmla="*/ 5 w 14"/>
                <a:gd name="T19" fmla="*/ 2 h 31"/>
                <a:gd name="T20" fmla="*/ 9 w 14"/>
                <a:gd name="T21" fmla="*/ 0 h 31"/>
                <a:gd name="T22" fmla="*/ 14 w 14"/>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31">
                  <a:moveTo>
                    <a:pt x="14" y="0"/>
                  </a:moveTo>
                  <a:cubicBezTo>
                    <a:pt x="14" y="31"/>
                    <a:pt x="14" y="31"/>
                    <a:pt x="14" y="31"/>
                  </a:cubicBezTo>
                  <a:cubicBezTo>
                    <a:pt x="7" y="31"/>
                    <a:pt x="7" y="31"/>
                    <a:pt x="7" y="31"/>
                  </a:cubicBezTo>
                  <a:cubicBezTo>
                    <a:pt x="7" y="7"/>
                    <a:pt x="7" y="7"/>
                    <a:pt x="7" y="7"/>
                  </a:cubicBezTo>
                  <a:cubicBezTo>
                    <a:pt x="6" y="8"/>
                    <a:pt x="6" y="8"/>
                    <a:pt x="5" y="8"/>
                  </a:cubicBezTo>
                  <a:cubicBezTo>
                    <a:pt x="5" y="8"/>
                    <a:pt x="4" y="9"/>
                    <a:pt x="4" y="9"/>
                  </a:cubicBezTo>
                  <a:cubicBezTo>
                    <a:pt x="3" y="9"/>
                    <a:pt x="3" y="9"/>
                    <a:pt x="2" y="10"/>
                  </a:cubicBezTo>
                  <a:cubicBezTo>
                    <a:pt x="1" y="10"/>
                    <a:pt x="1" y="10"/>
                    <a:pt x="0" y="10"/>
                  </a:cubicBezTo>
                  <a:cubicBezTo>
                    <a:pt x="0" y="4"/>
                    <a:pt x="0" y="4"/>
                    <a:pt x="0" y="4"/>
                  </a:cubicBezTo>
                  <a:cubicBezTo>
                    <a:pt x="2" y="4"/>
                    <a:pt x="4" y="3"/>
                    <a:pt x="5" y="2"/>
                  </a:cubicBezTo>
                  <a:cubicBezTo>
                    <a:pt x="7" y="1"/>
                    <a:pt x="8" y="1"/>
                    <a:pt x="9" y="0"/>
                  </a:cubicBezTo>
                  <a:lnTo>
                    <a:pt x="14"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9" name="Freeform 322"/>
            <p:cNvSpPr>
              <a:spLocks noEditPoints="1"/>
            </p:cNvSpPr>
            <p:nvPr/>
          </p:nvSpPr>
          <p:spPr bwMode="auto">
            <a:xfrm>
              <a:off x="2079" y="2746"/>
              <a:ext cx="37" cy="53"/>
            </a:xfrm>
            <a:custGeom>
              <a:avLst/>
              <a:gdLst>
                <a:gd name="T0" fmla="*/ 11 w 22"/>
                <a:gd name="T1" fmla="*/ 31 h 31"/>
                <a:gd name="T2" fmla="*/ 0 w 22"/>
                <a:gd name="T3" fmla="*/ 16 h 31"/>
                <a:gd name="T4" fmla="*/ 3 w 22"/>
                <a:gd name="T5" fmla="*/ 4 h 31"/>
                <a:gd name="T6" fmla="*/ 12 w 22"/>
                <a:gd name="T7" fmla="*/ 0 h 31"/>
                <a:gd name="T8" fmla="*/ 22 w 22"/>
                <a:gd name="T9" fmla="*/ 15 h 31"/>
                <a:gd name="T10" fmla="*/ 20 w 22"/>
                <a:gd name="T11" fmla="*/ 27 h 31"/>
                <a:gd name="T12" fmla="*/ 11 w 22"/>
                <a:gd name="T13" fmla="*/ 31 h 31"/>
                <a:gd name="T14" fmla="*/ 11 w 22"/>
                <a:gd name="T15" fmla="*/ 5 h 31"/>
                <a:gd name="T16" fmla="*/ 7 w 22"/>
                <a:gd name="T17" fmla="*/ 16 h 31"/>
                <a:gd name="T18" fmla="*/ 11 w 22"/>
                <a:gd name="T19" fmla="*/ 26 h 31"/>
                <a:gd name="T20" fmla="*/ 16 w 22"/>
                <a:gd name="T21" fmla="*/ 15 h 31"/>
                <a:gd name="T22" fmla="*/ 11 w 22"/>
                <a:gd name="T23" fmla="*/ 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1">
                  <a:moveTo>
                    <a:pt x="11" y="31"/>
                  </a:moveTo>
                  <a:cubicBezTo>
                    <a:pt x="4" y="31"/>
                    <a:pt x="0" y="26"/>
                    <a:pt x="0" y="16"/>
                  </a:cubicBezTo>
                  <a:cubicBezTo>
                    <a:pt x="0" y="11"/>
                    <a:pt x="1" y="7"/>
                    <a:pt x="3" y="4"/>
                  </a:cubicBezTo>
                  <a:cubicBezTo>
                    <a:pt x="5" y="1"/>
                    <a:pt x="8" y="0"/>
                    <a:pt x="12" y="0"/>
                  </a:cubicBezTo>
                  <a:cubicBezTo>
                    <a:pt x="19" y="0"/>
                    <a:pt x="22" y="5"/>
                    <a:pt x="22" y="15"/>
                  </a:cubicBezTo>
                  <a:cubicBezTo>
                    <a:pt x="22" y="20"/>
                    <a:pt x="22" y="24"/>
                    <a:pt x="20" y="27"/>
                  </a:cubicBezTo>
                  <a:cubicBezTo>
                    <a:pt x="18" y="30"/>
                    <a:pt x="15" y="31"/>
                    <a:pt x="11" y="31"/>
                  </a:cubicBezTo>
                  <a:close/>
                  <a:moveTo>
                    <a:pt x="11" y="5"/>
                  </a:moveTo>
                  <a:cubicBezTo>
                    <a:pt x="9" y="5"/>
                    <a:pt x="7" y="8"/>
                    <a:pt x="7" y="16"/>
                  </a:cubicBezTo>
                  <a:cubicBezTo>
                    <a:pt x="7" y="23"/>
                    <a:pt x="9" y="26"/>
                    <a:pt x="11" y="26"/>
                  </a:cubicBezTo>
                  <a:cubicBezTo>
                    <a:pt x="14" y="26"/>
                    <a:pt x="16" y="23"/>
                    <a:pt x="16" y="15"/>
                  </a:cubicBezTo>
                  <a:cubicBezTo>
                    <a:pt x="16" y="8"/>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0" name="Freeform 323"/>
            <p:cNvSpPr>
              <a:spLocks noEditPoints="1"/>
            </p:cNvSpPr>
            <p:nvPr/>
          </p:nvSpPr>
          <p:spPr bwMode="auto">
            <a:xfrm>
              <a:off x="2079" y="2819"/>
              <a:ext cx="37" cy="55"/>
            </a:xfrm>
            <a:custGeom>
              <a:avLst/>
              <a:gdLst>
                <a:gd name="T0" fmla="*/ 11 w 22"/>
                <a:gd name="T1" fmla="*/ 32 h 32"/>
                <a:gd name="T2" fmla="*/ 0 w 22"/>
                <a:gd name="T3" fmla="*/ 17 h 32"/>
                <a:gd name="T4" fmla="*/ 3 w 22"/>
                <a:gd name="T5" fmla="*/ 5 h 32"/>
                <a:gd name="T6" fmla="*/ 12 w 22"/>
                <a:gd name="T7" fmla="*/ 0 h 32"/>
                <a:gd name="T8" fmla="*/ 22 w 22"/>
                <a:gd name="T9" fmla="*/ 16 h 32"/>
                <a:gd name="T10" fmla="*/ 20 w 22"/>
                <a:gd name="T11" fmla="*/ 28 h 32"/>
                <a:gd name="T12" fmla="*/ 11 w 22"/>
                <a:gd name="T13" fmla="*/ 32 h 32"/>
                <a:gd name="T14" fmla="*/ 11 w 22"/>
                <a:gd name="T15" fmla="*/ 6 h 32"/>
                <a:gd name="T16" fmla="*/ 7 w 22"/>
                <a:gd name="T17" fmla="*/ 17 h 32"/>
                <a:gd name="T18" fmla="*/ 11 w 22"/>
                <a:gd name="T19" fmla="*/ 27 h 32"/>
                <a:gd name="T20" fmla="*/ 16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2" y="0"/>
                  </a:cubicBezTo>
                  <a:cubicBezTo>
                    <a:pt x="19" y="0"/>
                    <a:pt x="22" y="6"/>
                    <a:pt x="22" y="16"/>
                  </a:cubicBezTo>
                  <a:cubicBezTo>
                    <a:pt x="22" y="21"/>
                    <a:pt x="22" y="25"/>
                    <a:pt x="20" y="28"/>
                  </a:cubicBezTo>
                  <a:cubicBezTo>
                    <a:pt x="18" y="31"/>
                    <a:pt x="15" y="32"/>
                    <a:pt x="11" y="32"/>
                  </a:cubicBezTo>
                  <a:close/>
                  <a:moveTo>
                    <a:pt x="11" y="6"/>
                  </a:moveTo>
                  <a:cubicBezTo>
                    <a:pt x="9" y="6"/>
                    <a:pt x="7" y="9"/>
                    <a:pt x="7" y="17"/>
                  </a:cubicBezTo>
                  <a:cubicBezTo>
                    <a:pt x="7" y="24"/>
                    <a:pt x="9" y="27"/>
                    <a:pt x="11" y="27"/>
                  </a:cubicBezTo>
                  <a:cubicBezTo>
                    <a:pt x="14" y="27"/>
                    <a:pt x="16" y="23"/>
                    <a:pt x="16" y="16"/>
                  </a:cubicBezTo>
                  <a:cubicBezTo>
                    <a:pt x="16" y="9"/>
                    <a:pt x="14" y="6"/>
                    <a:pt x="11" y="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1" name="Freeform 324"/>
            <p:cNvSpPr>
              <a:spLocks noEditPoints="1"/>
            </p:cNvSpPr>
            <p:nvPr/>
          </p:nvSpPr>
          <p:spPr bwMode="auto">
            <a:xfrm>
              <a:off x="2032" y="2671"/>
              <a:ext cx="38" cy="54"/>
            </a:xfrm>
            <a:custGeom>
              <a:avLst/>
              <a:gdLst>
                <a:gd name="T0" fmla="*/ 11 w 22"/>
                <a:gd name="T1" fmla="*/ 32 h 32"/>
                <a:gd name="T2" fmla="*/ 0 w 22"/>
                <a:gd name="T3" fmla="*/ 16 h 32"/>
                <a:gd name="T4" fmla="*/ 3 w 22"/>
                <a:gd name="T5" fmla="*/ 4 h 32"/>
                <a:gd name="T6" fmla="*/ 12 w 22"/>
                <a:gd name="T7" fmla="*/ 0 h 32"/>
                <a:gd name="T8" fmla="*/ 22 w 22"/>
                <a:gd name="T9" fmla="*/ 15 h 32"/>
                <a:gd name="T10" fmla="*/ 19 w 22"/>
                <a:gd name="T11" fmla="*/ 27 h 32"/>
                <a:gd name="T12" fmla="*/ 11 w 22"/>
                <a:gd name="T13" fmla="*/ 32 h 32"/>
                <a:gd name="T14" fmla="*/ 11 w 22"/>
                <a:gd name="T15" fmla="*/ 5 h 32"/>
                <a:gd name="T16" fmla="*/ 7 w 22"/>
                <a:gd name="T17" fmla="*/ 16 h 32"/>
                <a:gd name="T18" fmla="*/ 11 w 22"/>
                <a:gd name="T19" fmla="*/ 26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6"/>
                    <a:pt x="0" y="16"/>
                  </a:cubicBezTo>
                  <a:cubicBezTo>
                    <a:pt x="0" y="11"/>
                    <a:pt x="1" y="7"/>
                    <a:pt x="3" y="4"/>
                  </a:cubicBezTo>
                  <a:cubicBezTo>
                    <a:pt x="5" y="1"/>
                    <a:pt x="8" y="0"/>
                    <a:pt x="12" y="0"/>
                  </a:cubicBezTo>
                  <a:cubicBezTo>
                    <a:pt x="19" y="0"/>
                    <a:pt x="22" y="5"/>
                    <a:pt x="22" y="15"/>
                  </a:cubicBezTo>
                  <a:cubicBezTo>
                    <a:pt x="22" y="21"/>
                    <a:pt x="21" y="25"/>
                    <a:pt x="19" y="27"/>
                  </a:cubicBezTo>
                  <a:cubicBezTo>
                    <a:pt x="18" y="30"/>
                    <a:pt x="15" y="32"/>
                    <a:pt x="11" y="32"/>
                  </a:cubicBezTo>
                  <a:close/>
                  <a:moveTo>
                    <a:pt x="11" y="5"/>
                  </a:moveTo>
                  <a:cubicBezTo>
                    <a:pt x="8" y="5"/>
                    <a:pt x="7" y="9"/>
                    <a:pt x="7" y="16"/>
                  </a:cubicBezTo>
                  <a:cubicBezTo>
                    <a:pt x="7" y="23"/>
                    <a:pt x="8" y="26"/>
                    <a:pt x="11" y="26"/>
                  </a:cubicBezTo>
                  <a:cubicBezTo>
                    <a:pt x="14" y="26"/>
                    <a:pt x="15" y="23"/>
                    <a:pt x="15" y="16"/>
                  </a:cubicBezTo>
                  <a:cubicBezTo>
                    <a:pt x="15" y="9"/>
                    <a:pt x="14" y="5"/>
                    <a:pt x="11" y="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2" name="Freeform 325"/>
            <p:cNvSpPr>
              <a:spLocks/>
            </p:cNvSpPr>
            <p:nvPr/>
          </p:nvSpPr>
          <p:spPr bwMode="auto">
            <a:xfrm>
              <a:off x="2038" y="2744"/>
              <a:ext cx="22" cy="55"/>
            </a:xfrm>
            <a:custGeom>
              <a:avLst/>
              <a:gdLst>
                <a:gd name="T0" fmla="*/ 13 w 13"/>
                <a:gd name="T1" fmla="*/ 0 h 32"/>
                <a:gd name="T2" fmla="*/ 13 w 13"/>
                <a:gd name="T3" fmla="*/ 32 h 32"/>
                <a:gd name="T4" fmla="*/ 7 w 13"/>
                <a:gd name="T5" fmla="*/ 32 h 32"/>
                <a:gd name="T6" fmla="*/ 7 w 13"/>
                <a:gd name="T7" fmla="*/ 8 h 32"/>
                <a:gd name="T8" fmla="*/ 5 w 13"/>
                <a:gd name="T9" fmla="*/ 9 h 32"/>
                <a:gd name="T10" fmla="*/ 4 w 13"/>
                <a:gd name="T11" fmla="*/ 10 h 32"/>
                <a:gd name="T12" fmla="*/ 2 w 13"/>
                <a:gd name="T13" fmla="*/ 10 h 32"/>
                <a:gd name="T14" fmla="*/ 0 w 13"/>
                <a:gd name="T15" fmla="*/ 11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7" y="32"/>
                    <a:pt x="7" y="32"/>
                    <a:pt x="7" y="32"/>
                  </a:cubicBezTo>
                  <a:cubicBezTo>
                    <a:pt x="7" y="8"/>
                    <a:pt x="7" y="8"/>
                    <a:pt x="7" y="8"/>
                  </a:cubicBezTo>
                  <a:cubicBezTo>
                    <a:pt x="6" y="8"/>
                    <a:pt x="6" y="9"/>
                    <a:pt x="5" y="9"/>
                  </a:cubicBezTo>
                  <a:cubicBezTo>
                    <a:pt x="5" y="9"/>
                    <a:pt x="4" y="10"/>
                    <a:pt x="4" y="10"/>
                  </a:cubicBezTo>
                  <a:cubicBezTo>
                    <a:pt x="3" y="10"/>
                    <a:pt x="3" y="10"/>
                    <a:pt x="2" y="10"/>
                  </a:cubicBezTo>
                  <a:cubicBezTo>
                    <a:pt x="1" y="11"/>
                    <a:pt x="1" y="11"/>
                    <a:pt x="0" y="11"/>
                  </a:cubicBezTo>
                  <a:cubicBezTo>
                    <a:pt x="0" y="5"/>
                    <a:pt x="0" y="5"/>
                    <a:pt x="0" y="5"/>
                  </a:cubicBezTo>
                  <a:cubicBezTo>
                    <a:pt x="2" y="5"/>
                    <a:pt x="4" y="4"/>
                    <a:pt x="5" y="3"/>
                  </a:cubicBezTo>
                  <a:cubicBezTo>
                    <a:pt x="7" y="2"/>
                    <a:pt x="8" y="1"/>
                    <a:pt x="9" y="0"/>
                  </a:cubicBez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3" name="Freeform 326"/>
            <p:cNvSpPr>
              <a:spLocks noEditPoints="1"/>
            </p:cNvSpPr>
            <p:nvPr/>
          </p:nvSpPr>
          <p:spPr bwMode="auto">
            <a:xfrm>
              <a:off x="2032" y="2819"/>
              <a:ext cx="38" cy="55"/>
            </a:xfrm>
            <a:custGeom>
              <a:avLst/>
              <a:gdLst>
                <a:gd name="T0" fmla="*/ 11 w 22"/>
                <a:gd name="T1" fmla="*/ 32 h 32"/>
                <a:gd name="T2" fmla="*/ 0 w 22"/>
                <a:gd name="T3" fmla="*/ 17 h 32"/>
                <a:gd name="T4" fmla="*/ 3 w 22"/>
                <a:gd name="T5" fmla="*/ 5 h 32"/>
                <a:gd name="T6" fmla="*/ 12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2" y="0"/>
                  </a:cubicBezTo>
                  <a:cubicBezTo>
                    <a:pt x="19" y="0"/>
                    <a:pt x="22" y="6"/>
                    <a:pt x="22" y="16"/>
                  </a:cubicBezTo>
                  <a:cubicBezTo>
                    <a:pt x="22" y="21"/>
                    <a:pt x="21" y="25"/>
                    <a:pt x="19" y="28"/>
                  </a:cubicBezTo>
                  <a:cubicBezTo>
                    <a:pt x="18" y="31"/>
                    <a:pt x="15" y="32"/>
                    <a:pt x="11" y="32"/>
                  </a:cubicBezTo>
                  <a:close/>
                  <a:moveTo>
                    <a:pt x="11" y="6"/>
                  </a:moveTo>
                  <a:cubicBezTo>
                    <a:pt x="8" y="6"/>
                    <a:pt x="7" y="9"/>
                    <a:pt x="7" y="17"/>
                  </a:cubicBezTo>
                  <a:cubicBezTo>
                    <a:pt x="7" y="24"/>
                    <a:pt x="8" y="27"/>
                    <a:pt x="11" y="27"/>
                  </a:cubicBezTo>
                  <a:cubicBezTo>
                    <a:pt x="14" y="27"/>
                    <a:pt x="15" y="23"/>
                    <a:pt x="15" y="16"/>
                  </a:cubicBezTo>
                  <a:cubicBezTo>
                    <a:pt x="15" y="9"/>
                    <a:pt x="14" y="6"/>
                    <a:pt x="11" y="6"/>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4" name="Rectangle 327"/>
            <p:cNvSpPr>
              <a:spLocks noChangeArrowheads="1"/>
            </p:cNvSpPr>
            <p:nvPr/>
          </p:nvSpPr>
          <p:spPr bwMode="auto">
            <a:xfrm>
              <a:off x="1848" y="3595"/>
              <a:ext cx="319" cy="31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5" name="Freeform 328"/>
            <p:cNvSpPr>
              <a:spLocks/>
            </p:cNvSpPr>
            <p:nvPr/>
          </p:nvSpPr>
          <p:spPr bwMode="auto">
            <a:xfrm>
              <a:off x="1904" y="3652"/>
              <a:ext cx="23" cy="54"/>
            </a:xfrm>
            <a:custGeom>
              <a:avLst/>
              <a:gdLst>
                <a:gd name="T0" fmla="*/ 13 w 13"/>
                <a:gd name="T1" fmla="*/ 0 h 32"/>
                <a:gd name="T2" fmla="*/ 13 w 13"/>
                <a:gd name="T3" fmla="*/ 32 h 32"/>
                <a:gd name="T4" fmla="*/ 6 w 13"/>
                <a:gd name="T5" fmla="*/ 32 h 32"/>
                <a:gd name="T6" fmla="*/ 6 w 13"/>
                <a:gd name="T7" fmla="*/ 8 h 32"/>
                <a:gd name="T8" fmla="*/ 5 w 13"/>
                <a:gd name="T9" fmla="*/ 9 h 32"/>
                <a:gd name="T10" fmla="*/ 3 w 13"/>
                <a:gd name="T11" fmla="*/ 10 h 32"/>
                <a:gd name="T12" fmla="*/ 2 w 13"/>
                <a:gd name="T13" fmla="*/ 10 h 32"/>
                <a:gd name="T14" fmla="*/ 0 w 13"/>
                <a:gd name="T15" fmla="*/ 10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6" y="32"/>
                    <a:pt x="6" y="32"/>
                    <a:pt x="6" y="32"/>
                  </a:cubicBezTo>
                  <a:cubicBezTo>
                    <a:pt x="6" y="8"/>
                    <a:pt x="6" y="8"/>
                    <a:pt x="6" y="8"/>
                  </a:cubicBezTo>
                  <a:cubicBezTo>
                    <a:pt x="6" y="8"/>
                    <a:pt x="6" y="8"/>
                    <a:pt x="5" y="9"/>
                  </a:cubicBezTo>
                  <a:cubicBezTo>
                    <a:pt x="5" y="9"/>
                    <a:pt x="4" y="9"/>
                    <a:pt x="3" y="10"/>
                  </a:cubicBezTo>
                  <a:cubicBezTo>
                    <a:pt x="3" y="10"/>
                    <a:pt x="2" y="10"/>
                    <a:pt x="2" y="10"/>
                  </a:cubicBezTo>
                  <a:cubicBezTo>
                    <a:pt x="1" y="10"/>
                    <a:pt x="0" y="10"/>
                    <a:pt x="0" y="10"/>
                  </a:cubicBezTo>
                  <a:cubicBezTo>
                    <a:pt x="0" y="5"/>
                    <a:pt x="0" y="5"/>
                    <a:pt x="0" y="5"/>
                  </a:cubicBezTo>
                  <a:cubicBezTo>
                    <a:pt x="2" y="4"/>
                    <a:pt x="3" y="4"/>
                    <a:pt x="5" y="3"/>
                  </a:cubicBezTo>
                  <a:cubicBezTo>
                    <a:pt x="6"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6" name="Freeform 329"/>
            <p:cNvSpPr>
              <a:spLocks noEditPoints="1"/>
            </p:cNvSpPr>
            <p:nvPr/>
          </p:nvSpPr>
          <p:spPr bwMode="auto">
            <a:xfrm>
              <a:off x="1945" y="3652"/>
              <a:ext cx="38" cy="54"/>
            </a:xfrm>
            <a:custGeom>
              <a:avLst/>
              <a:gdLst>
                <a:gd name="T0" fmla="*/ 11 w 22"/>
                <a:gd name="T1" fmla="*/ 32 h 32"/>
                <a:gd name="T2" fmla="*/ 0 w 22"/>
                <a:gd name="T3" fmla="*/ 17 h 32"/>
                <a:gd name="T4" fmla="*/ 3 w 22"/>
                <a:gd name="T5" fmla="*/ 5 h 32"/>
                <a:gd name="T6" fmla="*/ 11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1" y="0"/>
                  </a:cubicBezTo>
                  <a:cubicBezTo>
                    <a:pt x="19" y="0"/>
                    <a:pt x="22" y="6"/>
                    <a:pt x="22" y="16"/>
                  </a:cubicBezTo>
                  <a:cubicBezTo>
                    <a:pt x="22" y="21"/>
                    <a:pt x="21" y="25"/>
                    <a:pt x="19" y="28"/>
                  </a:cubicBezTo>
                  <a:cubicBezTo>
                    <a:pt x="17" y="31"/>
                    <a:pt x="14" y="32"/>
                    <a:pt x="11" y="32"/>
                  </a:cubicBezTo>
                  <a:close/>
                  <a:moveTo>
                    <a:pt x="11" y="6"/>
                  </a:moveTo>
                  <a:cubicBezTo>
                    <a:pt x="8" y="6"/>
                    <a:pt x="7" y="9"/>
                    <a:pt x="7" y="17"/>
                  </a:cubicBezTo>
                  <a:cubicBezTo>
                    <a:pt x="7" y="23"/>
                    <a:pt x="8" y="27"/>
                    <a:pt x="11" y="27"/>
                  </a:cubicBezTo>
                  <a:cubicBezTo>
                    <a:pt x="14" y="27"/>
                    <a:pt x="15" y="23"/>
                    <a:pt x="15" y="16"/>
                  </a:cubicBezTo>
                  <a:cubicBezTo>
                    <a:pt x="15" y="9"/>
                    <a:pt x="14" y="6"/>
                    <a:pt x="11" y="6"/>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7" name="Freeform 330"/>
            <p:cNvSpPr>
              <a:spLocks/>
            </p:cNvSpPr>
            <p:nvPr/>
          </p:nvSpPr>
          <p:spPr bwMode="auto">
            <a:xfrm>
              <a:off x="1993" y="3652"/>
              <a:ext cx="22" cy="54"/>
            </a:xfrm>
            <a:custGeom>
              <a:avLst/>
              <a:gdLst>
                <a:gd name="T0" fmla="*/ 13 w 13"/>
                <a:gd name="T1" fmla="*/ 0 h 32"/>
                <a:gd name="T2" fmla="*/ 13 w 13"/>
                <a:gd name="T3" fmla="*/ 32 h 32"/>
                <a:gd name="T4" fmla="*/ 7 w 13"/>
                <a:gd name="T5" fmla="*/ 32 h 32"/>
                <a:gd name="T6" fmla="*/ 7 w 13"/>
                <a:gd name="T7" fmla="*/ 8 h 32"/>
                <a:gd name="T8" fmla="*/ 5 w 13"/>
                <a:gd name="T9" fmla="*/ 9 h 32"/>
                <a:gd name="T10" fmla="*/ 4 w 13"/>
                <a:gd name="T11" fmla="*/ 10 h 32"/>
                <a:gd name="T12" fmla="*/ 2 w 13"/>
                <a:gd name="T13" fmla="*/ 10 h 32"/>
                <a:gd name="T14" fmla="*/ 0 w 13"/>
                <a:gd name="T15" fmla="*/ 10 h 32"/>
                <a:gd name="T16" fmla="*/ 0 w 13"/>
                <a:gd name="T17" fmla="*/ 5 h 32"/>
                <a:gd name="T18" fmla="*/ 5 w 13"/>
                <a:gd name="T19" fmla="*/ 3 h 32"/>
                <a:gd name="T20" fmla="*/ 9 w 13"/>
                <a:gd name="T21" fmla="*/ 0 h 32"/>
                <a:gd name="T22" fmla="*/ 13 w 1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2">
                  <a:moveTo>
                    <a:pt x="13" y="0"/>
                  </a:moveTo>
                  <a:cubicBezTo>
                    <a:pt x="13" y="32"/>
                    <a:pt x="13" y="32"/>
                    <a:pt x="13" y="32"/>
                  </a:cubicBezTo>
                  <a:cubicBezTo>
                    <a:pt x="7" y="32"/>
                    <a:pt x="7" y="32"/>
                    <a:pt x="7" y="32"/>
                  </a:cubicBezTo>
                  <a:cubicBezTo>
                    <a:pt x="7" y="8"/>
                    <a:pt x="7" y="8"/>
                    <a:pt x="7" y="8"/>
                  </a:cubicBezTo>
                  <a:cubicBezTo>
                    <a:pt x="6" y="8"/>
                    <a:pt x="6" y="8"/>
                    <a:pt x="5" y="9"/>
                  </a:cubicBezTo>
                  <a:cubicBezTo>
                    <a:pt x="5" y="9"/>
                    <a:pt x="4" y="9"/>
                    <a:pt x="4" y="10"/>
                  </a:cubicBezTo>
                  <a:cubicBezTo>
                    <a:pt x="3" y="10"/>
                    <a:pt x="3" y="10"/>
                    <a:pt x="2" y="10"/>
                  </a:cubicBezTo>
                  <a:cubicBezTo>
                    <a:pt x="1" y="10"/>
                    <a:pt x="1" y="10"/>
                    <a:pt x="0" y="10"/>
                  </a:cubicBezTo>
                  <a:cubicBezTo>
                    <a:pt x="0" y="5"/>
                    <a:pt x="0" y="5"/>
                    <a:pt x="0" y="5"/>
                  </a:cubicBezTo>
                  <a:cubicBezTo>
                    <a:pt x="2" y="4"/>
                    <a:pt x="4" y="4"/>
                    <a:pt x="5" y="3"/>
                  </a:cubicBezTo>
                  <a:cubicBezTo>
                    <a:pt x="7"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8" name="Freeform 331"/>
            <p:cNvSpPr>
              <a:spLocks noEditPoints="1"/>
            </p:cNvSpPr>
            <p:nvPr/>
          </p:nvSpPr>
          <p:spPr bwMode="auto">
            <a:xfrm>
              <a:off x="1899" y="3727"/>
              <a:ext cx="38" cy="54"/>
            </a:xfrm>
            <a:custGeom>
              <a:avLst/>
              <a:gdLst>
                <a:gd name="T0" fmla="*/ 11 w 22"/>
                <a:gd name="T1" fmla="*/ 32 h 32"/>
                <a:gd name="T2" fmla="*/ 0 w 22"/>
                <a:gd name="T3" fmla="*/ 17 h 32"/>
                <a:gd name="T4" fmla="*/ 3 w 22"/>
                <a:gd name="T5" fmla="*/ 4 h 32"/>
                <a:gd name="T6" fmla="*/ 11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3" y="32"/>
                    <a:pt x="0" y="27"/>
                    <a:pt x="0" y="17"/>
                  </a:cubicBezTo>
                  <a:cubicBezTo>
                    <a:pt x="0" y="11"/>
                    <a:pt x="1" y="7"/>
                    <a:pt x="3" y="4"/>
                  </a:cubicBezTo>
                  <a:cubicBezTo>
                    <a:pt x="5" y="2"/>
                    <a:pt x="8" y="0"/>
                    <a:pt x="11" y="0"/>
                  </a:cubicBezTo>
                  <a:cubicBezTo>
                    <a:pt x="18" y="0"/>
                    <a:pt x="22" y="5"/>
                    <a:pt x="22" y="16"/>
                  </a:cubicBezTo>
                  <a:cubicBezTo>
                    <a:pt x="22" y="21"/>
                    <a:pt x="21" y="25"/>
                    <a:pt x="19" y="28"/>
                  </a:cubicBezTo>
                  <a:cubicBezTo>
                    <a:pt x="17" y="31"/>
                    <a:pt x="14"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9" name="Freeform 332"/>
            <p:cNvSpPr>
              <a:spLocks/>
            </p:cNvSpPr>
            <p:nvPr/>
          </p:nvSpPr>
          <p:spPr bwMode="auto">
            <a:xfrm>
              <a:off x="1950" y="3727"/>
              <a:ext cx="23" cy="53"/>
            </a:xfrm>
            <a:custGeom>
              <a:avLst/>
              <a:gdLst>
                <a:gd name="T0" fmla="*/ 13 w 13"/>
                <a:gd name="T1" fmla="*/ 0 h 31"/>
                <a:gd name="T2" fmla="*/ 13 w 13"/>
                <a:gd name="T3" fmla="*/ 31 h 31"/>
                <a:gd name="T4" fmla="*/ 6 w 13"/>
                <a:gd name="T5" fmla="*/ 31 h 31"/>
                <a:gd name="T6" fmla="*/ 6 w 13"/>
                <a:gd name="T7" fmla="*/ 8 h 31"/>
                <a:gd name="T8" fmla="*/ 5 w 13"/>
                <a:gd name="T9" fmla="*/ 9 h 31"/>
                <a:gd name="T10" fmla="*/ 4 w 13"/>
                <a:gd name="T11" fmla="*/ 9 h 31"/>
                <a:gd name="T12" fmla="*/ 2 w 13"/>
                <a:gd name="T13" fmla="*/ 10 h 31"/>
                <a:gd name="T14" fmla="*/ 0 w 13"/>
                <a:gd name="T15" fmla="*/ 10 h 31"/>
                <a:gd name="T16" fmla="*/ 0 w 13"/>
                <a:gd name="T17" fmla="*/ 5 h 31"/>
                <a:gd name="T18" fmla="*/ 5 w 13"/>
                <a:gd name="T19" fmla="*/ 3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6" y="31"/>
                    <a:pt x="6" y="31"/>
                    <a:pt x="6" y="31"/>
                  </a:cubicBezTo>
                  <a:cubicBezTo>
                    <a:pt x="6" y="8"/>
                    <a:pt x="6" y="8"/>
                    <a:pt x="6" y="8"/>
                  </a:cubicBezTo>
                  <a:cubicBezTo>
                    <a:pt x="6" y="8"/>
                    <a:pt x="6" y="8"/>
                    <a:pt x="5" y="9"/>
                  </a:cubicBezTo>
                  <a:cubicBezTo>
                    <a:pt x="5" y="9"/>
                    <a:pt x="4" y="9"/>
                    <a:pt x="4" y="9"/>
                  </a:cubicBezTo>
                  <a:cubicBezTo>
                    <a:pt x="3" y="10"/>
                    <a:pt x="2" y="10"/>
                    <a:pt x="2" y="10"/>
                  </a:cubicBezTo>
                  <a:cubicBezTo>
                    <a:pt x="1" y="10"/>
                    <a:pt x="1" y="10"/>
                    <a:pt x="0" y="10"/>
                  </a:cubicBezTo>
                  <a:cubicBezTo>
                    <a:pt x="0" y="5"/>
                    <a:pt x="0" y="5"/>
                    <a:pt x="0" y="5"/>
                  </a:cubicBezTo>
                  <a:cubicBezTo>
                    <a:pt x="2" y="4"/>
                    <a:pt x="3" y="3"/>
                    <a:pt x="5" y="3"/>
                  </a:cubicBezTo>
                  <a:cubicBezTo>
                    <a:pt x="6"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0" name="Freeform 333"/>
            <p:cNvSpPr>
              <a:spLocks noEditPoints="1"/>
            </p:cNvSpPr>
            <p:nvPr/>
          </p:nvSpPr>
          <p:spPr bwMode="auto">
            <a:xfrm>
              <a:off x="1988" y="3727"/>
              <a:ext cx="38" cy="54"/>
            </a:xfrm>
            <a:custGeom>
              <a:avLst/>
              <a:gdLst>
                <a:gd name="T0" fmla="*/ 11 w 22"/>
                <a:gd name="T1" fmla="*/ 32 h 32"/>
                <a:gd name="T2" fmla="*/ 0 w 22"/>
                <a:gd name="T3" fmla="*/ 17 h 32"/>
                <a:gd name="T4" fmla="*/ 3 w 22"/>
                <a:gd name="T5" fmla="*/ 4 h 32"/>
                <a:gd name="T6" fmla="*/ 12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4"/>
                  </a:cubicBezTo>
                  <a:cubicBezTo>
                    <a:pt x="5" y="2"/>
                    <a:pt x="8" y="0"/>
                    <a:pt x="12" y="0"/>
                  </a:cubicBezTo>
                  <a:cubicBezTo>
                    <a:pt x="19" y="0"/>
                    <a:pt x="22" y="5"/>
                    <a:pt x="22" y="16"/>
                  </a:cubicBezTo>
                  <a:cubicBezTo>
                    <a:pt x="22" y="21"/>
                    <a:pt x="21" y="25"/>
                    <a:pt x="19" y="28"/>
                  </a:cubicBezTo>
                  <a:cubicBezTo>
                    <a:pt x="17" y="31"/>
                    <a:pt x="15"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1" name="Freeform 334"/>
            <p:cNvSpPr>
              <a:spLocks noEditPoints="1"/>
            </p:cNvSpPr>
            <p:nvPr/>
          </p:nvSpPr>
          <p:spPr bwMode="auto">
            <a:xfrm>
              <a:off x="1899" y="3802"/>
              <a:ext cx="38" cy="55"/>
            </a:xfrm>
            <a:custGeom>
              <a:avLst/>
              <a:gdLst>
                <a:gd name="T0" fmla="*/ 11 w 22"/>
                <a:gd name="T1" fmla="*/ 32 h 32"/>
                <a:gd name="T2" fmla="*/ 0 w 22"/>
                <a:gd name="T3" fmla="*/ 16 h 32"/>
                <a:gd name="T4" fmla="*/ 3 w 22"/>
                <a:gd name="T5" fmla="*/ 4 h 32"/>
                <a:gd name="T6" fmla="*/ 11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3" y="32"/>
                    <a:pt x="0" y="27"/>
                    <a:pt x="0" y="16"/>
                  </a:cubicBezTo>
                  <a:cubicBezTo>
                    <a:pt x="0" y="11"/>
                    <a:pt x="1" y="7"/>
                    <a:pt x="3" y="4"/>
                  </a:cubicBezTo>
                  <a:cubicBezTo>
                    <a:pt x="5" y="1"/>
                    <a:pt x="8" y="0"/>
                    <a:pt x="11" y="0"/>
                  </a:cubicBezTo>
                  <a:cubicBezTo>
                    <a:pt x="18" y="0"/>
                    <a:pt x="22" y="5"/>
                    <a:pt x="22" y="16"/>
                  </a:cubicBezTo>
                  <a:cubicBezTo>
                    <a:pt x="22" y="21"/>
                    <a:pt x="21" y="25"/>
                    <a:pt x="19" y="28"/>
                  </a:cubicBezTo>
                  <a:cubicBezTo>
                    <a:pt x="17" y="30"/>
                    <a:pt x="14"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2" name="Freeform 335"/>
            <p:cNvSpPr>
              <a:spLocks noEditPoints="1"/>
            </p:cNvSpPr>
            <p:nvPr/>
          </p:nvSpPr>
          <p:spPr bwMode="auto">
            <a:xfrm>
              <a:off x="1945" y="3802"/>
              <a:ext cx="38" cy="55"/>
            </a:xfrm>
            <a:custGeom>
              <a:avLst/>
              <a:gdLst>
                <a:gd name="T0" fmla="*/ 11 w 22"/>
                <a:gd name="T1" fmla="*/ 32 h 32"/>
                <a:gd name="T2" fmla="*/ 0 w 22"/>
                <a:gd name="T3" fmla="*/ 16 h 32"/>
                <a:gd name="T4" fmla="*/ 3 w 22"/>
                <a:gd name="T5" fmla="*/ 4 h 32"/>
                <a:gd name="T6" fmla="*/ 11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6"/>
                  </a:cubicBezTo>
                  <a:cubicBezTo>
                    <a:pt x="0" y="11"/>
                    <a:pt x="1" y="7"/>
                    <a:pt x="3" y="4"/>
                  </a:cubicBezTo>
                  <a:cubicBezTo>
                    <a:pt x="5" y="1"/>
                    <a:pt x="8" y="0"/>
                    <a:pt x="11" y="0"/>
                  </a:cubicBezTo>
                  <a:cubicBezTo>
                    <a:pt x="19" y="0"/>
                    <a:pt x="22" y="5"/>
                    <a:pt x="22" y="16"/>
                  </a:cubicBezTo>
                  <a:cubicBezTo>
                    <a:pt x="22" y="21"/>
                    <a:pt x="21" y="25"/>
                    <a:pt x="19" y="28"/>
                  </a:cubicBezTo>
                  <a:cubicBezTo>
                    <a:pt x="17" y="30"/>
                    <a:pt x="14"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3" name="Freeform 336"/>
            <p:cNvSpPr>
              <a:spLocks/>
            </p:cNvSpPr>
            <p:nvPr/>
          </p:nvSpPr>
          <p:spPr bwMode="auto">
            <a:xfrm>
              <a:off x="1993" y="3802"/>
              <a:ext cx="22" cy="53"/>
            </a:xfrm>
            <a:custGeom>
              <a:avLst/>
              <a:gdLst>
                <a:gd name="T0" fmla="*/ 13 w 13"/>
                <a:gd name="T1" fmla="*/ 0 h 31"/>
                <a:gd name="T2" fmla="*/ 13 w 13"/>
                <a:gd name="T3" fmla="*/ 31 h 31"/>
                <a:gd name="T4" fmla="*/ 7 w 13"/>
                <a:gd name="T5" fmla="*/ 31 h 31"/>
                <a:gd name="T6" fmla="*/ 7 w 13"/>
                <a:gd name="T7" fmla="*/ 7 h 31"/>
                <a:gd name="T8" fmla="*/ 5 w 13"/>
                <a:gd name="T9" fmla="*/ 8 h 31"/>
                <a:gd name="T10" fmla="*/ 4 w 13"/>
                <a:gd name="T11" fmla="*/ 9 h 31"/>
                <a:gd name="T12" fmla="*/ 2 w 13"/>
                <a:gd name="T13" fmla="*/ 10 h 31"/>
                <a:gd name="T14" fmla="*/ 0 w 13"/>
                <a:gd name="T15" fmla="*/ 10 h 31"/>
                <a:gd name="T16" fmla="*/ 0 w 13"/>
                <a:gd name="T17" fmla="*/ 4 h 31"/>
                <a:gd name="T18" fmla="*/ 5 w 13"/>
                <a:gd name="T19" fmla="*/ 2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7" y="31"/>
                    <a:pt x="7" y="31"/>
                    <a:pt x="7" y="31"/>
                  </a:cubicBezTo>
                  <a:cubicBezTo>
                    <a:pt x="7" y="7"/>
                    <a:pt x="7" y="7"/>
                    <a:pt x="7" y="7"/>
                  </a:cubicBezTo>
                  <a:cubicBezTo>
                    <a:pt x="6" y="8"/>
                    <a:pt x="6" y="8"/>
                    <a:pt x="5" y="8"/>
                  </a:cubicBezTo>
                  <a:cubicBezTo>
                    <a:pt x="5" y="9"/>
                    <a:pt x="4" y="9"/>
                    <a:pt x="4" y="9"/>
                  </a:cubicBezTo>
                  <a:cubicBezTo>
                    <a:pt x="3" y="9"/>
                    <a:pt x="3" y="10"/>
                    <a:pt x="2" y="10"/>
                  </a:cubicBezTo>
                  <a:cubicBezTo>
                    <a:pt x="1" y="10"/>
                    <a:pt x="1" y="10"/>
                    <a:pt x="0" y="10"/>
                  </a:cubicBezTo>
                  <a:cubicBezTo>
                    <a:pt x="0" y="4"/>
                    <a:pt x="0" y="4"/>
                    <a:pt x="0" y="4"/>
                  </a:cubicBezTo>
                  <a:cubicBezTo>
                    <a:pt x="2" y="4"/>
                    <a:pt x="4" y="3"/>
                    <a:pt x="5" y="2"/>
                  </a:cubicBezTo>
                  <a:cubicBezTo>
                    <a:pt x="7"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4" name="Freeform 337"/>
            <p:cNvSpPr>
              <a:spLocks/>
            </p:cNvSpPr>
            <p:nvPr/>
          </p:nvSpPr>
          <p:spPr bwMode="auto">
            <a:xfrm>
              <a:off x="2084" y="3652"/>
              <a:ext cx="24" cy="54"/>
            </a:xfrm>
            <a:custGeom>
              <a:avLst/>
              <a:gdLst>
                <a:gd name="T0" fmla="*/ 14 w 14"/>
                <a:gd name="T1" fmla="*/ 0 h 32"/>
                <a:gd name="T2" fmla="*/ 14 w 14"/>
                <a:gd name="T3" fmla="*/ 32 h 32"/>
                <a:gd name="T4" fmla="*/ 7 w 14"/>
                <a:gd name="T5" fmla="*/ 32 h 32"/>
                <a:gd name="T6" fmla="*/ 7 w 14"/>
                <a:gd name="T7" fmla="*/ 8 h 32"/>
                <a:gd name="T8" fmla="*/ 5 w 14"/>
                <a:gd name="T9" fmla="*/ 9 h 32"/>
                <a:gd name="T10" fmla="*/ 4 w 14"/>
                <a:gd name="T11" fmla="*/ 10 h 32"/>
                <a:gd name="T12" fmla="*/ 2 w 14"/>
                <a:gd name="T13" fmla="*/ 10 h 32"/>
                <a:gd name="T14" fmla="*/ 0 w 14"/>
                <a:gd name="T15" fmla="*/ 10 h 32"/>
                <a:gd name="T16" fmla="*/ 0 w 14"/>
                <a:gd name="T17" fmla="*/ 5 h 32"/>
                <a:gd name="T18" fmla="*/ 5 w 14"/>
                <a:gd name="T19" fmla="*/ 3 h 32"/>
                <a:gd name="T20" fmla="*/ 9 w 14"/>
                <a:gd name="T21" fmla="*/ 0 h 32"/>
                <a:gd name="T22" fmla="*/ 14 w 14"/>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32">
                  <a:moveTo>
                    <a:pt x="14" y="0"/>
                  </a:moveTo>
                  <a:cubicBezTo>
                    <a:pt x="14" y="32"/>
                    <a:pt x="14" y="32"/>
                    <a:pt x="14" y="32"/>
                  </a:cubicBezTo>
                  <a:cubicBezTo>
                    <a:pt x="7" y="32"/>
                    <a:pt x="7" y="32"/>
                    <a:pt x="7" y="32"/>
                  </a:cubicBezTo>
                  <a:cubicBezTo>
                    <a:pt x="7" y="8"/>
                    <a:pt x="7" y="8"/>
                    <a:pt x="7" y="8"/>
                  </a:cubicBezTo>
                  <a:cubicBezTo>
                    <a:pt x="6" y="8"/>
                    <a:pt x="6" y="8"/>
                    <a:pt x="5" y="9"/>
                  </a:cubicBezTo>
                  <a:cubicBezTo>
                    <a:pt x="5" y="9"/>
                    <a:pt x="4" y="9"/>
                    <a:pt x="4" y="10"/>
                  </a:cubicBezTo>
                  <a:cubicBezTo>
                    <a:pt x="3" y="10"/>
                    <a:pt x="3" y="10"/>
                    <a:pt x="2" y="10"/>
                  </a:cubicBezTo>
                  <a:cubicBezTo>
                    <a:pt x="1" y="10"/>
                    <a:pt x="1" y="10"/>
                    <a:pt x="0" y="10"/>
                  </a:cubicBezTo>
                  <a:cubicBezTo>
                    <a:pt x="0" y="5"/>
                    <a:pt x="0" y="5"/>
                    <a:pt x="0" y="5"/>
                  </a:cubicBezTo>
                  <a:cubicBezTo>
                    <a:pt x="2" y="4"/>
                    <a:pt x="4" y="4"/>
                    <a:pt x="5" y="3"/>
                  </a:cubicBezTo>
                  <a:cubicBezTo>
                    <a:pt x="7" y="2"/>
                    <a:pt x="8" y="1"/>
                    <a:pt x="9" y="0"/>
                  </a:cubicBez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5" name="Freeform 338"/>
            <p:cNvSpPr>
              <a:spLocks noEditPoints="1"/>
            </p:cNvSpPr>
            <p:nvPr/>
          </p:nvSpPr>
          <p:spPr bwMode="auto">
            <a:xfrm>
              <a:off x="2079" y="3727"/>
              <a:ext cx="37" cy="54"/>
            </a:xfrm>
            <a:custGeom>
              <a:avLst/>
              <a:gdLst>
                <a:gd name="T0" fmla="*/ 11 w 22"/>
                <a:gd name="T1" fmla="*/ 32 h 32"/>
                <a:gd name="T2" fmla="*/ 0 w 22"/>
                <a:gd name="T3" fmla="*/ 17 h 32"/>
                <a:gd name="T4" fmla="*/ 3 w 22"/>
                <a:gd name="T5" fmla="*/ 4 h 32"/>
                <a:gd name="T6" fmla="*/ 12 w 22"/>
                <a:gd name="T7" fmla="*/ 0 h 32"/>
                <a:gd name="T8" fmla="*/ 22 w 22"/>
                <a:gd name="T9" fmla="*/ 16 h 32"/>
                <a:gd name="T10" fmla="*/ 20 w 22"/>
                <a:gd name="T11" fmla="*/ 28 h 32"/>
                <a:gd name="T12" fmla="*/ 11 w 22"/>
                <a:gd name="T13" fmla="*/ 32 h 32"/>
                <a:gd name="T14" fmla="*/ 11 w 22"/>
                <a:gd name="T15" fmla="*/ 5 h 32"/>
                <a:gd name="T16" fmla="*/ 7 w 22"/>
                <a:gd name="T17" fmla="*/ 16 h 32"/>
                <a:gd name="T18" fmla="*/ 11 w 22"/>
                <a:gd name="T19" fmla="*/ 27 h 32"/>
                <a:gd name="T20" fmla="*/ 16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4"/>
                  </a:cubicBezTo>
                  <a:cubicBezTo>
                    <a:pt x="5" y="2"/>
                    <a:pt x="8" y="0"/>
                    <a:pt x="12" y="0"/>
                  </a:cubicBezTo>
                  <a:cubicBezTo>
                    <a:pt x="19" y="0"/>
                    <a:pt x="22" y="5"/>
                    <a:pt x="22" y="16"/>
                  </a:cubicBezTo>
                  <a:cubicBezTo>
                    <a:pt x="22" y="21"/>
                    <a:pt x="22" y="25"/>
                    <a:pt x="20" y="28"/>
                  </a:cubicBezTo>
                  <a:cubicBezTo>
                    <a:pt x="18" y="31"/>
                    <a:pt x="15" y="32"/>
                    <a:pt x="11" y="32"/>
                  </a:cubicBezTo>
                  <a:close/>
                  <a:moveTo>
                    <a:pt x="11" y="5"/>
                  </a:moveTo>
                  <a:cubicBezTo>
                    <a:pt x="9" y="5"/>
                    <a:pt x="7" y="9"/>
                    <a:pt x="7" y="16"/>
                  </a:cubicBezTo>
                  <a:cubicBezTo>
                    <a:pt x="7" y="23"/>
                    <a:pt x="9" y="27"/>
                    <a:pt x="11" y="27"/>
                  </a:cubicBezTo>
                  <a:cubicBezTo>
                    <a:pt x="14" y="27"/>
                    <a:pt x="16" y="23"/>
                    <a:pt x="16" y="16"/>
                  </a:cubicBezTo>
                  <a:cubicBezTo>
                    <a:pt x="16"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6" name="Freeform 339"/>
            <p:cNvSpPr>
              <a:spLocks noEditPoints="1"/>
            </p:cNvSpPr>
            <p:nvPr/>
          </p:nvSpPr>
          <p:spPr bwMode="auto">
            <a:xfrm>
              <a:off x="2079" y="3802"/>
              <a:ext cx="37" cy="55"/>
            </a:xfrm>
            <a:custGeom>
              <a:avLst/>
              <a:gdLst>
                <a:gd name="T0" fmla="*/ 11 w 22"/>
                <a:gd name="T1" fmla="*/ 32 h 32"/>
                <a:gd name="T2" fmla="*/ 0 w 22"/>
                <a:gd name="T3" fmla="*/ 16 h 32"/>
                <a:gd name="T4" fmla="*/ 3 w 22"/>
                <a:gd name="T5" fmla="*/ 4 h 32"/>
                <a:gd name="T6" fmla="*/ 12 w 22"/>
                <a:gd name="T7" fmla="*/ 0 h 32"/>
                <a:gd name="T8" fmla="*/ 22 w 22"/>
                <a:gd name="T9" fmla="*/ 16 h 32"/>
                <a:gd name="T10" fmla="*/ 20 w 22"/>
                <a:gd name="T11" fmla="*/ 28 h 32"/>
                <a:gd name="T12" fmla="*/ 11 w 22"/>
                <a:gd name="T13" fmla="*/ 32 h 32"/>
                <a:gd name="T14" fmla="*/ 11 w 22"/>
                <a:gd name="T15" fmla="*/ 5 h 32"/>
                <a:gd name="T16" fmla="*/ 7 w 22"/>
                <a:gd name="T17" fmla="*/ 16 h 32"/>
                <a:gd name="T18" fmla="*/ 11 w 22"/>
                <a:gd name="T19" fmla="*/ 27 h 32"/>
                <a:gd name="T20" fmla="*/ 16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6"/>
                  </a:cubicBezTo>
                  <a:cubicBezTo>
                    <a:pt x="0" y="11"/>
                    <a:pt x="1" y="7"/>
                    <a:pt x="3" y="4"/>
                  </a:cubicBezTo>
                  <a:cubicBezTo>
                    <a:pt x="5" y="1"/>
                    <a:pt x="8" y="0"/>
                    <a:pt x="12" y="0"/>
                  </a:cubicBezTo>
                  <a:cubicBezTo>
                    <a:pt x="19" y="0"/>
                    <a:pt x="22" y="5"/>
                    <a:pt x="22" y="16"/>
                  </a:cubicBezTo>
                  <a:cubicBezTo>
                    <a:pt x="22" y="21"/>
                    <a:pt x="22" y="25"/>
                    <a:pt x="20" y="28"/>
                  </a:cubicBezTo>
                  <a:cubicBezTo>
                    <a:pt x="18" y="30"/>
                    <a:pt x="15" y="32"/>
                    <a:pt x="11" y="32"/>
                  </a:cubicBezTo>
                  <a:close/>
                  <a:moveTo>
                    <a:pt x="11" y="5"/>
                  </a:moveTo>
                  <a:cubicBezTo>
                    <a:pt x="9" y="5"/>
                    <a:pt x="7" y="9"/>
                    <a:pt x="7" y="16"/>
                  </a:cubicBezTo>
                  <a:cubicBezTo>
                    <a:pt x="7" y="23"/>
                    <a:pt x="9" y="27"/>
                    <a:pt x="11" y="27"/>
                  </a:cubicBezTo>
                  <a:cubicBezTo>
                    <a:pt x="14" y="27"/>
                    <a:pt x="16" y="23"/>
                    <a:pt x="16" y="16"/>
                  </a:cubicBezTo>
                  <a:cubicBezTo>
                    <a:pt x="16"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7" name="Freeform 340"/>
            <p:cNvSpPr>
              <a:spLocks noEditPoints="1"/>
            </p:cNvSpPr>
            <p:nvPr/>
          </p:nvSpPr>
          <p:spPr bwMode="auto">
            <a:xfrm>
              <a:off x="2032" y="3652"/>
              <a:ext cx="38" cy="54"/>
            </a:xfrm>
            <a:custGeom>
              <a:avLst/>
              <a:gdLst>
                <a:gd name="T0" fmla="*/ 11 w 22"/>
                <a:gd name="T1" fmla="*/ 32 h 32"/>
                <a:gd name="T2" fmla="*/ 0 w 22"/>
                <a:gd name="T3" fmla="*/ 17 h 32"/>
                <a:gd name="T4" fmla="*/ 3 w 22"/>
                <a:gd name="T5" fmla="*/ 5 h 32"/>
                <a:gd name="T6" fmla="*/ 12 w 22"/>
                <a:gd name="T7" fmla="*/ 0 h 32"/>
                <a:gd name="T8" fmla="*/ 22 w 22"/>
                <a:gd name="T9" fmla="*/ 16 h 32"/>
                <a:gd name="T10" fmla="*/ 19 w 22"/>
                <a:gd name="T11" fmla="*/ 28 h 32"/>
                <a:gd name="T12" fmla="*/ 11 w 22"/>
                <a:gd name="T13" fmla="*/ 32 h 32"/>
                <a:gd name="T14" fmla="*/ 11 w 22"/>
                <a:gd name="T15" fmla="*/ 6 h 32"/>
                <a:gd name="T16" fmla="*/ 7 w 22"/>
                <a:gd name="T17" fmla="*/ 17 h 32"/>
                <a:gd name="T18" fmla="*/ 11 w 22"/>
                <a:gd name="T19" fmla="*/ 27 h 32"/>
                <a:gd name="T20" fmla="*/ 15 w 22"/>
                <a:gd name="T21" fmla="*/ 16 h 32"/>
                <a:gd name="T22" fmla="*/ 11 w 22"/>
                <a:gd name="T2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7"/>
                  </a:cubicBezTo>
                  <a:cubicBezTo>
                    <a:pt x="0" y="11"/>
                    <a:pt x="1" y="7"/>
                    <a:pt x="3" y="5"/>
                  </a:cubicBezTo>
                  <a:cubicBezTo>
                    <a:pt x="5" y="2"/>
                    <a:pt x="8" y="0"/>
                    <a:pt x="12" y="0"/>
                  </a:cubicBezTo>
                  <a:cubicBezTo>
                    <a:pt x="19" y="0"/>
                    <a:pt x="22" y="6"/>
                    <a:pt x="22" y="16"/>
                  </a:cubicBezTo>
                  <a:cubicBezTo>
                    <a:pt x="22" y="21"/>
                    <a:pt x="21" y="25"/>
                    <a:pt x="19" y="28"/>
                  </a:cubicBezTo>
                  <a:cubicBezTo>
                    <a:pt x="18" y="31"/>
                    <a:pt x="15" y="32"/>
                    <a:pt x="11" y="32"/>
                  </a:cubicBezTo>
                  <a:close/>
                  <a:moveTo>
                    <a:pt x="11" y="6"/>
                  </a:moveTo>
                  <a:cubicBezTo>
                    <a:pt x="8" y="6"/>
                    <a:pt x="7" y="9"/>
                    <a:pt x="7" y="17"/>
                  </a:cubicBezTo>
                  <a:cubicBezTo>
                    <a:pt x="7" y="23"/>
                    <a:pt x="8" y="27"/>
                    <a:pt x="11" y="27"/>
                  </a:cubicBezTo>
                  <a:cubicBezTo>
                    <a:pt x="14" y="27"/>
                    <a:pt x="15" y="23"/>
                    <a:pt x="15" y="16"/>
                  </a:cubicBezTo>
                  <a:cubicBezTo>
                    <a:pt x="15" y="9"/>
                    <a:pt x="14" y="6"/>
                    <a:pt x="11" y="6"/>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8" name="Freeform 341"/>
            <p:cNvSpPr>
              <a:spLocks/>
            </p:cNvSpPr>
            <p:nvPr/>
          </p:nvSpPr>
          <p:spPr bwMode="auto">
            <a:xfrm>
              <a:off x="2038" y="3727"/>
              <a:ext cx="22" cy="53"/>
            </a:xfrm>
            <a:custGeom>
              <a:avLst/>
              <a:gdLst>
                <a:gd name="T0" fmla="*/ 13 w 13"/>
                <a:gd name="T1" fmla="*/ 0 h 31"/>
                <a:gd name="T2" fmla="*/ 13 w 13"/>
                <a:gd name="T3" fmla="*/ 31 h 31"/>
                <a:gd name="T4" fmla="*/ 7 w 13"/>
                <a:gd name="T5" fmla="*/ 31 h 31"/>
                <a:gd name="T6" fmla="*/ 7 w 13"/>
                <a:gd name="T7" fmla="*/ 8 h 31"/>
                <a:gd name="T8" fmla="*/ 5 w 13"/>
                <a:gd name="T9" fmla="*/ 9 h 31"/>
                <a:gd name="T10" fmla="*/ 4 w 13"/>
                <a:gd name="T11" fmla="*/ 9 h 31"/>
                <a:gd name="T12" fmla="*/ 2 w 13"/>
                <a:gd name="T13" fmla="*/ 10 h 31"/>
                <a:gd name="T14" fmla="*/ 0 w 13"/>
                <a:gd name="T15" fmla="*/ 10 h 31"/>
                <a:gd name="T16" fmla="*/ 0 w 13"/>
                <a:gd name="T17" fmla="*/ 5 h 31"/>
                <a:gd name="T18" fmla="*/ 5 w 13"/>
                <a:gd name="T19" fmla="*/ 3 h 31"/>
                <a:gd name="T20" fmla="*/ 9 w 13"/>
                <a:gd name="T21" fmla="*/ 0 h 31"/>
                <a:gd name="T22" fmla="*/ 13 w 1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31">
                  <a:moveTo>
                    <a:pt x="13" y="0"/>
                  </a:moveTo>
                  <a:cubicBezTo>
                    <a:pt x="13" y="31"/>
                    <a:pt x="13" y="31"/>
                    <a:pt x="13" y="31"/>
                  </a:cubicBezTo>
                  <a:cubicBezTo>
                    <a:pt x="7" y="31"/>
                    <a:pt x="7" y="31"/>
                    <a:pt x="7" y="31"/>
                  </a:cubicBezTo>
                  <a:cubicBezTo>
                    <a:pt x="7" y="8"/>
                    <a:pt x="7" y="8"/>
                    <a:pt x="7" y="8"/>
                  </a:cubicBezTo>
                  <a:cubicBezTo>
                    <a:pt x="6" y="8"/>
                    <a:pt x="6" y="8"/>
                    <a:pt x="5" y="9"/>
                  </a:cubicBezTo>
                  <a:cubicBezTo>
                    <a:pt x="5" y="9"/>
                    <a:pt x="4" y="9"/>
                    <a:pt x="4" y="9"/>
                  </a:cubicBezTo>
                  <a:cubicBezTo>
                    <a:pt x="3" y="10"/>
                    <a:pt x="3" y="10"/>
                    <a:pt x="2" y="10"/>
                  </a:cubicBezTo>
                  <a:cubicBezTo>
                    <a:pt x="1" y="10"/>
                    <a:pt x="1" y="10"/>
                    <a:pt x="0" y="10"/>
                  </a:cubicBezTo>
                  <a:cubicBezTo>
                    <a:pt x="0" y="5"/>
                    <a:pt x="0" y="5"/>
                    <a:pt x="0" y="5"/>
                  </a:cubicBezTo>
                  <a:cubicBezTo>
                    <a:pt x="2" y="4"/>
                    <a:pt x="4" y="3"/>
                    <a:pt x="5" y="3"/>
                  </a:cubicBezTo>
                  <a:cubicBezTo>
                    <a:pt x="7" y="2"/>
                    <a:pt x="8" y="1"/>
                    <a:pt x="9" y="0"/>
                  </a:cubicBez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9" name="Freeform 342"/>
            <p:cNvSpPr>
              <a:spLocks noEditPoints="1"/>
            </p:cNvSpPr>
            <p:nvPr/>
          </p:nvSpPr>
          <p:spPr bwMode="auto">
            <a:xfrm>
              <a:off x="2032" y="3802"/>
              <a:ext cx="38" cy="55"/>
            </a:xfrm>
            <a:custGeom>
              <a:avLst/>
              <a:gdLst>
                <a:gd name="T0" fmla="*/ 11 w 22"/>
                <a:gd name="T1" fmla="*/ 32 h 32"/>
                <a:gd name="T2" fmla="*/ 0 w 22"/>
                <a:gd name="T3" fmla="*/ 16 h 32"/>
                <a:gd name="T4" fmla="*/ 3 w 22"/>
                <a:gd name="T5" fmla="*/ 4 h 32"/>
                <a:gd name="T6" fmla="*/ 12 w 22"/>
                <a:gd name="T7" fmla="*/ 0 h 32"/>
                <a:gd name="T8" fmla="*/ 22 w 22"/>
                <a:gd name="T9" fmla="*/ 16 h 32"/>
                <a:gd name="T10" fmla="*/ 19 w 22"/>
                <a:gd name="T11" fmla="*/ 28 h 32"/>
                <a:gd name="T12" fmla="*/ 11 w 22"/>
                <a:gd name="T13" fmla="*/ 32 h 32"/>
                <a:gd name="T14" fmla="*/ 11 w 22"/>
                <a:gd name="T15" fmla="*/ 5 h 32"/>
                <a:gd name="T16" fmla="*/ 7 w 22"/>
                <a:gd name="T17" fmla="*/ 16 h 32"/>
                <a:gd name="T18" fmla="*/ 11 w 22"/>
                <a:gd name="T19" fmla="*/ 27 h 32"/>
                <a:gd name="T20" fmla="*/ 15 w 22"/>
                <a:gd name="T21" fmla="*/ 16 h 32"/>
                <a:gd name="T22" fmla="*/ 11 w 22"/>
                <a:gd name="T2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2">
                  <a:moveTo>
                    <a:pt x="11" y="32"/>
                  </a:moveTo>
                  <a:cubicBezTo>
                    <a:pt x="4" y="32"/>
                    <a:pt x="0" y="27"/>
                    <a:pt x="0" y="16"/>
                  </a:cubicBezTo>
                  <a:cubicBezTo>
                    <a:pt x="0" y="11"/>
                    <a:pt x="1" y="7"/>
                    <a:pt x="3" y="4"/>
                  </a:cubicBezTo>
                  <a:cubicBezTo>
                    <a:pt x="5" y="1"/>
                    <a:pt x="8" y="0"/>
                    <a:pt x="12" y="0"/>
                  </a:cubicBezTo>
                  <a:cubicBezTo>
                    <a:pt x="19" y="0"/>
                    <a:pt x="22" y="5"/>
                    <a:pt x="22" y="16"/>
                  </a:cubicBezTo>
                  <a:cubicBezTo>
                    <a:pt x="22" y="21"/>
                    <a:pt x="21" y="25"/>
                    <a:pt x="19" y="28"/>
                  </a:cubicBezTo>
                  <a:cubicBezTo>
                    <a:pt x="18" y="30"/>
                    <a:pt x="15" y="32"/>
                    <a:pt x="11" y="32"/>
                  </a:cubicBezTo>
                  <a:close/>
                  <a:moveTo>
                    <a:pt x="11" y="5"/>
                  </a:moveTo>
                  <a:cubicBezTo>
                    <a:pt x="8" y="5"/>
                    <a:pt x="7" y="9"/>
                    <a:pt x="7" y="16"/>
                  </a:cubicBezTo>
                  <a:cubicBezTo>
                    <a:pt x="7" y="23"/>
                    <a:pt x="8" y="27"/>
                    <a:pt x="11" y="27"/>
                  </a:cubicBezTo>
                  <a:cubicBezTo>
                    <a:pt x="14" y="27"/>
                    <a:pt x="15" y="23"/>
                    <a:pt x="15" y="16"/>
                  </a:cubicBezTo>
                  <a:cubicBezTo>
                    <a:pt x="15" y="9"/>
                    <a:pt x="14" y="5"/>
                    <a:pt x="11"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0" name="Rectangle 343"/>
            <p:cNvSpPr>
              <a:spLocks noChangeArrowheads="1"/>
            </p:cNvSpPr>
            <p:nvPr/>
          </p:nvSpPr>
          <p:spPr bwMode="auto">
            <a:xfrm>
              <a:off x="1985" y="1982"/>
              <a:ext cx="218" cy="219"/>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1" name="Freeform 344"/>
            <p:cNvSpPr>
              <a:spLocks/>
            </p:cNvSpPr>
            <p:nvPr/>
          </p:nvSpPr>
          <p:spPr bwMode="auto">
            <a:xfrm>
              <a:off x="2022" y="2021"/>
              <a:ext cx="17" cy="36"/>
            </a:xfrm>
            <a:custGeom>
              <a:avLst/>
              <a:gdLst>
                <a:gd name="T0" fmla="*/ 10 w 10"/>
                <a:gd name="T1" fmla="*/ 0 h 21"/>
                <a:gd name="T2" fmla="*/ 10 w 10"/>
                <a:gd name="T3" fmla="*/ 21 h 21"/>
                <a:gd name="T4" fmla="*/ 5 w 10"/>
                <a:gd name="T5" fmla="*/ 21 h 21"/>
                <a:gd name="T6" fmla="*/ 5 w 10"/>
                <a:gd name="T7" fmla="*/ 5 h 21"/>
                <a:gd name="T8" fmla="*/ 4 w 10"/>
                <a:gd name="T9" fmla="*/ 5 h 21"/>
                <a:gd name="T10" fmla="*/ 3 w 10"/>
                <a:gd name="T11" fmla="*/ 6 h 21"/>
                <a:gd name="T12" fmla="*/ 2 w 10"/>
                <a:gd name="T13" fmla="*/ 6 h 21"/>
                <a:gd name="T14" fmla="*/ 0 w 10"/>
                <a:gd name="T15" fmla="*/ 7 h 21"/>
                <a:gd name="T16" fmla="*/ 0 w 10"/>
                <a:gd name="T17" fmla="*/ 3 h 21"/>
                <a:gd name="T18" fmla="*/ 4 w 10"/>
                <a:gd name="T19" fmla="*/ 1 h 21"/>
                <a:gd name="T20" fmla="*/ 7 w 10"/>
                <a:gd name="T21" fmla="*/ 0 h 21"/>
                <a:gd name="T22" fmla="*/ 10 w 10"/>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1">
                  <a:moveTo>
                    <a:pt x="10" y="0"/>
                  </a:moveTo>
                  <a:cubicBezTo>
                    <a:pt x="10" y="21"/>
                    <a:pt x="10" y="21"/>
                    <a:pt x="10" y="21"/>
                  </a:cubicBezTo>
                  <a:cubicBezTo>
                    <a:pt x="5" y="21"/>
                    <a:pt x="5" y="21"/>
                    <a:pt x="5" y="21"/>
                  </a:cubicBezTo>
                  <a:cubicBezTo>
                    <a:pt x="5" y="5"/>
                    <a:pt x="5" y="5"/>
                    <a:pt x="5" y="5"/>
                  </a:cubicBezTo>
                  <a:cubicBezTo>
                    <a:pt x="5" y="5"/>
                    <a:pt x="4" y="5"/>
                    <a:pt x="4" y="5"/>
                  </a:cubicBezTo>
                  <a:cubicBezTo>
                    <a:pt x="4" y="6"/>
                    <a:pt x="3" y="6"/>
                    <a:pt x="3" y="6"/>
                  </a:cubicBezTo>
                  <a:cubicBezTo>
                    <a:pt x="2" y="6"/>
                    <a:pt x="2" y="6"/>
                    <a:pt x="2" y="6"/>
                  </a:cubicBezTo>
                  <a:cubicBezTo>
                    <a:pt x="1" y="6"/>
                    <a:pt x="1" y="7"/>
                    <a:pt x="0" y="7"/>
                  </a:cubicBezTo>
                  <a:cubicBezTo>
                    <a:pt x="0" y="3"/>
                    <a:pt x="0" y="3"/>
                    <a:pt x="0" y="3"/>
                  </a:cubicBezTo>
                  <a:cubicBezTo>
                    <a:pt x="2" y="2"/>
                    <a:pt x="3" y="2"/>
                    <a:pt x="4" y="1"/>
                  </a:cubicBezTo>
                  <a:cubicBezTo>
                    <a:pt x="5" y="1"/>
                    <a:pt x="6" y="0"/>
                    <a:pt x="7" y="0"/>
                  </a:cubicBezTo>
                  <a:lnTo>
                    <a:pt x="1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2" name="Freeform 345"/>
            <p:cNvSpPr>
              <a:spLocks noEditPoints="1"/>
            </p:cNvSpPr>
            <p:nvPr/>
          </p:nvSpPr>
          <p:spPr bwMode="auto">
            <a:xfrm>
              <a:off x="2051" y="2021"/>
              <a:ext cx="26" cy="36"/>
            </a:xfrm>
            <a:custGeom>
              <a:avLst/>
              <a:gdLst>
                <a:gd name="T0" fmla="*/ 7 w 15"/>
                <a:gd name="T1" fmla="*/ 21 h 21"/>
                <a:gd name="T2" fmla="*/ 0 w 15"/>
                <a:gd name="T3" fmla="*/ 11 h 21"/>
                <a:gd name="T4" fmla="*/ 2 w 15"/>
                <a:gd name="T5" fmla="*/ 3 h 21"/>
                <a:gd name="T6" fmla="*/ 8 w 15"/>
                <a:gd name="T7" fmla="*/ 0 h 21"/>
                <a:gd name="T8" fmla="*/ 15 w 15"/>
                <a:gd name="T9" fmla="*/ 10 h 21"/>
                <a:gd name="T10" fmla="*/ 13 w 15"/>
                <a:gd name="T11" fmla="*/ 19 h 21"/>
                <a:gd name="T12" fmla="*/ 7 w 15"/>
                <a:gd name="T13" fmla="*/ 21 h 21"/>
                <a:gd name="T14" fmla="*/ 8 w 15"/>
                <a:gd name="T15" fmla="*/ 3 h 21"/>
                <a:gd name="T16" fmla="*/ 5 w 15"/>
                <a:gd name="T17" fmla="*/ 11 h 21"/>
                <a:gd name="T18" fmla="*/ 8 w 15"/>
                <a:gd name="T19" fmla="*/ 18 h 21"/>
                <a:gd name="T20" fmla="*/ 10 w 15"/>
                <a:gd name="T21" fmla="*/ 11 h 21"/>
                <a:gd name="T22" fmla="*/ 8 w 15"/>
                <a:gd name="T2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1">
                  <a:moveTo>
                    <a:pt x="7" y="21"/>
                  </a:moveTo>
                  <a:cubicBezTo>
                    <a:pt x="2" y="21"/>
                    <a:pt x="0" y="18"/>
                    <a:pt x="0" y="11"/>
                  </a:cubicBezTo>
                  <a:cubicBezTo>
                    <a:pt x="0" y="7"/>
                    <a:pt x="1" y="4"/>
                    <a:pt x="2" y="3"/>
                  </a:cubicBezTo>
                  <a:cubicBezTo>
                    <a:pt x="3" y="1"/>
                    <a:pt x="5" y="0"/>
                    <a:pt x="8" y="0"/>
                  </a:cubicBezTo>
                  <a:cubicBezTo>
                    <a:pt x="13" y="0"/>
                    <a:pt x="15" y="3"/>
                    <a:pt x="15" y="10"/>
                  </a:cubicBezTo>
                  <a:cubicBezTo>
                    <a:pt x="15" y="14"/>
                    <a:pt x="15" y="17"/>
                    <a:pt x="13" y="19"/>
                  </a:cubicBezTo>
                  <a:cubicBezTo>
                    <a:pt x="12" y="20"/>
                    <a:pt x="10" y="21"/>
                    <a:pt x="7" y="21"/>
                  </a:cubicBezTo>
                  <a:close/>
                  <a:moveTo>
                    <a:pt x="8" y="3"/>
                  </a:moveTo>
                  <a:cubicBezTo>
                    <a:pt x="6" y="3"/>
                    <a:pt x="5" y="6"/>
                    <a:pt x="5" y="11"/>
                  </a:cubicBezTo>
                  <a:cubicBezTo>
                    <a:pt x="5" y="15"/>
                    <a:pt x="6" y="18"/>
                    <a:pt x="8" y="18"/>
                  </a:cubicBezTo>
                  <a:cubicBezTo>
                    <a:pt x="10" y="18"/>
                    <a:pt x="10" y="15"/>
                    <a:pt x="10" y="11"/>
                  </a:cubicBezTo>
                  <a:cubicBezTo>
                    <a:pt x="10"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3" name="Freeform 346"/>
            <p:cNvSpPr>
              <a:spLocks/>
            </p:cNvSpPr>
            <p:nvPr/>
          </p:nvSpPr>
          <p:spPr bwMode="auto">
            <a:xfrm>
              <a:off x="2084" y="2021"/>
              <a:ext cx="15" cy="36"/>
            </a:xfrm>
            <a:custGeom>
              <a:avLst/>
              <a:gdLst>
                <a:gd name="T0" fmla="*/ 9 w 9"/>
                <a:gd name="T1" fmla="*/ 0 h 21"/>
                <a:gd name="T2" fmla="*/ 9 w 9"/>
                <a:gd name="T3" fmla="*/ 21 h 21"/>
                <a:gd name="T4" fmla="*/ 5 w 9"/>
                <a:gd name="T5" fmla="*/ 21 h 21"/>
                <a:gd name="T6" fmla="*/ 5 w 9"/>
                <a:gd name="T7" fmla="*/ 5 h 21"/>
                <a:gd name="T8" fmla="*/ 4 w 9"/>
                <a:gd name="T9" fmla="*/ 5 h 21"/>
                <a:gd name="T10" fmla="*/ 3 w 9"/>
                <a:gd name="T11" fmla="*/ 6 h 21"/>
                <a:gd name="T12" fmla="*/ 2 w 9"/>
                <a:gd name="T13" fmla="*/ 6 h 21"/>
                <a:gd name="T14" fmla="*/ 0 w 9"/>
                <a:gd name="T15" fmla="*/ 7 h 21"/>
                <a:gd name="T16" fmla="*/ 0 w 9"/>
                <a:gd name="T17" fmla="*/ 3 h 21"/>
                <a:gd name="T18" fmla="*/ 4 w 9"/>
                <a:gd name="T19" fmla="*/ 1 h 21"/>
                <a:gd name="T20" fmla="*/ 7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5" y="21"/>
                    <a:pt x="5" y="21"/>
                    <a:pt x="5" y="21"/>
                  </a:cubicBezTo>
                  <a:cubicBezTo>
                    <a:pt x="5" y="5"/>
                    <a:pt x="5" y="5"/>
                    <a:pt x="5" y="5"/>
                  </a:cubicBezTo>
                  <a:cubicBezTo>
                    <a:pt x="5" y="5"/>
                    <a:pt x="4" y="5"/>
                    <a:pt x="4" y="5"/>
                  </a:cubicBezTo>
                  <a:cubicBezTo>
                    <a:pt x="4" y="6"/>
                    <a:pt x="3" y="6"/>
                    <a:pt x="3" y="6"/>
                  </a:cubicBezTo>
                  <a:cubicBezTo>
                    <a:pt x="2" y="6"/>
                    <a:pt x="2" y="6"/>
                    <a:pt x="2" y="6"/>
                  </a:cubicBezTo>
                  <a:cubicBezTo>
                    <a:pt x="1" y="6"/>
                    <a:pt x="1" y="7"/>
                    <a:pt x="0" y="7"/>
                  </a:cubicBezTo>
                  <a:cubicBezTo>
                    <a:pt x="0" y="3"/>
                    <a:pt x="0" y="3"/>
                    <a:pt x="0" y="3"/>
                  </a:cubicBezTo>
                  <a:cubicBezTo>
                    <a:pt x="2" y="2"/>
                    <a:pt x="3" y="2"/>
                    <a:pt x="4" y="1"/>
                  </a:cubicBezTo>
                  <a:cubicBezTo>
                    <a:pt x="5" y="1"/>
                    <a:pt x="6" y="0"/>
                    <a:pt x="7"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4" name="Freeform 347"/>
            <p:cNvSpPr>
              <a:spLocks noEditPoints="1"/>
            </p:cNvSpPr>
            <p:nvPr/>
          </p:nvSpPr>
          <p:spPr bwMode="auto">
            <a:xfrm>
              <a:off x="2019" y="2073"/>
              <a:ext cx="27" cy="37"/>
            </a:xfrm>
            <a:custGeom>
              <a:avLst/>
              <a:gdLst>
                <a:gd name="T0" fmla="*/ 8 w 16"/>
                <a:gd name="T1" fmla="*/ 22 h 22"/>
                <a:gd name="T2" fmla="*/ 0 w 16"/>
                <a:gd name="T3" fmla="*/ 11 h 22"/>
                <a:gd name="T4" fmla="*/ 2 w 16"/>
                <a:gd name="T5" fmla="*/ 3 h 22"/>
                <a:gd name="T6" fmla="*/ 8 w 16"/>
                <a:gd name="T7" fmla="*/ 0 h 22"/>
                <a:gd name="T8" fmla="*/ 16 w 16"/>
                <a:gd name="T9" fmla="*/ 10 h 22"/>
                <a:gd name="T10" fmla="*/ 14 w 16"/>
                <a:gd name="T11" fmla="*/ 19 h 22"/>
                <a:gd name="T12" fmla="*/ 8 w 16"/>
                <a:gd name="T13" fmla="*/ 22 h 22"/>
                <a:gd name="T14" fmla="*/ 8 w 16"/>
                <a:gd name="T15" fmla="*/ 3 h 22"/>
                <a:gd name="T16" fmla="*/ 5 w 16"/>
                <a:gd name="T17" fmla="*/ 11 h 22"/>
                <a:gd name="T18" fmla="*/ 8 w 16"/>
                <a:gd name="T19" fmla="*/ 18 h 22"/>
                <a:gd name="T20" fmla="*/ 11 w 16"/>
                <a:gd name="T21" fmla="*/ 11 h 22"/>
                <a:gd name="T22" fmla="*/ 8 w 16"/>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2">
                  <a:moveTo>
                    <a:pt x="8" y="22"/>
                  </a:moveTo>
                  <a:cubicBezTo>
                    <a:pt x="3" y="22"/>
                    <a:pt x="0" y="18"/>
                    <a:pt x="0" y="11"/>
                  </a:cubicBezTo>
                  <a:cubicBezTo>
                    <a:pt x="0" y="7"/>
                    <a:pt x="1" y="5"/>
                    <a:pt x="2" y="3"/>
                  </a:cubicBezTo>
                  <a:cubicBezTo>
                    <a:pt x="4" y="1"/>
                    <a:pt x="6" y="0"/>
                    <a:pt x="8" y="0"/>
                  </a:cubicBezTo>
                  <a:cubicBezTo>
                    <a:pt x="13" y="0"/>
                    <a:pt x="16" y="3"/>
                    <a:pt x="16" y="10"/>
                  </a:cubicBezTo>
                  <a:cubicBezTo>
                    <a:pt x="16" y="14"/>
                    <a:pt x="15" y="17"/>
                    <a:pt x="14" y="19"/>
                  </a:cubicBezTo>
                  <a:cubicBezTo>
                    <a:pt x="12" y="21"/>
                    <a:pt x="10" y="22"/>
                    <a:pt x="8" y="22"/>
                  </a:cubicBezTo>
                  <a:close/>
                  <a:moveTo>
                    <a:pt x="8" y="3"/>
                  </a:moveTo>
                  <a:cubicBezTo>
                    <a:pt x="6" y="3"/>
                    <a:pt x="5" y="6"/>
                    <a:pt x="5" y="11"/>
                  </a:cubicBezTo>
                  <a:cubicBezTo>
                    <a:pt x="5" y="16"/>
                    <a:pt x="6" y="18"/>
                    <a:pt x="8" y="18"/>
                  </a:cubicBezTo>
                  <a:cubicBezTo>
                    <a:pt x="10" y="18"/>
                    <a:pt x="11" y="16"/>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5" name="Freeform 348"/>
            <p:cNvSpPr>
              <a:spLocks/>
            </p:cNvSpPr>
            <p:nvPr/>
          </p:nvSpPr>
          <p:spPr bwMode="auto">
            <a:xfrm>
              <a:off x="2055" y="2073"/>
              <a:ext cx="15" cy="36"/>
            </a:xfrm>
            <a:custGeom>
              <a:avLst/>
              <a:gdLst>
                <a:gd name="T0" fmla="*/ 9 w 9"/>
                <a:gd name="T1" fmla="*/ 0 h 21"/>
                <a:gd name="T2" fmla="*/ 9 w 9"/>
                <a:gd name="T3" fmla="*/ 21 h 21"/>
                <a:gd name="T4" fmla="*/ 4 w 9"/>
                <a:gd name="T5" fmla="*/ 21 h 21"/>
                <a:gd name="T6" fmla="*/ 4 w 9"/>
                <a:gd name="T7" fmla="*/ 5 h 21"/>
                <a:gd name="T8" fmla="*/ 4 w 9"/>
                <a:gd name="T9" fmla="*/ 5 h 21"/>
                <a:gd name="T10" fmla="*/ 2 w 9"/>
                <a:gd name="T11" fmla="*/ 6 h 21"/>
                <a:gd name="T12" fmla="*/ 1 w 9"/>
                <a:gd name="T13" fmla="*/ 6 h 21"/>
                <a:gd name="T14" fmla="*/ 0 w 9"/>
                <a:gd name="T15" fmla="*/ 7 h 21"/>
                <a:gd name="T16" fmla="*/ 0 w 9"/>
                <a:gd name="T17" fmla="*/ 3 h 21"/>
                <a:gd name="T18" fmla="*/ 3 w 9"/>
                <a:gd name="T19" fmla="*/ 1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4" y="21"/>
                    <a:pt x="4" y="21"/>
                    <a:pt x="4" y="21"/>
                  </a:cubicBezTo>
                  <a:cubicBezTo>
                    <a:pt x="4" y="5"/>
                    <a:pt x="4" y="5"/>
                    <a:pt x="4" y="5"/>
                  </a:cubicBezTo>
                  <a:cubicBezTo>
                    <a:pt x="4" y="5"/>
                    <a:pt x="4" y="5"/>
                    <a:pt x="4" y="5"/>
                  </a:cubicBezTo>
                  <a:cubicBezTo>
                    <a:pt x="3" y="6"/>
                    <a:pt x="3" y="6"/>
                    <a:pt x="2" y="6"/>
                  </a:cubicBezTo>
                  <a:cubicBezTo>
                    <a:pt x="2" y="6"/>
                    <a:pt x="2" y="6"/>
                    <a:pt x="1" y="6"/>
                  </a:cubicBezTo>
                  <a:cubicBezTo>
                    <a:pt x="1" y="7"/>
                    <a:pt x="0" y="7"/>
                    <a:pt x="0" y="7"/>
                  </a:cubicBezTo>
                  <a:cubicBezTo>
                    <a:pt x="0" y="3"/>
                    <a:pt x="0" y="3"/>
                    <a:pt x="0" y="3"/>
                  </a:cubicBezTo>
                  <a:cubicBezTo>
                    <a:pt x="1" y="2"/>
                    <a:pt x="2" y="2"/>
                    <a:pt x="3" y="1"/>
                  </a:cubicBezTo>
                  <a:cubicBezTo>
                    <a:pt x="4" y="1"/>
                    <a:pt x="5" y="0"/>
                    <a:pt x="6"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6" name="Freeform 349"/>
            <p:cNvSpPr>
              <a:spLocks noEditPoints="1"/>
            </p:cNvSpPr>
            <p:nvPr/>
          </p:nvSpPr>
          <p:spPr bwMode="auto">
            <a:xfrm>
              <a:off x="2080" y="2073"/>
              <a:ext cx="26" cy="37"/>
            </a:xfrm>
            <a:custGeom>
              <a:avLst/>
              <a:gdLst>
                <a:gd name="T0" fmla="*/ 8 w 15"/>
                <a:gd name="T1" fmla="*/ 22 h 22"/>
                <a:gd name="T2" fmla="*/ 0 w 15"/>
                <a:gd name="T3" fmla="*/ 11 h 22"/>
                <a:gd name="T4" fmla="*/ 2 w 15"/>
                <a:gd name="T5" fmla="*/ 3 h 22"/>
                <a:gd name="T6" fmla="*/ 8 w 15"/>
                <a:gd name="T7" fmla="*/ 0 h 22"/>
                <a:gd name="T8" fmla="*/ 15 w 15"/>
                <a:gd name="T9" fmla="*/ 10 h 22"/>
                <a:gd name="T10" fmla="*/ 13 w 15"/>
                <a:gd name="T11" fmla="*/ 19 h 22"/>
                <a:gd name="T12" fmla="*/ 8 w 15"/>
                <a:gd name="T13" fmla="*/ 22 h 22"/>
                <a:gd name="T14" fmla="*/ 8 w 15"/>
                <a:gd name="T15" fmla="*/ 3 h 22"/>
                <a:gd name="T16" fmla="*/ 5 w 15"/>
                <a:gd name="T17" fmla="*/ 11 h 22"/>
                <a:gd name="T18" fmla="*/ 8 w 15"/>
                <a:gd name="T19" fmla="*/ 18 h 22"/>
                <a:gd name="T20" fmla="*/ 11 w 15"/>
                <a:gd name="T21" fmla="*/ 11 h 22"/>
                <a:gd name="T22" fmla="*/ 8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8" y="22"/>
                  </a:moveTo>
                  <a:cubicBezTo>
                    <a:pt x="3" y="22"/>
                    <a:pt x="0" y="18"/>
                    <a:pt x="0" y="11"/>
                  </a:cubicBezTo>
                  <a:cubicBezTo>
                    <a:pt x="0" y="7"/>
                    <a:pt x="1" y="5"/>
                    <a:pt x="2" y="3"/>
                  </a:cubicBezTo>
                  <a:cubicBezTo>
                    <a:pt x="4" y="1"/>
                    <a:pt x="6" y="0"/>
                    <a:pt x="8" y="0"/>
                  </a:cubicBezTo>
                  <a:cubicBezTo>
                    <a:pt x="13" y="0"/>
                    <a:pt x="15" y="3"/>
                    <a:pt x="15" y="10"/>
                  </a:cubicBezTo>
                  <a:cubicBezTo>
                    <a:pt x="15" y="14"/>
                    <a:pt x="15" y="17"/>
                    <a:pt x="13" y="19"/>
                  </a:cubicBezTo>
                  <a:cubicBezTo>
                    <a:pt x="12" y="21"/>
                    <a:pt x="10" y="22"/>
                    <a:pt x="8" y="22"/>
                  </a:cubicBezTo>
                  <a:close/>
                  <a:moveTo>
                    <a:pt x="8" y="3"/>
                  </a:moveTo>
                  <a:cubicBezTo>
                    <a:pt x="6" y="3"/>
                    <a:pt x="5" y="6"/>
                    <a:pt x="5" y="11"/>
                  </a:cubicBezTo>
                  <a:cubicBezTo>
                    <a:pt x="5" y="16"/>
                    <a:pt x="6" y="18"/>
                    <a:pt x="8" y="18"/>
                  </a:cubicBezTo>
                  <a:cubicBezTo>
                    <a:pt x="10" y="18"/>
                    <a:pt x="11" y="16"/>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7" name="Freeform 350"/>
            <p:cNvSpPr>
              <a:spLocks noEditPoints="1"/>
            </p:cNvSpPr>
            <p:nvPr/>
          </p:nvSpPr>
          <p:spPr bwMode="auto">
            <a:xfrm>
              <a:off x="2019" y="2124"/>
              <a:ext cx="27" cy="37"/>
            </a:xfrm>
            <a:custGeom>
              <a:avLst/>
              <a:gdLst>
                <a:gd name="T0" fmla="*/ 8 w 16"/>
                <a:gd name="T1" fmla="*/ 22 h 22"/>
                <a:gd name="T2" fmla="*/ 0 w 16"/>
                <a:gd name="T3" fmla="*/ 11 h 22"/>
                <a:gd name="T4" fmla="*/ 2 w 16"/>
                <a:gd name="T5" fmla="*/ 3 h 22"/>
                <a:gd name="T6" fmla="*/ 8 w 16"/>
                <a:gd name="T7" fmla="*/ 0 h 22"/>
                <a:gd name="T8" fmla="*/ 16 w 16"/>
                <a:gd name="T9" fmla="*/ 11 h 22"/>
                <a:gd name="T10" fmla="*/ 14 w 16"/>
                <a:gd name="T11" fmla="*/ 19 h 22"/>
                <a:gd name="T12" fmla="*/ 8 w 16"/>
                <a:gd name="T13" fmla="*/ 22 h 22"/>
                <a:gd name="T14" fmla="*/ 8 w 16"/>
                <a:gd name="T15" fmla="*/ 3 h 22"/>
                <a:gd name="T16" fmla="*/ 5 w 16"/>
                <a:gd name="T17" fmla="*/ 11 h 22"/>
                <a:gd name="T18" fmla="*/ 8 w 16"/>
                <a:gd name="T19" fmla="*/ 18 h 22"/>
                <a:gd name="T20" fmla="*/ 11 w 16"/>
                <a:gd name="T21" fmla="*/ 11 h 22"/>
                <a:gd name="T22" fmla="*/ 8 w 16"/>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22">
                  <a:moveTo>
                    <a:pt x="8" y="22"/>
                  </a:moveTo>
                  <a:cubicBezTo>
                    <a:pt x="3" y="22"/>
                    <a:pt x="0" y="18"/>
                    <a:pt x="0" y="11"/>
                  </a:cubicBezTo>
                  <a:cubicBezTo>
                    <a:pt x="0" y="7"/>
                    <a:pt x="1" y="5"/>
                    <a:pt x="2" y="3"/>
                  </a:cubicBezTo>
                  <a:cubicBezTo>
                    <a:pt x="4" y="1"/>
                    <a:pt x="6" y="0"/>
                    <a:pt x="8" y="0"/>
                  </a:cubicBezTo>
                  <a:cubicBezTo>
                    <a:pt x="13" y="0"/>
                    <a:pt x="16" y="3"/>
                    <a:pt x="16" y="11"/>
                  </a:cubicBezTo>
                  <a:cubicBezTo>
                    <a:pt x="16" y="14"/>
                    <a:pt x="15" y="17"/>
                    <a:pt x="14" y="19"/>
                  </a:cubicBezTo>
                  <a:cubicBezTo>
                    <a:pt x="12" y="21"/>
                    <a:pt x="10" y="22"/>
                    <a:pt x="8" y="22"/>
                  </a:cubicBezTo>
                  <a:close/>
                  <a:moveTo>
                    <a:pt x="8" y="3"/>
                  </a:moveTo>
                  <a:cubicBezTo>
                    <a:pt x="6" y="3"/>
                    <a:pt x="5" y="6"/>
                    <a:pt x="5" y="11"/>
                  </a:cubicBezTo>
                  <a:cubicBezTo>
                    <a:pt x="5" y="16"/>
                    <a:pt x="6" y="18"/>
                    <a:pt x="8" y="18"/>
                  </a:cubicBezTo>
                  <a:cubicBezTo>
                    <a:pt x="10" y="18"/>
                    <a:pt x="11" y="16"/>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8" name="Freeform 351"/>
            <p:cNvSpPr>
              <a:spLocks noEditPoints="1"/>
            </p:cNvSpPr>
            <p:nvPr/>
          </p:nvSpPr>
          <p:spPr bwMode="auto">
            <a:xfrm>
              <a:off x="2051" y="2124"/>
              <a:ext cx="26"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8 w 15"/>
                <a:gd name="T15" fmla="*/ 3 h 22"/>
                <a:gd name="T16" fmla="*/ 5 w 15"/>
                <a:gd name="T17" fmla="*/ 11 h 22"/>
                <a:gd name="T18" fmla="*/ 8 w 15"/>
                <a:gd name="T19" fmla="*/ 18 h 22"/>
                <a:gd name="T20" fmla="*/ 10 w 15"/>
                <a:gd name="T21" fmla="*/ 11 h 22"/>
                <a:gd name="T22" fmla="*/ 8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7"/>
                    <a:pt x="1" y="5"/>
                    <a:pt x="2" y="3"/>
                  </a:cubicBezTo>
                  <a:cubicBezTo>
                    <a:pt x="3" y="1"/>
                    <a:pt x="5" y="0"/>
                    <a:pt x="8" y="0"/>
                  </a:cubicBezTo>
                  <a:cubicBezTo>
                    <a:pt x="13" y="0"/>
                    <a:pt x="15" y="3"/>
                    <a:pt x="15" y="11"/>
                  </a:cubicBezTo>
                  <a:cubicBezTo>
                    <a:pt x="15" y="14"/>
                    <a:pt x="15" y="17"/>
                    <a:pt x="13" y="19"/>
                  </a:cubicBezTo>
                  <a:cubicBezTo>
                    <a:pt x="12" y="21"/>
                    <a:pt x="10" y="22"/>
                    <a:pt x="7" y="22"/>
                  </a:cubicBezTo>
                  <a:close/>
                  <a:moveTo>
                    <a:pt x="8" y="3"/>
                  </a:moveTo>
                  <a:cubicBezTo>
                    <a:pt x="6" y="3"/>
                    <a:pt x="5" y="6"/>
                    <a:pt x="5" y="11"/>
                  </a:cubicBezTo>
                  <a:cubicBezTo>
                    <a:pt x="5" y="16"/>
                    <a:pt x="6" y="18"/>
                    <a:pt x="8" y="18"/>
                  </a:cubicBezTo>
                  <a:cubicBezTo>
                    <a:pt x="10" y="18"/>
                    <a:pt x="10" y="16"/>
                    <a:pt x="10" y="11"/>
                  </a:cubicBezTo>
                  <a:cubicBezTo>
                    <a:pt x="10"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9" name="Freeform 352"/>
            <p:cNvSpPr>
              <a:spLocks/>
            </p:cNvSpPr>
            <p:nvPr/>
          </p:nvSpPr>
          <p:spPr bwMode="auto">
            <a:xfrm>
              <a:off x="2084" y="2124"/>
              <a:ext cx="15" cy="36"/>
            </a:xfrm>
            <a:custGeom>
              <a:avLst/>
              <a:gdLst>
                <a:gd name="T0" fmla="*/ 9 w 9"/>
                <a:gd name="T1" fmla="*/ 0 h 21"/>
                <a:gd name="T2" fmla="*/ 9 w 9"/>
                <a:gd name="T3" fmla="*/ 21 h 21"/>
                <a:gd name="T4" fmla="*/ 5 w 9"/>
                <a:gd name="T5" fmla="*/ 21 h 21"/>
                <a:gd name="T6" fmla="*/ 5 w 9"/>
                <a:gd name="T7" fmla="*/ 5 h 21"/>
                <a:gd name="T8" fmla="*/ 4 w 9"/>
                <a:gd name="T9" fmla="*/ 6 h 21"/>
                <a:gd name="T10" fmla="*/ 3 w 9"/>
                <a:gd name="T11" fmla="*/ 6 h 21"/>
                <a:gd name="T12" fmla="*/ 2 w 9"/>
                <a:gd name="T13" fmla="*/ 7 h 21"/>
                <a:gd name="T14" fmla="*/ 0 w 9"/>
                <a:gd name="T15" fmla="*/ 7 h 21"/>
                <a:gd name="T16" fmla="*/ 0 w 9"/>
                <a:gd name="T17" fmla="*/ 3 h 21"/>
                <a:gd name="T18" fmla="*/ 4 w 9"/>
                <a:gd name="T19" fmla="*/ 1 h 21"/>
                <a:gd name="T20" fmla="*/ 7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5" y="21"/>
                    <a:pt x="5" y="21"/>
                    <a:pt x="5" y="21"/>
                  </a:cubicBezTo>
                  <a:cubicBezTo>
                    <a:pt x="5" y="5"/>
                    <a:pt x="5" y="5"/>
                    <a:pt x="5" y="5"/>
                  </a:cubicBezTo>
                  <a:cubicBezTo>
                    <a:pt x="5" y="5"/>
                    <a:pt x="4" y="5"/>
                    <a:pt x="4" y="6"/>
                  </a:cubicBezTo>
                  <a:cubicBezTo>
                    <a:pt x="4" y="6"/>
                    <a:pt x="3" y="6"/>
                    <a:pt x="3" y="6"/>
                  </a:cubicBezTo>
                  <a:cubicBezTo>
                    <a:pt x="2" y="6"/>
                    <a:pt x="2" y="6"/>
                    <a:pt x="2" y="7"/>
                  </a:cubicBezTo>
                  <a:cubicBezTo>
                    <a:pt x="1" y="7"/>
                    <a:pt x="1" y="7"/>
                    <a:pt x="0" y="7"/>
                  </a:cubicBezTo>
                  <a:cubicBezTo>
                    <a:pt x="0" y="3"/>
                    <a:pt x="0" y="3"/>
                    <a:pt x="0" y="3"/>
                  </a:cubicBezTo>
                  <a:cubicBezTo>
                    <a:pt x="2" y="2"/>
                    <a:pt x="3" y="2"/>
                    <a:pt x="4" y="1"/>
                  </a:cubicBezTo>
                  <a:cubicBezTo>
                    <a:pt x="5" y="1"/>
                    <a:pt x="6" y="0"/>
                    <a:pt x="7"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0" name="Freeform 353"/>
            <p:cNvSpPr>
              <a:spLocks/>
            </p:cNvSpPr>
            <p:nvPr/>
          </p:nvSpPr>
          <p:spPr bwMode="auto">
            <a:xfrm>
              <a:off x="2147" y="2021"/>
              <a:ext cx="15" cy="36"/>
            </a:xfrm>
            <a:custGeom>
              <a:avLst/>
              <a:gdLst>
                <a:gd name="T0" fmla="*/ 9 w 9"/>
                <a:gd name="T1" fmla="*/ 0 h 21"/>
                <a:gd name="T2" fmla="*/ 9 w 9"/>
                <a:gd name="T3" fmla="*/ 21 h 21"/>
                <a:gd name="T4" fmla="*/ 4 w 9"/>
                <a:gd name="T5" fmla="*/ 21 h 21"/>
                <a:gd name="T6" fmla="*/ 4 w 9"/>
                <a:gd name="T7" fmla="*/ 5 h 21"/>
                <a:gd name="T8" fmla="*/ 3 w 9"/>
                <a:gd name="T9" fmla="*/ 5 h 21"/>
                <a:gd name="T10" fmla="*/ 2 w 9"/>
                <a:gd name="T11" fmla="*/ 6 h 21"/>
                <a:gd name="T12" fmla="*/ 1 w 9"/>
                <a:gd name="T13" fmla="*/ 6 h 21"/>
                <a:gd name="T14" fmla="*/ 0 w 9"/>
                <a:gd name="T15" fmla="*/ 7 h 21"/>
                <a:gd name="T16" fmla="*/ 0 w 9"/>
                <a:gd name="T17" fmla="*/ 3 h 21"/>
                <a:gd name="T18" fmla="*/ 3 w 9"/>
                <a:gd name="T19" fmla="*/ 1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4" y="21"/>
                    <a:pt x="4" y="21"/>
                    <a:pt x="4" y="21"/>
                  </a:cubicBezTo>
                  <a:cubicBezTo>
                    <a:pt x="4" y="5"/>
                    <a:pt x="4" y="5"/>
                    <a:pt x="4" y="5"/>
                  </a:cubicBezTo>
                  <a:cubicBezTo>
                    <a:pt x="4" y="5"/>
                    <a:pt x="4" y="5"/>
                    <a:pt x="3" y="5"/>
                  </a:cubicBezTo>
                  <a:cubicBezTo>
                    <a:pt x="3" y="6"/>
                    <a:pt x="3" y="6"/>
                    <a:pt x="2" y="6"/>
                  </a:cubicBezTo>
                  <a:cubicBezTo>
                    <a:pt x="2" y="6"/>
                    <a:pt x="1" y="6"/>
                    <a:pt x="1" y="6"/>
                  </a:cubicBezTo>
                  <a:cubicBezTo>
                    <a:pt x="1" y="6"/>
                    <a:pt x="0" y="7"/>
                    <a:pt x="0" y="7"/>
                  </a:cubicBezTo>
                  <a:cubicBezTo>
                    <a:pt x="0" y="3"/>
                    <a:pt x="0" y="3"/>
                    <a:pt x="0" y="3"/>
                  </a:cubicBezTo>
                  <a:cubicBezTo>
                    <a:pt x="1" y="2"/>
                    <a:pt x="2" y="2"/>
                    <a:pt x="3" y="1"/>
                  </a:cubicBezTo>
                  <a:cubicBezTo>
                    <a:pt x="4" y="1"/>
                    <a:pt x="5" y="0"/>
                    <a:pt x="6"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1" name="Freeform 354"/>
            <p:cNvSpPr>
              <a:spLocks noEditPoints="1"/>
            </p:cNvSpPr>
            <p:nvPr/>
          </p:nvSpPr>
          <p:spPr bwMode="auto">
            <a:xfrm>
              <a:off x="2144" y="2073"/>
              <a:ext cx="25" cy="37"/>
            </a:xfrm>
            <a:custGeom>
              <a:avLst/>
              <a:gdLst>
                <a:gd name="T0" fmla="*/ 7 w 15"/>
                <a:gd name="T1" fmla="*/ 22 h 22"/>
                <a:gd name="T2" fmla="*/ 0 w 15"/>
                <a:gd name="T3" fmla="*/ 11 h 22"/>
                <a:gd name="T4" fmla="*/ 2 w 15"/>
                <a:gd name="T5" fmla="*/ 3 h 22"/>
                <a:gd name="T6" fmla="*/ 8 w 15"/>
                <a:gd name="T7" fmla="*/ 0 h 22"/>
                <a:gd name="T8" fmla="*/ 15 w 15"/>
                <a:gd name="T9" fmla="*/ 10 h 22"/>
                <a:gd name="T10" fmla="*/ 13 w 15"/>
                <a:gd name="T11" fmla="*/ 19 h 22"/>
                <a:gd name="T12" fmla="*/ 7 w 15"/>
                <a:gd name="T13" fmla="*/ 22 h 22"/>
                <a:gd name="T14" fmla="*/ 7 w 15"/>
                <a:gd name="T15" fmla="*/ 3 h 22"/>
                <a:gd name="T16" fmla="*/ 4 w 15"/>
                <a:gd name="T17" fmla="*/ 11 h 22"/>
                <a:gd name="T18" fmla="*/ 7 w 15"/>
                <a:gd name="T19" fmla="*/ 18 h 22"/>
                <a:gd name="T20" fmla="*/ 10 w 15"/>
                <a:gd name="T21" fmla="*/ 11 h 22"/>
                <a:gd name="T22" fmla="*/ 7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7"/>
                    <a:pt x="0" y="5"/>
                    <a:pt x="2" y="3"/>
                  </a:cubicBezTo>
                  <a:cubicBezTo>
                    <a:pt x="3" y="1"/>
                    <a:pt x="5" y="0"/>
                    <a:pt x="8" y="0"/>
                  </a:cubicBezTo>
                  <a:cubicBezTo>
                    <a:pt x="13" y="0"/>
                    <a:pt x="15" y="3"/>
                    <a:pt x="15" y="10"/>
                  </a:cubicBezTo>
                  <a:cubicBezTo>
                    <a:pt x="15" y="14"/>
                    <a:pt x="14" y="17"/>
                    <a:pt x="13" y="19"/>
                  </a:cubicBezTo>
                  <a:cubicBezTo>
                    <a:pt x="12" y="21"/>
                    <a:pt x="10" y="22"/>
                    <a:pt x="7" y="22"/>
                  </a:cubicBezTo>
                  <a:close/>
                  <a:moveTo>
                    <a:pt x="7" y="3"/>
                  </a:moveTo>
                  <a:cubicBezTo>
                    <a:pt x="5" y="3"/>
                    <a:pt x="4" y="6"/>
                    <a:pt x="4" y="11"/>
                  </a:cubicBezTo>
                  <a:cubicBezTo>
                    <a:pt x="4" y="16"/>
                    <a:pt x="5" y="18"/>
                    <a:pt x="7" y="18"/>
                  </a:cubicBezTo>
                  <a:cubicBezTo>
                    <a:pt x="9" y="18"/>
                    <a:pt x="10" y="16"/>
                    <a:pt x="10" y="11"/>
                  </a:cubicBezTo>
                  <a:cubicBezTo>
                    <a:pt x="10" y="6"/>
                    <a:pt x="9" y="3"/>
                    <a:pt x="7"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2" name="Freeform 355"/>
            <p:cNvSpPr>
              <a:spLocks noEditPoints="1"/>
            </p:cNvSpPr>
            <p:nvPr/>
          </p:nvSpPr>
          <p:spPr bwMode="auto">
            <a:xfrm>
              <a:off x="2144" y="2124"/>
              <a:ext cx="25" cy="37"/>
            </a:xfrm>
            <a:custGeom>
              <a:avLst/>
              <a:gdLst>
                <a:gd name="T0" fmla="*/ 7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7 w 15"/>
                <a:gd name="T13" fmla="*/ 22 h 22"/>
                <a:gd name="T14" fmla="*/ 7 w 15"/>
                <a:gd name="T15" fmla="*/ 3 h 22"/>
                <a:gd name="T16" fmla="*/ 4 w 15"/>
                <a:gd name="T17" fmla="*/ 11 h 22"/>
                <a:gd name="T18" fmla="*/ 7 w 15"/>
                <a:gd name="T19" fmla="*/ 18 h 22"/>
                <a:gd name="T20" fmla="*/ 10 w 15"/>
                <a:gd name="T21" fmla="*/ 11 h 22"/>
                <a:gd name="T22" fmla="*/ 7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7" y="22"/>
                  </a:moveTo>
                  <a:cubicBezTo>
                    <a:pt x="2" y="22"/>
                    <a:pt x="0" y="18"/>
                    <a:pt x="0" y="11"/>
                  </a:cubicBezTo>
                  <a:cubicBezTo>
                    <a:pt x="0" y="7"/>
                    <a:pt x="0" y="5"/>
                    <a:pt x="2" y="3"/>
                  </a:cubicBezTo>
                  <a:cubicBezTo>
                    <a:pt x="3" y="1"/>
                    <a:pt x="5" y="0"/>
                    <a:pt x="8" y="0"/>
                  </a:cubicBezTo>
                  <a:cubicBezTo>
                    <a:pt x="13" y="0"/>
                    <a:pt x="15" y="3"/>
                    <a:pt x="15" y="11"/>
                  </a:cubicBezTo>
                  <a:cubicBezTo>
                    <a:pt x="15" y="14"/>
                    <a:pt x="14" y="17"/>
                    <a:pt x="13" y="19"/>
                  </a:cubicBezTo>
                  <a:cubicBezTo>
                    <a:pt x="12" y="21"/>
                    <a:pt x="10" y="22"/>
                    <a:pt x="7" y="22"/>
                  </a:cubicBezTo>
                  <a:close/>
                  <a:moveTo>
                    <a:pt x="7" y="3"/>
                  </a:moveTo>
                  <a:cubicBezTo>
                    <a:pt x="5" y="3"/>
                    <a:pt x="4" y="6"/>
                    <a:pt x="4" y="11"/>
                  </a:cubicBezTo>
                  <a:cubicBezTo>
                    <a:pt x="4" y="16"/>
                    <a:pt x="5" y="18"/>
                    <a:pt x="7" y="18"/>
                  </a:cubicBezTo>
                  <a:cubicBezTo>
                    <a:pt x="9" y="18"/>
                    <a:pt x="10" y="16"/>
                    <a:pt x="10" y="11"/>
                  </a:cubicBezTo>
                  <a:cubicBezTo>
                    <a:pt x="10" y="6"/>
                    <a:pt x="9" y="3"/>
                    <a:pt x="7"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3" name="Freeform 356"/>
            <p:cNvSpPr>
              <a:spLocks noEditPoints="1"/>
            </p:cNvSpPr>
            <p:nvPr/>
          </p:nvSpPr>
          <p:spPr bwMode="auto">
            <a:xfrm>
              <a:off x="2111" y="2021"/>
              <a:ext cx="26" cy="36"/>
            </a:xfrm>
            <a:custGeom>
              <a:avLst/>
              <a:gdLst>
                <a:gd name="T0" fmla="*/ 8 w 15"/>
                <a:gd name="T1" fmla="*/ 21 h 21"/>
                <a:gd name="T2" fmla="*/ 0 w 15"/>
                <a:gd name="T3" fmla="*/ 11 h 21"/>
                <a:gd name="T4" fmla="*/ 2 w 15"/>
                <a:gd name="T5" fmla="*/ 3 h 21"/>
                <a:gd name="T6" fmla="*/ 8 w 15"/>
                <a:gd name="T7" fmla="*/ 0 h 21"/>
                <a:gd name="T8" fmla="*/ 15 w 15"/>
                <a:gd name="T9" fmla="*/ 10 h 21"/>
                <a:gd name="T10" fmla="*/ 13 w 15"/>
                <a:gd name="T11" fmla="*/ 19 h 21"/>
                <a:gd name="T12" fmla="*/ 8 w 15"/>
                <a:gd name="T13" fmla="*/ 21 h 21"/>
                <a:gd name="T14" fmla="*/ 8 w 15"/>
                <a:gd name="T15" fmla="*/ 3 h 21"/>
                <a:gd name="T16" fmla="*/ 5 w 15"/>
                <a:gd name="T17" fmla="*/ 11 h 21"/>
                <a:gd name="T18" fmla="*/ 8 w 15"/>
                <a:gd name="T19" fmla="*/ 18 h 21"/>
                <a:gd name="T20" fmla="*/ 11 w 15"/>
                <a:gd name="T21" fmla="*/ 11 h 21"/>
                <a:gd name="T22" fmla="*/ 8 w 15"/>
                <a:gd name="T2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1">
                  <a:moveTo>
                    <a:pt x="8" y="21"/>
                  </a:moveTo>
                  <a:cubicBezTo>
                    <a:pt x="3" y="21"/>
                    <a:pt x="0" y="18"/>
                    <a:pt x="0" y="11"/>
                  </a:cubicBezTo>
                  <a:cubicBezTo>
                    <a:pt x="0" y="7"/>
                    <a:pt x="1" y="4"/>
                    <a:pt x="2" y="3"/>
                  </a:cubicBezTo>
                  <a:cubicBezTo>
                    <a:pt x="3" y="1"/>
                    <a:pt x="5" y="0"/>
                    <a:pt x="8" y="0"/>
                  </a:cubicBezTo>
                  <a:cubicBezTo>
                    <a:pt x="13" y="0"/>
                    <a:pt x="15" y="3"/>
                    <a:pt x="15" y="10"/>
                  </a:cubicBezTo>
                  <a:cubicBezTo>
                    <a:pt x="15" y="14"/>
                    <a:pt x="15" y="17"/>
                    <a:pt x="13" y="19"/>
                  </a:cubicBezTo>
                  <a:cubicBezTo>
                    <a:pt x="12" y="20"/>
                    <a:pt x="10" y="21"/>
                    <a:pt x="8" y="21"/>
                  </a:cubicBezTo>
                  <a:close/>
                  <a:moveTo>
                    <a:pt x="8" y="3"/>
                  </a:moveTo>
                  <a:cubicBezTo>
                    <a:pt x="6" y="3"/>
                    <a:pt x="5" y="6"/>
                    <a:pt x="5" y="11"/>
                  </a:cubicBezTo>
                  <a:cubicBezTo>
                    <a:pt x="5" y="15"/>
                    <a:pt x="6" y="18"/>
                    <a:pt x="8" y="18"/>
                  </a:cubicBezTo>
                  <a:cubicBezTo>
                    <a:pt x="10" y="18"/>
                    <a:pt x="11" y="15"/>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4" name="Freeform 357"/>
            <p:cNvSpPr>
              <a:spLocks/>
            </p:cNvSpPr>
            <p:nvPr/>
          </p:nvSpPr>
          <p:spPr bwMode="auto">
            <a:xfrm>
              <a:off x="2115" y="2073"/>
              <a:ext cx="15" cy="36"/>
            </a:xfrm>
            <a:custGeom>
              <a:avLst/>
              <a:gdLst>
                <a:gd name="T0" fmla="*/ 9 w 9"/>
                <a:gd name="T1" fmla="*/ 0 h 21"/>
                <a:gd name="T2" fmla="*/ 9 w 9"/>
                <a:gd name="T3" fmla="*/ 21 h 21"/>
                <a:gd name="T4" fmla="*/ 5 w 9"/>
                <a:gd name="T5" fmla="*/ 21 h 21"/>
                <a:gd name="T6" fmla="*/ 5 w 9"/>
                <a:gd name="T7" fmla="*/ 5 h 21"/>
                <a:gd name="T8" fmla="*/ 4 w 9"/>
                <a:gd name="T9" fmla="*/ 5 h 21"/>
                <a:gd name="T10" fmla="*/ 3 w 9"/>
                <a:gd name="T11" fmla="*/ 6 h 21"/>
                <a:gd name="T12" fmla="*/ 1 w 9"/>
                <a:gd name="T13" fmla="*/ 6 h 21"/>
                <a:gd name="T14" fmla="*/ 0 w 9"/>
                <a:gd name="T15" fmla="*/ 7 h 21"/>
                <a:gd name="T16" fmla="*/ 0 w 9"/>
                <a:gd name="T17" fmla="*/ 3 h 21"/>
                <a:gd name="T18" fmla="*/ 4 w 9"/>
                <a:gd name="T19" fmla="*/ 1 h 21"/>
                <a:gd name="T20" fmla="*/ 6 w 9"/>
                <a:gd name="T21" fmla="*/ 0 h 21"/>
                <a:gd name="T22" fmla="*/ 9 w 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1">
                  <a:moveTo>
                    <a:pt x="9" y="0"/>
                  </a:moveTo>
                  <a:cubicBezTo>
                    <a:pt x="9" y="21"/>
                    <a:pt x="9" y="21"/>
                    <a:pt x="9" y="21"/>
                  </a:cubicBezTo>
                  <a:cubicBezTo>
                    <a:pt x="5" y="21"/>
                    <a:pt x="5" y="21"/>
                    <a:pt x="5" y="21"/>
                  </a:cubicBezTo>
                  <a:cubicBezTo>
                    <a:pt x="5" y="5"/>
                    <a:pt x="5" y="5"/>
                    <a:pt x="5" y="5"/>
                  </a:cubicBezTo>
                  <a:cubicBezTo>
                    <a:pt x="4" y="5"/>
                    <a:pt x="4" y="5"/>
                    <a:pt x="4" y="5"/>
                  </a:cubicBezTo>
                  <a:cubicBezTo>
                    <a:pt x="3" y="6"/>
                    <a:pt x="3" y="6"/>
                    <a:pt x="3" y="6"/>
                  </a:cubicBezTo>
                  <a:cubicBezTo>
                    <a:pt x="2" y="6"/>
                    <a:pt x="2" y="6"/>
                    <a:pt x="1" y="6"/>
                  </a:cubicBezTo>
                  <a:cubicBezTo>
                    <a:pt x="1" y="7"/>
                    <a:pt x="1" y="7"/>
                    <a:pt x="0" y="7"/>
                  </a:cubicBezTo>
                  <a:cubicBezTo>
                    <a:pt x="0" y="3"/>
                    <a:pt x="0" y="3"/>
                    <a:pt x="0" y="3"/>
                  </a:cubicBezTo>
                  <a:cubicBezTo>
                    <a:pt x="1" y="2"/>
                    <a:pt x="3" y="2"/>
                    <a:pt x="4" y="1"/>
                  </a:cubicBezTo>
                  <a:cubicBezTo>
                    <a:pt x="5" y="1"/>
                    <a:pt x="6" y="0"/>
                    <a:pt x="6" y="0"/>
                  </a:cubicBez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5" name="Freeform 358"/>
            <p:cNvSpPr>
              <a:spLocks noEditPoints="1"/>
            </p:cNvSpPr>
            <p:nvPr/>
          </p:nvSpPr>
          <p:spPr bwMode="auto">
            <a:xfrm>
              <a:off x="2111" y="2124"/>
              <a:ext cx="26" cy="37"/>
            </a:xfrm>
            <a:custGeom>
              <a:avLst/>
              <a:gdLst>
                <a:gd name="T0" fmla="*/ 8 w 15"/>
                <a:gd name="T1" fmla="*/ 22 h 22"/>
                <a:gd name="T2" fmla="*/ 0 w 15"/>
                <a:gd name="T3" fmla="*/ 11 h 22"/>
                <a:gd name="T4" fmla="*/ 2 w 15"/>
                <a:gd name="T5" fmla="*/ 3 h 22"/>
                <a:gd name="T6" fmla="*/ 8 w 15"/>
                <a:gd name="T7" fmla="*/ 0 h 22"/>
                <a:gd name="T8" fmla="*/ 15 w 15"/>
                <a:gd name="T9" fmla="*/ 11 h 22"/>
                <a:gd name="T10" fmla="*/ 13 w 15"/>
                <a:gd name="T11" fmla="*/ 19 h 22"/>
                <a:gd name="T12" fmla="*/ 8 w 15"/>
                <a:gd name="T13" fmla="*/ 22 h 22"/>
                <a:gd name="T14" fmla="*/ 8 w 15"/>
                <a:gd name="T15" fmla="*/ 3 h 22"/>
                <a:gd name="T16" fmla="*/ 5 w 15"/>
                <a:gd name="T17" fmla="*/ 11 h 22"/>
                <a:gd name="T18" fmla="*/ 8 w 15"/>
                <a:gd name="T19" fmla="*/ 18 h 22"/>
                <a:gd name="T20" fmla="*/ 11 w 15"/>
                <a:gd name="T21" fmla="*/ 11 h 22"/>
                <a:gd name="T22" fmla="*/ 8 w 15"/>
                <a:gd name="T2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2">
                  <a:moveTo>
                    <a:pt x="8" y="22"/>
                  </a:moveTo>
                  <a:cubicBezTo>
                    <a:pt x="3" y="22"/>
                    <a:pt x="0" y="18"/>
                    <a:pt x="0" y="11"/>
                  </a:cubicBezTo>
                  <a:cubicBezTo>
                    <a:pt x="0" y="7"/>
                    <a:pt x="1" y="5"/>
                    <a:pt x="2" y="3"/>
                  </a:cubicBezTo>
                  <a:cubicBezTo>
                    <a:pt x="3" y="1"/>
                    <a:pt x="5" y="0"/>
                    <a:pt x="8" y="0"/>
                  </a:cubicBezTo>
                  <a:cubicBezTo>
                    <a:pt x="13" y="0"/>
                    <a:pt x="15" y="3"/>
                    <a:pt x="15" y="11"/>
                  </a:cubicBezTo>
                  <a:cubicBezTo>
                    <a:pt x="15" y="14"/>
                    <a:pt x="15" y="17"/>
                    <a:pt x="13" y="19"/>
                  </a:cubicBezTo>
                  <a:cubicBezTo>
                    <a:pt x="12" y="21"/>
                    <a:pt x="10" y="22"/>
                    <a:pt x="8" y="22"/>
                  </a:cubicBezTo>
                  <a:close/>
                  <a:moveTo>
                    <a:pt x="8" y="3"/>
                  </a:moveTo>
                  <a:cubicBezTo>
                    <a:pt x="6" y="3"/>
                    <a:pt x="5" y="6"/>
                    <a:pt x="5" y="11"/>
                  </a:cubicBezTo>
                  <a:cubicBezTo>
                    <a:pt x="5" y="16"/>
                    <a:pt x="6" y="18"/>
                    <a:pt x="8" y="18"/>
                  </a:cubicBezTo>
                  <a:cubicBezTo>
                    <a:pt x="10" y="18"/>
                    <a:pt x="11" y="16"/>
                    <a:pt x="11" y="11"/>
                  </a:cubicBezTo>
                  <a:cubicBezTo>
                    <a:pt x="11" y="6"/>
                    <a:pt x="10" y="3"/>
                    <a:pt x="8" y="3"/>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107" name="Rectangle 106"/>
          <p:cNvSpPr/>
          <p:nvPr/>
        </p:nvSpPr>
        <p:spPr>
          <a:xfrm>
            <a:off x="519248" y="1129977"/>
            <a:ext cx="6745152" cy="5632311"/>
          </a:xfrm>
          <a:prstGeom prst="rect">
            <a:avLst/>
          </a:prstGeom>
        </p:spPr>
        <p:txBody>
          <a:bodyPr wrap="square">
            <a:spAutoFit/>
          </a:bodyPr>
          <a:lstStyle/>
          <a:p>
            <a:r>
              <a:rPr lang="en-US" sz="2000" dirty="0" smtClean="0">
                <a:solidFill>
                  <a:prstClr val="black"/>
                </a:solidFill>
                <a:latin typeface="Segoe UI Light" panose="020B0502040204020203" pitchFamily="34" charset="0"/>
                <a:cs typeface="Segoe UI Light" panose="020B0502040204020203" pitchFamily="34" charset="0"/>
              </a:rPr>
              <a:t>Ecommerce</a:t>
            </a:r>
            <a:r>
              <a:rPr lang="en-US" sz="2000" dirty="0">
                <a:solidFill>
                  <a:prstClr val="black"/>
                </a:solidFill>
                <a:latin typeface="Segoe UI Light" panose="020B0502040204020203" pitchFamily="34" charset="0"/>
                <a:cs typeface="Segoe UI Light" panose="020B0502040204020203" pitchFamily="34" charset="0"/>
              </a:rPr>
              <a:t>, Online </a:t>
            </a:r>
            <a:r>
              <a:rPr lang="en-US" sz="2000" dirty="0" smtClean="0">
                <a:solidFill>
                  <a:prstClr val="black"/>
                </a:solidFill>
                <a:latin typeface="Segoe UI Light" panose="020B0502040204020203" pitchFamily="34" charset="0"/>
                <a:cs typeface="Segoe UI Light" panose="020B0502040204020203" pitchFamily="34" charset="0"/>
              </a:rPr>
              <a:t>retail</a:t>
            </a:r>
          </a:p>
          <a:p>
            <a:pPr marL="800100" lvl="1"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“Major Online Retailer”</a:t>
            </a: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Full product catalogue</a:t>
            </a: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Hundreds of queries per second</a:t>
            </a: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Constant updates</a:t>
            </a: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Seasonal ranking and scale</a:t>
            </a:r>
          </a:p>
          <a:p>
            <a:endParaRPr lang="en-US" sz="2000" dirty="0">
              <a:solidFill>
                <a:prstClr val="black"/>
              </a:solidFill>
              <a:latin typeface="Segoe UI Light" panose="020B0502040204020203" pitchFamily="34" charset="0"/>
              <a:cs typeface="Segoe UI Light" panose="020B0502040204020203" pitchFamily="34" charset="0"/>
            </a:endParaRPr>
          </a:p>
          <a:p>
            <a:r>
              <a:rPr lang="en-US" sz="2000" dirty="0">
                <a:solidFill>
                  <a:prstClr val="black"/>
                </a:solidFill>
                <a:latin typeface="Segoe UI Light" panose="020B0502040204020203" pitchFamily="34" charset="0"/>
                <a:cs typeface="Segoe UI Light" panose="020B0502040204020203" pitchFamily="34" charset="0"/>
              </a:rPr>
              <a:t>User generated content, social </a:t>
            </a:r>
            <a:r>
              <a:rPr lang="en-US" sz="2000" dirty="0" smtClean="0">
                <a:solidFill>
                  <a:prstClr val="black"/>
                </a:solidFill>
                <a:latin typeface="Segoe UI Light" panose="020B0502040204020203" pitchFamily="34" charset="0"/>
                <a:cs typeface="Segoe UI Light" panose="020B0502040204020203" pitchFamily="34" charset="0"/>
              </a:rPr>
              <a:t>applications</a:t>
            </a:r>
          </a:p>
          <a:p>
            <a:pPr marL="800100" lvl="1"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“Consumer-facing photo sharing site”</a:t>
            </a: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Geo-spatial search</a:t>
            </a: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High document volume</a:t>
            </a: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High indexing rate</a:t>
            </a:r>
          </a:p>
          <a:p>
            <a:endParaRPr lang="en-US" sz="2000" dirty="0">
              <a:solidFill>
                <a:prstClr val="black"/>
              </a:solidFill>
              <a:latin typeface="Segoe UI Light" panose="020B0502040204020203" pitchFamily="34" charset="0"/>
              <a:cs typeface="Segoe UI Light" panose="020B0502040204020203" pitchFamily="34" charset="0"/>
            </a:endParaRPr>
          </a:p>
          <a:p>
            <a:r>
              <a:rPr lang="en-US" sz="2000" dirty="0">
                <a:solidFill>
                  <a:prstClr val="black"/>
                </a:solidFill>
                <a:latin typeface="Segoe UI Light" panose="020B0502040204020203" pitchFamily="34" charset="0"/>
                <a:cs typeface="Segoe UI Light" panose="020B0502040204020203" pitchFamily="34" charset="0"/>
              </a:rPr>
              <a:t>Line-of-business </a:t>
            </a:r>
            <a:r>
              <a:rPr lang="en-US" sz="2000" dirty="0" smtClean="0">
                <a:solidFill>
                  <a:prstClr val="black"/>
                </a:solidFill>
                <a:latin typeface="Segoe UI Light" panose="020B0502040204020203" pitchFamily="34" charset="0"/>
                <a:cs typeface="Segoe UI Light" panose="020B0502040204020203" pitchFamily="34" charset="0"/>
              </a:rPr>
              <a:t>applications</a:t>
            </a:r>
          </a:p>
          <a:p>
            <a:pPr marL="800100" lvl="1" indent="-342900">
              <a:buFont typeface="Arial" panose="020B0604020202020204" pitchFamily="34" charset="0"/>
              <a:buChar char="•"/>
            </a:pPr>
            <a:r>
              <a:rPr lang="en-US" sz="2000" dirty="0">
                <a:solidFill>
                  <a:prstClr val="black"/>
                </a:solidFill>
                <a:latin typeface="Segoe UI Light" panose="020B0502040204020203" pitchFamily="34" charset="0"/>
                <a:cs typeface="Segoe UI Light" panose="020B0502040204020203" pitchFamily="34" charset="0"/>
              </a:rPr>
              <a:t>“Customer </a:t>
            </a:r>
            <a:r>
              <a:rPr lang="en-US" sz="2000" dirty="0" smtClean="0">
                <a:solidFill>
                  <a:prstClr val="black"/>
                </a:solidFill>
                <a:latin typeface="Segoe UI Light" panose="020B0502040204020203" pitchFamily="34" charset="0"/>
                <a:cs typeface="Segoe UI Light" panose="020B0502040204020203" pitchFamily="34" charset="0"/>
              </a:rPr>
              <a:t>relationship management </a:t>
            </a:r>
            <a:r>
              <a:rPr lang="en-US" sz="2000" dirty="0">
                <a:solidFill>
                  <a:prstClr val="black"/>
                </a:solidFill>
                <a:latin typeface="Segoe UI Light" panose="020B0502040204020203" pitchFamily="34" charset="0"/>
                <a:cs typeface="Segoe UI Light" panose="020B0502040204020203" pitchFamily="34" charset="0"/>
              </a:rPr>
              <a:t>application”</a:t>
            </a:r>
            <a:endParaRPr lang="en-US" sz="2000" dirty="0" smtClean="0">
              <a:solidFill>
                <a:prstClr val="black"/>
              </a:solidFill>
              <a:latin typeface="Segoe UI Light" panose="020B0502040204020203" pitchFamily="34" charset="0"/>
              <a:cs typeface="Segoe UI Light" panose="020B0502040204020203" pitchFamily="34" charset="0"/>
            </a:endParaRP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High incoming indexing</a:t>
            </a: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High document count</a:t>
            </a:r>
          </a:p>
          <a:p>
            <a:pPr marL="1257300" lvl="2" indent="-342900">
              <a:buFont typeface="Arial" panose="020B0604020202020204" pitchFamily="34" charset="0"/>
              <a:buChar char="•"/>
            </a:pPr>
            <a:r>
              <a:rPr lang="en-US" sz="2000" dirty="0" smtClean="0">
                <a:solidFill>
                  <a:prstClr val="black"/>
                </a:solidFill>
                <a:latin typeface="Segoe UI Light" panose="020B0502040204020203" pitchFamily="34" charset="0"/>
                <a:cs typeface="Segoe UI Light" panose="020B0502040204020203" pitchFamily="34" charset="0"/>
              </a:rPr>
              <a:t>Structured, heterogeneous data</a:t>
            </a:r>
            <a:endParaRPr lang="en-US" sz="2000" dirty="0">
              <a:solidFill>
                <a:prstClr val="black"/>
              </a:solidFill>
              <a:latin typeface="Segoe UI Light" panose="020B0502040204020203" pitchFamily="34" charset="0"/>
              <a:cs typeface="Segoe UI Light" panose="020B0502040204020203" pitchFamily="34" charset="0"/>
            </a:endParaRPr>
          </a:p>
        </p:txBody>
      </p:sp>
      <p:pic>
        <p:nvPicPr>
          <p:cNvPr id="106" name="Picture 105"/>
          <p:cNvPicPr/>
          <p:nvPr/>
        </p:nvPicPr>
        <p:blipFill rotWithShape="1">
          <a:blip r:embed="rId2" cstate="print">
            <a:extLst>
              <a:ext uri="{28A0092B-C50C-407E-A947-70E740481C1C}">
                <a14:useLocalDpi xmlns:a14="http://schemas.microsoft.com/office/drawing/2010/main" val="0"/>
              </a:ext>
            </a:extLst>
          </a:blip>
          <a:srcRect l="23222" t="21119" r="23655" b="23578"/>
          <a:stretch/>
        </p:blipFill>
        <p:spPr bwMode="auto">
          <a:xfrm>
            <a:off x="6385955" y="2339930"/>
            <a:ext cx="2812192" cy="15286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8107827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25513"/>
          </a:xfrm>
          <a:prstGeom prst="rect">
            <a:avLst/>
          </a:prstGeom>
        </p:spPr>
        <p:txBody>
          <a:bodyPr>
            <a:normAutofit/>
          </a:bodyPr>
          <a:lstStyle/>
          <a:p>
            <a:pPr defTabSz="914363"/>
            <a:r>
              <a:rPr lang="en-US" spc="-100" dirty="0">
                <a:ln w="3175">
                  <a:noFill/>
                </a:ln>
                <a:gradFill flip="none" rotWithShape="1">
                  <a:gsLst>
                    <a:gs pos="0">
                      <a:srgbClr val="000000">
                        <a:lumMod val="65000"/>
                        <a:lumOff val="35000"/>
                      </a:srgbClr>
                    </a:gs>
                    <a:gs pos="86000">
                      <a:srgbClr val="000000">
                        <a:lumMod val="65000"/>
                        <a:lumOff val="35000"/>
                      </a:srgbClr>
                    </a:gs>
                  </a:gsLst>
                  <a:lin ang="5400000" scaled="0"/>
                  <a:tileRect/>
                </a:gradFill>
                <a:latin typeface="Segoe UI Light" pitchFamily="34" charset="0"/>
                <a:ea typeface="+mn-ea"/>
                <a:cs typeface="Arial" charset="0"/>
              </a:rPr>
              <a:t>Experience Walk Through</a:t>
            </a:r>
          </a:p>
        </p:txBody>
      </p:sp>
      <p:sp>
        <p:nvSpPr>
          <p:cNvPr id="3" name="Subtitle 2"/>
          <p:cNvSpPr>
            <a:spLocks noGrp="1"/>
          </p:cNvSpPr>
          <p:nvPr>
            <p:ph type="subTitle" idx="4294967295"/>
          </p:nvPr>
        </p:nvSpPr>
        <p:spPr>
          <a:xfrm>
            <a:off x="0" y="0"/>
            <a:ext cx="12192000" cy="6858000"/>
          </a:xfrm>
          <a:prstGeom prst="rect">
            <a:avLst/>
          </a:prstGeom>
        </p:spPr>
        <p:txBody>
          <a:bodyPr/>
          <a:lstStyle/>
          <a:p>
            <a:r>
              <a:rPr lang="en-US" dirty="0" smtClean="0">
                <a:latin typeface="Segoe UI Light" panose="020B0502040204020203" pitchFamily="34" charset="0"/>
                <a:cs typeface="Segoe UI Light" panose="020B0502040204020203" pitchFamily="34" charset="0"/>
              </a:rPr>
              <a:t>Initial service provisioning in Azure portal</a:t>
            </a:r>
            <a:endParaRPr lang="en-US"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53071070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25513"/>
          </a:xfrm>
          <a:prstGeom prst="rect">
            <a:avLst/>
          </a:prstGeom>
        </p:spPr>
        <p:txBody>
          <a:bodyPr/>
          <a:lstStyle/>
          <a:p>
            <a:r>
              <a:rPr lang="en-US" spc="-100" dirty="0" smtClean="0">
                <a:ln w="3175">
                  <a:noFill/>
                </a:ln>
                <a:gradFill flip="none" rotWithShape="1">
                  <a:gsLst>
                    <a:gs pos="0">
                      <a:srgbClr val="000000">
                        <a:lumMod val="65000"/>
                        <a:lumOff val="35000"/>
                      </a:srgbClr>
                    </a:gs>
                    <a:gs pos="86000">
                      <a:srgbClr val="000000">
                        <a:lumMod val="65000"/>
                        <a:lumOff val="35000"/>
                      </a:srgbClr>
                    </a:gs>
                  </a:gsLst>
                  <a:lin ang="5400000" scaled="0"/>
                  <a:tileRect/>
                </a:gradFill>
                <a:latin typeface="Segoe UI Light" pitchFamily="34" charset="0"/>
                <a:cs typeface="Arial" charset="0"/>
              </a:rPr>
              <a:t>Appendix:</a:t>
            </a:r>
            <a:br>
              <a:rPr lang="en-US" spc="-100" dirty="0" smtClean="0">
                <a:ln w="3175">
                  <a:noFill/>
                </a:ln>
                <a:gradFill flip="none" rotWithShape="1">
                  <a:gsLst>
                    <a:gs pos="0">
                      <a:srgbClr val="000000">
                        <a:lumMod val="65000"/>
                        <a:lumOff val="35000"/>
                      </a:srgbClr>
                    </a:gs>
                    <a:gs pos="86000">
                      <a:srgbClr val="000000">
                        <a:lumMod val="65000"/>
                        <a:lumOff val="35000"/>
                      </a:srgbClr>
                    </a:gs>
                  </a:gsLst>
                  <a:lin ang="5400000" scaled="0"/>
                  <a:tileRect/>
                </a:gradFill>
                <a:latin typeface="Segoe UI Light" pitchFamily="34" charset="0"/>
                <a:cs typeface="Arial" charset="0"/>
              </a:rPr>
            </a:br>
            <a:r>
              <a:rPr lang="en-US" spc="-100" dirty="0" smtClean="0">
                <a:ln w="3175">
                  <a:noFill/>
                </a:ln>
                <a:gradFill flip="none" rotWithShape="1">
                  <a:gsLst>
                    <a:gs pos="0">
                      <a:srgbClr val="000000">
                        <a:lumMod val="65000"/>
                        <a:lumOff val="35000"/>
                      </a:srgbClr>
                    </a:gs>
                    <a:gs pos="86000">
                      <a:srgbClr val="000000">
                        <a:lumMod val="65000"/>
                        <a:lumOff val="35000"/>
                      </a:srgbClr>
                    </a:gs>
                  </a:gsLst>
                  <a:lin ang="5400000" scaled="0"/>
                  <a:tileRect/>
                </a:gradFill>
                <a:latin typeface="Segoe UI Light" pitchFamily="34" charset="0"/>
                <a:cs typeface="Arial" charset="0"/>
              </a:rPr>
              <a:t>Experience </a:t>
            </a:r>
            <a:r>
              <a:rPr lang="en-US" spc="-100" dirty="0">
                <a:ln w="3175">
                  <a:noFill/>
                </a:ln>
                <a:gradFill flip="none" rotWithShape="1">
                  <a:gsLst>
                    <a:gs pos="0">
                      <a:srgbClr val="000000">
                        <a:lumMod val="65000"/>
                        <a:lumOff val="35000"/>
                      </a:srgbClr>
                    </a:gs>
                    <a:gs pos="86000">
                      <a:srgbClr val="000000">
                        <a:lumMod val="65000"/>
                        <a:lumOff val="35000"/>
                      </a:srgbClr>
                    </a:gs>
                  </a:gsLst>
                  <a:lin ang="5400000" scaled="0"/>
                  <a:tileRect/>
                </a:gradFill>
                <a:latin typeface="Segoe UI Light" pitchFamily="34" charset="0"/>
                <a:cs typeface="Arial" charset="0"/>
              </a:rPr>
              <a:t>Walk Through</a:t>
            </a:r>
            <a:endParaRPr lang="en-US" dirty="0">
              <a:latin typeface="Segoe UI Light" panose="020B0502040204020203" pitchFamily="34" charset="0"/>
              <a:cs typeface="Segoe UI Light" panose="020B0502040204020203" pitchFamily="34" charset="0"/>
            </a:endParaRPr>
          </a:p>
        </p:txBody>
      </p:sp>
      <p:sp>
        <p:nvSpPr>
          <p:cNvPr id="3" name="Subtitle 2"/>
          <p:cNvSpPr>
            <a:spLocks noGrp="1"/>
          </p:cNvSpPr>
          <p:nvPr>
            <p:ph type="subTitle" idx="4294967295"/>
          </p:nvPr>
        </p:nvSpPr>
        <p:spPr>
          <a:xfrm>
            <a:off x="0" y="0"/>
            <a:ext cx="12192000" cy="6858000"/>
          </a:xfrm>
          <a:prstGeom prst="rect">
            <a:avLst/>
          </a:prstGeom>
        </p:spPr>
        <p:txBody>
          <a:bodyPr/>
          <a:lstStyle/>
          <a:p>
            <a:r>
              <a:rPr lang="en-US" dirty="0" smtClean="0">
                <a:latin typeface="Segoe UI Light" panose="020B0502040204020203" pitchFamily="34" charset="0"/>
                <a:cs typeface="Segoe UI Light" panose="020B0502040204020203" pitchFamily="34" charset="0"/>
              </a:rPr>
              <a:t>Using APIs for creating and populating indexes</a:t>
            </a:r>
          </a:p>
        </p:txBody>
      </p:sp>
    </p:spTree>
    <p:extLst>
      <p:ext uri="{BB962C8B-B14F-4D97-AF65-F5344CB8AC3E}">
        <p14:creationId xmlns:p14="http://schemas.microsoft.com/office/powerpoint/2010/main" val="39866817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p:cNvSpPr txBox="1">
            <a:spLocks/>
          </p:cNvSpPr>
          <p:nvPr/>
        </p:nvSpPr>
        <p:spPr>
          <a:xfrm>
            <a:off x="269240" y="44958"/>
            <a:ext cx="11655840" cy="899665"/>
          </a:xfrm>
          <a:prstGeom prst="rect">
            <a:avLst/>
          </a:prstGeom>
        </p:spPr>
        <p:txBody>
          <a:bodyPr vert="horz" wrap="square" lIns="146304" tIns="91440" rIns="146304" bIns="91440" rtlCol="0" anchor="t">
            <a:noAutofit/>
          </a:bodyPr>
          <a:lstStyle>
            <a:lvl1pPr algn="l" defTabSz="914367" rtl="0" eaLnBrk="1" latinLnBrk="0" hangingPunct="1">
              <a:lnSpc>
                <a:spcPts val="6176"/>
              </a:lnSpc>
              <a:spcBef>
                <a:spcPct val="0"/>
              </a:spcBef>
              <a:buNone/>
              <a:defRPr lang="en-US" sz="5686" b="0" kern="1200" cap="none" spc="-100" baseline="0">
                <a:ln w="3175">
                  <a:noFill/>
                </a:ln>
                <a:solidFill>
                  <a:schemeClr val="accent2"/>
                </a:solidFill>
                <a:effectLst/>
                <a:latin typeface="+mj-lt"/>
                <a:ea typeface="+mn-ea"/>
                <a:cs typeface="Segoe UI" pitchFamily="34" charset="0"/>
              </a:defRPr>
            </a:lvl1pPr>
          </a:lstStyle>
          <a:p>
            <a:r>
              <a:rPr lang="en-US" sz="4400" dirty="0" smtClean="0"/>
              <a:t>Programmatic</a:t>
            </a:r>
            <a:endParaRPr lang="en-US" sz="4400" dirty="0">
              <a:solidFill>
                <a:srgbClr val="0070C0"/>
              </a:solidFill>
            </a:endParaRPr>
          </a:p>
        </p:txBody>
      </p:sp>
      <p:sp>
        <p:nvSpPr>
          <p:cNvPr id="23" name="Rectangle 22"/>
          <p:cNvSpPr/>
          <p:nvPr/>
        </p:nvSpPr>
        <p:spPr>
          <a:xfrm>
            <a:off x="4064221" y="1288427"/>
            <a:ext cx="8127779" cy="12527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smtClean="0">
                <a:latin typeface="+mj-lt"/>
              </a:rPr>
              <a:t>Scale </a:t>
            </a:r>
            <a:r>
              <a:rPr lang="en-US" sz="2000" dirty="0">
                <a:latin typeface="+mj-lt"/>
              </a:rPr>
              <a:t>out or </a:t>
            </a:r>
            <a:r>
              <a:rPr lang="en-US" sz="2000" dirty="0" smtClean="0">
                <a:latin typeface="+mj-lt"/>
              </a:rPr>
              <a:t>manage DBA-like functionality via </a:t>
            </a:r>
            <a:r>
              <a:rPr lang="en-US" sz="2000" dirty="0">
                <a:latin typeface="+mj-lt"/>
              </a:rPr>
              <a:t>programmatic APIs to support ongoing </a:t>
            </a:r>
            <a:r>
              <a:rPr lang="en-US" sz="2000" dirty="0" smtClean="0">
                <a:latin typeface="+mj-lt"/>
              </a:rPr>
              <a:t>needs—REST &amp; PowerShell</a:t>
            </a:r>
            <a:endParaRPr lang="en-US" sz="2000" dirty="0">
              <a:latin typeface="+mj-lt"/>
            </a:endParaRPr>
          </a:p>
        </p:txBody>
      </p:sp>
      <p:sp>
        <p:nvSpPr>
          <p:cNvPr id="24" name="Rectangle 23"/>
          <p:cNvSpPr/>
          <p:nvPr/>
        </p:nvSpPr>
        <p:spPr>
          <a:xfrm>
            <a:off x="4064221" y="2631247"/>
            <a:ext cx="8127779" cy="12527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a:latin typeface="+mj-lt"/>
              </a:rPr>
              <a:t>Develop with a choice of popular platforms and technologies, including .NET, Java, PHP, Ruby on Rails, and </a:t>
            </a:r>
            <a:r>
              <a:rPr lang="en-US" sz="2000" dirty="0" smtClean="0">
                <a:latin typeface="+mj-lt"/>
              </a:rPr>
              <a:t>Node.js.</a:t>
            </a:r>
            <a:endParaRPr lang="en-US" sz="2000" dirty="0">
              <a:latin typeface="+mj-lt"/>
            </a:endParaRPr>
          </a:p>
        </p:txBody>
      </p:sp>
      <p:grpSp>
        <p:nvGrpSpPr>
          <p:cNvPr id="27" name="Group 38"/>
          <p:cNvGrpSpPr>
            <a:grpSpLocks/>
          </p:cNvGrpSpPr>
          <p:nvPr/>
        </p:nvGrpSpPr>
        <p:grpSpPr bwMode="auto">
          <a:xfrm>
            <a:off x="4291933" y="1594122"/>
            <a:ext cx="593381" cy="593381"/>
            <a:chOff x="-3781305" y="3065460"/>
            <a:chExt cx="1777999" cy="1777999"/>
          </a:xfrm>
          <a:solidFill>
            <a:schemeClr val="bg1"/>
          </a:solidFill>
        </p:grpSpPr>
        <p:sp>
          <p:nvSpPr>
            <p:cNvPr id="3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7"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grpSp>
        <p:nvGrpSpPr>
          <p:cNvPr id="38" name="Group 38"/>
          <p:cNvGrpSpPr>
            <a:grpSpLocks/>
          </p:cNvGrpSpPr>
          <p:nvPr/>
        </p:nvGrpSpPr>
        <p:grpSpPr bwMode="auto">
          <a:xfrm>
            <a:off x="4291933" y="2934159"/>
            <a:ext cx="593381" cy="593381"/>
            <a:chOff x="-3781305" y="3065460"/>
            <a:chExt cx="1777999" cy="1777999"/>
          </a:xfrm>
          <a:solidFill>
            <a:schemeClr val="bg1"/>
          </a:solidFill>
        </p:grpSpPr>
        <p:sp>
          <p:nvSpPr>
            <p:cNvPr id="39"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0"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4" name="Rectangle 43"/>
          <p:cNvSpPr/>
          <p:nvPr/>
        </p:nvSpPr>
        <p:spPr>
          <a:xfrm>
            <a:off x="1787864" y="1288427"/>
            <a:ext cx="2178276" cy="125272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pPr marL="400050" indent="-400050"/>
            <a:r>
              <a:rPr lang="en-US" sz="2800" dirty="0" smtClean="0">
                <a:latin typeface="+mj-lt"/>
              </a:rPr>
              <a:t>Dev Ops</a:t>
            </a:r>
            <a:endParaRPr lang="en-US" sz="2800" dirty="0">
              <a:latin typeface="+mj-lt"/>
            </a:endParaRPr>
          </a:p>
        </p:txBody>
      </p:sp>
      <p:sp>
        <p:nvSpPr>
          <p:cNvPr id="45" name="Rectangle 44"/>
          <p:cNvSpPr/>
          <p:nvPr/>
        </p:nvSpPr>
        <p:spPr>
          <a:xfrm>
            <a:off x="1787864" y="2631247"/>
            <a:ext cx="2178276" cy="125272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r>
              <a:rPr lang="en-US" sz="2800" dirty="0" smtClean="0">
                <a:latin typeface="+mj-lt"/>
              </a:rPr>
              <a:t>Platforms</a:t>
            </a:r>
            <a:endParaRPr lang="en-US" sz="2800" dirty="0">
              <a:latin typeface="+mj-lt"/>
            </a:endParaRPr>
          </a:p>
        </p:txBody>
      </p:sp>
      <p:grpSp>
        <p:nvGrpSpPr>
          <p:cNvPr id="456" name="Group 2"/>
          <p:cNvGrpSpPr/>
          <p:nvPr/>
        </p:nvGrpSpPr>
        <p:grpSpPr>
          <a:xfrm>
            <a:off x="-2044" y="6513076"/>
            <a:ext cx="12194043" cy="354000"/>
            <a:chOff x="2577137" y="4571778"/>
            <a:chExt cx="9101124" cy="1390560"/>
          </a:xfrm>
        </p:grpSpPr>
        <p:sp>
          <p:nvSpPr>
            <p:cNvPr id="457" name="TextBox 4"/>
            <p:cNvSpPr txBox="1"/>
            <p:nvPr/>
          </p:nvSpPr>
          <p:spPr>
            <a:xfrm>
              <a:off x="2577137" y="4571778"/>
              <a:ext cx="3034890" cy="1390458"/>
            </a:xfrm>
            <a:prstGeom prst="rect">
              <a:avLst/>
            </a:prstGeom>
            <a:solidFill>
              <a:schemeClr val="accent2"/>
            </a:solidFill>
          </p:spPr>
          <p:txBody>
            <a:bodyPr wrap="square" lIns="457200" tIns="137160" rIns="365760" rtlCol="0">
              <a:noAutofit/>
            </a:bodyPr>
            <a:lstStyle/>
            <a:p>
              <a:pPr>
                <a:lnSpc>
                  <a:spcPts val="3000"/>
                </a:lnSpc>
              </a:pPr>
              <a:r>
                <a:rPr lang="en-US" sz="2800" dirty="0" smtClean="0">
                  <a:solidFill>
                    <a:srgbClr val="FFFFFF"/>
                  </a:solidFill>
                  <a:latin typeface="Segoe UI Light"/>
                </a:rPr>
                <a:t> </a:t>
              </a:r>
              <a:endParaRPr lang="en-US" sz="2800" dirty="0">
                <a:solidFill>
                  <a:srgbClr val="FFFFFF"/>
                </a:solidFill>
                <a:latin typeface="Segoe UI Light"/>
              </a:endParaRPr>
            </a:p>
          </p:txBody>
        </p:sp>
        <p:sp>
          <p:nvSpPr>
            <p:cNvPr id="458" name="TextBox 6"/>
            <p:cNvSpPr txBox="1"/>
            <p:nvPr/>
          </p:nvSpPr>
          <p:spPr>
            <a:xfrm>
              <a:off x="5612027" y="4572324"/>
              <a:ext cx="6066234" cy="1390014"/>
            </a:xfrm>
            <a:prstGeom prst="rect">
              <a:avLst/>
            </a:prstGeom>
            <a:solidFill>
              <a:schemeClr val="accent2">
                <a:lumMod val="50000"/>
              </a:scheme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grpSp>
        <p:nvGrpSpPr>
          <p:cNvPr id="408" name="Group 407"/>
          <p:cNvGrpSpPr/>
          <p:nvPr/>
        </p:nvGrpSpPr>
        <p:grpSpPr>
          <a:xfrm>
            <a:off x="6502011" y="4760494"/>
            <a:ext cx="5689988" cy="1752651"/>
            <a:chOff x="4700587" y="4611688"/>
            <a:chExt cx="7735889" cy="2382837"/>
          </a:xfrm>
        </p:grpSpPr>
        <p:grpSp>
          <p:nvGrpSpPr>
            <p:cNvPr id="409" name="Group 408"/>
            <p:cNvGrpSpPr/>
            <p:nvPr/>
          </p:nvGrpSpPr>
          <p:grpSpPr>
            <a:xfrm>
              <a:off x="9883858" y="5181881"/>
              <a:ext cx="320511" cy="621225"/>
              <a:chOff x="6229350" y="5232400"/>
              <a:chExt cx="539750" cy="1046162"/>
            </a:xfrm>
          </p:grpSpPr>
          <p:sp>
            <p:nvSpPr>
              <p:cNvPr id="469"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70"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71"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sp>
          <p:nvSpPr>
            <p:cNvPr id="410" name="AutoShape 3"/>
            <p:cNvSpPr>
              <a:spLocks noChangeAspect="1" noChangeArrowheads="1" noTextEdit="1"/>
            </p:cNvSpPr>
            <p:nvPr/>
          </p:nvSpPr>
          <p:spPr bwMode="auto">
            <a:xfrm>
              <a:off x="5121275" y="4611688"/>
              <a:ext cx="7315200" cy="238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11" name="Rectangle 5"/>
            <p:cNvSpPr>
              <a:spLocks noChangeArrowheads="1"/>
            </p:cNvSpPr>
            <p:nvPr/>
          </p:nvSpPr>
          <p:spPr bwMode="auto">
            <a:xfrm>
              <a:off x="8015288" y="5427663"/>
              <a:ext cx="936625" cy="75088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12" name="Rectangle 6"/>
            <p:cNvSpPr>
              <a:spLocks noChangeArrowheads="1"/>
            </p:cNvSpPr>
            <p:nvPr/>
          </p:nvSpPr>
          <p:spPr bwMode="auto">
            <a:xfrm>
              <a:off x="8394700" y="5081588"/>
              <a:ext cx="406400" cy="1096962"/>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13" name="Rectangle 7"/>
            <p:cNvSpPr>
              <a:spLocks noChangeArrowheads="1"/>
            </p:cNvSpPr>
            <p:nvPr/>
          </p:nvSpPr>
          <p:spPr bwMode="auto">
            <a:xfrm>
              <a:off x="5305425" y="6378575"/>
              <a:ext cx="600075" cy="4826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14" name="Rectangle 8"/>
            <p:cNvSpPr>
              <a:spLocks noChangeArrowheads="1"/>
            </p:cNvSpPr>
            <p:nvPr/>
          </p:nvSpPr>
          <p:spPr bwMode="auto">
            <a:xfrm>
              <a:off x="5549900" y="6156325"/>
              <a:ext cx="595313" cy="7048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15" name="Rectangle 9"/>
            <p:cNvSpPr>
              <a:spLocks noChangeArrowheads="1"/>
            </p:cNvSpPr>
            <p:nvPr/>
          </p:nvSpPr>
          <p:spPr bwMode="auto">
            <a:xfrm>
              <a:off x="11128375" y="5580063"/>
              <a:ext cx="930275" cy="10572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16" name="Rectangle 10"/>
            <p:cNvSpPr>
              <a:spLocks noChangeArrowheads="1"/>
            </p:cNvSpPr>
            <p:nvPr/>
          </p:nvSpPr>
          <p:spPr bwMode="auto">
            <a:xfrm>
              <a:off x="11506200" y="5081588"/>
              <a:ext cx="930275" cy="15557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17" name="Freeform 11"/>
            <p:cNvSpPr>
              <a:spLocks/>
            </p:cNvSpPr>
            <p:nvPr/>
          </p:nvSpPr>
          <p:spPr bwMode="auto">
            <a:xfrm>
              <a:off x="5121275" y="6121400"/>
              <a:ext cx="3679825" cy="868362"/>
            </a:xfrm>
            <a:custGeom>
              <a:avLst/>
              <a:gdLst>
                <a:gd name="T0" fmla="*/ 408 w 661"/>
                <a:gd name="T1" fmla="*/ 25 h 155"/>
                <a:gd name="T2" fmla="*/ 408 w 661"/>
                <a:gd name="T3" fmla="*/ 25 h 155"/>
                <a:gd name="T4" fmla="*/ 0 w 661"/>
                <a:gd name="T5" fmla="*/ 155 h 155"/>
                <a:gd name="T6" fmla="*/ 234 w 661"/>
                <a:gd name="T7" fmla="*/ 155 h 155"/>
                <a:gd name="T8" fmla="*/ 661 w 661"/>
                <a:gd name="T9" fmla="*/ 155 h 155"/>
                <a:gd name="T10" fmla="*/ 408 w 661"/>
                <a:gd name="T11" fmla="*/ 25 h 155"/>
              </a:gdLst>
              <a:ahLst/>
              <a:cxnLst>
                <a:cxn ang="0">
                  <a:pos x="T0" y="T1"/>
                </a:cxn>
                <a:cxn ang="0">
                  <a:pos x="T2" y="T3"/>
                </a:cxn>
                <a:cxn ang="0">
                  <a:pos x="T4" y="T5"/>
                </a:cxn>
                <a:cxn ang="0">
                  <a:pos x="T6" y="T7"/>
                </a:cxn>
                <a:cxn ang="0">
                  <a:pos x="T8" y="T9"/>
                </a:cxn>
                <a:cxn ang="0">
                  <a:pos x="T10" y="T11"/>
                </a:cxn>
              </a:cxnLst>
              <a:rect l="0" t="0" r="r" b="b"/>
              <a:pathLst>
                <a:path w="661" h="155">
                  <a:moveTo>
                    <a:pt x="408" y="25"/>
                  </a:moveTo>
                  <a:cubicBezTo>
                    <a:pt x="408" y="25"/>
                    <a:pt x="408" y="25"/>
                    <a:pt x="408" y="25"/>
                  </a:cubicBezTo>
                  <a:cubicBezTo>
                    <a:pt x="264" y="0"/>
                    <a:pt x="111" y="44"/>
                    <a:pt x="0" y="155"/>
                  </a:cubicBezTo>
                  <a:cubicBezTo>
                    <a:pt x="234" y="155"/>
                    <a:pt x="234" y="155"/>
                    <a:pt x="234" y="155"/>
                  </a:cubicBezTo>
                  <a:cubicBezTo>
                    <a:pt x="661" y="155"/>
                    <a:pt x="661" y="155"/>
                    <a:pt x="661" y="155"/>
                  </a:cubicBezTo>
                  <a:cubicBezTo>
                    <a:pt x="589" y="84"/>
                    <a:pt x="501" y="40"/>
                    <a:pt x="408" y="25"/>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18" name="Freeform 12"/>
            <p:cNvSpPr>
              <a:spLocks/>
            </p:cNvSpPr>
            <p:nvPr/>
          </p:nvSpPr>
          <p:spPr bwMode="auto">
            <a:xfrm>
              <a:off x="4700587" y="5368132"/>
              <a:ext cx="757238" cy="503237"/>
            </a:xfrm>
            <a:custGeom>
              <a:avLst/>
              <a:gdLst>
                <a:gd name="T0" fmla="*/ 22 w 136"/>
                <a:gd name="T1" fmla="*/ 39 h 90"/>
                <a:gd name="T2" fmla="*/ 22 w 136"/>
                <a:gd name="T3" fmla="*/ 38 h 90"/>
                <a:gd name="T4" fmla="*/ 59 w 136"/>
                <a:gd name="T5" fmla="*/ 0 h 90"/>
                <a:gd name="T6" fmla="*/ 91 w 136"/>
                <a:gd name="T7" fmla="*/ 17 h 90"/>
                <a:gd name="T8" fmla="*/ 101 w 136"/>
                <a:gd name="T9" fmla="*/ 14 h 90"/>
                <a:gd name="T10" fmla="*/ 113 w 136"/>
                <a:gd name="T11" fmla="*/ 18 h 90"/>
                <a:gd name="T12" fmla="*/ 123 w 136"/>
                <a:gd name="T13" fmla="*/ 35 h 90"/>
                <a:gd name="T14" fmla="*/ 136 w 136"/>
                <a:gd name="T15" fmla="*/ 60 h 90"/>
                <a:gd name="T16" fmla="*/ 110 w 136"/>
                <a:gd name="T17" fmla="*/ 90 h 90"/>
                <a:gd name="T18" fmla="*/ 107 w 136"/>
                <a:gd name="T19" fmla="*/ 90 h 90"/>
                <a:gd name="T20" fmla="*/ 104 w 136"/>
                <a:gd name="T21" fmla="*/ 90 h 90"/>
                <a:gd name="T22" fmla="*/ 42 w 136"/>
                <a:gd name="T23" fmla="*/ 90 h 90"/>
                <a:gd name="T24" fmla="*/ 41 w 136"/>
                <a:gd name="T25" fmla="*/ 90 h 90"/>
                <a:gd name="T26" fmla="*/ 39 w 136"/>
                <a:gd name="T27" fmla="*/ 90 h 90"/>
                <a:gd name="T28" fmla="*/ 35 w 136"/>
                <a:gd name="T29" fmla="*/ 90 h 90"/>
                <a:gd name="T30" fmla="*/ 25 w 136"/>
                <a:gd name="T31" fmla="*/ 90 h 90"/>
                <a:gd name="T32" fmla="*/ 0 w 136"/>
                <a:gd name="T33" fmla="*/ 64 h 90"/>
                <a:gd name="T34" fmla="*/ 22 w 136"/>
                <a:gd name="T35" fmla="*/ 3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90">
                  <a:moveTo>
                    <a:pt x="22" y="39"/>
                  </a:moveTo>
                  <a:cubicBezTo>
                    <a:pt x="22" y="39"/>
                    <a:pt x="22" y="38"/>
                    <a:pt x="22" y="38"/>
                  </a:cubicBezTo>
                  <a:cubicBezTo>
                    <a:pt x="22" y="17"/>
                    <a:pt x="38" y="0"/>
                    <a:pt x="59" y="0"/>
                  </a:cubicBezTo>
                  <a:cubicBezTo>
                    <a:pt x="72" y="0"/>
                    <a:pt x="84" y="7"/>
                    <a:pt x="91" y="17"/>
                  </a:cubicBezTo>
                  <a:cubicBezTo>
                    <a:pt x="94" y="15"/>
                    <a:pt x="97" y="14"/>
                    <a:pt x="101" y="14"/>
                  </a:cubicBezTo>
                  <a:cubicBezTo>
                    <a:pt x="106" y="14"/>
                    <a:pt x="110" y="16"/>
                    <a:pt x="113" y="18"/>
                  </a:cubicBezTo>
                  <a:cubicBezTo>
                    <a:pt x="119" y="22"/>
                    <a:pt x="123" y="28"/>
                    <a:pt x="123" y="35"/>
                  </a:cubicBezTo>
                  <a:cubicBezTo>
                    <a:pt x="131" y="41"/>
                    <a:pt x="136" y="50"/>
                    <a:pt x="136" y="60"/>
                  </a:cubicBezTo>
                  <a:cubicBezTo>
                    <a:pt x="136" y="75"/>
                    <a:pt x="125" y="88"/>
                    <a:pt x="110" y="90"/>
                  </a:cubicBezTo>
                  <a:cubicBezTo>
                    <a:pt x="109" y="90"/>
                    <a:pt x="108" y="90"/>
                    <a:pt x="107" y="90"/>
                  </a:cubicBezTo>
                  <a:cubicBezTo>
                    <a:pt x="106" y="90"/>
                    <a:pt x="105" y="90"/>
                    <a:pt x="104" y="90"/>
                  </a:cubicBezTo>
                  <a:cubicBezTo>
                    <a:pt x="90" y="90"/>
                    <a:pt x="58" y="90"/>
                    <a:pt x="42" y="90"/>
                  </a:cubicBezTo>
                  <a:cubicBezTo>
                    <a:pt x="42" y="90"/>
                    <a:pt x="41" y="90"/>
                    <a:pt x="41" y="90"/>
                  </a:cubicBezTo>
                  <a:cubicBezTo>
                    <a:pt x="39" y="90"/>
                    <a:pt x="39" y="90"/>
                    <a:pt x="39" y="90"/>
                  </a:cubicBezTo>
                  <a:cubicBezTo>
                    <a:pt x="39" y="90"/>
                    <a:pt x="36" y="90"/>
                    <a:pt x="35" y="90"/>
                  </a:cubicBezTo>
                  <a:cubicBezTo>
                    <a:pt x="25" y="90"/>
                    <a:pt x="25" y="90"/>
                    <a:pt x="25" y="90"/>
                  </a:cubicBezTo>
                  <a:cubicBezTo>
                    <a:pt x="11" y="89"/>
                    <a:pt x="0" y="78"/>
                    <a:pt x="0" y="64"/>
                  </a:cubicBezTo>
                  <a:cubicBezTo>
                    <a:pt x="0" y="52"/>
                    <a:pt x="9" y="41"/>
                    <a:pt x="22" y="39"/>
                  </a:cubicBez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19" name="Freeform 13"/>
            <p:cNvSpPr>
              <a:spLocks/>
            </p:cNvSpPr>
            <p:nvPr/>
          </p:nvSpPr>
          <p:spPr bwMode="auto">
            <a:xfrm>
              <a:off x="5262562" y="5317332"/>
              <a:ext cx="630238" cy="414337"/>
            </a:xfrm>
            <a:custGeom>
              <a:avLst/>
              <a:gdLst>
                <a:gd name="T0" fmla="*/ 18 w 113"/>
                <a:gd name="T1" fmla="*/ 32 h 74"/>
                <a:gd name="T2" fmla="*/ 18 w 113"/>
                <a:gd name="T3" fmla="*/ 31 h 74"/>
                <a:gd name="T4" fmla="*/ 50 w 113"/>
                <a:gd name="T5" fmla="*/ 0 h 74"/>
                <a:gd name="T6" fmla="*/ 76 w 113"/>
                <a:gd name="T7" fmla="*/ 14 h 74"/>
                <a:gd name="T8" fmla="*/ 84 w 113"/>
                <a:gd name="T9" fmla="*/ 11 h 74"/>
                <a:gd name="T10" fmla="*/ 94 w 113"/>
                <a:gd name="T11" fmla="*/ 14 h 74"/>
                <a:gd name="T12" fmla="*/ 102 w 113"/>
                <a:gd name="T13" fmla="*/ 29 h 74"/>
                <a:gd name="T14" fmla="*/ 113 w 113"/>
                <a:gd name="T15" fmla="*/ 49 h 74"/>
                <a:gd name="T16" fmla="*/ 91 w 113"/>
                <a:gd name="T17" fmla="*/ 74 h 74"/>
                <a:gd name="T18" fmla="*/ 89 w 113"/>
                <a:gd name="T19" fmla="*/ 74 h 74"/>
                <a:gd name="T20" fmla="*/ 86 w 113"/>
                <a:gd name="T21" fmla="*/ 74 h 74"/>
                <a:gd name="T22" fmla="*/ 35 w 113"/>
                <a:gd name="T23" fmla="*/ 74 h 74"/>
                <a:gd name="T24" fmla="*/ 34 w 113"/>
                <a:gd name="T25" fmla="*/ 74 h 74"/>
                <a:gd name="T26" fmla="*/ 33 w 113"/>
                <a:gd name="T27" fmla="*/ 74 h 74"/>
                <a:gd name="T28" fmla="*/ 29 w 113"/>
                <a:gd name="T29" fmla="*/ 74 h 74"/>
                <a:gd name="T30" fmla="*/ 21 w 113"/>
                <a:gd name="T31" fmla="*/ 74 h 74"/>
                <a:gd name="T32" fmla="*/ 0 w 113"/>
                <a:gd name="T33" fmla="*/ 53 h 74"/>
                <a:gd name="T34" fmla="*/ 18 w 113"/>
                <a:gd name="T35" fmla="*/ 3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74">
                  <a:moveTo>
                    <a:pt x="18" y="32"/>
                  </a:moveTo>
                  <a:cubicBezTo>
                    <a:pt x="18" y="32"/>
                    <a:pt x="18" y="31"/>
                    <a:pt x="18" y="31"/>
                  </a:cubicBezTo>
                  <a:cubicBezTo>
                    <a:pt x="18" y="14"/>
                    <a:pt x="32" y="0"/>
                    <a:pt x="50" y="0"/>
                  </a:cubicBezTo>
                  <a:cubicBezTo>
                    <a:pt x="60" y="0"/>
                    <a:pt x="70" y="5"/>
                    <a:pt x="76" y="14"/>
                  </a:cubicBezTo>
                  <a:cubicBezTo>
                    <a:pt x="78" y="12"/>
                    <a:pt x="81" y="11"/>
                    <a:pt x="84" y="11"/>
                  </a:cubicBezTo>
                  <a:cubicBezTo>
                    <a:pt x="88" y="11"/>
                    <a:pt x="91" y="12"/>
                    <a:pt x="94" y="14"/>
                  </a:cubicBezTo>
                  <a:cubicBezTo>
                    <a:pt x="99" y="18"/>
                    <a:pt x="102" y="23"/>
                    <a:pt x="102" y="29"/>
                  </a:cubicBezTo>
                  <a:cubicBezTo>
                    <a:pt x="109" y="33"/>
                    <a:pt x="113" y="41"/>
                    <a:pt x="113" y="49"/>
                  </a:cubicBezTo>
                  <a:cubicBezTo>
                    <a:pt x="113" y="62"/>
                    <a:pt x="104" y="72"/>
                    <a:pt x="91" y="74"/>
                  </a:cubicBezTo>
                  <a:cubicBezTo>
                    <a:pt x="91" y="74"/>
                    <a:pt x="90" y="74"/>
                    <a:pt x="89" y="74"/>
                  </a:cubicBezTo>
                  <a:cubicBezTo>
                    <a:pt x="88" y="74"/>
                    <a:pt x="87" y="74"/>
                    <a:pt x="86" y="74"/>
                  </a:cubicBezTo>
                  <a:cubicBezTo>
                    <a:pt x="75" y="74"/>
                    <a:pt x="48" y="74"/>
                    <a:pt x="35" y="74"/>
                  </a:cubicBezTo>
                  <a:cubicBezTo>
                    <a:pt x="35" y="74"/>
                    <a:pt x="35" y="74"/>
                    <a:pt x="34" y="74"/>
                  </a:cubicBezTo>
                  <a:cubicBezTo>
                    <a:pt x="33" y="74"/>
                    <a:pt x="33" y="74"/>
                    <a:pt x="33" y="74"/>
                  </a:cubicBezTo>
                  <a:cubicBezTo>
                    <a:pt x="33" y="74"/>
                    <a:pt x="31" y="74"/>
                    <a:pt x="29" y="74"/>
                  </a:cubicBezTo>
                  <a:cubicBezTo>
                    <a:pt x="21" y="74"/>
                    <a:pt x="21" y="74"/>
                    <a:pt x="21" y="74"/>
                  </a:cubicBezTo>
                  <a:cubicBezTo>
                    <a:pt x="10" y="73"/>
                    <a:pt x="0" y="64"/>
                    <a:pt x="0" y="53"/>
                  </a:cubicBezTo>
                  <a:cubicBezTo>
                    <a:pt x="0" y="42"/>
                    <a:pt x="8" y="34"/>
                    <a:pt x="18" y="32"/>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nvGrpSpPr>
            <p:cNvPr id="420" name="Group 419"/>
            <p:cNvGrpSpPr/>
            <p:nvPr/>
          </p:nvGrpSpPr>
          <p:grpSpPr>
            <a:xfrm>
              <a:off x="6274046" y="5741988"/>
              <a:ext cx="320511" cy="621225"/>
              <a:chOff x="6229350" y="5232400"/>
              <a:chExt cx="539750" cy="1046162"/>
            </a:xfrm>
          </p:grpSpPr>
          <p:sp>
            <p:nvSpPr>
              <p:cNvPr id="466"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67"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68"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sp>
          <p:nvSpPr>
            <p:cNvPr id="421" name="Freeform 17"/>
            <p:cNvSpPr>
              <a:spLocks/>
            </p:cNvSpPr>
            <p:nvPr/>
          </p:nvSpPr>
          <p:spPr bwMode="auto">
            <a:xfrm>
              <a:off x="9975850" y="5992813"/>
              <a:ext cx="2460625" cy="996950"/>
            </a:xfrm>
            <a:custGeom>
              <a:avLst/>
              <a:gdLst>
                <a:gd name="T0" fmla="*/ 0 w 442"/>
                <a:gd name="T1" fmla="*/ 178 h 178"/>
                <a:gd name="T2" fmla="*/ 0 w 442"/>
                <a:gd name="T3" fmla="*/ 178 h 178"/>
                <a:gd name="T4" fmla="*/ 290 w 442"/>
                <a:gd name="T5" fmla="*/ 178 h 178"/>
                <a:gd name="T6" fmla="*/ 442 w 442"/>
                <a:gd name="T7" fmla="*/ 178 h 178"/>
                <a:gd name="T8" fmla="*/ 442 w 442"/>
                <a:gd name="T9" fmla="*/ 9 h 178"/>
                <a:gd name="T10" fmla="*/ 0 w 442"/>
                <a:gd name="T11" fmla="*/ 178 h 178"/>
              </a:gdLst>
              <a:ahLst/>
              <a:cxnLst>
                <a:cxn ang="0">
                  <a:pos x="T0" y="T1"/>
                </a:cxn>
                <a:cxn ang="0">
                  <a:pos x="T2" y="T3"/>
                </a:cxn>
                <a:cxn ang="0">
                  <a:pos x="T4" y="T5"/>
                </a:cxn>
                <a:cxn ang="0">
                  <a:pos x="T6" y="T7"/>
                </a:cxn>
                <a:cxn ang="0">
                  <a:pos x="T8" y="T9"/>
                </a:cxn>
                <a:cxn ang="0">
                  <a:pos x="T10" y="T11"/>
                </a:cxn>
              </a:cxnLst>
              <a:rect l="0" t="0" r="r" b="b"/>
              <a:pathLst>
                <a:path w="442" h="178">
                  <a:moveTo>
                    <a:pt x="0" y="178"/>
                  </a:moveTo>
                  <a:cubicBezTo>
                    <a:pt x="0" y="178"/>
                    <a:pt x="0" y="178"/>
                    <a:pt x="0" y="178"/>
                  </a:cubicBezTo>
                  <a:cubicBezTo>
                    <a:pt x="290" y="178"/>
                    <a:pt x="290" y="178"/>
                    <a:pt x="290" y="178"/>
                  </a:cubicBezTo>
                  <a:cubicBezTo>
                    <a:pt x="442" y="178"/>
                    <a:pt x="442" y="178"/>
                    <a:pt x="442" y="178"/>
                  </a:cubicBezTo>
                  <a:cubicBezTo>
                    <a:pt x="442" y="9"/>
                    <a:pt x="442" y="9"/>
                    <a:pt x="442" y="9"/>
                  </a:cubicBezTo>
                  <a:cubicBezTo>
                    <a:pt x="283" y="0"/>
                    <a:pt x="121" y="57"/>
                    <a:pt x="0" y="17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22" name="Freeform 18"/>
            <p:cNvSpPr>
              <a:spLocks/>
            </p:cNvSpPr>
            <p:nvPr/>
          </p:nvSpPr>
          <p:spPr bwMode="auto">
            <a:xfrm>
              <a:off x="6791325" y="5334000"/>
              <a:ext cx="5645150" cy="1655762"/>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23" name="Freeform 19"/>
            <p:cNvSpPr>
              <a:spLocks/>
            </p:cNvSpPr>
            <p:nvPr/>
          </p:nvSpPr>
          <p:spPr bwMode="auto">
            <a:xfrm>
              <a:off x="8439150" y="5786438"/>
              <a:ext cx="723900" cy="889000"/>
            </a:xfrm>
            <a:custGeom>
              <a:avLst/>
              <a:gdLst>
                <a:gd name="T0" fmla="*/ 42 w 130"/>
                <a:gd name="T1" fmla="*/ 159 h 159"/>
                <a:gd name="T2" fmla="*/ 42 w 130"/>
                <a:gd name="T3" fmla="*/ 159 h 159"/>
                <a:gd name="T4" fmla="*/ 130 w 130"/>
                <a:gd name="T5" fmla="*/ 0 h 159"/>
                <a:gd name="T6" fmla="*/ 77 w 130"/>
                <a:gd name="T7" fmla="*/ 10 h 159"/>
                <a:gd name="T8" fmla="*/ 0 w 130"/>
                <a:gd name="T9" fmla="*/ 159 h 159"/>
                <a:gd name="T10" fmla="*/ 42 w 130"/>
                <a:gd name="T11" fmla="*/ 159 h 159"/>
                <a:gd name="T12" fmla="*/ 42 w 130"/>
                <a:gd name="T13" fmla="*/ 159 h 159"/>
              </a:gdLst>
              <a:ahLst/>
              <a:cxnLst>
                <a:cxn ang="0">
                  <a:pos x="T0" y="T1"/>
                </a:cxn>
                <a:cxn ang="0">
                  <a:pos x="T2" y="T3"/>
                </a:cxn>
                <a:cxn ang="0">
                  <a:pos x="T4" y="T5"/>
                </a:cxn>
                <a:cxn ang="0">
                  <a:pos x="T6" y="T7"/>
                </a:cxn>
                <a:cxn ang="0">
                  <a:pos x="T8" y="T9"/>
                </a:cxn>
                <a:cxn ang="0">
                  <a:pos x="T10" y="T11"/>
                </a:cxn>
                <a:cxn ang="0">
                  <a:pos x="T12" y="T13"/>
                </a:cxn>
              </a:cxnLst>
              <a:rect l="0" t="0" r="r" b="b"/>
              <a:pathLst>
                <a:path w="130" h="159">
                  <a:moveTo>
                    <a:pt x="42" y="159"/>
                  </a:moveTo>
                  <a:cubicBezTo>
                    <a:pt x="42" y="159"/>
                    <a:pt x="42" y="159"/>
                    <a:pt x="42" y="159"/>
                  </a:cubicBezTo>
                  <a:cubicBezTo>
                    <a:pt x="48" y="109"/>
                    <a:pt x="77" y="51"/>
                    <a:pt x="130" y="0"/>
                  </a:cubicBezTo>
                  <a:cubicBezTo>
                    <a:pt x="112" y="3"/>
                    <a:pt x="95" y="6"/>
                    <a:pt x="77" y="10"/>
                  </a:cubicBezTo>
                  <a:cubicBezTo>
                    <a:pt x="30" y="58"/>
                    <a:pt x="5" y="112"/>
                    <a:pt x="0" y="159"/>
                  </a:cubicBezTo>
                  <a:cubicBezTo>
                    <a:pt x="42" y="159"/>
                    <a:pt x="42" y="159"/>
                    <a:pt x="42" y="159"/>
                  </a:cubicBezTo>
                  <a:cubicBezTo>
                    <a:pt x="42" y="159"/>
                    <a:pt x="42" y="159"/>
                    <a:pt x="42" y="15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24" name="Freeform 21"/>
            <p:cNvSpPr>
              <a:spLocks/>
            </p:cNvSpPr>
            <p:nvPr/>
          </p:nvSpPr>
          <p:spPr bwMode="auto">
            <a:xfrm>
              <a:off x="10348913" y="5853113"/>
              <a:ext cx="612775" cy="822325"/>
            </a:xfrm>
            <a:custGeom>
              <a:avLst/>
              <a:gdLst>
                <a:gd name="T0" fmla="*/ 43 w 110"/>
                <a:gd name="T1" fmla="*/ 147 h 147"/>
                <a:gd name="T2" fmla="*/ 43 w 110"/>
                <a:gd name="T3" fmla="*/ 147 h 147"/>
                <a:gd name="T4" fmla="*/ 110 w 110"/>
                <a:gd name="T5" fmla="*/ 9 h 147"/>
                <a:gd name="T6" fmla="*/ 76 w 110"/>
                <a:gd name="T7" fmla="*/ 0 h 147"/>
                <a:gd name="T8" fmla="*/ 0 w 110"/>
                <a:gd name="T9" fmla="*/ 147 h 147"/>
                <a:gd name="T10" fmla="*/ 43 w 110"/>
                <a:gd name="T11" fmla="*/ 147 h 147"/>
                <a:gd name="T12" fmla="*/ 43 w 110"/>
                <a:gd name="T13" fmla="*/ 147 h 147"/>
              </a:gdLst>
              <a:ahLst/>
              <a:cxnLst>
                <a:cxn ang="0">
                  <a:pos x="T0" y="T1"/>
                </a:cxn>
                <a:cxn ang="0">
                  <a:pos x="T2" y="T3"/>
                </a:cxn>
                <a:cxn ang="0">
                  <a:pos x="T4" y="T5"/>
                </a:cxn>
                <a:cxn ang="0">
                  <a:pos x="T6" y="T7"/>
                </a:cxn>
                <a:cxn ang="0">
                  <a:pos x="T8" y="T9"/>
                </a:cxn>
                <a:cxn ang="0">
                  <a:pos x="T10" y="T11"/>
                </a:cxn>
                <a:cxn ang="0">
                  <a:pos x="T12" y="T13"/>
                </a:cxn>
              </a:cxnLst>
              <a:rect l="0" t="0" r="r" b="b"/>
              <a:pathLst>
                <a:path w="110" h="147">
                  <a:moveTo>
                    <a:pt x="43" y="147"/>
                  </a:moveTo>
                  <a:cubicBezTo>
                    <a:pt x="43" y="147"/>
                    <a:pt x="43" y="147"/>
                    <a:pt x="43" y="147"/>
                  </a:cubicBezTo>
                  <a:cubicBezTo>
                    <a:pt x="48" y="104"/>
                    <a:pt x="70" y="54"/>
                    <a:pt x="110" y="9"/>
                  </a:cubicBezTo>
                  <a:cubicBezTo>
                    <a:pt x="99" y="6"/>
                    <a:pt x="87" y="3"/>
                    <a:pt x="76" y="0"/>
                  </a:cubicBezTo>
                  <a:cubicBezTo>
                    <a:pt x="30" y="48"/>
                    <a:pt x="5" y="101"/>
                    <a:pt x="0" y="147"/>
                  </a:cubicBezTo>
                  <a:cubicBezTo>
                    <a:pt x="43" y="147"/>
                    <a:pt x="43" y="147"/>
                    <a:pt x="43" y="147"/>
                  </a:cubicBezTo>
                  <a:cubicBezTo>
                    <a:pt x="43" y="147"/>
                    <a:pt x="43" y="147"/>
                    <a:pt x="43" y="147"/>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25" name="Freeform 22"/>
            <p:cNvSpPr>
              <a:spLocks/>
            </p:cNvSpPr>
            <p:nvPr/>
          </p:nvSpPr>
          <p:spPr bwMode="auto">
            <a:xfrm>
              <a:off x="9007475" y="5741988"/>
              <a:ext cx="1412875" cy="966787"/>
            </a:xfrm>
            <a:custGeom>
              <a:avLst/>
              <a:gdLst>
                <a:gd name="T0" fmla="*/ 41 w 254"/>
                <a:gd name="T1" fmla="*/ 38 h 173"/>
                <a:gd name="T2" fmla="*/ 41 w 254"/>
                <a:gd name="T3" fmla="*/ 38 h 173"/>
                <a:gd name="T4" fmla="*/ 10 w 254"/>
                <a:gd name="T5" fmla="*/ 140 h 173"/>
                <a:gd name="T6" fmla="*/ 70 w 254"/>
                <a:gd name="T7" fmla="*/ 173 h 173"/>
                <a:gd name="T8" fmla="*/ 147 w 254"/>
                <a:gd name="T9" fmla="*/ 138 h 173"/>
                <a:gd name="T10" fmla="*/ 232 w 254"/>
                <a:gd name="T11" fmla="*/ 31 h 173"/>
                <a:gd name="T12" fmla="*/ 254 w 254"/>
                <a:gd name="T13" fmla="*/ 8 h 173"/>
                <a:gd name="T14" fmla="*/ 213 w 254"/>
                <a:gd name="T15" fmla="*/ 3 h 173"/>
                <a:gd name="T16" fmla="*/ 185 w 254"/>
                <a:gd name="T17" fmla="*/ 34 h 173"/>
                <a:gd name="T18" fmla="*/ 79 w 254"/>
                <a:gd name="T19" fmla="*/ 140 h 173"/>
                <a:gd name="T20" fmla="*/ 88 w 254"/>
                <a:gd name="T21" fmla="*/ 36 h 173"/>
                <a:gd name="T22" fmla="*/ 124 w 254"/>
                <a:gd name="T23" fmla="*/ 0 h 173"/>
                <a:gd name="T24" fmla="*/ 76 w 254"/>
                <a:gd name="T25" fmla="*/ 3 h 173"/>
                <a:gd name="T26" fmla="*/ 41 w 254"/>
                <a:gd name="T27" fmla="*/ 3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 h="173">
                  <a:moveTo>
                    <a:pt x="41" y="38"/>
                  </a:moveTo>
                  <a:cubicBezTo>
                    <a:pt x="41" y="38"/>
                    <a:pt x="41" y="38"/>
                    <a:pt x="41" y="38"/>
                  </a:cubicBezTo>
                  <a:cubicBezTo>
                    <a:pt x="5" y="82"/>
                    <a:pt x="0" y="117"/>
                    <a:pt x="10" y="140"/>
                  </a:cubicBezTo>
                  <a:cubicBezTo>
                    <a:pt x="20" y="163"/>
                    <a:pt x="42" y="173"/>
                    <a:pt x="70" y="173"/>
                  </a:cubicBezTo>
                  <a:cubicBezTo>
                    <a:pt x="101" y="173"/>
                    <a:pt x="124" y="162"/>
                    <a:pt x="147" y="138"/>
                  </a:cubicBezTo>
                  <a:cubicBezTo>
                    <a:pt x="170" y="114"/>
                    <a:pt x="192" y="77"/>
                    <a:pt x="232" y="31"/>
                  </a:cubicBezTo>
                  <a:cubicBezTo>
                    <a:pt x="239" y="23"/>
                    <a:pt x="247" y="15"/>
                    <a:pt x="254" y="8"/>
                  </a:cubicBezTo>
                  <a:cubicBezTo>
                    <a:pt x="240" y="6"/>
                    <a:pt x="227" y="4"/>
                    <a:pt x="213" y="3"/>
                  </a:cubicBezTo>
                  <a:cubicBezTo>
                    <a:pt x="204" y="12"/>
                    <a:pt x="195" y="23"/>
                    <a:pt x="185" y="34"/>
                  </a:cubicBezTo>
                  <a:cubicBezTo>
                    <a:pt x="128" y="104"/>
                    <a:pt x="113" y="140"/>
                    <a:pt x="79" y="140"/>
                  </a:cubicBezTo>
                  <a:cubicBezTo>
                    <a:pt x="49" y="140"/>
                    <a:pt x="32" y="105"/>
                    <a:pt x="88" y="36"/>
                  </a:cubicBezTo>
                  <a:cubicBezTo>
                    <a:pt x="99" y="22"/>
                    <a:pt x="111" y="10"/>
                    <a:pt x="124" y="0"/>
                  </a:cubicBezTo>
                  <a:cubicBezTo>
                    <a:pt x="108" y="0"/>
                    <a:pt x="92" y="1"/>
                    <a:pt x="76" y="3"/>
                  </a:cubicBezTo>
                  <a:cubicBezTo>
                    <a:pt x="64" y="13"/>
                    <a:pt x="52" y="25"/>
                    <a:pt x="41" y="3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26" name="Freeform 23"/>
            <p:cNvSpPr>
              <a:spLocks/>
            </p:cNvSpPr>
            <p:nvPr/>
          </p:nvSpPr>
          <p:spPr bwMode="auto">
            <a:xfrm>
              <a:off x="10933113" y="5965825"/>
              <a:ext cx="985838" cy="742950"/>
            </a:xfrm>
            <a:custGeom>
              <a:avLst/>
              <a:gdLst>
                <a:gd name="T0" fmla="*/ 10 w 177"/>
                <a:gd name="T1" fmla="*/ 100 h 133"/>
                <a:gd name="T2" fmla="*/ 10 w 177"/>
                <a:gd name="T3" fmla="*/ 100 h 133"/>
                <a:gd name="T4" fmla="*/ 70 w 177"/>
                <a:gd name="T5" fmla="*/ 133 h 133"/>
                <a:gd name="T6" fmla="*/ 147 w 177"/>
                <a:gd name="T7" fmla="*/ 98 h 133"/>
                <a:gd name="T8" fmla="*/ 177 w 177"/>
                <a:gd name="T9" fmla="*/ 62 h 133"/>
                <a:gd name="T10" fmla="*/ 146 w 177"/>
                <a:gd name="T11" fmla="*/ 45 h 133"/>
                <a:gd name="T12" fmla="*/ 79 w 177"/>
                <a:gd name="T13" fmla="*/ 100 h 133"/>
                <a:gd name="T14" fmla="*/ 75 w 177"/>
                <a:gd name="T15" fmla="*/ 13 h 133"/>
                <a:gd name="T16" fmla="*/ 39 w 177"/>
                <a:gd name="T17" fmla="*/ 0 h 133"/>
                <a:gd name="T18" fmla="*/ 10 w 177"/>
                <a:gd name="T19" fmla="*/ 10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133">
                  <a:moveTo>
                    <a:pt x="10" y="100"/>
                  </a:moveTo>
                  <a:cubicBezTo>
                    <a:pt x="10" y="100"/>
                    <a:pt x="10" y="100"/>
                    <a:pt x="10" y="100"/>
                  </a:cubicBezTo>
                  <a:cubicBezTo>
                    <a:pt x="20" y="123"/>
                    <a:pt x="42" y="133"/>
                    <a:pt x="70" y="133"/>
                  </a:cubicBezTo>
                  <a:cubicBezTo>
                    <a:pt x="101" y="133"/>
                    <a:pt x="124" y="122"/>
                    <a:pt x="147" y="98"/>
                  </a:cubicBezTo>
                  <a:cubicBezTo>
                    <a:pt x="157" y="88"/>
                    <a:pt x="166" y="76"/>
                    <a:pt x="177" y="62"/>
                  </a:cubicBezTo>
                  <a:cubicBezTo>
                    <a:pt x="166" y="56"/>
                    <a:pt x="156" y="50"/>
                    <a:pt x="146" y="45"/>
                  </a:cubicBezTo>
                  <a:cubicBezTo>
                    <a:pt x="119" y="82"/>
                    <a:pt x="103" y="100"/>
                    <a:pt x="79" y="100"/>
                  </a:cubicBezTo>
                  <a:cubicBezTo>
                    <a:pt x="52" y="100"/>
                    <a:pt x="36" y="71"/>
                    <a:pt x="75" y="13"/>
                  </a:cubicBezTo>
                  <a:cubicBezTo>
                    <a:pt x="63" y="8"/>
                    <a:pt x="51" y="4"/>
                    <a:pt x="39" y="0"/>
                  </a:cubicBezTo>
                  <a:cubicBezTo>
                    <a:pt x="5" y="43"/>
                    <a:pt x="0" y="77"/>
                    <a:pt x="10" y="10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27" name="Freeform 24"/>
            <p:cNvSpPr>
              <a:spLocks/>
            </p:cNvSpPr>
            <p:nvPr/>
          </p:nvSpPr>
          <p:spPr bwMode="auto">
            <a:xfrm>
              <a:off x="12207875" y="6496050"/>
              <a:ext cx="228600" cy="212725"/>
            </a:xfrm>
            <a:custGeom>
              <a:avLst/>
              <a:gdLst>
                <a:gd name="T0" fmla="*/ 0 w 41"/>
                <a:gd name="T1" fmla="*/ 0 h 38"/>
                <a:gd name="T2" fmla="*/ 0 w 41"/>
                <a:gd name="T3" fmla="*/ 0 h 38"/>
                <a:gd name="T4" fmla="*/ 0 w 41"/>
                <a:gd name="T5" fmla="*/ 5 h 38"/>
                <a:gd name="T6" fmla="*/ 37 w 41"/>
                <a:gd name="T7" fmla="*/ 38 h 38"/>
                <a:gd name="T8" fmla="*/ 41 w 41"/>
                <a:gd name="T9" fmla="*/ 32 h 38"/>
                <a:gd name="T10" fmla="*/ 41 w 41"/>
                <a:gd name="T11" fmla="*/ 30 h 38"/>
                <a:gd name="T12" fmla="*/ 0 w 41"/>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41" h="38">
                  <a:moveTo>
                    <a:pt x="0" y="0"/>
                  </a:moveTo>
                  <a:cubicBezTo>
                    <a:pt x="0" y="0"/>
                    <a:pt x="0" y="0"/>
                    <a:pt x="0" y="0"/>
                  </a:cubicBezTo>
                  <a:cubicBezTo>
                    <a:pt x="0" y="2"/>
                    <a:pt x="0" y="3"/>
                    <a:pt x="0" y="5"/>
                  </a:cubicBezTo>
                  <a:cubicBezTo>
                    <a:pt x="2" y="25"/>
                    <a:pt x="15" y="36"/>
                    <a:pt x="37" y="38"/>
                  </a:cubicBezTo>
                  <a:cubicBezTo>
                    <a:pt x="41" y="32"/>
                    <a:pt x="41" y="32"/>
                    <a:pt x="41" y="32"/>
                  </a:cubicBezTo>
                  <a:cubicBezTo>
                    <a:pt x="41" y="30"/>
                    <a:pt x="41" y="30"/>
                    <a:pt x="41" y="30"/>
                  </a:cubicBezTo>
                  <a:cubicBezTo>
                    <a:pt x="27" y="20"/>
                    <a:pt x="14" y="10"/>
                    <a:pt x="0" y="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28" name="Freeform 25"/>
            <p:cNvSpPr>
              <a:spLocks/>
            </p:cNvSpPr>
            <p:nvPr/>
          </p:nvSpPr>
          <p:spPr bwMode="auto">
            <a:xfrm>
              <a:off x="8143875" y="5210175"/>
              <a:ext cx="528638" cy="1465262"/>
            </a:xfrm>
            <a:custGeom>
              <a:avLst/>
              <a:gdLst>
                <a:gd name="T0" fmla="*/ 95 w 95"/>
                <a:gd name="T1" fmla="*/ 0 h 262"/>
                <a:gd name="T2" fmla="*/ 95 w 95"/>
                <a:gd name="T3" fmla="*/ 0 h 262"/>
                <a:gd name="T4" fmla="*/ 95 w 95"/>
                <a:gd name="T5" fmla="*/ 262 h 262"/>
                <a:gd name="T6" fmla="*/ 53 w 95"/>
                <a:gd name="T7" fmla="*/ 262 h 262"/>
                <a:gd name="T8" fmla="*/ 53 w 95"/>
                <a:gd name="T9" fmla="*/ 51 h 262"/>
                <a:gd name="T10" fmla="*/ 29 w 95"/>
                <a:gd name="T11" fmla="*/ 65 h 262"/>
                <a:gd name="T12" fmla="*/ 0 w 95"/>
                <a:gd name="T13" fmla="*/ 74 h 262"/>
                <a:gd name="T14" fmla="*/ 0 w 95"/>
                <a:gd name="T15" fmla="*/ 39 h 262"/>
                <a:gd name="T16" fmla="*/ 20 w 95"/>
                <a:gd name="T17" fmla="*/ 32 h 262"/>
                <a:gd name="T18" fmla="*/ 39 w 95"/>
                <a:gd name="T19" fmla="*/ 24 h 262"/>
                <a:gd name="T20" fmla="*/ 58 w 95"/>
                <a:gd name="T21" fmla="*/ 13 h 262"/>
                <a:gd name="T22" fmla="*/ 77 w 95"/>
                <a:gd name="T23" fmla="*/ 0 h 262"/>
                <a:gd name="T24" fmla="*/ 95 w 95"/>
                <a:gd name="T25" fmla="*/ 0 h 262"/>
                <a:gd name="T26" fmla="*/ 95 w 95"/>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262">
                  <a:moveTo>
                    <a:pt x="95" y="0"/>
                  </a:moveTo>
                  <a:cubicBezTo>
                    <a:pt x="95" y="0"/>
                    <a:pt x="95" y="0"/>
                    <a:pt x="95" y="0"/>
                  </a:cubicBezTo>
                  <a:cubicBezTo>
                    <a:pt x="95" y="262"/>
                    <a:pt x="95" y="262"/>
                    <a:pt x="95" y="262"/>
                  </a:cubicBezTo>
                  <a:cubicBezTo>
                    <a:pt x="53" y="262"/>
                    <a:pt x="53" y="262"/>
                    <a:pt x="53" y="262"/>
                  </a:cubicBezTo>
                  <a:cubicBezTo>
                    <a:pt x="53" y="51"/>
                    <a:pt x="53" y="51"/>
                    <a:pt x="53" y="51"/>
                  </a:cubicBezTo>
                  <a:cubicBezTo>
                    <a:pt x="46" y="56"/>
                    <a:pt x="38" y="61"/>
                    <a:pt x="29" y="65"/>
                  </a:cubicBezTo>
                  <a:cubicBezTo>
                    <a:pt x="21" y="68"/>
                    <a:pt x="11" y="72"/>
                    <a:pt x="0" y="74"/>
                  </a:cubicBezTo>
                  <a:cubicBezTo>
                    <a:pt x="0" y="39"/>
                    <a:pt x="0" y="39"/>
                    <a:pt x="0" y="39"/>
                  </a:cubicBezTo>
                  <a:cubicBezTo>
                    <a:pt x="7" y="37"/>
                    <a:pt x="13" y="34"/>
                    <a:pt x="20" y="32"/>
                  </a:cubicBezTo>
                  <a:cubicBezTo>
                    <a:pt x="26" y="29"/>
                    <a:pt x="33" y="26"/>
                    <a:pt x="39" y="24"/>
                  </a:cubicBezTo>
                  <a:cubicBezTo>
                    <a:pt x="45" y="20"/>
                    <a:pt x="51" y="17"/>
                    <a:pt x="58" y="13"/>
                  </a:cubicBezTo>
                  <a:cubicBezTo>
                    <a:pt x="64" y="9"/>
                    <a:pt x="71" y="5"/>
                    <a:pt x="77" y="0"/>
                  </a:cubicBezTo>
                  <a:cubicBezTo>
                    <a:pt x="95" y="0"/>
                    <a:pt x="95" y="0"/>
                    <a:pt x="95" y="0"/>
                  </a:cubicBezTo>
                  <a:cubicBezTo>
                    <a:pt x="95" y="0"/>
                    <a:pt x="95" y="0"/>
                    <a:pt x="95"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29" name="Freeform 26"/>
            <p:cNvSpPr>
              <a:spLocks/>
            </p:cNvSpPr>
            <p:nvPr/>
          </p:nvSpPr>
          <p:spPr bwMode="auto">
            <a:xfrm>
              <a:off x="9991725" y="5210175"/>
              <a:ext cx="534988" cy="1465262"/>
            </a:xfrm>
            <a:custGeom>
              <a:avLst/>
              <a:gdLst>
                <a:gd name="T0" fmla="*/ 96 w 96"/>
                <a:gd name="T1" fmla="*/ 0 h 262"/>
                <a:gd name="T2" fmla="*/ 96 w 96"/>
                <a:gd name="T3" fmla="*/ 0 h 262"/>
                <a:gd name="T4" fmla="*/ 96 w 96"/>
                <a:gd name="T5" fmla="*/ 262 h 262"/>
                <a:gd name="T6" fmla="*/ 54 w 96"/>
                <a:gd name="T7" fmla="*/ 262 h 262"/>
                <a:gd name="T8" fmla="*/ 54 w 96"/>
                <a:gd name="T9" fmla="*/ 51 h 262"/>
                <a:gd name="T10" fmla="*/ 30 w 96"/>
                <a:gd name="T11" fmla="*/ 65 h 262"/>
                <a:gd name="T12" fmla="*/ 0 w 96"/>
                <a:gd name="T13" fmla="*/ 74 h 262"/>
                <a:gd name="T14" fmla="*/ 0 w 96"/>
                <a:gd name="T15" fmla="*/ 39 h 262"/>
                <a:gd name="T16" fmla="*/ 20 w 96"/>
                <a:gd name="T17" fmla="*/ 32 h 262"/>
                <a:gd name="T18" fmla="*/ 39 w 96"/>
                <a:gd name="T19" fmla="*/ 24 h 262"/>
                <a:gd name="T20" fmla="*/ 58 w 96"/>
                <a:gd name="T21" fmla="*/ 13 h 262"/>
                <a:gd name="T22" fmla="*/ 78 w 96"/>
                <a:gd name="T23" fmla="*/ 0 h 262"/>
                <a:gd name="T24" fmla="*/ 96 w 96"/>
                <a:gd name="T25" fmla="*/ 0 h 262"/>
                <a:gd name="T26" fmla="*/ 96 w 96"/>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262">
                  <a:moveTo>
                    <a:pt x="96" y="0"/>
                  </a:moveTo>
                  <a:cubicBezTo>
                    <a:pt x="96" y="0"/>
                    <a:pt x="96" y="0"/>
                    <a:pt x="96" y="0"/>
                  </a:cubicBezTo>
                  <a:cubicBezTo>
                    <a:pt x="96" y="262"/>
                    <a:pt x="96" y="262"/>
                    <a:pt x="96" y="262"/>
                  </a:cubicBezTo>
                  <a:cubicBezTo>
                    <a:pt x="54" y="262"/>
                    <a:pt x="54" y="262"/>
                    <a:pt x="54" y="262"/>
                  </a:cubicBezTo>
                  <a:cubicBezTo>
                    <a:pt x="54" y="51"/>
                    <a:pt x="54" y="51"/>
                    <a:pt x="54" y="51"/>
                  </a:cubicBezTo>
                  <a:cubicBezTo>
                    <a:pt x="47" y="56"/>
                    <a:pt x="39" y="61"/>
                    <a:pt x="30" y="65"/>
                  </a:cubicBezTo>
                  <a:cubicBezTo>
                    <a:pt x="21" y="68"/>
                    <a:pt x="11" y="72"/>
                    <a:pt x="0" y="74"/>
                  </a:cubicBezTo>
                  <a:cubicBezTo>
                    <a:pt x="0" y="39"/>
                    <a:pt x="0" y="39"/>
                    <a:pt x="0" y="39"/>
                  </a:cubicBezTo>
                  <a:cubicBezTo>
                    <a:pt x="7" y="37"/>
                    <a:pt x="14" y="34"/>
                    <a:pt x="20" y="32"/>
                  </a:cubicBezTo>
                  <a:cubicBezTo>
                    <a:pt x="27" y="29"/>
                    <a:pt x="33" y="26"/>
                    <a:pt x="39" y="24"/>
                  </a:cubicBezTo>
                  <a:cubicBezTo>
                    <a:pt x="46" y="20"/>
                    <a:pt x="52" y="17"/>
                    <a:pt x="58" y="13"/>
                  </a:cubicBezTo>
                  <a:cubicBezTo>
                    <a:pt x="65" y="9"/>
                    <a:pt x="71" y="5"/>
                    <a:pt x="78" y="0"/>
                  </a:cubicBezTo>
                  <a:cubicBezTo>
                    <a:pt x="96" y="0"/>
                    <a:pt x="96" y="0"/>
                    <a:pt x="96" y="0"/>
                  </a:cubicBezTo>
                  <a:cubicBezTo>
                    <a:pt x="96" y="0"/>
                    <a:pt x="96" y="0"/>
                    <a:pt x="96"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30" name="Freeform 27"/>
            <p:cNvSpPr>
              <a:spLocks noEditPoints="1"/>
            </p:cNvSpPr>
            <p:nvPr/>
          </p:nvSpPr>
          <p:spPr bwMode="auto">
            <a:xfrm>
              <a:off x="8890000" y="5192713"/>
              <a:ext cx="1001713" cy="1516062"/>
            </a:xfrm>
            <a:custGeom>
              <a:avLst/>
              <a:gdLst>
                <a:gd name="T0" fmla="*/ 91 w 180"/>
                <a:gd name="T1" fmla="*/ 34 h 271"/>
                <a:gd name="T2" fmla="*/ 91 w 180"/>
                <a:gd name="T3" fmla="*/ 34 h 271"/>
                <a:gd name="T4" fmla="*/ 44 w 180"/>
                <a:gd name="T5" fmla="*/ 139 h 271"/>
                <a:gd name="T6" fmla="*/ 91 w 180"/>
                <a:gd name="T7" fmla="*/ 238 h 271"/>
                <a:gd name="T8" fmla="*/ 137 w 180"/>
                <a:gd name="T9" fmla="*/ 137 h 271"/>
                <a:gd name="T10" fmla="*/ 91 w 180"/>
                <a:gd name="T11" fmla="*/ 34 h 271"/>
                <a:gd name="T12" fmla="*/ 87 w 180"/>
                <a:gd name="T13" fmla="*/ 271 h 271"/>
                <a:gd name="T14" fmla="*/ 87 w 180"/>
                <a:gd name="T15" fmla="*/ 271 h 271"/>
                <a:gd name="T16" fmla="*/ 23 w 180"/>
                <a:gd name="T17" fmla="*/ 238 h 271"/>
                <a:gd name="T18" fmla="*/ 0 w 180"/>
                <a:gd name="T19" fmla="*/ 141 h 271"/>
                <a:gd name="T20" fmla="*/ 24 w 180"/>
                <a:gd name="T21" fmla="*/ 36 h 271"/>
                <a:gd name="T22" fmla="*/ 94 w 180"/>
                <a:gd name="T23" fmla="*/ 0 h 271"/>
                <a:gd name="T24" fmla="*/ 180 w 180"/>
                <a:gd name="T25" fmla="*/ 134 h 271"/>
                <a:gd name="T26" fmla="*/ 156 w 180"/>
                <a:gd name="T27" fmla="*/ 236 h 271"/>
                <a:gd name="T28" fmla="*/ 87 w 180"/>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0" h="271">
                  <a:moveTo>
                    <a:pt x="91" y="34"/>
                  </a:moveTo>
                  <a:cubicBezTo>
                    <a:pt x="91" y="34"/>
                    <a:pt x="91" y="34"/>
                    <a:pt x="91" y="34"/>
                  </a:cubicBezTo>
                  <a:cubicBezTo>
                    <a:pt x="60" y="34"/>
                    <a:pt x="44" y="69"/>
                    <a:pt x="44" y="139"/>
                  </a:cubicBezTo>
                  <a:cubicBezTo>
                    <a:pt x="44" y="205"/>
                    <a:pt x="59" y="238"/>
                    <a:pt x="91" y="238"/>
                  </a:cubicBezTo>
                  <a:cubicBezTo>
                    <a:pt x="121" y="238"/>
                    <a:pt x="137" y="204"/>
                    <a:pt x="137" y="137"/>
                  </a:cubicBezTo>
                  <a:cubicBezTo>
                    <a:pt x="137" y="68"/>
                    <a:pt x="122" y="34"/>
                    <a:pt x="91" y="34"/>
                  </a:cubicBezTo>
                  <a:close/>
                  <a:moveTo>
                    <a:pt x="87" y="271"/>
                  </a:moveTo>
                  <a:cubicBezTo>
                    <a:pt x="87" y="271"/>
                    <a:pt x="87" y="271"/>
                    <a:pt x="87" y="271"/>
                  </a:cubicBezTo>
                  <a:cubicBezTo>
                    <a:pt x="60" y="271"/>
                    <a:pt x="39" y="260"/>
                    <a:pt x="23" y="238"/>
                  </a:cubicBezTo>
                  <a:cubicBezTo>
                    <a:pt x="8" y="215"/>
                    <a:pt x="0" y="183"/>
                    <a:pt x="0" y="141"/>
                  </a:cubicBezTo>
                  <a:cubicBezTo>
                    <a:pt x="0" y="95"/>
                    <a:pt x="8" y="60"/>
                    <a:pt x="24" y="36"/>
                  </a:cubicBezTo>
                  <a:cubicBezTo>
                    <a:pt x="40" y="12"/>
                    <a:pt x="63" y="0"/>
                    <a:pt x="94" y="0"/>
                  </a:cubicBezTo>
                  <a:cubicBezTo>
                    <a:pt x="151" y="0"/>
                    <a:pt x="180" y="45"/>
                    <a:pt x="180" y="134"/>
                  </a:cubicBezTo>
                  <a:cubicBezTo>
                    <a:pt x="180" y="179"/>
                    <a:pt x="172" y="213"/>
                    <a:pt x="156" y="236"/>
                  </a:cubicBezTo>
                  <a:cubicBezTo>
                    <a:pt x="139" y="260"/>
                    <a:pt x="117" y="271"/>
                    <a:pt x="87"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31" name="Freeform 28"/>
            <p:cNvSpPr>
              <a:spLocks noEditPoints="1"/>
            </p:cNvSpPr>
            <p:nvPr/>
          </p:nvSpPr>
          <p:spPr bwMode="auto">
            <a:xfrm>
              <a:off x="10760075" y="5192713"/>
              <a:ext cx="996950" cy="1516062"/>
            </a:xfrm>
            <a:custGeom>
              <a:avLst/>
              <a:gdLst>
                <a:gd name="T0" fmla="*/ 91 w 179"/>
                <a:gd name="T1" fmla="*/ 34 h 271"/>
                <a:gd name="T2" fmla="*/ 91 w 179"/>
                <a:gd name="T3" fmla="*/ 34 h 271"/>
                <a:gd name="T4" fmla="*/ 43 w 179"/>
                <a:gd name="T5" fmla="*/ 139 h 271"/>
                <a:gd name="T6" fmla="*/ 90 w 179"/>
                <a:gd name="T7" fmla="*/ 238 h 271"/>
                <a:gd name="T8" fmla="*/ 136 w 179"/>
                <a:gd name="T9" fmla="*/ 137 h 271"/>
                <a:gd name="T10" fmla="*/ 91 w 179"/>
                <a:gd name="T11" fmla="*/ 34 h 271"/>
                <a:gd name="T12" fmla="*/ 86 w 179"/>
                <a:gd name="T13" fmla="*/ 271 h 271"/>
                <a:gd name="T14" fmla="*/ 86 w 179"/>
                <a:gd name="T15" fmla="*/ 271 h 271"/>
                <a:gd name="T16" fmla="*/ 23 w 179"/>
                <a:gd name="T17" fmla="*/ 238 h 271"/>
                <a:gd name="T18" fmla="*/ 0 w 179"/>
                <a:gd name="T19" fmla="*/ 141 h 271"/>
                <a:gd name="T20" fmla="*/ 24 w 179"/>
                <a:gd name="T21" fmla="*/ 36 h 271"/>
                <a:gd name="T22" fmla="*/ 93 w 179"/>
                <a:gd name="T23" fmla="*/ 0 h 271"/>
                <a:gd name="T24" fmla="*/ 179 w 179"/>
                <a:gd name="T25" fmla="*/ 134 h 271"/>
                <a:gd name="T26" fmla="*/ 155 w 179"/>
                <a:gd name="T27" fmla="*/ 236 h 271"/>
                <a:gd name="T28" fmla="*/ 86 w 179"/>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9" h="271">
                  <a:moveTo>
                    <a:pt x="91" y="34"/>
                  </a:moveTo>
                  <a:cubicBezTo>
                    <a:pt x="91" y="34"/>
                    <a:pt x="91" y="34"/>
                    <a:pt x="91" y="34"/>
                  </a:cubicBezTo>
                  <a:cubicBezTo>
                    <a:pt x="59" y="34"/>
                    <a:pt x="43" y="69"/>
                    <a:pt x="43" y="139"/>
                  </a:cubicBezTo>
                  <a:cubicBezTo>
                    <a:pt x="43" y="205"/>
                    <a:pt x="59" y="238"/>
                    <a:pt x="90" y="238"/>
                  </a:cubicBezTo>
                  <a:cubicBezTo>
                    <a:pt x="121" y="238"/>
                    <a:pt x="136" y="204"/>
                    <a:pt x="136" y="137"/>
                  </a:cubicBezTo>
                  <a:cubicBezTo>
                    <a:pt x="136" y="68"/>
                    <a:pt x="121" y="34"/>
                    <a:pt x="91" y="34"/>
                  </a:cubicBezTo>
                  <a:close/>
                  <a:moveTo>
                    <a:pt x="86" y="271"/>
                  </a:moveTo>
                  <a:cubicBezTo>
                    <a:pt x="86" y="271"/>
                    <a:pt x="86" y="271"/>
                    <a:pt x="86" y="271"/>
                  </a:cubicBezTo>
                  <a:cubicBezTo>
                    <a:pt x="59" y="271"/>
                    <a:pt x="38" y="260"/>
                    <a:pt x="23" y="238"/>
                  </a:cubicBezTo>
                  <a:cubicBezTo>
                    <a:pt x="7" y="215"/>
                    <a:pt x="0" y="183"/>
                    <a:pt x="0" y="141"/>
                  </a:cubicBezTo>
                  <a:cubicBezTo>
                    <a:pt x="0" y="95"/>
                    <a:pt x="8" y="60"/>
                    <a:pt x="24" y="36"/>
                  </a:cubicBezTo>
                  <a:cubicBezTo>
                    <a:pt x="39" y="12"/>
                    <a:pt x="63" y="0"/>
                    <a:pt x="93" y="0"/>
                  </a:cubicBezTo>
                  <a:cubicBezTo>
                    <a:pt x="150" y="0"/>
                    <a:pt x="179" y="45"/>
                    <a:pt x="179" y="134"/>
                  </a:cubicBezTo>
                  <a:cubicBezTo>
                    <a:pt x="179" y="179"/>
                    <a:pt x="171" y="213"/>
                    <a:pt x="155" y="236"/>
                  </a:cubicBezTo>
                  <a:cubicBezTo>
                    <a:pt x="138" y="260"/>
                    <a:pt x="116" y="271"/>
                    <a:pt x="86"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32" name="Freeform 29"/>
            <p:cNvSpPr>
              <a:spLocks/>
            </p:cNvSpPr>
            <p:nvPr/>
          </p:nvSpPr>
          <p:spPr bwMode="auto">
            <a:xfrm>
              <a:off x="8940800" y="6261100"/>
              <a:ext cx="3095625" cy="728662"/>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33" name="Freeform 30"/>
            <p:cNvSpPr>
              <a:spLocks/>
            </p:cNvSpPr>
            <p:nvPr/>
          </p:nvSpPr>
          <p:spPr bwMode="auto">
            <a:xfrm>
              <a:off x="11990388" y="5199063"/>
              <a:ext cx="446088" cy="1509712"/>
            </a:xfrm>
            <a:custGeom>
              <a:avLst/>
              <a:gdLst>
                <a:gd name="T0" fmla="*/ 44 w 80"/>
                <a:gd name="T1" fmla="*/ 138 h 270"/>
                <a:gd name="T2" fmla="*/ 44 w 80"/>
                <a:gd name="T3" fmla="*/ 138 h 270"/>
                <a:gd name="T4" fmla="*/ 80 w 80"/>
                <a:gd name="T5" fmla="*/ 35 h 270"/>
                <a:gd name="T6" fmla="*/ 80 w 80"/>
                <a:gd name="T7" fmla="*/ 0 h 270"/>
                <a:gd name="T8" fmla="*/ 25 w 80"/>
                <a:gd name="T9" fmla="*/ 35 h 270"/>
                <a:gd name="T10" fmla="*/ 0 w 80"/>
                <a:gd name="T11" fmla="*/ 140 h 270"/>
                <a:gd name="T12" fmla="*/ 23 w 80"/>
                <a:gd name="T13" fmla="*/ 237 h 270"/>
                <a:gd name="T14" fmla="*/ 80 w 80"/>
                <a:gd name="T15" fmla="*/ 270 h 270"/>
                <a:gd name="T16" fmla="*/ 80 w 80"/>
                <a:gd name="T17" fmla="*/ 235 h 270"/>
                <a:gd name="T18" fmla="*/ 44 w 80"/>
                <a:gd name="T19" fmla="*/ 13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270">
                  <a:moveTo>
                    <a:pt x="44" y="138"/>
                  </a:moveTo>
                  <a:cubicBezTo>
                    <a:pt x="44" y="138"/>
                    <a:pt x="44" y="138"/>
                    <a:pt x="44" y="138"/>
                  </a:cubicBezTo>
                  <a:cubicBezTo>
                    <a:pt x="44" y="77"/>
                    <a:pt x="56" y="43"/>
                    <a:pt x="80" y="35"/>
                  </a:cubicBezTo>
                  <a:cubicBezTo>
                    <a:pt x="80" y="0"/>
                    <a:pt x="80" y="0"/>
                    <a:pt x="80" y="0"/>
                  </a:cubicBezTo>
                  <a:cubicBezTo>
                    <a:pt x="56" y="3"/>
                    <a:pt x="38" y="15"/>
                    <a:pt x="25" y="35"/>
                  </a:cubicBezTo>
                  <a:cubicBezTo>
                    <a:pt x="8" y="59"/>
                    <a:pt x="0" y="94"/>
                    <a:pt x="0" y="140"/>
                  </a:cubicBezTo>
                  <a:cubicBezTo>
                    <a:pt x="0" y="182"/>
                    <a:pt x="8" y="214"/>
                    <a:pt x="23" y="237"/>
                  </a:cubicBezTo>
                  <a:cubicBezTo>
                    <a:pt x="37" y="257"/>
                    <a:pt x="56" y="268"/>
                    <a:pt x="80" y="270"/>
                  </a:cubicBezTo>
                  <a:cubicBezTo>
                    <a:pt x="80" y="235"/>
                    <a:pt x="80" y="235"/>
                    <a:pt x="80" y="235"/>
                  </a:cubicBezTo>
                  <a:cubicBezTo>
                    <a:pt x="56" y="228"/>
                    <a:pt x="44" y="196"/>
                    <a:pt x="44" y="138"/>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34" name="Freeform 55"/>
            <p:cNvSpPr>
              <a:spLocks/>
            </p:cNvSpPr>
            <p:nvPr/>
          </p:nvSpPr>
          <p:spPr bwMode="auto">
            <a:xfrm>
              <a:off x="7164388" y="6675438"/>
              <a:ext cx="935038" cy="201612"/>
            </a:xfrm>
            <a:custGeom>
              <a:avLst/>
              <a:gdLst>
                <a:gd name="T0" fmla="*/ 186 w 589"/>
                <a:gd name="T1" fmla="*/ 0 h 127"/>
                <a:gd name="T2" fmla="*/ 589 w 589"/>
                <a:gd name="T3" fmla="*/ 0 h 127"/>
                <a:gd name="T4" fmla="*/ 407 w 589"/>
                <a:gd name="T5" fmla="*/ 127 h 127"/>
                <a:gd name="T6" fmla="*/ 0 w 589"/>
                <a:gd name="T7" fmla="*/ 127 h 127"/>
                <a:gd name="T8" fmla="*/ 186 w 589"/>
                <a:gd name="T9" fmla="*/ 0 h 127"/>
              </a:gdLst>
              <a:ahLst/>
              <a:cxnLst>
                <a:cxn ang="0">
                  <a:pos x="T0" y="T1"/>
                </a:cxn>
                <a:cxn ang="0">
                  <a:pos x="T2" y="T3"/>
                </a:cxn>
                <a:cxn ang="0">
                  <a:pos x="T4" y="T5"/>
                </a:cxn>
                <a:cxn ang="0">
                  <a:pos x="T6" y="T7"/>
                </a:cxn>
                <a:cxn ang="0">
                  <a:pos x="T8" y="T9"/>
                </a:cxn>
              </a:cxnLst>
              <a:rect l="0" t="0" r="r" b="b"/>
              <a:pathLst>
                <a:path w="589" h="127">
                  <a:moveTo>
                    <a:pt x="186" y="0"/>
                  </a:moveTo>
                  <a:lnTo>
                    <a:pt x="589" y="0"/>
                  </a:lnTo>
                  <a:lnTo>
                    <a:pt x="407" y="127"/>
                  </a:lnTo>
                  <a:lnTo>
                    <a:pt x="0" y="127"/>
                  </a:lnTo>
                  <a:lnTo>
                    <a:pt x="186"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35" name="Freeform 56"/>
            <p:cNvSpPr>
              <a:spLocks/>
            </p:cNvSpPr>
            <p:nvPr/>
          </p:nvSpPr>
          <p:spPr bwMode="auto">
            <a:xfrm>
              <a:off x="7091363" y="5651500"/>
              <a:ext cx="719138" cy="1225550"/>
            </a:xfrm>
            <a:custGeom>
              <a:avLst/>
              <a:gdLst>
                <a:gd name="T0" fmla="*/ 129 w 129"/>
                <a:gd name="T1" fmla="*/ 211 h 219"/>
                <a:gd name="T2" fmla="*/ 120 w 129"/>
                <a:gd name="T3" fmla="*/ 219 h 219"/>
                <a:gd name="T4" fmla="*/ 9 w 129"/>
                <a:gd name="T5" fmla="*/ 219 h 219"/>
                <a:gd name="T6" fmla="*/ 0 w 129"/>
                <a:gd name="T7" fmla="*/ 211 h 219"/>
                <a:gd name="T8" fmla="*/ 0 w 129"/>
                <a:gd name="T9" fmla="*/ 8 h 219"/>
                <a:gd name="T10" fmla="*/ 9 w 129"/>
                <a:gd name="T11" fmla="*/ 0 h 219"/>
                <a:gd name="T12" fmla="*/ 120 w 129"/>
                <a:gd name="T13" fmla="*/ 0 h 219"/>
                <a:gd name="T14" fmla="*/ 129 w 129"/>
                <a:gd name="T15" fmla="*/ 8 h 219"/>
                <a:gd name="T16" fmla="*/ 129 w 129"/>
                <a:gd name="T17" fmla="*/ 211 h 219"/>
                <a:gd name="T18" fmla="*/ 129 w 129"/>
                <a:gd name="T19" fmla="*/ 21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219">
                  <a:moveTo>
                    <a:pt x="129" y="211"/>
                  </a:moveTo>
                  <a:cubicBezTo>
                    <a:pt x="129" y="215"/>
                    <a:pt x="125" y="219"/>
                    <a:pt x="120" y="219"/>
                  </a:cubicBezTo>
                  <a:cubicBezTo>
                    <a:pt x="9" y="219"/>
                    <a:pt x="9" y="219"/>
                    <a:pt x="9" y="219"/>
                  </a:cubicBezTo>
                  <a:cubicBezTo>
                    <a:pt x="4" y="219"/>
                    <a:pt x="0" y="215"/>
                    <a:pt x="0" y="211"/>
                  </a:cubicBezTo>
                  <a:cubicBezTo>
                    <a:pt x="0" y="8"/>
                    <a:pt x="0" y="8"/>
                    <a:pt x="0" y="8"/>
                  </a:cubicBezTo>
                  <a:cubicBezTo>
                    <a:pt x="0" y="4"/>
                    <a:pt x="4" y="0"/>
                    <a:pt x="9" y="0"/>
                  </a:cubicBezTo>
                  <a:cubicBezTo>
                    <a:pt x="120" y="0"/>
                    <a:pt x="120" y="0"/>
                    <a:pt x="120" y="0"/>
                  </a:cubicBezTo>
                  <a:cubicBezTo>
                    <a:pt x="125" y="0"/>
                    <a:pt x="129" y="4"/>
                    <a:pt x="129" y="8"/>
                  </a:cubicBezTo>
                  <a:cubicBezTo>
                    <a:pt x="129" y="211"/>
                    <a:pt x="129" y="211"/>
                    <a:pt x="129" y="211"/>
                  </a:cubicBezTo>
                  <a:cubicBezTo>
                    <a:pt x="129" y="211"/>
                    <a:pt x="129" y="211"/>
                    <a:pt x="129" y="211"/>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36" name="Freeform 57"/>
            <p:cNvSpPr>
              <a:spLocks/>
            </p:cNvSpPr>
            <p:nvPr/>
          </p:nvSpPr>
          <p:spPr bwMode="auto">
            <a:xfrm>
              <a:off x="7164388" y="5719763"/>
              <a:ext cx="579438" cy="966787"/>
            </a:xfrm>
            <a:custGeom>
              <a:avLst/>
              <a:gdLst>
                <a:gd name="T0" fmla="*/ 0 w 365"/>
                <a:gd name="T1" fmla="*/ 0 h 609"/>
                <a:gd name="T2" fmla="*/ 365 w 365"/>
                <a:gd name="T3" fmla="*/ 0 h 609"/>
                <a:gd name="T4" fmla="*/ 365 w 365"/>
                <a:gd name="T5" fmla="*/ 609 h 609"/>
                <a:gd name="T6" fmla="*/ 0 w 365"/>
                <a:gd name="T7" fmla="*/ 609 h 609"/>
                <a:gd name="T8" fmla="*/ 0 w 365"/>
                <a:gd name="T9" fmla="*/ 0 h 609"/>
                <a:gd name="T10" fmla="*/ 0 w 365"/>
                <a:gd name="T11" fmla="*/ 0 h 609"/>
              </a:gdLst>
              <a:ahLst/>
              <a:cxnLst>
                <a:cxn ang="0">
                  <a:pos x="T0" y="T1"/>
                </a:cxn>
                <a:cxn ang="0">
                  <a:pos x="T2" y="T3"/>
                </a:cxn>
                <a:cxn ang="0">
                  <a:pos x="T4" y="T5"/>
                </a:cxn>
                <a:cxn ang="0">
                  <a:pos x="T6" y="T7"/>
                </a:cxn>
                <a:cxn ang="0">
                  <a:pos x="T8" y="T9"/>
                </a:cxn>
                <a:cxn ang="0">
                  <a:pos x="T10" y="T11"/>
                </a:cxn>
              </a:cxnLst>
              <a:rect l="0" t="0" r="r" b="b"/>
              <a:pathLst>
                <a:path w="365" h="609">
                  <a:moveTo>
                    <a:pt x="0" y="0"/>
                  </a:moveTo>
                  <a:lnTo>
                    <a:pt x="365" y="0"/>
                  </a:lnTo>
                  <a:lnTo>
                    <a:pt x="365" y="609"/>
                  </a:lnTo>
                  <a:lnTo>
                    <a:pt x="0" y="609"/>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nvGrpSpPr>
            <p:cNvPr id="437" name="Group 436"/>
            <p:cNvGrpSpPr/>
            <p:nvPr/>
          </p:nvGrpSpPr>
          <p:grpSpPr>
            <a:xfrm>
              <a:off x="7259638" y="6021388"/>
              <a:ext cx="384175" cy="385762"/>
              <a:chOff x="7259638" y="6021388"/>
              <a:chExt cx="384175" cy="385762"/>
            </a:xfrm>
          </p:grpSpPr>
          <p:sp>
            <p:nvSpPr>
              <p:cNvPr id="454" name="Oval 58"/>
              <p:cNvSpPr>
                <a:spLocks noChangeArrowheads="1"/>
              </p:cNvSpPr>
              <p:nvPr/>
            </p:nvSpPr>
            <p:spPr bwMode="auto">
              <a:xfrm>
                <a:off x="7392988" y="6149975"/>
                <a:ext cx="115888" cy="123825"/>
              </a:xfrm>
              <a:prstGeom prst="ellipse">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55" name="Rectangle 59"/>
              <p:cNvSpPr>
                <a:spLocks noChangeArrowheads="1"/>
              </p:cNvSpPr>
              <p:nvPr/>
            </p:nvSpPr>
            <p:spPr bwMode="auto">
              <a:xfrm>
                <a:off x="7437438" y="6021388"/>
                <a:ext cx="26988" cy="95250"/>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59" name="Rectangle 60"/>
              <p:cNvSpPr>
                <a:spLocks noChangeArrowheads="1"/>
              </p:cNvSpPr>
              <p:nvPr/>
            </p:nvSpPr>
            <p:spPr bwMode="auto">
              <a:xfrm>
                <a:off x="7437438" y="6307138"/>
                <a:ext cx="26988" cy="100012"/>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60" name="Freeform 61"/>
              <p:cNvSpPr>
                <a:spLocks/>
              </p:cNvSpPr>
              <p:nvPr/>
            </p:nvSpPr>
            <p:spPr bwMode="auto">
              <a:xfrm>
                <a:off x="7508875" y="6065838"/>
                <a:ext cx="84138" cy="90487"/>
              </a:xfrm>
              <a:custGeom>
                <a:avLst/>
                <a:gdLst>
                  <a:gd name="T0" fmla="*/ 11 w 53"/>
                  <a:gd name="T1" fmla="*/ 57 h 57"/>
                  <a:gd name="T2" fmla="*/ 0 w 53"/>
                  <a:gd name="T3" fmla="*/ 46 h 57"/>
                  <a:gd name="T4" fmla="*/ 42 w 53"/>
                  <a:gd name="T5" fmla="*/ 0 h 57"/>
                  <a:gd name="T6" fmla="*/ 53 w 53"/>
                  <a:gd name="T7" fmla="*/ 14 h 57"/>
                  <a:gd name="T8" fmla="*/ 11 w 53"/>
                  <a:gd name="T9" fmla="*/ 57 h 57"/>
                </a:gdLst>
                <a:ahLst/>
                <a:cxnLst>
                  <a:cxn ang="0">
                    <a:pos x="T0" y="T1"/>
                  </a:cxn>
                  <a:cxn ang="0">
                    <a:pos x="T2" y="T3"/>
                  </a:cxn>
                  <a:cxn ang="0">
                    <a:pos x="T4" y="T5"/>
                  </a:cxn>
                  <a:cxn ang="0">
                    <a:pos x="T6" y="T7"/>
                  </a:cxn>
                  <a:cxn ang="0">
                    <a:pos x="T8" y="T9"/>
                  </a:cxn>
                </a:cxnLst>
                <a:rect l="0" t="0" r="r" b="b"/>
                <a:pathLst>
                  <a:path w="53" h="57">
                    <a:moveTo>
                      <a:pt x="11" y="57"/>
                    </a:moveTo>
                    <a:lnTo>
                      <a:pt x="0" y="46"/>
                    </a:lnTo>
                    <a:lnTo>
                      <a:pt x="42" y="0"/>
                    </a:lnTo>
                    <a:lnTo>
                      <a:pt x="53" y="14"/>
                    </a:lnTo>
                    <a:lnTo>
                      <a:pt x="11" y="57"/>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61" name="Freeform 62"/>
              <p:cNvSpPr>
                <a:spLocks/>
              </p:cNvSpPr>
              <p:nvPr/>
            </p:nvSpPr>
            <p:spPr bwMode="auto">
              <a:xfrm>
                <a:off x="7308850" y="6273800"/>
                <a:ext cx="84138" cy="82550"/>
              </a:xfrm>
              <a:custGeom>
                <a:avLst/>
                <a:gdLst>
                  <a:gd name="T0" fmla="*/ 11 w 53"/>
                  <a:gd name="T1" fmla="*/ 52 h 52"/>
                  <a:gd name="T2" fmla="*/ 0 w 53"/>
                  <a:gd name="T3" fmla="*/ 42 h 52"/>
                  <a:gd name="T4" fmla="*/ 42 w 53"/>
                  <a:gd name="T5" fmla="*/ 0 h 52"/>
                  <a:gd name="T6" fmla="*/ 53 w 53"/>
                  <a:gd name="T7" fmla="*/ 10 h 52"/>
                  <a:gd name="T8" fmla="*/ 11 w 53"/>
                  <a:gd name="T9" fmla="*/ 52 h 52"/>
                </a:gdLst>
                <a:ahLst/>
                <a:cxnLst>
                  <a:cxn ang="0">
                    <a:pos x="T0" y="T1"/>
                  </a:cxn>
                  <a:cxn ang="0">
                    <a:pos x="T2" y="T3"/>
                  </a:cxn>
                  <a:cxn ang="0">
                    <a:pos x="T4" y="T5"/>
                  </a:cxn>
                  <a:cxn ang="0">
                    <a:pos x="T6" y="T7"/>
                  </a:cxn>
                  <a:cxn ang="0">
                    <a:pos x="T8" y="T9"/>
                  </a:cxn>
                </a:cxnLst>
                <a:rect l="0" t="0" r="r" b="b"/>
                <a:pathLst>
                  <a:path w="53" h="52">
                    <a:moveTo>
                      <a:pt x="11" y="52"/>
                    </a:moveTo>
                    <a:lnTo>
                      <a:pt x="0" y="42"/>
                    </a:lnTo>
                    <a:lnTo>
                      <a:pt x="42" y="0"/>
                    </a:lnTo>
                    <a:lnTo>
                      <a:pt x="53" y="10"/>
                    </a:lnTo>
                    <a:lnTo>
                      <a:pt x="11" y="52"/>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62" name="Rectangle 63"/>
              <p:cNvSpPr>
                <a:spLocks noChangeArrowheads="1"/>
              </p:cNvSpPr>
              <p:nvPr/>
            </p:nvSpPr>
            <p:spPr bwMode="auto">
              <a:xfrm>
                <a:off x="7548563" y="6200775"/>
                <a:ext cx="95250" cy="26987"/>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63" name="Rectangle 64"/>
              <p:cNvSpPr>
                <a:spLocks noChangeArrowheads="1"/>
              </p:cNvSpPr>
              <p:nvPr/>
            </p:nvSpPr>
            <p:spPr bwMode="auto">
              <a:xfrm>
                <a:off x="7259638" y="6200775"/>
                <a:ext cx="100013" cy="26987"/>
              </a:xfrm>
              <a:prstGeom prst="rect">
                <a:avLst/>
              </a:pr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64" name="Freeform 65"/>
              <p:cNvSpPr>
                <a:spLocks/>
              </p:cNvSpPr>
              <p:nvPr/>
            </p:nvSpPr>
            <p:spPr bwMode="auto">
              <a:xfrm>
                <a:off x="7508875" y="6273800"/>
                <a:ext cx="84138" cy="82550"/>
              </a:xfrm>
              <a:custGeom>
                <a:avLst/>
                <a:gdLst>
                  <a:gd name="T0" fmla="*/ 0 w 53"/>
                  <a:gd name="T1" fmla="*/ 10 h 52"/>
                  <a:gd name="T2" fmla="*/ 11 w 53"/>
                  <a:gd name="T3" fmla="*/ 0 h 52"/>
                  <a:gd name="T4" fmla="*/ 53 w 53"/>
                  <a:gd name="T5" fmla="*/ 42 h 52"/>
                  <a:gd name="T6" fmla="*/ 42 w 53"/>
                  <a:gd name="T7" fmla="*/ 52 h 52"/>
                  <a:gd name="T8" fmla="*/ 0 w 53"/>
                  <a:gd name="T9" fmla="*/ 10 h 52"/>
                </a:gdLst>
                <a:ahLst/>
                <a:cxnLst>
                  <a:cxn ang="0">
                    <a:pos x="T0" y="T1"/>
                  </a:cxn>
                  <a:cxn ang="0">
                    <a:pos x="T2" y="T3"/>
                  </a:cxn>
                  <a:cxn ang="0">
                    <a:pos x="T4" y="T5"/>
                  </a:cxn>
                  <a:cxn ang="0">
                    <a:pos x="T6" y="T7"/>
                  </a:cxn>
                  <a:cxn ang="0">
                    <a:pos x="T8" y="T9"/>
                  </a:cxn>
                </a:cxnLst>
                <a:rect l="0" t="0" r="r" b="b"/>
                <a:pathLst>
                  <a:path w="53" h="52">
                    <a:moveTo>
                      <a:pt x="0" y="10"/>
                    </a:moveTo>
                    <a:lnTo>
                      <a:pt x="11" y="0"/>
                    </a:lnTo>
                    <a:lnTo>
                      <a:pt x="53" y="42"/>
                    </a:lnTo>
                    <a:lnTo>
                      <a:pt x="42" y="52"/>
                    </a:lnTo>
                    <a:lnTo>
                      <a:pt x="0" y="10"/>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65" name="Freeform 66"/>
              <p:cNvSpPr>
                <a:spLocks/>
              </p:cNvSpPr>
              <p:nvPr/>
            </p:nvSpPr>
            <p:spPr bwMode="auto">
              <a:xfrm>
                <a:off x="7308850" y="6065838"/>
                <a:ext cx="84138" cy="90487"/>
              </a:xfrm>
              <a:custGeom>
                <a:avLst/>
                <a:gdLst>
                  <a:gd name="T0" fmla="*/ 0 w 53"/>
                  <a:gd name="T1" fmla="*/ 14 h 57"/>
                  <a:gd name="T2" fmla="*/ 11 w 53"/>
                  <a:gd name="T3" fmla="*/ 0 h 57"/>
                  <a:gd name="T4" fmla="*/ 53 w 53"/>
                  <a:gd name="T5" fmla="*/ 46 h 57"/>
                  <a:gd name="T6" fmla="*/ 42 w 53"/>
                  <a:gd name="T7" fmla="*/ 57 h 57"/>
                  <a:gd name="T8" fmla="*/ 0 w 53"/>
                  <a:gd name="T9" fmla="*/ 14 h 57"/>
                </a:gdLst>
                <a:ahLst/>
                <a:cxnLst>
                  <a:cxn ang="0">
                    <a:pos x="T0" y="T1"/>
                  </a:cxn>
                  <a:cxn ang="0">
                    <a:pos x="T2" y="T3"/>
                  </a:cxn>
                  <a:cxn ang="0">
                    <a:pos x="T4" y="T5"/>
                  </a:cxn>
                  <a:cxn ang="0">
                    <a:pos x="T6" y="T7"/>
                  </a:cxn>
                  <a:cxn ang="0">
                    <a:pos x="T8" y="T9"/>
                  </a:cxn>
                </a:cxnLst>
                <a:rect l="0" t="0" r="r" b="b"/>
                <a:pathLst>
                  <a:path w="53" h="57">
                    <a:moveTo>
                      <a:pt x="0" y="14"/>
                    </a:moveTo>
                    <a:lnTo>
                      <a:pt x="11" y="0"/>
                    </a:lnTo>
                    <a:lnTo>
                      <a:pt x="53" y="46"/>
                    </a:lnTo>
                    <a:lnTo>
                      <a:pt x="42" y="57"/>
                    </a:lnTo>
                    <a:lnTo>
                      <a:pt x="0" y="14"/>
                    </a:lnTo>
                    <a:close/>
                  </a:path>
                </a:pathLst>
              </a:custGeom>
              <a:solidFill>
                <a:srgbClr val="FFFFFF">
                  <a:lumMod val="65000"/>
                </a:srgbClr>
              </a:solidFill>
              <a:ln>
                <a:noFill/>
              </a:ln>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grpSp>
          <p:nvGrpSpPr>
            <p:cNvPr id="438" name="Group 437"/>
            <p:cNvGrpSpPr/>
            <p:nvPr/>
          </p:nvGrpSpPr>
          <p:grpSpPr>
            <a:xfrm>
              <a:off x="10231438" y="5472548"/>
              <a:ext cx="1392237" cy="1452416"/>
              <a:chOff x="10231438" y="5472548"/>
              <a:chExt cx="1392237" cy="1452416"/>
            </a:xfrm>
          </p:grpSpPr>
          <p:sp>
            <p:nvSpPr>
              <p:cNvPr id="443" name="Freeform 31"/>
              <p:cNvSpPr>
                <a:spLocks/>
              </p:cNvSpPr>
              <p:nvPr/>
            </p:nvSpPr>
            <p:spPr bwMode="auto">
              <a:xfrm>
                <a:off x="10855325" y="6756689"/>
                <a:ext cx="768350" cy="168275"/>
              </a:xfrm>
              <a:custGeom>
                <a:avLst/>
                <a:gdLst>
                  <a:gd name="T0" fmla="*/ 151 w 484"/>
                  <a:gd name="T1" fmla="*/ 0 h 106"/>
                  <a:gd name="T2" fmla="*/ 484 w 484"/>
                  <a:gd name="T3" fmla="*/ 0 h 106"/>
                  <a:gd name="T4" fmla="*/ 333 w 484"/>
                  <a:gd name="T5" fmla="*/ 106 h 106"/>
                  <a:gd name="T6" fmla="*/ 0 w 484"/>
                  <a:gd name="T7" fmla="*/ 106 h 106"/>
                  <a:gd name="T8" fmla="*/ 151 w 484"/>
                  <a:gd name="T9" fmla="*/ 0 h 106"/>
                </a:gdLst>
                <a:ahLst/>
                <a:cxnLst>
                  <a:cxn ang="0">
                    <a:pos x="T0" y="T1"/>
                  </a:cxn>
                  <a:cxn ang="0">
                    <a:pos x="T2" y="T3"/>
                  </a:cxn>
                  <a:cxn ang="0">
                    <a:pos x="T4" y="T5"/>
                  </a:cxn>
                  <a:cxn ang="0">
                    <a:pos x="T6" y="T7"/>
                  </a:cxn>
                  <a:cxn ang="0">
                    <a:pos x="T8" y="T9"/>
                  </a:cxn>
                </a:cxnLst>
                <a:rect l="0" t="0" r="r" b="b"/>
                <a:pathLst>
                  <a:path w="484" h="106">
                    <a:moveTo>
                      <a:pt x="151" y="0"/>
                    </a:moveTo>
                    <a:lnTo>
                      <a:pt x="484" y="0"/>
                    </a:lnTo>
                    <a:lnTo>
                      <a:pt x="333" y="106"/>
                    </a:lnTo>
                    <a:lnTo>
                      <a:pt x="0" y="106"/>
                    </a:lnTo>
                    <a:lnTo>
                      <a:pt x="15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nvGrpSpPr>
              <p:cNvPr id="444" name="Group 443"/>
              <p:cNvGrpSpPr/>
              <p:nvPr/>
            </p:nvGrpSpPr>
            <p:grpSpPr>
              <a:xfrm>
                <a:off x="10231438" y="5472548"/>
                <a:ext cx="1072986" cy="1452127"/>
                <a:chOff x="13103226" y="2775830"/>
                <a:chExt cx="1039812" cy="1407232"/>
              </a:xfrm>
            </p:grpSpPr>
            <p:sp>
              <p:nvSpPr>
                <p:cNvPr id="445" name="Rectangle 5"/>
                <p:cNvSpPr>
                  <a:spLocks noChangeArrowheads="1"/>
                </p:cNvSpPr>
                <p:nvPr/>
              </p:nvSpPr>
              <p:spPr bwMode="auto">
                <a:xfrm>
                  <a:off x="13103226" y="2775830"/>
                  <a:ext cx="1039812" cy="1407232"/>
                </a:xfrm>
                <a:prstGeom prst="rect">
                  <a:avLst/>
                </a:prstGeom>
                <a:solidFill>
                  <a:srgbClr val="0072C6">
                    <a:lumMod val="75000"/>
                  </a:srgbClr>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46" name="Freeform 6"/>
                <p:cNvSpPr>
                  <a:spLocks/>
                </p:cNvSpPr>
                <p:nvPr/>
              </p:nvSpPr>
              <p:spPr bwMode="auto">
                <a:xfrm>
                  <a:off x="13214598" y="2940285"/>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47" name="Freeform 7"/>
                <p:cNvSpPr>
                  <a:spLocks/>
                </p:cNvSpPr>
                <p:nvPr/>
              </p:nvSpPr>
              <p:spPr bwMode="auto">
                <a:xfrm>
                  <a:off x="13214598" y="3194253"/>
                  <a:ext cx="817070" cy="143638"/>
                </a:xfrm>
                <a:custGeom>
                  <a:avLst/>
                  <a:gdLst>
                    <a:gd name="T0" fmla="*/ 28 w 330"/>
                    <a:gd name="T1" fmla="*/ 0 h 58"/>
                    <a:gd name="T2" fmla="*/ 0 w 330"/>
                    <a:gd name="T3" fmla="*/ 26 h 58"/>
                    <a:gd name="T4" fmla="*/ 0 w 330"/>
                    <a:gd name="T5" fmla="*/ 31 h 58"/>
                    <a:gd name="T6" fmla="*/ 28 w 330"/>
                    <a:gd name="T7" fmla="*/ 58 h 58"/>
                    <a:gd name="T8" fmla="*/ 302 w 330"/>
                    <a:gd name="T9" fmla="*/ 58 h 58"/>
                    <a:gd name="T10" fmla="*/ 330 w 330"/>
                    <a:gd name="T11" fmla="*/ 31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1"/>
                        <a:pt x="0" y="31"/>
                        <a:pt x="0" y="31"/>
                      </a:cubicBezTo>
                      <a:cubicBezTo>
                        <a:pt x="0" y="31"/>
                        <a:pt x="0" y="58"/>
                        <a:pt x="28" y="58"/>
                      </a:cubicBezTo>
                      <a:cubicBezTo>
                        <a:pt x="302" y="58"/>
                        <a:pt x="302" y="58"/>
                        <a:pt x="302" y="58"/>
                      </a:cubicBezTo>
                      <a:cubicBezTo>
                        <a:pt x="302" y="58"/>
                        <a:pt x="330" y="58"/>
                        <a:pt x="330" y="31"/>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48" name="Freeform 8"/>
                <p:cNvSpPr>
                  <a:spLocks/>
                </p:cNvSpPr>
                <p:nvPr/>
              </p:nvSpPr>
              <p:spPr bwMode="auto">
                <a:xfrm>
                  <a:off x="13214598" y="3446139"/>
                  <a:ext cx="817070" cy="143638"/>
                </a:xfrm>
                <a:custGeom>
                  <a:avLst/>
                  <a:gdLst>
                    <a:gd name="T0" fmla="*/ 28 w 330"/>
                    <a:gd name="T1" fmla="*/ 0 h 58"/>
                    <a:gd name="T2" fmla="*/ 0 w 330"/>
                    <a:gd name="T3" fmla="*/ 27 h 58"/>
                    <a:gd name="T4" fmla="*/ 0 w 330"/>
                    <a:gd name="T5" fmla="*/ 32 h 58"/>
                    <a:gd name="T6" fmla="*/ 28 w 330"/>
                    <a:gd name="T7" fmla="*/ 58 h 58"/>
                    <a:gd name="T8" fmla="*/ 302 w 330"/>
                    <a:gd name="T9" fmla="*/ 58 h 58"/>
                    <a:gd name="T10" fmla="*/ 330 w 330"/>
                    <a:gd name="T11" fmla="*/ 32 h 58"/>
                    <a:gd name="T12" fmla="*/ 330 w 330"/>
                    <a:gd name="T13" fmla="*/ 27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7"/>
                      </a:cubicBezTo>
                      <a:cubicBezTo>
                        <a:pt x="0" y="32"/>
                        <a:pt x="0" y="32"/>
                        <a:pt x="0" y="32"/>
                      </a:cubicBezTo>
                      <a:cubicBezTo>
                        <a:pt x="0" y="32"/>
                        <a:pt x="0" y="58"/>
                        <a:pt x="28" y="58"/>
                      </a:cubicBezTo>
                      <a:cubicBezTo>
                        <a:pt x="302" y="58"/>
                        <a:pt x="302" y="58"/>
                        <a:pt x="302" y="58"/>
                      </a:cubicBezTo>
                      <a:cubicBezTo>
                        <a:pt x="302" y="58"/>
                        <a:pt x="330" y="58"/>
                        <a:pt x="330" y="32"/>
                      </a:cubicBezTo>
                      <a:cubicBezTo>
                        <a:pt x="330" y="27"/>
                        <a:pt x="330" y="27"/>
                        <a:pt x="330" y="27"/>
                      </a:cubicBezTo>
                      <a:cubicBezTo>
                        <a:pt x="330" y="27"/>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49" name="Freeform 9"/>
                <p:cNvSpPr>
                  <a:spLocks/>
                </p:cNvSpPr>
                <p:nvPr/>
              </p:nvSpPr>
              <p:spPr bwMode="auto">
                <a:xfrm>
                  <a:off x="13214598" y="3700107"/>
                  <a:ext cx="817070" cy="143638"/>
                </a:xfrm>
                <a:custGeom>
                  <a:avLst/>
                  <a:gdLst>
                    <a:gd name="T0" fmla="*/ 28 w 330"/>
                    <a:gd name="T1" fmla="*/ 0 h 58"/>
                    <a:gd name="T2" fmla="*/ 0 w 330"/>
                    <a:gd name="T3" fmla="*/ 26 h 58"/>
                    <a:gd name="T4" fmla="*/ 0 w 330"/>
                    <a:gd name="T5" fmla="*/ 32 h 58"/>
                    <a:gd name="T6" fmla="*/ 28 w 330"/>
                    <a:gd name="T7" fmla="*/ 58 h 58"/>
                    <a:gd name="T8" fmla="*/ 302 w 330"/>
                    <a:gd name="T9" fmla="*/ 58 h 58"/>
                    <a:gd name="T10" fmla="*/ 330 w 330"/>
                    <a:gd name="T11" fmla="*/ 32 h 58"/>
                    <a:gd name="T12" fmla="*/ 330 w 330"/>
                    <a:gd name="T13" fmla="*/ 26 h 58"/>
                    <a:gd name="T14" fmla="*/ 302 w 330"/>
                    <a:gd name="T15" fmla="*/ 0 h 58"/>
                    <a:gd name="T16" fmla="*/ 175 w 330"/>
                    <a:gd name="T17" fmla="*/ 0 h 58"/>
                    <a:gd name="T18" fmla="*/ 28 w 330"/>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 h="58">
                      <a:moveTo>
                        <a:pt x="28" y="0"/>
                      </a:moveTo>
                      <a:cubicBezTo>
                        <a:pt x="28" y="0"/>
                        <a:pt x="0" y="0"/>
                        <a:pt x="0" y="26"/>
                      </a:cubicBezTo>
                      <a:cubicBezTo>
                        <a:pt x="0" y="32"/>
                        <a:pt x="0" y="32"/>
                        <a:pt x="0" y="32"/>
                      </a:cubicBezTo>
                      <a:cubicBezTo>
                        <a:pt x="0" y="32"/>
                        <a:pt x="0" y="58"/>
                        <a:pt x="28" y="58"/>
                      </a:cubicBezTo>
                      <a:cubicBezTo>
                        <a:pt x="302" y="58"/>
                        <a:pt x="302" y="58"/>
                        <a:pt x="302" y="58"/>
                      </a:cubicBezTo>
                      <a:cubicBezTo>
                        <a:pt x="302" y="58"/>
                        <a:pt x="330" y="58"/>
                        <a:pt x="330" y="32"/>
                      </a:cubicBezTo>
                      <a:cubicBezTo>
                        <a:pt x="330" y="26"/>
                        <a:pt x="330" y="26"/>
                        <a:pt x="330" y="26"/>
                      </a:cubicBezTo>
                      <a:cubicBezTo>
                        <a:pt x="330" y="26"/>
                        <a:pt x="330" y="0"/>
                        <a:pt x="302" y="0"/>
                      </a:cubicBezTo>
                      <a:cubicBezTo>
                        <a:pt x="175" y="0"/>
                        <a:pt x="175" y="0"/>
                        <a:pt x="175" y="0"/>
                      </a:cubicBezTo>
                      <a:lnTo>
                        <a:pt x="28" y="0"/>
                      </a:lnTo>
                      <a:close/>
                    </a:path>
                  </a:pathLst>
                </a:custGeom>
                <a:solidFill>
                  <a:srgbClr val="FFFFFF">
                    <a:lumMod val="85000"/>
                  </a:srgbClr>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50" name="Oval 14"/>
                <p:cNvSpPr>
                  <a:spLocks noChangeArrowheads="1"/>
                </p:cNvSpPr>
                <p:nvPr/>
              </p:nvSpPr>
              <p:spPr bwMode="auto">
                <a:xfrm>
                  <a:off x="13875539" y="2970470"/>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51" name="Oval 15"/>
                <p:cNvSpPr>
                  <a:spLocks noChangeArrowheads="1"/>
                </p:cNvSpPr>
                <p:nvPr/>
              </p:nvSpPr>
              <p:spPr bwMode="auto">
                <a:xfrm>
                  <a:off x="13875539" y="3224438"/>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52" name="Oval 16"/>
                <p:cNvSpPr>
                  <a:spLocks noChangeArrowheads="1"/>
                </p:cNvSpPr>
                <p:nvPr/>
              </p:nvSpPr>
              <p:spPr bwMode="auto">
                <a:xfrm>
                  <a:off x="13875539" y="3478406"/>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53" name="Oval 17"/>
                <p:cNvSpPr>
                  <a:spLocks noChangeArrowheads="1"/>
                </p:cNvSpPr>
                <p:nvPr/>
              </p:nvSpPr>
              <p:spPr bwMode="auto">
                <a:xfrm>
                  <a:off x="13875539" y="3732374"/>
                  <a:ext cx="79105" cy="79105"/>
                </a:xfrm>
                <a:prstGeom prst="ellipse">
                  <a:avLst/>
                </a:pr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grpSp>
        <p:grpSp>
          <p:nvGrpSpPr>
            <p:cNvPr id="439" name="Group 438"/>
            <p:cNvGrpSpPr/>
            <p:nvPr/>
          </p:nvGrpSpPr>
          <p:grpSpPr>
            <a:xfrm>
              <a:off x="6654965" y="5630069"/>
              <a:ext cx="320511" cy="621225"/>
              <a:chOff x="6229350" y="5232400"/>
              <a:chExt cx="539750" cy="1046162"/>
            </a:xfrm>
          </p:grpSpPr>
          <p:sp>
            <p:nvSpPr>
              <p:cNvPr id="440" name="Freeform 14"/>
              <p:cNvSpPr>
                <a:spLocks/>
              </p:cNvSpPr>
              <p:nvPr/>
            </p:nvSpPr>
            <p:spPr bwMode="auto">
              <a:xfrm>
                <a:off x="6446838" y="5870575"/>
                <a:ext cx="111125" cy="407987"/>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41" name="Freeform 15"/>
              <p:cNvSpPr>
                <a:spLocks/>
              </p:cNvSpPr>
              <p:nvPr/>
            </p:nvSpPr>
            <p:spPr bwMode="auto">
              <a:xfrm>
                <a:off x="6229350" y="5511800"/>
                <a:ext cx="539750" cy="542925"/>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sp>
            <p:nvSpPr>
              <p:cNvPr id="442" name="Freeform 16"/>
              <p:cNvSpPr>
                <a:spLocks/>
              </p:cNvSpPr>
              <p:nvPr/>
            </p:nvSpPr>
            <p:spPr bwMode="auto">
              <a:xfrm>
                <a:off x="6300788" y="5232400"/>
                <a:ext cx="395288" cy="396875"/>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dirty="0" smtClean="0">
                  <a:ln>
                    <a:noFill/>
                  </a:ln>
                  <a:solidFill>
                    <a:srgbClr val="000000"/>
                  </a:solidFill>
                  <a:effectLst/>
                  <a:uLnTx/>
                  <a:uFillTx/>
                </a:endParaRPr>
              </a:p>
            </p:txBody>
          </p:sp>
        </p:grpSp>
      </p:grpSp>
    </p:spTree>
    <p:extLst>
      <p:ext uri="{BB962C8B-B14F-4D97-AF65-F5344CB8AC3E}">
        <p14:creationId xmlns:p14="http://schemas.microsoft.com/office/powerpoint/2010/main" val="35509526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0-#ppt_w/2"/>
                                          </p:val>
                                        </p:tav>
                                        <p:tav tm="100000">
                                          <p:val>
                                            <p:strVal val="#ppt_x"/>
                                          </p:val>
                                        </p:tav>
                                      </p:tavLst>
                                    </p:anim>
                                    <p:anim calcmode="lin" valueType="num">
                                      <p:cBhvr additive="base">
                                        <p:cTn id="12" dur="500" fill="hold"/>
                                        <p:tgtEl>
                                          <p:spTgt spid="4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decel="100000" fill="hold" grpId="0" nodeType="afterEffect">
                                  <p:stCondLst>
                                    <p:cond delay="0"/>
                                  </p:stCondLst>
                                  <p:childTnLst>
                                    <p:set>
                                      <p:cBhvr>
                                        <p:cTn id="15" dur="1" fill="hold">
                                          <p:stCondLst>
                                            <p:cond delay="0"/>
                                          </p:stCondLst>
                                        </p:cTn>
                                        <p:tgtEl>
                                          <p:spTgt spid="23"/>
                                        </p:tgtEl>
                                        <p:attrNameLst>
                                          <p:attrName>style.visibility</p:attrName>
                                        </p:attrNameLst>
                                      </p:cBhvr>
                                      <p:to>
                                        <p:strVal val="visible"/>
                                      </p:to>
                                    </p:set>
                                    <p:anim calcmode="lin" valueType="num">
                                      <p:cBhvr additive="base">
                                        <p:cTn id="16" dur="750" fill="hold"/>
                                        <p:tgtEl>
                                          <p:spTgt spid="23"/>
                                        </p:tgtEl>
                                        <p:attrNameLst>
                                          <p:attrName>ppt_x</p:attrName>
                                        </p:attrNameLst>
                                      </p:cBhvr>
                                      <p:tavLst>
                                        <p:tav tm="0">
                                          <p:val>
                                            <p:strVal val="0-#ppt_w/2"/>
                                          </p:val>
                                        </p:tav>
                                        <p:tav tm="100000">
                                          <p:val>
                                            <p:strVal val="#ppt_x"/>
                                          </p:val>
                                        </p:tav>
                                      </p:tavLst>
                                    </p:anim>
                                    <p:anim calcmode="lin" valueType="num">
                                      <p:cBhvr additive="base">
                                        <p:cTn id="17" dur="750" fill="hold"/>
                                        <p:tgtEl>
                                          <p:spTgt spid="23"/>
                                        </p:tgtEl>
                                        <p:attrNameLst>
                                          <p:attrName>ppt_y</p:attrName>
                                        </p:attrNameLst>
                                      </p:cBhvr>
                                      <p:tavLst>
                                        <p:tav tm="0">
                                          <p:val>
                                            <p:strVal val="#ppt_y"/>
                                          </p:val>
                                        </p:tav>
                                        <p:tav tm="100000">
                                          <p:val>
                                            <p:strVal val="#ppt_y"/>
                                          </p:val>
                                        </p:tav>
                                      </p:tavLst>
                                    </p:anim>
                                  </p:childTnLst>
                                </p:cTn>
                              </p:par>
                            </p:childTnLst>
                          </p:cTn>
                        </p:par>
                        <p:par>
                          <p:cTn id="18" fill="hold">
                            <p:stCondLst>
                              <p:cond delay="1250"/>
                            </p:stCondLst>
                            <p:childTnLst>
                              <p:par>
                                <p:cTn id="19" presetID="10" presetClass="entr" presetSubtype="0" fill="hold" nodeType="after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250"/>
                                        <p:tgtEl>
                                          <p:spTgt spid="27"/>
                                        </p:tgtEl>
                                      </p:cBhvr>
                                    </p:animEffect>
                                  </p:childTnLst>
                                </p:cTn>
                              </p:par>
                              <p:par>
                                <p:cTn id="22" presetID="35" presetClass="path" presetSubtype="0" decel="100000" fill="hold" nodeType="withEffect">
                                  <p:stCondLst>
                                    <p:cond delay="0"/>
                                  </p:stCondLst>
                                  <p:childTnLst>
                                    <p:animMotion origin="layout" path="M -3.10186E-6 -3.63595E-6 L -0.03689 -3.63595E-6 " pathEditMode="relative" rAng="0" ptsTypes="AA">
                                      <p:cBhvr>
                                        <p:cTn id="23" dur="500" spd="-100000" fill="hold"/>
                                        <p:tgtEl>
                                          <p:spTgt spid="27"/>
                                        </p:tgtEl>
                                        <p:attrNameLst>
                                          <p:attrName>ppt_x</p:attrName>
                                          <p:attrName>ppt_y</p:attrName>
                                        </p:attrNameLst>
                                      </p:cBhvr>
                                      <p:rCtr x="-1851" y="0"/>
                                    </p:animMotion>
                                  </p:childTnLst>
                                </p:cTn>
                              </p:par>
                            </p:childTnLst>
                          </p:cTn>
                        </p:par>
                        <p:par>
                          <p:cTn id="24" fill="hold">
                            <p:stCondLst>
                              <p:cond delay="1750"/>
                            </p:stCondLst>
                            <p:childTnLst>
                              <p:par>
                                <p:cTn id="25" presetID="2" presetClass="entr" presetSubtype="8" decel="100000"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750" fill="hold"/>
                                        <p:tgtEl>
                                          <p:spTgt spid="24"/>
                                        </p:tgtEl>
                                        <p:attrNameLst>
                                          <p:attrName>ppt_x</p:attrName>
                                        </p:attrNameLst>
                                      </p:cBhvr>
                                      <p:tavLst>
                                        <p:tav tm="0">
                                          <p:val>
                                            <p:strVal val="0-#ppt_w/2"/>
                                          </p:val>
                                        </p:tav>
                                        <p:tav tm="100000">
                                          <p:val>
                                            <p:strVal val="#ppt_x"/>
                                          </p:val>
                                        </p:tav>
                                      </p:tavLst>
                                    </p:anim>
                                    <p:anim calcmode="lin" valueType="num">
                                      <p:cBhvr additive="base">
                                        <p:cTn id="28" dur="750" fill="hold"/>
                                        <p:tgtEl>
                                          <p:spTgt spid="2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250"/>
                                        <p:tgtEl>
                                          <p:spTgt spid="38"/>
                                        </p:tgtEl>
                                      </p:cBhvr>
                                    </p:animEffect>
                                  </p:childTnLst>
                                </p:cTn>
                              </p:par>
                              <p:par>
                                <p:cTn id="33" presetID="35" presetClass="path" presetSubtype="0" decel="100000" fill="hold" nodeType="withEffect">
                                  <p:stCondLst>
                                    <p:cond delay="0"/>
                                  </p:stCondLst>
                                  <p:childTnLst>
                                    <p:animMotion origin="layout" path="M -3.10186E-6 -3.44984E-6 L -0.03689 -3.44984E-6 " pathEditMode="relative" rAng="0" ptsTypes="AA">
                                      <p:cBhvr>
                                        <p:cTn id="34" dur="500" spd="-100000" fill="hold"/>
                                        <p:tgtEl>
                                          <p:spTgt spid="38"/>
                                        </p:tgtEl>
                                        <p:attrNameLst>
                                          <p:attrName>ppt_x</p:attrName>
                                          <p:attrName>ppt_y</p:attrName>
                                        </p:attrNameLst>
                                      </p:cBhvr>
                                      <p:rCtr x="-185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44" grpId="0" animBg="1"/>
      <p:bldP spid="45"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28600"/>
            <a:ext cx="11152188" cy="747713"/>
          </a:xfrm>
          <a:prstGeom prst="rect">
            <a:avLst/>
          </a:prstGeom>
        </p:spPr>
        <p:txBody>
          <a:bodyPr>
            <a:normAutofit fontScale="90000"/>
          </a:bodyPr>
          <a:lstStyle/>
          <a:p>
            <a:r>
              <a:rPr lang="en-US" dirty="0" smtClean="0">
                <a:latin typeface="Segoe UI Light" panose="020B0502040204020203" pitchFamily="34" charset="0"/>
                <a:cs typeface="Segoe UI Light" panose="020B0502040204020203" pitchFamily="34" charset="0"/>
              </a:rPr>
              <a:t>Defining Indexes</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sz="half" idx="4294967295"/>
          </p:nvPr>
        </p:nvSpPr>
        <p:spPr>
          <a:xfrm>
            <a:off x="0" y="1447800"/>
            <a:ext cx="5487988" cy="2443163"/>
          </a:xfrm>
          <a:prstGeom prst="rect">
            <a:avLst/>
          </a:prstGeom>
        </p:spPr>
        <p:txBody>
          <a:bodyPr>
            <a:normAutofit fontScale="47500" lnSpcReduction="20000"/>
          </a:bodyPr>
          <a:lstStyle/>
          <a:p>
            <a:pPr marL="0" indent="0">
              <a:buNone/>
            </a:pPr>
            <a:r>
              <a:rPr lang="en-US" dirty="0" smtClean="0">
                <a:latin typeface="Segoe UI Light" panose="020B0502040204020203" pitchFamily="34" charset="0"/>
                <a:cs typeface="Segoe UI Light" panose="020B0502040204020203" pitchFamily="34" charset="0"/>
              </a:rPr>
              <a:t>A search service can contain one or more indexes</a:t>
            </a:r>
          </a:p>
          <a:p>
            <a:pPr marL="0" indent="0">
              <a:buNone/>
            </a:pPr>
            <a:endParaRPr lang="en-US" dirty="0">
              <a:latin typeface="Segoe UI Light" panose="020B0502040204020203" pitchFamily="34" charset="0"/>
              <a:cs typeface="Segoe UI Light" panose="020B0502040204020203" pitchFamily="34" charset="0"/>
            </a:endParaRPr>
          </a:p>
          <a:p>
            <a:pPr marL="0" indent="0">
              <a:buNone/>
            </a:pPr>
            <a:r>
              <a:rPr lang="en-US" dirty="0" smtClean="0">
                <a:latin typeface="Segoe UI Light" panose="020B0502040204020203" pitchFamily="34" charset="0"/>
                <a:cs typeface="Segoe UI Light" panose="020B0502040204020203" pitchFamily="34" charset="0"/>
              </a:rPr>
              <a:t>An index is a container of documents and the scope for queries</a:t>
            </a:r>
          </a:p>
          <a:p>
            <a:pPr marL="0" indent="0">
              <a:buNone/>
            </a:pPr>
            <a:endParaRPr lang="en-US" dirty="0" smtClean="0">
              <a:latin typeface="Segoe UI Light" panose="020B0502040204020203" pitchFamily="34" charset="0"/>
              <a:cs typeface="Segoe UI Light" panose="020B0502040204020203" pitchFamily="34" charset="0"/>
            </a:endParaRPr>
          </a:p>
          <a:p>
            <a:pPr marL="0" indent="0">
              <a:buNone/>
            </a:pPr>
            <a:r>
              <a:rPr lang="en-US" dirty="0" smtClean="0">
                <a:latin typeface="Segoe UI Light" panose="020B0502040204020203" pitchFamily="34" charset="0"/>
                <a:cs typeface="Segoe UI Light" panose="020B0502040204020203" pitchFamily="34" charset="0"/>
              </a:rPr>
              <a:t>Index definitions include</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Fields, including their data types and search capabilities to enable</a:t>
            </a:r>
          </a:p>
          <a:p>
            <a:pPr lvl="2">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E.g. searchable, filterable, sortable, </a:t>
            </a:r>
            <a:r>
              <a:rPr lang="en-US" dirty="0" err="1" smtClean="0">
                <a:latin typeface="Segoe UI Light" panose="020B0502040204020203" pitchFamily="34" charset="0"/>
                <a:cs typeface="Segoe UI Light" panose="020B0502040204020203" pitchFamily="34" charset="0"/>
              </a:rPr>
              <a:t>facetable</a:t>
            </a:r>
            <a:r>
              <a:rPr lang="en-US" dirty="0" smtClean="0">
                <a:latin typeface="Segoe UI Light" panose="020B0502040204020203" pitchFamily="34" charset="0"/>
                <a:cs typeface="Segoe UI Light" panose="020B0502040204020203" pitchFamily="34" charset="0"/>
              </a:rPr>
              <a:t>, source for suggestions</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Access options (e.g. CORS)</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Zero or more scoring profiles</a:t>
            </a:r>
            <a:endParaRPr lang="en-US" dirty="0">
              <a:latin typeface="Segoe UI Light" panose="020B0502040204020203" pitchFamily="34" charset="0"/>
              <a:cs typeface="Segoe UI Light" panose="020B0502040204020203" pitchFamily="34" charset="0"/>
            </a:endParaRPr>
          </a:p>
        </p:txBody>
      </p:sp>
      <p:sp>
        <p:nvSpPr>
          <p:cNvPr id="5" name="TextBox 4"/>
          <p:cNvSpPr txBox="1"/>
          <p:nvPr/>
        </p:nvSpPr>
        <p:spPr>
          <a:xfrm>
            <a:off x="6591300" y="1690688"/>
            <a:ext cx="5496790" cy="378565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200" dirty="0" smtClean="0">
                <a:solidFill>
                  <a:prstClr val="black"/>
                </a:solidFill>
                <a:latin typeface="Consolas" panose="020B0609020204030204" pitchFamily="49" charset="0"/>
                <a:cs typeface="Consolas" panose="020B0609020204030204" pitchFamily="49" charset="0"/>
              </a:rPr>
              <a:t>POST /indexes HTTP/1.1</a:t>
            </a:r>
          </a:p>
          <a:p>
            <a:endParaRPr lang="en-US" sz="1200" dirty="0">
              <a:solidFill>
                <a:prstClr val="black"/>
              </a:solidFill>
              <a:latin typeface="Consolas" panose="020B0609020204030204" pitchFamily="49" charset="0"/>
              <a:cs typeface="Consolas" panose="020B0609020204030204" pitchFamily="49" charset="0"/>
            </a:endParaRPr>
          </a:p>
          <a:p>
            <a:r>
              <a:rPr lang="en-US" sz="1200" dirty="0" smtClean="0">
                <a:solidFill>
                  <a:prstClr val="black"/>
                </a:solidFill>
                <a:latin typeface="Consolas" panose="020B0609020204030204" pitchFamily="49" charset="0"/>
                <a:cs typeface="Consolas" panose="020B0609020204030204" pitchFamily="49" charset="0"/>
              </a:rPr>
              <a:t>{</a:t>
            </a:r>
          </a:p>
          <a:p>
            <a:r>
              <a:rPr lang="en-US" sz="1200" dirty="0" smtClean="0">
                <a:solidFill>
                  <a:prstClr val="black"/>
                </a:solidFill>
                <a:latin typeface="Consolas" panose="020B0609020204030204" pitchFamily="49" charset="0"/>
                <a:cs typeface="Consolas" panose="020B0609020204030204" pitchFamily="49" charset="0"/>
              </a:rPr>
              <a:t>  "name": "trails",</a:t>
            </a:r>
            <a:endParaRPr lang="en-US" sz="1200" dirty="0">
              <a:solidFill>
                <a:prstClr val="black"/>
              </a:solidFill>
              <a:latin typeface="Consolas" panose="020B0609020204030204" pitchFamily="49" charset="0"/>
              <a:cs typeface="Consolas" panose="020B0609020204030204" pitchFamily="49" charset="0"/>
            </a:endParaRPr>
          </a:p>
          <a:p>
            <a:r>
              <a:rPr lang="en-US" sz="1200" dirty="0">
                <a:solidFill>
                  <a:prstClr val="black"/>
                </a:solidFill>
                <a:latin typeface="Consolas" panose="020B0609020204030204" pitchFamily="49" charset="0"/>
                <a:cs typeface="Consolas" panose="020B0609020204030204" pitchFamily="49" charset="0"/>
              </a:rPr>
              <a:t>  "fields": [</a:t>
            </a:r>
          </a:p>
          <a:p>
            <a:r>
              <a:rPr lang="en-US" sz="1200" dirty="0">
                <a:solidFill>
                  <a:prstClr val="black"/>
                </a:solidFill>
                <a:latin typeface="Consolas" panose="020B0609020204030204" pitchFamily="49" charset="0"/>
                <a:cs typeface="Consolas" panose="020B0609020204030204" pitchFamily="49" charset="0"/>
              </a:rPr>
              <a:t>    { "name": "name", "type": "</a:t>
            </a:r>
            <a:r>
              <a:rPr lang="en-US" sz="1200" dirty="0" err="1">
                <a:solidFill>
                  <a:prstClr val="black"/>
                </a:solidFill>
                <a:latin typeface="Consolas" panose="020B0609020204030204" pitchFamily="49" charset="0"/>
                <a:cs typeface="Consolas" panose="020B0609020204030204" pitchFamily="49" charset="0"/>
              </a:rPr>
              <a:t>Edm.String</a:t>
            </a:r>
            <a:r>
              <a:rPr lang="en-US" sz="1200" dirty="0">
                <a:solidFill>
                  <a:prstClr val="black"/>
                </a:solidFill>
                <a:latin typeface="Consolas" panose="020B0609020204030204" pitchFamily="49" charset="0"/>
                <a:cs typeface="Consolas" panose="020B0609020204030204" pitchFamily="49" charset="0"/>
              </a:rPr>
              <a:t>", </a:t>
            </a:r>
            <a:endParaRPr lang="en-US" sz="1200" dirty="0" smtClean="0">
              <a:solidFill>
                <a:prstClr val="black"/>
              </a:solidFill>
              <a:latin typeface="Consolas" panose="020B0609020204030204" pitchFamily="49" charset="0"/>
              <a:cs typeface="Consolas" panose="020B0609020204030204" pitchFamily="49" charset="0"/>
            </a:endParaRPr>
          </a:p>
          <a:p>
            <a:r>
              <a:rPr lang="en-US" sz="1200" dirty="0">
                <a:solidFill>
                  <a:prstClr val="black"/>
                </a:solidFill>
                <a:latin typeface="Consolas" panose="020B0609020204030204" pitchFamily="49" charset="0"/>
                <a:cs typeface="Consolas" panose="020B0609020204030204" pitchFamily="49" charset="0"/>
              </a:rPr>
              <a:t> </a:t>
            </a:r>
            <a:r>
              <a:rPr lang="en-US" sz="1200" dirty="0" smtClean="0">
                <a:solidFill>
                  <a:prstClr val="black"/>
                </a:solidFill>
                <a:latin typeface="Consolas" panose="020B0609020204030204" pitchFamily="49" charset="0"/>
                <a:cs typeface="Consolas" panose="020B0609020204030204" pitchFamily="49" charset="0"/>
              </a:rPr>
              <a:t>     "</a:t>
            </a:r>
            <a:r>
              <a:rPr lang="en-US" sz="1200" dirty="0">
                <a:solidFill>
                  <a:prstClr val="black"/>
                </a:solidFill>
                <a:latin typeface="Consolas" panose="020B0609020204030204" pitchFamily="49" charset="0"/>
                <a:cs typeface="Consolas" panose="020B0609020204030204" pitchFamily="49" charset="0"/>
              </a:rPr>
              <a:t>suggestions": true, "filterable": false },</a:t>
            </a:r>
          </a:p>
          <a:p>
            <a:r>
              <a:rPr lang="en-US" sz="1200" dirty="0">
                <a:solidFill>
                  <a:prstClr val="black"/>
                </a:solidFill>
                <a:latin typeface="Consolas" panose="020B0609020204030204" pitchFamily="49" charset="0"/>
                <a:cs typeface="Consolas" panose="020B0609020204030204" pitchFamily="49" charset="0"/>
              </a:rPr>
              <a:t>    { "name": "class", "type": "</a:t>
            </a:r>
            <a:r>
              <a:rPr lang="en-US" sz="1200" dirty="0" err="1">
                <a:solidFill>
                  <a:prstClr val="black"/>
                </a:solidFill>
                <a:latin typeface="Consolas" panose="020B0609020204030204" pitchFamily="49" charset="0"/>
                <a:cs typeface="Consolas" panose="020B0609020204030204" pitchFamily="49" charset="0"/>
              </a:rPr>
              <a:t>Edm.String</a:t>
            </a:r>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 "name": </a:t>
            </a:r>
            <a:r>
              <a:rPr lang="en-US" sz="1200" dirty="0" smtClean="0">
                <a:solidFill>
                  <a:prstClr val="black"/>
                </a:solidFill>
                <a:latin typeface="Consolas" panose="020B0609020204030204" pitchFamily="49" charset="0"/>
                <a:cs typeface="Consolas" panose="020B0609020204030204" pitchFamily="49" charset="0"/>
              </a:rPr>
              <a:t>"tags", </a:t>
            </a:r>
            <a:r>
              <a:rPr lang="en-US" sz="1200" dirty="0">
                <a:solidFill>
                  <a:prstClr val="black"/>
                </a:solidFill>
                <a:latin typeface="Consolas" panose="020B0609020204030204" pitchFamily="49" charset="0"/>
                <a:cs typeface="Consolas" panose="020B0609020204030204" pitchFamily="49" charset="0"/>
              </a:rPr>
              <a:t>"type": </a:t>
            </a:r>
            <a:r>
              <a:rPr lang="en-US" sz="1200" dirty="0" smtClean="0">
                <a:solidFill>
                  <a:prstClr val="black"/>
                </a:solidFill>
                <a:latin typeface="Consolas" panose="020B0609020204030204" pitchFamily="49" charset="0"/>
                <a:cs typeface="Consolas" panose="020B0609020204030204" pitchFamily="49" charset="0"/>
              </a:rPr>
              <a:t>“Collection(</a:t>
            </a:r>
            <a:r>
              <a:rPr lang="en-US" sz="1200" dirty="0" err="1" smtClean="0">
                <a:solidFill>
                  <a:prstClr val="black"/>
                </a:solidFill>
                <a:latin typeface="Consolas" panose="020B0609020204030204" pitchFamily="49" charset="0"/>
                <a:cs typeface="Consolas" panose="020B0609020204030204" pitchFamily="49" charset="0"/>
              </a:rPr>
              <a:t>Edm.String</a:t>
            </a:r>
            <a:r>
              <a:rPr lang="en-US" sz="1200" dirty="0" smtClean="0">
                <a:solidFill>
                  <a:prstClr val="black"/>
                </a:solidFill>
                <a:latin typeface="Consolas" panose="020B0609020204030204" pitchFamily="49" charset="0"/>
                <a:cs typeface="Consolas" panose="020B0609020204030204" pitchFamily="49" charset="0"/>
              </a:rPr>
              <a:t>)“,</a:t>
            </a:r>
          </a:p>
          <a:p>
            <a:r>
              <a:rPr lang="en-US" sz="1200" dirty="0" smtClean="0">
                <a:solidFill>
                  <a:prstClr val="black"/>
                </a:solidFill>
                <a:latin typeface="Consolas" panose="020B0609020204030204" pitchFamily="49" charset="0"/>
                <a:cs typeface="Consolas" panose="020B0609020204030204" pitchFamily="49" charset="0"/>
              </a:rPr>
              <a:t>      </a:t>
            </a:r>
            <a:r>
              <a:rPr lang="en-US" sz="1200" dirty="0">
                <a:solidFill>
                  <a:prstClr val="black"/>
                </a:solidFill>
                <a:latin typeface="Consolas" panose="020B0609020204030204" pitchFamily="49" charset="0"/>
                <a:cs typeface="Consolas" panose="020B0609020204030204" pitchFamily="49" charset="0"/>
              </a:rPr>
              <a:t>"suggestions": true, </a:t>
            </a:r>
            <a:r>
              <a:rPr lang="en-US" sz="1200" dirty="0" smtClean="0">
                <a:solidFill>
                  <a:prstClr val="black"/>
                </a:solidFill>
                <a:latin typeface="Consolas" panose="020B0609020204030204" pitchFamily="49" charset="0"/>
                <a:cs typeface="Consolas" panose="020B0609020204030204" pitchFamily="49" charset="0"/>
              </a:rPr>
              <a:t>“</a:t>
            </a:r>
            <a:r>
              <a:rPr lang="en-US" sz="1200" dirty="0" err="1" smtClean="0">
                <a:solidFill>
                  <a:prstClr val="black"/>
                </a:solidFill>
                <a:latin typeface="Consolas" panose="020B0609020204030204" pitchFamily="49" charset="0"/>
                <a:cs typeface="Consolas" panose="020B0609020204030204" pitchFamily="49" charset="0"/>
              </a:rPr>
              <a:t>facetable</a:t>
            </a:r>
            <a:r>
              <a:rPr lang="en-US" sz="1200" dirty="0" smtClean="0">
                <a:solidFill>
                  <a:prstClr val="black"/>
                </a:solidFill>
                <a:latin typeface="Consolas" panose="020B0609020204030204" pitchFamily="49" charset="0"/>
                <a:cs typeface="Consolas" panose="020B0609020204030204" pitchFamily="49" charset="0"/>
              </a:rPr>
              <a:t>": true </a:t>
            </a:r>
            <a:r>
              <a:rPr lang="en-US" sz="1200" dirty="0">
                <a:solidFill>
                  <a:prstClr val="black"/>
                </a:solidFill>
                <a:latin typeface="Consolas" panose="020B0609020204030204" pitchFamily="49" charset="0"/>
                <a:cs typeface="Consolas" panose="020B0609020204030204" pitchFamily="49" charset="0"/>
              </a:rPr>
              <a:t>},</a:t>
            </a:r>
            <a:r>
              <a:rPr lang="en-US" sz="1200" dirty="0" smtClean="0">
                <a:solidFill>
                  <a:prstClr val="black"/>
                </a:solidFill>
                <a:latin typeface="Consolas" panose="020B0609020204030204" pitchFamily="49" charset="0"/>
                <a:cs typeface="Consolas" panose="020B0609020204030204" pitchFamily="49" charset="0"/>
              </a:rPr>
              <a:t>        </a:t>
            </a:r>
          </a:p>
          <a:p>
            <a:r>
              <a:rPr lang="en-US" sz="1200" dirty="0" smtClean="0">
                <a:solidFill>
                  <a:prstClr val="black"/>
                </a:solidFill>
                <a:latin typeface="Consolas" panose="020B0609020204030204" pitchFamily="49" charset="0"/>
                <a:cs typeface="Consolas" panose="020B0609020204030204" pitchFamily="49" charset="0"/>
              </a:rPr>
              <a:t>    { "name": "location", "type": "</a:t>
            </a:r>
            <a:r>
              <a:rPr lang="en-US" sz="1200" dirty="0" err="1" smtClean="0">
                <a:solidFill>
                  <a:prstClr val="black"/>
                </a:solidFill>
                <a:latin typeface="Consolas" panose="020B0609020204030204" pitchFamily="49" charset="0"/>
                <a:cs typeface="Consolas" panose="020B0609020204030204" pitchFamily="49" charset="0"/>
              </a:rPr>
              <a:t>Edm.GeographyPoint</a:t>
            </a:r>
            <a:r>
              <a:rPr lang="en-US" sz="1200" dirty="0" smtClean="0">
                <a:solidFill>
                  <a:prstClr val="black"/>
                </a:solidFill>
                <a:latin typeface="Consolas" panose="020B0609020204030204" pitchFamily="49" charset="0"/>
                <a:cs typeface="Consolas" panose="020B0609020204030204" pitchFamily="49" charset="0"/>
              </a:rPr>
              <a:t>" },</a:t>
            </a:r>
          </a:p>
          <a:p>
            <a:r>
              <a:rPr lang="en-US" sz="1200" dirty="0" smtClean="0">
                <a:solidFill>
                  <a:prstClr val="black"/>
                </a:solidFill>
                <a:latin typeface="Consolas" panose="020B0609020204030204" pitchFamily="49" charset="0"/>
                <a:cs typeface="Consolas" panose="020B0609020204030204" pitchFamily="49" charset="0"/>
              </a:rPr>
              <a:t>    </a:t>
            </a:r>
            <a:r>
              <a:rPr lang="en-US" sz="1200" dirty="0">
                <a:solidFill>
                  <a:prstClr val="black"/>
                </a:solidFill>
                <a:latin typeface="Consolas" panose="020B0609020204030204" pitchFamily="49" charset="0"/>
                <a:cs typeface="Consolas" panose="020B0609020204030204" pitchFamily="49" charset="0"/>
              </a:rPr>
              <a:t>{ "name": "elevation", "type": "Edm.Int32" },</a:t>
            </a:r>
          </a:p>
          <a:p>
            <a:r>
              <a:rPr lang="en-US" sz="1200" dirty="0">
                <a:solidFill>
                  <a:prstClr val="black"/>
                </a:solidFill>
                <a:latin typeface="Consolas" panose="020B0609020204030204" pitchFamily="49" charset="0"/>
                <a:cs typeface="Consolas" panose="020B0609020204030204" pitchFamily="49" charset="0"/>
              </a:rPr>
              <a:t> </a:t>
            </a:r>
            <a:r>
              <a:rPr lang="en-US" sz="1200" dirty="0" smtClean="0">
                <a:solidFill>
                  <a:prstClr val="black"/>
                </a:solidFill>
                <a:latin typeface="Consolas" panose="020B0609020204030204" pitchFamily="49" charset="0"/>
                <a:cs typeface="Consolas" panose="020B0609020204030204" pitchFamily="49" charset="0"/>
              </a:rPr>
              <a:t>     "</a:t>
            </a:r>
            <a:r>
              <a:rPr lang="en-US" sz="1200" dirty="0">
                <a:solidFill>
                  <a:prstClr val="black"/>
                </a:solidFill>
                <a:latin typeface="Consolas" panose="020B0609020204030204" pitchFamily="49" charset="0"/>
                <a:cs typeface="Consolas" panose="020B0609020204030204" pitchFamily="49" charset="0"/>
              </a:rPr>
              <a:t>searchable": false },</a:t>
            </a:r>
          </a:p>
          <a:p>
            <a:r>
              <a:rPr lang="en-US" sz="1200" dirty="0">
                <a:solidFill>
                  <a:prstClr val="black"/>
                </a:solidFill>
                <a:latin typeface="Consolas" panose="020B0609020204030204" pitchFamily="49" charset="0"/>
                <a:cs typeface="Consolas" panose="020B0609020204030204" pitchFamily="49" charset="0"/>
              </a:rPr>
              <a:t>    { "name": "</a:t>
            </a:r>
            <a:r>
              <a:rPr lang="en-US" sz="1200" dirty="0" err="1">
                <a:solidFill>
                  <a:prstClr val="black"/>
                </a:solidFill>
                <a:latin typeface="Consolas" panose="020B0609020204030204" pitchFamily="49" charset="0"/>
                <a:cs typeface="Consolas" panose="020B0609020204030204" pitchFamily="49" charset="0"/>
              </a:rPr>
              <a:t>dateCreated</a:t>
            </a:r>
            <a:r>
              <a:rPr lang="en-US" sz="1200" dirty="0">
                <a:solidFill>
                  <a:prstClr val="black"/>
                </a:solidFill>
                <a:latin typeface="Consolas" panose="020B0609020204030204" pitchFamily="49" charset="0"/>
                <a:cs typeface="Consolas" panose="020B0609020204030204" pitchFamily="49" charset="0"/>
              </a:rPr>
              <a:t>", "type": "</a:t>
            </a:r>
            <a:r>
              <a:rPr lang="en-US" sz="1200" dirty="0" err="1">
                <a:solidFill>
                  <a:prstClr val="black"/>
                </a:solidFill>
                <a:latin typeface="Consolas" panose="020B0609020204030204" pitchFamily="49" charset="0"/>
                <a:cs typeface="Consolas" panose="020B0609020204030204" pitchFamily="49" charset="0"/>
              </a:rPr>
              <a:t>Edm.DateTime</a:t>
            </a:r>
            <a:r>
              <a:rPr lang="en-US" sz="1200" dirty="0">
                <a:solidFill>
                  <a:prstClr val="black"/>
                </a:solidFill>
                <a:latin typeface="Consolas" panose="020B0609020204030204" pitchFamily="49" charset="0"/>
                <a:cs typeface="Consolas" panose="020B0609020204030204" pitchFamily="49" charset="0"/>
              </a:rPr>
              <a:t>" },</a:t>
            </a:r>
          </a:p>
          <a:p>
            <a:r>
              <a:rPr lang="en-US" sz="1200" dirty="0" smtClean="0">
                <a:solidFill>
                  <a:prstClr val="black"/>
                </a:solidFill>
                <a:latin typeface="Consolas" panose="020B0609020204030204" pitchFamily="49" charset="0"/>
                <a:cs typeface="Consolas" panose="020B0609020204030204" pitchFamily="49" charset="0"/>
              </a:rPr>
              <a:t>    </a:t>
            </a:r>
            <a:r>
              <a:rPr lang="en-US" sz="1200" dirty="0">
                <a:solidFill>
                  <a:prstClr val="black"/>
                </a:solidFill>
                <a:latin typeface="Consolas" panose="020B0609020204030204" pitchFamily="49" charset="0"/>
                <a:cs typeface="Consolas" panose="020B0609020204030204" pitchFamily="49" charset="0"/>
              </a:rPr>
              <a:t>{ "name": "rating", "type": "Edm.Int32"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corsOptions</a:t>
            </a:r>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allowedOrigins</a:t>
            </a:r>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smtClean="0">
                <a:solidFill>
                  <a:prstClr val="black"/>
                </a:solidFill>
                <a:latin typeface="Consolas" panose="020B0609020204030204" pitchFamily="49" charset="0"/>
                <a:cs typeface="Consolas" panose="020B0609020204030204" pitchFamily="49" charset="0"/>
              </a:rPr>
              <a:t>}</a:t>
            </a:r>
            <a:endParaRPr lang="en-US" sz="1200" dirty="0">
              <a:solidFill>
                <a:prstClr val="black"/>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91165484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28600"/>
            <a:ext cx="11152188" cy="747713"/>
          </a:xfrm>
          <a:prstGeom prst="rect">
            <a:avLst/>
          </a:prstGeom>
        </p:spPr>
        <p:txBody>
          <a:bodyPr>
            <a:normAutofit fontScale="90000"/>
          </a:bodyPr>
          <a:lstStyle/>
          <a:p>
            <a:r>
              <a:rPr lang="en-US" dirty="0" smtClean="0">
                <a:latin typeface="Segoe UI Light" panose="020B0502040204020203" pitchFamily="34" charset="0"/>
                <a:cs typeface="Segoe UI Light" panose="020B0502040204020203" pitchFamily="34" charset="0"/>
              </a:rPr>
              <a:t>Indexing Data</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sz="half" idx="4294967295"/>
          </p:nvPr>
        </p:nvSpPr>
        <p:spPr>
          <a:xfrm>
            <a:off x="0" y="1447800"/>
            <a:ext cx="5487988" cy="2443163"/>
          </a:xfrm>
          <a:prstGeom prst="rect">
            <a:avLst/>
          </a:prstGeom>
        </p:spPr>
        <p:txBody>
          <a:bodyPr>
            <a:normAutofit fontScale="47500" lnSpcReduction="20000"/>
          </a:bodyPr>
          <a:lstStyle/>
          <a:p>
            <a:pPr marL="0" indent="0">
              <a:buNone/>
            </a:pPr>
            <a:r>
              <a:rPr lang="en-US" dirty="0" smtClean="0">
                <a:latin typeface="Segoe UI Light" panose="020B0502040204020203" pitchFamily="34" charset="0"/>
                <a:cs typeface="Segoe UI Light" panose="020B0502040204020203" pitchFamily="34" charset="0"/>
              </a:rPr>
              <a:t>Data is loaded into the index using the indexing API</a:t>
            </a:r>
          </a:p>
          <a:p>
            <a:pPr marL="0" indent="0">
              <a:buNone/>
            </a:pPr>
            <a:endParaRPr lang="en-US" dirty="0">
              <a:latin typeface="Segoe UI Light" panose="020B0502040204020203" pitchFamily="34" charset="0"/>
              <a:cs typeface="Segoe UI Light" panose="020B0502040204020203" pitchFamily="34" charset="0"/>
            </a:endParaRPr>
          </a:p>
          <a:p>
            <a:pPr marL="0" indent="0">
              <a:buNone/>
            </a:pPr>
            <a:r>
              <a:rPr lang="en-US" dirty="0" smtClean="0">
                <a:latin typeface="Segoe UI Light" panose="020B0502040204020203" pitchFamily="34" charset="0"/>
                <a:cs typeface="Segoe UI Light" panose="020B0502040204020203" pitchFamily="34" charset="0"/>
              </a:rPr>
              <a:t>Can be done in batches</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Up to 1000 operations per batch</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Mix of </a:t>
            </a:r>
            <a:r>
              <a:rPr lang="en-US" dirty="0" err="1" smtClean="0">
                <a:latin typeface="Segoe UI Light" panose="020B0502040204020203" pitchFamily="34" charset="0"/>
                <a:cs typeface="Segoe UI Light" panose="020B0502040204020203" pitchFamily="34" charset="0"/>
              </a:rPr>
              <a:t>upserts</a:t>
            </a:r>
            <a:r>
              <a:rPr lang="en-US" dirty="0" smtClean="0">
                <a:latin typeface="Segoe UI Light" panose="020B0502040204020203" pitchFamily="34" charset="0"/>
                <a:cs typeface="Segoe UI Light" panose="020B0502040204020203" pitchFamily="34" charset="0"/>
              </a:rPr>
              <a:t>, merges, deletes</a:t>
            </a:r>
          </a:p>
          <a:p>
            <a:pPr marL="0" indent="0">
              <a:buNone/>
            </a:pPr>
            <a:endParaRPr lang="en-US" dirty="0" smtClean="0">
              <a:latin typeface="Segoe UI Light" panose="020B0502040204020203" pitchFamily="34" charset="0"/>
              <a:cs typeface="Segoe UI Light" panose="020B0502040204020203" pitchFamily="34" charset="0"/>
            </a:endParaRPr>
          </a:p>
          <a:p>
            <a:pPr marL="0" indent="0">
              <a:buNone/>
            </a:pPr>
            <a:r>
              <a:rPr lang="en-US" dirty="0" smtClean="0">
                <a:latin typeface="Segoe UI Light" panose="020B0502040204020203" pitchFamily="34" charset="0"/>
                <a:cs typeface="Segoe UI Light" panose="020B0502040204020203" pitchFamily="34" charset="0"/>
              </a:rPr>
              <a:t>Changes to indexes reflected in near-real time</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5-30 seconds typical index-to-searchable latency</a:t>
            </a:r>
            <a:endParaRPr lang="en-US" dirty="0">
              <a:latin typeface="Segoe UI Light" panose="020B0502040204020203" pitchFamily="34" charset="0"/>
              <a:cs typeface="Segoe UI Light" panose="020B0502040204020203" pitchFamily="34" charset="0"/>
            </a:endParaRPr>
          </a:p>
        </p:txBody>
      </p:sp>
      <p:sp>
        <p:nvSpPr>
          <p:cNvPr id="6" name="TextBox 5"/>
          <p:cNvSpPr txBox="1"/>
          <p:nvPr/>
        </p:nvSpPr>
        <p:spPr>
          <a:xfrm>
            <a:off x="6591300" y="1690688"/>
            <a:ext cx="5496790" cy="489364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200" dirty="0" smtClean="0">
                <a:solidFill>
                  <a:prstClr val="black"/>
                </a:solidFill>
                <a:latin typeface="Consolas" panose="020B0609020204030204" pitchFamily="49" charset="0"/>
                <a:cs typeface="Consolas" panose="020B0609020204030204" pitchFamily="49" charset="0"/>
              </a:rPr>
              <a:t>POST /indexes/trails/index HTTP/1.1</a:t>
            </a:r>
          </a:p>
          <a:p>
            <a:endParaRPr lang="en-US" sz="1200" dirty="0">
              <a:solidFill>
                <a:prstClr val="black"/>
              </a:solidFill>
              <a:latin typeface="Consolas" panose="020B0609020204030204" pitchFamily="49" charset="0"/>
              <a:cs typeface="Consolas" panose="020B0609020204030204" pitchFamily="49" charset="0"/>
            </a:endParaRPr>
          </a:p>
          <a:p>
            <a:r>
              <a:rPr lang="en-US" sz="1200" dirty="0">
                <a:solidFill>
                  <a:prstClr val="black"/>
                </a:solidFill>
                <a:latin typeface="Consolas" panose="020B0609020204030204" pitchFamily="49" charset="0"/>
                <a:cs typeface="Consolas" panose="020B0609020204030204" pitchFamily="49" charset="0"/>
              </a:rPr>
              <a:t>{</a:t>
            </a:r>
          </a:p>
          <a:p>
            <a:r>
              <a:rPr lang="en-US" sz="1200" dirty="0">
                <a:solidFill>
                  <a:prstClr val="black"/>
                </a:solidFill>
                <a:latin typeface="Consolas" panose="020B0609020204030204" pitchFamily="49" charset="0"/>
                <a:cs typeface="Consolas" panose="020B0609020204030204" pitchFamily="49" charset="0"/>
              </a:rPr>
              <a:t>    "items":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"action": "upload",</a:t>
            </a:r>
          </a:p>
          <a:p>
            <a:r>
              <a:rPr lang="en-US" sz="1200" dirty="0">
                <a:solidFill>
                  <a:prstClr val="black"/>
                </a:solidFill>
                <a:latin typeface="Consolas" panose="020B0609020204030204" pitchFamily="49" charset="0"/>
                <a:cs typeface="Consolas" panose="020B0609020204030204" pitchFamily="49" charset="0"/>
              </a:rPr>
              <a:t>          "key": "1502914",</a:t>
            </a:r>
          </a:p>
          <a:p>
            <a:r>
              <a:rPr lang="en-US" sz="1200" dirty="0">
                <a:solidFill>
                  <a:prstClr val="black"/>
                </a:solidFill>
                <a:latin typeface="Consolas" panose="020B0609020204030204" pitchFamily="49" charset="0"/>
                <a:cs typeface="Consolas" panose="020B0609020204030204" pitchFamily="49" charset="0"/>
              </a:rPr>
              <a:t>          "data": {</a:t>
            </a:r>
          </a:p>
          <a:p>
            <a:r>
              <a:rPr lang="en-US" sz="1200" dirty="0">
                <a:solidFill>
                  <a:prstClr val="black"/>
                </a:solidFill>
                <a:latin typeface="Consolas" panose="020B0609020204030204" pitchFamily="49" charset="0"/>
                <a:cs typeface="Consolas" panose="020B0609020204030204" pitchFamily="49" charset="0"/>
              </a:rPr>
              <a:t>            "name": "Penny Creek",</a:t>
            </a:r>
          </a:p>
          <a:p>
            <a:r>
              <a:rPr lang="en-US" sz="1200" dirty="0">
                <a:solidFill>
                  <a:prstClr val="black"/>
                </a:solidFill>
                <a:latin typeface="Consolas" panose="020B0609020204030204" pitchFamily="49" charset="0"/>
                <a:cs typeface="Consolas" panose="020B0609020204030204" pitchFamily="49" charset="0"/>
              </a:rPr>
              <a:t>            "class": "Stream",</a:t>
            </a:r>
          </a:p>
          <a:p>
            <a:r>
              <a:rPr lang="en-US" sz="1200" dirty="0">
                <a:solidFill>
                  <a:prstClr val="black"/>
                </a:solidFill>
                <a:latin typeface="Consolas" panose="020B0609020204030204" pitchFamily="49" charset="0"/>
                <a:cs typeface="Consolas" panose="020B0609020204030204" pitchFamily="49" charset="0"/>
              </a:rPr>
              <a:t>            </a:t>
            </a:r>
            <a:r>
              <a:rPr lang="en-US" sz="1200" dirty="0" smtClean="0">
                <a:solidFill>
                  <a:prstClr val="black"/>
                </a:solidFill>
                <a:latin typeface="Consolas" panose="020B0609020204030204" pitchFamily="49" charset="0"/>
                <a:cs typeface="Consolas" panose="020B0609020204030204" pitchFamily="49" charset="0"/>
              </a:rPr>
              <a:t>"tags": ["Easy", "Scenic"],</a:t>
            </a:r>
          </a:p>
          <a:p>
            <a:r>
              <a:rPr lang="en-US" sz="1200" dirty="0" smtClean="0">
                <a:solidFill>
                  <a:prstClr val="black"/>
                </a:solidFill>
                <a:latin typeface="Consolas" panose="020B0609020204030204" pitchFamily="49" charset="0"/>
                <a:cs typeface="Consolas" panose="020B0609020204030204" pitchFamily="49" charset="0"/>
              </a:rPr>
              <a:t>            "location": {</a:t>
            </a:r>
          </a:p>
          <a:p>
            <a:r>
              <a:rPr lang="en-US" sz="1200" dirty="0" smtClean="0">
                <a:solidFill>
                  <a:prstClr val="black"/>
                </a:solidFill>
                <a:latin typeface="Consolas" panose="020B0609020204030204" pitchFamily="49" charset="0"/>
                <a:cs typeface="Consolas" panose="020B0609020204030204" pitchFamily="49" charset="0"/>
              </a:rPr>
              <a:t>              </a:t>
            </a:r>
            <a:r>
              <a:rPr lang="en-US" sz="1200" dirty="0">
                <a:solidFill>
                  <a:prstClr val="black"/>
                </a:solidFill>
                <a:latin typeface="Consolas" panose="020B0609020204030204" pitchFamily="49" charset="0"/>
                <a:cs typeface="Consolas" panose="020B0609020204030204" pitchFamily="49" charset="0"/>
              </a:rPr>
              <a:t>"type": "Point",</a:t>
            </a:r>
          </a:p>
          <a:p>
            <a:r>
              <a:rPr lang="en-US" sz="1200" dirty="0">
                <a:solidFill>
                  <a:prstClr val="black"/>
                </a:solidFill>
                <a:latin typeface="Consolas" panose="020B0609020204030204" pitchFamily="49" charset="0"/>
                <a:cs typeface="Consolas" panose="020B0609020204030204" pitchFamily="49" charset="0"/>
              </a:rPr>
              <a:t>              "coordinates": [</a:t>
            </a:r>
          </a:p>
          <a:p>
            <a:r>
              <a:rPr lang="en-US" sz="1200" dirty="0">
                <a:solidFill>
                  <a:prstClr val="black"/>
                </a:solidFill>
                <a:latin typeface="Consolas" panose="020B0609020204030204" pitchFamily="49" charset="0"/>
                <a:cs typeface="Consolas" panose="020B0609020204030204" pitchFamily="49" charset="0"/>
              </a:rPr>
              <a:t>                -123.5357095,</a:t>
            </a:r>
          </a:p>
          <a:p>
            <a:r>
              <a:rPr lang="en-US" sz="1200" dirty="0">
                <a:solidFill>
                  <a:prstClr val="black"/>
                </a:solidFill>
                <a:latin typeface="Consolas" panose="020B0609020204030204" pitchFamily="49" charset="0"/>
                <a:cs typeface="Consolas" panose="020B0609020204030204" pitchFamily="49" charset="0"/>
              </a:rPr>
              <a:t>                46.5526032</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"elevation": 61,</a:t>
            </a:r>
          </a:p>
          <a:p>
            <a:r>
              <a:rPr lang="en-US" sz="1200" dirty="0" smtClean="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dateCreated</a:t>
            </a:r>
            <a:r>
              <a:rPr lang="en-US" sz="1200" dirty="0">
                <a:solidFill>
                  <a:prstClr val="black"/>
                </a:solidFill>
                <a:latin typeface="Consolas" panose="020B0609020204030204" pitchFamily="49" charset="0"/>
                <a:cs typeface="Consolas" panose="020B0609020204030204" pitchFamily="49" charset="0"/>
              </a:rPr>
              <a:t>": "1992-12-31T01:00:00Z",</a:t>
            </a:r>
          </a:p>
          <a:p>
            <a:r>
              <a:rPr lang="en-US" sz="1200" dirty="0">
                <a:solidFill>
                  <a:prstClr val="black"/>
                </a:solidFill>
                <a:latin typeface="Consolas" panose="020B0609020204030204" pitchFamily="49" charset="0"/>
                <a:cs typeface="Consolas" panose="020B0609020204030204" pitchFamily="49" charset="0"/>
              </a:rPr>
              <a:t>            "rating": 1</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r>
              <a:rPr lang="en-US" sz="1200" dirty="0" smtClean="0">
                <a:solidFill>
                  <a:prstClr val="black"/>
                </a:solidFill>
                <a:latin typeface="Consolas" panose="020B0609020204030204" pitchFamily="49" charset="0"/>
                <a:cs typeface="Consolas" panose="020B0609020204030204" pitchFamily="49" charset="0"/>
              </a:rPr>
              <a:t>},</a:t>
            </a:r>
          </a:p>
          <a:p>
            <a:r>
              <a:rPr lang="en-US" sz="1200" dirty="0">
                <a:solidFill>
                  <a:prstClr val="black"/>
                </a:solidFill>
                <a:latin typeface="Consolas" panose="020B0609020204030204" pitchFamily="49" charset="0"/>
                <a:cs typeface="Consolas" panose="020B0609020204030204" pitchFamily="49" charset="0"/>
              </a:rPr>
              <a:t> </a:t>
            </a:r>
            <a:r>
              <a:rPr lang="en-US" sz="1200" dirty="0" smtClean="0">
                <a:solidFill>
                  <a:prstClr val="black"/>
                </a:solidFill>
                <a:latin typeface="Consolas" panose="020B0609020204030204" pitchFamily="49" charset="0"/>
                <a:cs typeface="Consolas" panose="020B0609020204030204" pitchFamily="49" charset="0"/>
              </a:rPr>
              <a:t>       { … }, { … }</a:t>
            </a:r>
            <a:endParaRPr lang="en-US" sz="1200" dirty="0">
              <a:solidFill>
                <a:prstClr val="black"/>
              </a:solidFill>
              <a:latin typeface="Consolas" panose="020B0609020204030204" pitchFamily="49" charset="0"/>
              <a:cs typeface="Consolas" panose="020B0609020204030204" pitchFamily="49" charset="0"/>
            </a:endParaRP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42681668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25513"/>
          </a:xfrm>
          <a:prstGeom prst="rect">
            <a:avLst/>
          </a:prstGeom>
        </p:spPr>
        <p:txBody>
          <a:bodyPr/>
          <a:lstStyle/>
          <a:p>
            <a:r>
              <a:rPr lang="en-US" spc="-100" dirty="0" smtClean="0">
                <a:ln w="3175">
                  <a:noFill/>
                </a:ln>
                <a:gradFill flip="none" rotWithShape="1">
                  <a:gsLst>
                    <a:gs pos="0">
                      <a:srgbClr val="000000">
                        <a:lumMod val="65000"/>
                        <a:lumOff val="35000"/>
                      </a:srgbClr>
                    </a:gs>
                    <a:gs pos="86000">
                      <a:srgbClr val="000000">
                        <a:lumMod val="65000"/>
                        <a:lumOff val="35000"/>
                      </a:srgbClr>
                    </a:gs>
                  </a:gsLst>
                  <a:lin ang="5400000" scaled="0"/>
                  <a:tileRect/>
                </a:gradFill>
                <a:latin typeface="Segoe UI Light" pitchFamily="34" charset="0"/>
                <a:cs typeface="Arial" charset="0"/>
              </a:rPr>
              <a:t>Appendix:</a:t>
            </a:r>
            <a:br>
              <a:rPr lang="en-US" spc="-100" dirty="0" smtClean="0">
                <a:ln w="3175">
                  <a:noFill/>
                </a:ln>
                <a:gradFill flip="none" rotWithShape="1">
                  <a:gsLst>
                    <a:gs pos="0">
                      <a:srgbClr val="000000">
                        <a:lumMod val="65000"/>
                        <a:lumOff val="35000"/>
                      </a:srgbClr>
                    </a:gs>
                    <a:gs pos="86000">
                      <a:srgbClr val="000000">
                        <a:lumMod val="65000"/>
                        <a:lumOff val="35000"/>
                      </a:srgbClr>
                    </a:gs>
                  </a:gsLst>
                  <a:lin ang="5400000" scaled="0"/>
                  <a:tileRect/>
                </a:gradFill>
                <a:latin typeface="Segoe UI Light" pitchFamily="34" charset="0"/>
                <a:cs typeface="Arial" charset="0"/>
              </a:rPr>
            </a:br>
            <a:r>
              <a:rPr lang="en-US" spc="-100" dirty="0" smtClean="0">
                <a:ln w="3175">
                  <a:noFill/>
                </a:ln>
                <a:gradFill flip="none" rotWithShape="1">
                  <a:gsLst>
                    <a:gs pos="0">
                      <a:srgbClr val="000000">
                        <a:lumMod val="65000"/>
                        <a:lumOff val="35000"/>
                      </a:srgbClr>
                    </a:gs>
                    <a:gs pos="86000">
                      <a:srgbClr val="000000">
                        <a:lumMod val="65000"/>
                        <a:lumOff val="35000"/>
                      </a:srgbClr>
                    </a:gs>
                  </a:gsLst>
                  <a:lin ang="5400000" scaled="0"/>
                  <a:tileRect/>
                </a:gradFill>
                <a:latin typeface="Segoe UI Light" pitchFamily="34" charset="0"/>
                <a:cs typeface="Arial" charset="0"/>
              </a:rPr>
              <a:t>Experience </a:t>
            </a:r>
            <a:r>
              <a:rPr lang="en-US" spc="-100" dirty="0">
                <a:ln w="3175">
                  <a:noFill/>
                </a:ln>
                <a:gradFill flip="none" rotWithShape="1">
                  <a:gsLst>
                    <a:gs pos="0">
                      <a:srgbClr val="000000">
                        <a:lumMod val="65000"/>
                        <a:lumOff val="35000"/>
                      </a:srgbClr>
                    </a:gs>
                    <a:gs pos="86000">
                      <a:srgbClr val="000000">
                        <a:lumMod val="65000"/>
                        <a:lumOff val="35000"/>
                      </a:srgbClr>
                    </a:gs>
                  </a:gsLst>
                  <a:lin ang="5400000" scaled="0"/>
                  <a:tileRect/>
                </a:gradFill>
                <a:latin typeface="Segoe UI Light" pitchFamily="34" charset="0"/>
                <a:cs typeface="Arial" charset="0"/>
              </a:rPr>
              <a:t>Walk Through</a:t>
            </a:r>
            <a:endParaRPr lang="en-US" dirty="0">
              <a:latin typeface="Segoe UI Light" panose="020B0502040204020203" pitchFamily="34" charset="0"/>
              <a:cs typeface="Segoe UI Light" panose="020B0502040204020203" pitchFamily="34" charset="0"/>
            </a:endParaRPr>
          </a:p>
        </p:txBody>
      </p:sp>
      <p:sp>
        <p:nvSpPr>
          <p:cNvPr id="3" name="Subtitle 2"/>
          <p:cNvSpPr>
            <a:spLocks noGrp="1"/>
          </p:cNvSpPr>
          <p:nvPr>
            <p:ph type="subTitle" idx="4294967295"/>
          </p:nvPr>
        </p:nvSpPr>
        <p:spPr>
          <a:xfrm>
            <a:off x="0" y="0"/>
            <a:ext cx="12192000" cy="6858000"/>
          </a:xfrm>
          <a:prstGeom prst="rect">
            <a:avLst/>
          </a:prstGeom>
        </p:spPr>
        <p:txBody>
          <a:bodyPr/>
          <a:lstStyle/>
          <a:p>
            <a:r>
              <a:rPr lang="en-US" dirty="0" smtClean="0">
                <a:latin typeface="Segoe UI Light" panose="020B0502040204020203" pitchFamily="34" charset="0"/>
                <a:cs typeface="Segoe UI Light" panose="020B0502040204020203" pitchFamily="34" charset="0"/>
              </a:rPr>
              <a:t>Searching</a:t>
            </a:r>
          </a:p>
        </p:txBody>
      </p:sp>
    </p:spTree>
    <p:extLst>
      <p:ext uri="{BB962C8B-B14F-4D97-AF65-F5344CB8AC3E}">
        <p14:creationId xmlns:p14="http://schemas.microsoft.com/office/powerpoint/2010/main" val="12173205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Searching</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4294967295"/>
          </p:nvPr>
        </p:nvSpPr>
        <p:spPr>
          <a:xfrm>
            <a:off x="0" y="1825625"/>
            <a:ext cx="10515600" cy="4897438"/>
          </a:xfrm>
          <a:prstGeom prst="rect">
            <a:avLst/>
          </a:prstGeom>
        </p:spPr>
        <p:txBody>
          <a:bodyPr>
            <a:normAutofit/>
          </a:bodyPr>
          <a:lstStyle/>
          <a:p>
            <a:pPr marL="0" indent="0">
              <a:buNone/>
            </a:pPr>
            <a:r>
              <a:rPr lang="en-US" dirty="0" smtClean="0">
                <a:latin typeface="Segoe UI Light" panose="020B0502040204020203" pitchFamily="34" charset="0"/>
                <a:cs typeface="Segoe UI Light" panose="020B0502040204020203" pitchFamily="34" charset="0"/>
              </a:rPr>
              <a:t>Search API takes options in URLs and returns JSON results</a:t>
            </a:r>
            <a:endParaRPr lang="en-US" dirty="0">
              <a:latin typeface="Segoe UI Light" panose="020B0502040204020203" pitchFamily="34" charset="0"/>
              <a:cs typeface="Segoe UI Light" panose="020B0502040204020203" pitchFamily="34" charset="0"/>
            </a:endParaRPr>
          </a:p>
          <a:p>
            <a:pPr marL="0" indent="0">
              <a:buNone/>
            </a:pPr>
            <a:endParaRPr lang="en-US" dirty="0">
              <a:latin typeface="Segoe UI Light" panose="020B0502040204020203" pitchFamily="34" charset="0"/>
              <a:cs typeface="Segoe UI Light" panose="020B0502040204020203" pitchFamily="34" charset="0"/>
            </a:endParaRPr>
          </a:p>
          <a:p>
            <a:pPr marL="0" indent="0">
              <a:buNone/>
            </a:pPr>
            <a:r>
              <a:rPr lang="en-US" sz="2000" dirty="0" smtClean="0">
                <a:latin typeface="Segoe UI Light" panose="020B0502040204020203" pitchFamily="34" charset="0"/>
                <a:cs typeface="Segoe UI Light" panose="020B0502040204020203" pitchFamily="34" charset="0"/>
              </a:rPr>
              <a:t>Simple keyword search:</a:t>
            </a:r>
          </a:p>
          <a:p>
            <a:pPr marL="0" indent="0">
              <a:buNone/>
            </a:pPr>
            <a:r>
              <a:rPr lang="en-US" sz="2000" dirty="0" smtClean="0">
                <a:latin typeface="Segoe UI Light" panose="020B0502040204020203" pitchFamily="34" charset="0"/>
                <a:cs typeface="Segoe UI Light" panose="020B0502040204020203" pitchFamily="34" charset="0"/>
              </a:rPr>
              <a:t>http://.../indexes/trails/</a:t>
            </a:r>
            <a:r>
              <a:rPr lang="en-US" sz="2000" dirty="0" err="1" smtClean="0">
                <a:latin typeface="Segoe UI Light" panose="020B0502040204020203" pitchFamily="34" charset="0"/>
                <a:cs typeface="Segoe UI Light" panose="020B0502040204020203" pitchFamily="34" charset="0"/>
              </a:rPr>
              <a:t>search?search</a:t>
            </a:r>
            <a:r>
              <a:rPr lang="en-US" sz="2000" dirty="0" smtClean="0">
                <a:latin typeface="Segoe UI Light" panose="020B0502040204020203" pitchFamily="34" charset="0"/>
                <a:cs typeface="Segoe UI Light" panose="020B0502040204020203" pitchFamily="34" charset="0"/>
              </a:rPr>
              <a:t>=rattlesnake creek</a:t>
            </a:r>
          </a:p>
          <a:p>
            <a:pPr marL="0" indent="0">
              <a:buNone/>
            </a:pPr>
            <a:endParaRPr lang="en-US" sz="2000" dirty="0">
              <a:latin typeface="Segoe UI Light" panose="020B0502040204020203" pitchFamily="34" charset="0"/>
              <a:cs typeface="Segoe UI Light" panose="020B0502040204020203" pitchFamily="34" charset="0"/>
            </a:endParaRPr>
          </a:p>
          <a:p>
            <a:pPr marL="0" indent="0">
              <a:buNone/>
            </a:pPr>
            <a:r>
              <a:rPr lang="en-US" sz="2000" dirty="0" smtClean="0">
                <a:latin typeface="Segoe UI Light" panose="020B0502040204020203" pitchFamily="34" charset="0"/>
                <a:cs typeface="Segoe UI Light" panose="020B0502040204020203" pitchFamily="34" charset="0"/>
              </a:rPr>
              <a:t>Using prefix and phrase search:</a:t>
            </a:r>
          </a:p>
          <a:p>
            <a:pPr marL="0" indent="0">
              <a:buNone/>
            </a:pPr>
            <a:r>
              <a:rPr lang="en-US" sz="2000" dirty="0">
                <a:latin typeface="Segoe UI Light" panose="020B0502040204020203" pitchFamily="34" charset="0"/>
                <a:cs typeface="Segoe UI Light" panose="020B0502040204020203" pitchFamily="34" charset="0"/>
              </a:rPr>
              <a:t>http://.../</a:t>
            </a:r>
            <a:r>
              <a:rPr lang="en-US" sz="2000" dirty="0" smtClean="0">
                <a:latin typeface="Segoe UI Light" panose="020B0502040204020203" pitchFamily="34" charset="0"/>
                <a:cs typeface="Segoe UI Light" panose="020B0502040204020203" pitchFamily="34" charset="0"/>
              </a:rPr>
              <a:t>indexes/trails/</a:t>
            </a:r>
            <a:r>
              <a:rPr lang="en-US" sz="2000" dirty="0" err="1" smtClean="0">
                <a:latin typeface="Segoe UI Light" panose="020B0502040204020203" pitchFamily="34" charset="0"/>
                <a:cs typeface="Segoe UI Light" panose="020B0502040204020203" pitchFamily="34" charset="0"/>
              </a:rPr>
              <a:t>search?search</a:t>
            </a:r>
            <a:r>
              <a:rPr lang="en-US" sz="2000" dirty="0" smtClean="0">
                <a:latin typeface="Segoe UI Light" panose="020B0502040204020203" pitchFamily="34" charset="0"/>
                <a:cs typeface="Segoe UI Light" panose="020B0502040204020203" pitchFamily="34" charset="0"/>
              </a:rPr>
              <a:t>=</a:t>
            </a:r>
            <a:r>
              <a:rPr lang="en-US" sz="2000" dirty="0" err="1" smtClean="0">
                <a:latin typeface="Segoe UI Light" panose="020B0502040204020203" pitchFamily="34" charset="0"/>
                <a:cs typeface="Segoe UI Light" panose="020B0502040204020203" pitchFamily="34" charset="0"/>
              </a:rPr>
              <a:t>eas</a:t>
            </a:r>
            <a:r>
              <a:rPr lang="en-US" sz="2000" dirty="0" smtClean="0">
                <a:latin typeface="Segoe UI Light" panose="020B0502040204020203" pitchFamily="34" charset="0"/>
                <a:cs typeface="Segoe UI Light" panose="020B0502040204020203" pitchFamily="34" charset="0"/>
              </a:rPr>
              <a:t>* "rattlesnake creek"</a:t>
            </a:r>
            <a:endParaRPr lang="en-US" sz="2000" dirty="0">
              <a:latin typeface="Segoe UI Light" panose="020B0502040204020203" pitchFamily="34" charset="0"/>
              <a:cs typeface="Segoe UI Light" panose="020B0502040204020203" pitchFamily="34" charset="0"/>
            </a:endParaRPr>
          </a:p>
          <a:p>
            <a:pPr marL="0" indent="0">
              <a:buNone/>
            </a:pPr>
            <a:endParaRPr lang="en-US" sz="2000" dirty="0">
              <a:latin typeface="Segoe UI Light" panose="020B0502040204020203" pitchFamily="34" charset="0"/>
              <a:cs typeface="Segoe UI Light" panose="020B0502040204020203" pitchFamily="34" charset="0"/>
            </a:endParaRPr>
          </a:p>
          <a:p>
            <a:pPr marL="0" indent="0">
              <a:buNone/>
            </a:pPr>
            <a:r>
              <a:rPr lang="en-US" sz="2000" dirty="0" smtClean="0">
                <a:latin typeface="Segoe UI Light" panose="020B0502040204020203" pitchFamily="34" charset="0"/>
                <a:cs typeface="Segoe UI Light" panose="020B0502040204020203" pitchFamily="34" charset="0"/>
              </a:rPr>
              <a:t>Search combined with structured filter and projection:</a:t>
            </a:r>
          </a:p>
          <a:p>
            <a:pPr marL="0" indent="0">
              <a:buNone/>
            </a:pPr>
            <a:r>
              <a:rPr lang="en-US" sz="2000" dirty="0">
                <a:latin typeface="Segoe UI Light" panose="020B0502040204020203" pitchFamily="34" charset="0"/>
                <a:cs typeface="Segoe UI Light" panose="020B0502040204020203" pitchFamily="34" charset="0"/>
              </a:rPr>
              <a:t>http://.../indexes/trails/</a:t>
            </a:r>
            <a:r>
              <a:rPr lang="en-US" sz="2000" dirty="0" err="1">
                <a:latin typeface="Segoe UI Light" panose="020B0502040204020203" pitchFamily="34" charset="0"/>
                <a:cs typeface="Segoe UI Light" panose="020B0502040204020203" pitchFamily="34" charset="0"/>
              </a:rPr>
              <a:t>search?search</a:t>
            </a:r>
            <a:r>
              <a:rPr lang="en-US" sz="2000" dirty="0">
                <a:latin typeface="Segoe UI Light" panose="020B0502040204020203" pitchFamily="34" charset="0"/>
                <a:cs typeface="Segoe UI Light" panose="020B0502040204020203" pitchFamily="34" charset="0"/>
              </a:rPr>
              <a:t>=</a:t>
            </a:r>
            <a:r>
              <a:rPr lang="en-US" sz="2000" dirty="0" err="1">
                <a:latin typeface="Segoe UI Light" panose="020B0502040204020203" pitchFamily="34" charset="0"/>
                <a:cs typeface="Segoe UI Light" panose="020B0502040204020203" pitchFamily="34" charset="0"/>
              </a:rPr>
              <a:t>eas</a:t>
            </a:r>
            <a:r>
              <a:rPr lang="en-US" sz="2000" dirty="0">
                <a:latin typeface="Segoe UI Light" panose="020B0502040204020203" pitchFamily="34" charset="0"/>
                <a:cs typeface="Segoe UI Light" panose="020B0502040204020203" pitchFamily="34" charset="0"/>
              </a:rPr>
              <a:t>* "rattlesnake </a:t>
            </a:r>
            <a:r>
              <a:rPr lang="en-US" sz="2000" dirty="0" smtClean="0">
                <a:latin typeface="Segoe UI Light" panose="020B0502040204020203" pitchFamily="34" charset="0"/>
                <a:cs typeface="Segoe UI Light" panose="020B0502040204020203" pitchFamily="34" charset="0"/>
              </a:rPr>
              <a:t>creek“&amp;$filter=class </a:t>
            </a:r>
            <a:r>
              <a:rPr lang="en-US" sz="2000" dirty="0" err="1" smtClean="0">
                <a:latin typeface="Segoe UI Light" panose="020B0502040204020203" pitchFamily="34" charset="0"/>
                <a:cs typeface="Segoe UI Light" panose="020B0502040204020203" pitchFamily="34" charset="0"/>
              </a:rPr>
              <a:t>eq</a:t>
            </a:r>
            <a:r>
              <a:rPr lang="en-US" sz="2000" dirty="0" smtClean="0">
                <a:latin typeface="Segoe UI Light" panose="020B0502040204020203" pitchFamily="34" charset="0"/>
                <a:cs typeface="Segoe UI Light" panose="020B0502040204020203" pitchFamily="34" charset="0"/>
              </a:rPr>
              <a:t> ‘Trail‘ or class </a:t>
            </a:r>
            <a:r>
              <a:rPr lang="en-US" sz="2000" dirty="0" err="1" smtClean="0">
                <a:latin typeface="Segoe UI Light" panose="020B0502040204020203" pitchFamily="34" charset="0"/>
                <a:cs typeface="Segoe UI Light" panose="020B0502040204020203" pitchFamily="34" charset="0"/>
              </a:rPr>
              <a:t>eq</a:t>
            </a:r>
            <a:r>
              <a:rPr lang="en-US" sz="2000" dirty="0" smtClean="0">
                <a:latin typeface="Segoe UI Light" panose="020B0502040204020203" pitchFamily="34" charset="0"/>
                <a:cs typeface="Segoe UI Light" panose="020B0502040204020203" pitchFamily="34" charset="0"/>
              </a:rPr>
              <a:t> 'Lake‘&amp;$select=</a:t>
            </a:r>
            <a:r>
              <a:rPr lang="en-US" sz="2000" dirty="0" err="1" smtClean="0">
                <a:latin typeface="Segoe UI Light" panose="020B0502040204020203" pitchFamily="34" charset="0"/>
                <a:cs typeface="Segoe UI Light" panose="020B0502040204020203" pitchFamily="34" charset="0"/>
              </a:rPr>
              <a:t>name,location,rating</a:t>
            </a:r>
            <a:endParaRPr lang="en-US" sz="20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94948468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latin typeface="Segoe UI Light" panose="020B0502040204020203" pitchFamily="34" charset="0"/>
                <a:cs typeface="Segoe UI Light" panose="020B0502040204020203" pitchFamily="34" charset="0"/>
              </a:rPr>
              <a:t>Searching (continued)</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4294967295"/>
          </p:nvPr>
        </p:nvSpPr>
        <p:spPr>
          <a:xfrm>
            <a:off x="838200" y="1825625"/>
            <a:ext cx="11353800" cy="4897438"/>
          </a:xfrm>
          <a:prstGeom prst="rect">
            <a:avLst/>
          </a:prstGeom>
        </p:spPr>
        <p:txBody>
          <a:bodyPr>
            <a:noAutofit/>
          </a:bodyPr>
          <a:lstStyle/>
          <a:p>
            <a:pPr marL="0" indent="0">
              <a:buNone/>
            </a:pPr>
            <a:r>
              <a:rPr lang="en-US" sz="2000" dirty="0" smtClean="0">
                <a:latin typeface="Segoe UI Light" panose="020B0502040204020203" pitchFamily="34" charset="0"/>
                <a:cs typeface="Segoe UI Light" panose="020B0502040204020203" pitchFamily="34" charset="0"/>
              </a:rPr>
              <a:t>Search combined with distance-based filter (locations under 10 KM from reference point):</a:t>
            </a:r>
          </a:p>
          <a:p>
            <a:pPr marL="0" indent="0">
              <a:buNone/>
            </a:pPr>
            <a:r>
              <a:rPr lang="en-US" sz="2000" dirty="0">
                <a:latin typeface="Segoe UI Light" panose="020B0502040204020203" pitchFamily="34" charset="0"/>
                <a:cs typeface="Segoe UI Light" panose="020B0502040204020203" pitchFamily="34" charset="0"/>
              </a:rPr>
              <a:t>http://.../indexes/trails/</a:t>
            </a:r>
            <a:r>
              <a:rPr lang="en-US" sz="2000" dirty="0" err="1">
                <a:latin typeface="Segoe UI Light" panose="020B0502040204020203" pitchFamily="34" charset="0"/>
                <a:cs typeface="Segoe UI Light" panose="020B0502040204020203" pitchFamily="34" charset="0"/>
              </a:rPr>
              <a:t>search?search</a:t>
            </a:r>
            <a:r>
              <a:rPr lang="en-US" sz="2000" dirty="0">
                <a:latin typeface="Segoe UI Light" panose="020B0502040204020203" pitchFamily="34" charset="0"/>
                <a:cs typeface="Segoe UI Light" panose="020B0502040204020203" pitchFamily="34" charset="0"/>
              </a:rPr>
              <a:t>=</a:t>
            </a:r>
            <a:r>
              <a:rPr lang="en-US" sz="2000" dirty="0" err="1">
                <a:latin typeface="Segoe UI Light" panose="020B0502040204020203" pitchFamily="34" charset="0"/>
                <a:cs typeface="Segoe UI Light" panose="020B0502040204020203" pitchFamily="34" charset="0"/>
              </a:rPr>
              <a:t>eas</a:t>
            </a:r>
            <a:r>
              <a:rPr lang="en-US" sz="2000" dirty="0">
                <a:latin typeface="Segoe UI Light" panose="020B0502040204020203" pitchFamily="34" charset="0"/>
                <a:cs typeface="Segoe UI Light" panose="020B0502040204020203" pitchFamily="34" charset="0"/>
              </a:rPr>
              <a:t>* "rattlesnake creek“&amp;$</a:t>
            </a:r>
            <a:r>
              <a:rPr lang="en-US" sz="2000" dirty="0" smtClean="0">
                <a:latin typeface="Segoe UI Light" panose="020B0502040204020203" pitchFamily="34" charset="0"/>
                <a:cs typeface="Segoe UI Light" panose="020B0502040204020203" pitchFamily="34" charset="0"/>
              </a:rPr>
              <a:t>filter=</a:t>
            </a:r>
            <a:r>
              <a:rPr lang="fr-FR" sz="2000" dirty="0" err="1">
                <a:latin typeface="Segoe UI Light" panose="020B0502040204020203" pitchFamily="34" charset="0"/>
                <a:cs typeface="Segoe UI Light" panose="020B0502040204020203" pitchFamily="34" charset="0"/>
              </a:rPr>
              <a:t>geo.distance</a:t>
            </a:r>
            <a:r>
              <a:rPr lang="fr-FR" sz="2000" dirty="0">
                <a:latin typeface="Segoe UI Light" panose="020B0502040204020203" pitchFamily="34" charset="0"/>
                <a:cs typeface="Segoe UI Light" panose="020B0502040204020203" pitchFamily="34" charset="0"/>
              </a:rPr>
              <a:t>(location, </a:t>
            </a:r>
            <a:r>
              <a:rPr lang="fr-FR" sz="2000" dirty="0" err="1">
                <a:latin typeface="Segoe UI Light" panose="020B0502040204020203" pitchFamily="34" charset="0"/>
                <a:cs typeface="Segoe UI Light" panose="020B0502040204020203" pitchFamily="34" charset="0"/>
              </a:rPr>
              <a:t>geography'POINT</a:t>
            </a:r>
            <a:r>
              <a:rPr lang="fr-FR" sz="2000" dirty="0">
                <a:latin typeface="Segoe UI Light" panose="020B0502040204020203" pitchFamily="34" charset="0"/>
                <a:cs typeface="Segoe UI Light" panose="020B0502040204020203" pitchFamily="34" charset="0"/>
              </a:rPr>
              <a:t>(-122.131577 47.678581)') le 10</a:t>
            </a:r>
            <a:endParaRPr lang="en-US" sz="2000" dirty="0">
              <a:latin typeface="Segoe UI Light" panose="020B0502040204020203" pitchFamily="34" charset="0"/>
              <a:cs typeface="Segoe UI Light" panose="020B0502040204020203" pitchFamily="34" charset="0"/>
            </a:endParaRPr>
          </a:p>
          <a:p>
            <a:pPr marL="0" indent="0">
              <a:buNone/>
            </a:pPr>
            <a:endParaRPr lang="en-US" sz="2000" dirty="0">
              <a:latin typeface="Segoe UI Light" panose="020B0502040204020203" pitchFamily="34" charset="0"/>
              <a:cs typeface="Segoe UI Light" panose="020B0502040204020203" pitchFamily="34" charset="0"/>
            </a:endParaRPr>
          </a:p>
          <a:p>
            <a:pPr marL="0" indent="0">
              <a:buNone/>
            </a:pPr>
            <a:r>
              <a:rPr lang="en-US" sz="2000" dirty="0" smtClean="0">
                <a:latin typeface="Segoe UI Light" panose="020B0502040204020203" pitchFamily="34" charset="0"/>
                <a:cs typeface="Segoe UI Light" panose="020B0502040204020203" pitchFamily="34" charset="0"/>
              </a:rPr>
              <a:t>Enable hit-highlighting, faceting:</a:t>
            </a:r>
          </a:p>
          <a:p>
            <a:pPr marL="0" indent="0">
              <a:buNone/>
            </a:pPr>
            <a:r>
              <a:rPr lang="en-US" sz="2000" dirty="0">
                <a:latin typeface="Segoe UI Light" panose="020B0502040204020203" pitchFamily="34" charset="0"/>
                <a:cs typeface="Segoe UI Light" panose="020B0502040204020203" pitchFamily="34" charset="0"/>
              </a:rPr>
              <a:t>http://.../</a:t>
            </a:r>
            <a:r>
              <a:rPr lang="en-US" sz="2000" dirty="0" smtClean="0">
                <a:latin typeface="Segoe UI Light" panose="020B0502040204020203" pitchFamily="34" charset="0"/>
                <a:cs typeface="Segoe UI Light" panose="020B0502040204020203" pitchFamily="34" charset="0"/>
              </a:rPr>
              <a:t>indexes/trails/</a:t>
            </a:r>
            <a:r>
              <a:rPr lang="en-US" sz="2000" dirty="0" err="1" smtClean="0">
                <a:latin typeface="Segoe UI Light" panose="020B0502040204020203" pitchFamily="34" charset="0"/>
                <a:cs typeface="Segoe UI Light" panose="020B0502040204020203" pitchFamily="34" charset="0"/>
              </a:rPr>
              <a:t>search?search</a:t>
            </a:r>
            <a:r>
              <a:rPr lang="en-US" sz="2000" dirty="0" smtClean="0">
                <a:latin typeface="Segoe UI Light" panose="020B0502040204020203" pitchFamily="34" charset="0"/>
                <a:cs typeface="Segoe UI Light" panose="020B0502040204020203" pitchFamily="34" charset="0"/>
              </a:rPr>
              <a:t>=rattlesnake </a:t>
            </a:r>
            <a:r>
              <a:rPr lang="en-US" sz="2000" dirty="0" err="1" smtClean="0">
                <a:latin typeface="Segoe UI Light" panose="020B0502040204020203" pitchFamily="34" charset="0"/>
                <a:cs typeface="Segoe UI Light" panose="020B0502040204020203" pitchFamily="34" charset="0"/>
              </a:rPr>
              <a:t>creek&amp;highlight</a:t>
            </a:r>
            <a:r>
              <a:rPr lang="en-US" sz="2000" dirty="0" smtClean="0">
                <a:latin typeface="Segoe UI Light" panose="020B0502040204020203" pitchFamily="34" charset="0"/>
                <a:cs typeface="Segoe UI Light" panose="020B0502040204020203" pitchFamily="34" charset="0"/>
              </a:rPr>
              <a:t>=</a:t>
            </a:r>
            <a:r>
              <a:rPr lang="en-US" sz="2000" dirty="0" err="1" smtClean="0">
                <a:latin typeface="Segoe UI Light" panose="020B0502040204020203" pitchFamily="34" charset="0"/>
                <a:cs typeface="Segoe UI Light" panose="020B0502040204020203" pitchFamily="34" charset="0"/>
              </a:rPr>
              <a:t>name,tags&amp;facet</a:t>
            </a:r>
            <a:r>
              <a:rPr lang="en-US" sz="2000" dirty="0" smtClean="0">
                <a:latin typeface="Segoe UI Light" panose="020B0502040204020203" pitchFamily="34" charset="0"/>
                <a:cs typeface="Segoe UI Light" panose="020B0502040204020203" pitchFamily="34" charset="0"/>
              </a:rPr>
              <a:t>=</a:t>
            </a:r>
            <a:r>
              <a:rPr lang="en-US" sz="2000" dirty="0" err="1" smtClean="0">
                <a:latin typeface="Segoe UI Light" panose="020B0502040204020203" pitchFamily="34" charset="0"/>
                <a:cs typeface="Segoe UI Light" panose="020B0502040204020203" pitchFamily="34" charset="0"/>
              </a:rPr>
              <a:t>tags&amp;facet</a:t>
            </a:r>
            <a:r>
              <a:rPr lang="en-US" sz="2000" dirty="0" smtClean="0">
                <a:latin typeface="Segoe UI Light" panose="020B0502040204020203" pitchFamily="34" charset="0"/>
                <a:cs typeface="Segoe UI Light" panose="020B0502040204020203" pitchFamily="34" charset="0"/>
              </a:rPr>
              <a:t>=</a:t>
            </a:r>
            <a:r>
              <a:rPr lang="en-US" sz="2000" dirty="0" err="1" smtClean="0">
                <a:latin typeface="Segoe UI Light" panose="020B0502040204020203" pitchFamily="34" charset="0"/>
                <a:cs typeface="Segoe UI Light" panose="020B0502040204020203" pitchFamily="34" charset="0"/>
              </a:rPr>
              <a:t>rating,sort:value</a:t>
            </a:r>
            <a:endParaRPr lang="en-US" sz="2000" dirty="0">
              <a:latin typeface="Segoe UI Light" panose="020B0502040204020203" pitchFamily="34" charset="0"/>
              <a:cs typeface="Segoe UI Light" panose="020B0502040204020203" pitchFamily="34" charset="0"/>
            </a:endParaRPr>
          </a:p>
          <a:p>
            <a:pPr marL="0" indent="0">
              <a:buNone/>
            </a:pPr>
            <a:endParaRPr lang="en-US" sz="2000" dirty="0">
              <a:latin typeface="Segoe UI Light" panose="020B0502040204020203" pitchFamily="34" charset="0"/>
              <a:cs typeface="Segoe UI Light" panose="020B0502040204020203" pitchFamily="34" charset="0"/>
            </a:endParaRPr>
          </a:p>
          <a:p>
            <a:pPr marL="0" indent="0">
              <a:buNone/>
            </a:pPr>
            <a:r>
              <a:rPr lang="en-US" sz="2000" dirty="0" smtClean="0">
                <a:latin typeface="Segoe UI Light" panose="020B0502040204020203" pitchFamily="34" charset="0"/>
                <a:cs typeface="Segoe UI Light" panose="020B0502040204020203" pitchFamily="34" charset="0"/>
              </a:rPr>
              <a:t>Use a scoring profile</a:t>
            </a:r>
          </a:p>
          <a:p>
            <a:pPr marL="0" indent="0">
              <a:buNone/>
            </a:pPr>
            <a:r>
              <a:rPr lang="en-US" sz="2000" dirty="0">
                <a:latin typeface="Segoe UI Light" panose="020B0502040204020203" pitchFamily="34" charset="0"/>
                <a:cs typeface="Segoe UI Light" panose="020B0502040204020203" pitchFamily="34" charset="0"/>
              </a:rPr>
              <a:t>http://.../indexes/trails/</a:t>
            </a:r>
            <a:r>
              <a:rPr lang="en-US" sz="2000" dirty="0" err="1">
                <a:latin typeface="Segoe UI Light" panose="020B0502040204020203" pitchFamily="34" charset="0"/>
                <a:cs typeface="Segoe UI Light" panose="020B0502040204020203" pitchFamily="34" charset="0"/>
              </a:rPr>
              <a:t>search?search</a:t>
            </a:r>
            <a:r>
              <a:rPr lang="en-US" sz="2000" dirty="0">
                <a:latin typeface="Segoe UI Light" panose="020B0502040204020203" pitchFamily="34" charset="0"/>
                <a:cs typeface="Segoe UI Light" panose="020B0502040204020203" pitchFamily="34" charset="0"/>
              </a:rPr>
              <a:t>=rattlesnake </a:t>
            </a:r>
            <a:r>
              <a:rPr lang="en-US" sz="2000" dirty="0" err="1" smtClean="0">
                <a:latin typeface="Segoe UI Light" panose="020B0502040204020203" pitchFamily="34" charset="0"/>
                <a:cs typeface="Segoe UI Light" panose="020B0502040204020203" pitchFamily="34" charset="0"/>
              </a:rPr>
              <a:t>creek&amp;scoringProfile</a:t>
            </a:r>
            <a:r>
              <a:rPr lang="en-US" sz="2000" dirty="0" smtClean="0">
                <a:latin typeface="Segoe UI Light" panose="020B0502040204020203" pitchFamily="34" charset="0"/>
                <a:cs typeface="Segoe UI Light" panose="020B0502040204020203" pitchFamily="34" charset="0"/>
              </a:rPr>
              <a:t>=</a:t>
            </a:r>
            <a:r>
              <a:rPr lang="en-US" sz="2000" dirty="0" err="1" smtClean="0">
                <a:latin typeface="Segoe UI Light" panose="020B0502040204020203" pitchFamily="34" charset="0"/>
                <a:cs typeface="Segoe UI Light" panose="020B0502040204020203" pitchFamily="34" charset="0"/>
              </a:rPr>
              <a:t>holidaysSeasson</a:t>
            </a:r>
            <a:endParaRPr lang="en-US" sz="20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31998208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28600"/>
            <a:ext cx="11152188" cy="747713"/>
          </a:xfrm>
          <a:prstGeom prst="rect">
            <a:avLst/>
          </a:prstGeom>
        </p:spPr>
        <p:txBody>
          <a:bodyPr>
            <a:normAutofit fontScale="90000"/>
          </a:bodyPr>
          <a:lstStyle/>
          <a:p>
            <a:r>
              <a:rPr lang="en-US" dirty="0" smtClean="0">
                <a:latin typeface="Segoe UI Light" panose="020B0502040204020203" pitchFamily="34" charset="0"/>
                <a:cs typeface="Segoe UI Light" panose="020B0502040204020203" pitchFamily="34" charset="0"/>
              </a:rPr>
              <a:t>Controlling Relevance</a:t>
            </a:r>
            <a:endParaRPr lang="en-US"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sz="half" idx="4294967295"/>
          </p:nvPr>
        </p:nvSpPr>
        <p:spPr>
          <a:xfrm>
            <a:off x="0" y="1447800"/>
            <a:ext cx="5487988" cy="2443163"/>
          </a:xfrm>
          <a:prstGeom prst="rect">
            <a:avLst/>
          </a:prstGeom>
        </p:spPr>
        <p:txBody>
          <a:bodyPr>
            <a:normAutofit fontScale="47500" lnSpcReduction="20000"/>
          </a:bodyPr>
          <a:lstStyle/>
          <a:p>
            <a:pPr marL="0" indent="0">
              <a:buNone/>
            </a:pPr>
            <a:r>
              <a:rPr lang="en-US" dirty="0" smtClean="0">
                <a:latin typeface="Segoe UI Light" panose="020B0502040204020203" pitchFamily="34" charset="0"/>
                <a:cs typeface="Segoe UI Light" panose="020B0502040204020203" pitchFamily="34" charset="0"/>
              </a:rPr>
              <a:t>Scoring profiles capture relevance without mixing it with queries</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A profile is made of one or more scoring functions</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Can also include field weights</a:t>
            </a:r>
          </a:p>
          <a:p>
            <a:pPr lvl="1">
              <a:buFont typeface="Wingdings" panose="05000000000000000000" pitchFamily="2" charset="2"/>
              <a:buChar char="§"/>
            </a:pPr>
            <a:endParaRPr lang="en-US" dirty="0" smtClean="0">
              <a:latin typeface="Segoe UI Light" panose="020B0502040204020203" pitchFamily="34" charset="0"/>
              <a:cs typeface="Segoe UI Light" panose="020B0502040204020203" pitchFamily="34" charset="0"/>
            </a:endParaRPr>
          </a:p>
          <a:p>
            <a:pPr marL="0" indent="0">
              <a:buNone/>
            </a:pPr>
            <a:r>
              <a:rPr lang="en-US" dirty="0" smtClean="0">
                <a:latin typeface="Segoe UI Light" panose="020B0502040204020203" pitchFamily="34" charset="0"/>
                <a:cs typeface="Segoe UI Light" panose="020B0502040204020203" pitchFamily="34" charset="0"/>
              </a:rPr>
              <a:t>Scoring functions for most typical requirements</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Magnitude, freshness, distance</a:t>
            </a:r>
          </a:p>
          <a:p>
            <a:pPr lvl="1">
              <a:buFont typeface="Wingdings" panose="05000000000000000000" pitchFamily="2" charset="2"/>
              <a:buChar char="§"/>
            </a:pPr>
            <a:r>
              <a:rPr lang="en-US" dirty="0" smtClean="0">
                <a:latin typeface="Segoe UI Light" panose="020B0502040204020203" pitchFamily="34" charset="0"/>
                <a:cs typeface="Segoe UI Light" panose="020B0502040204020203" pitchFamily="34" charset="0"/>
              </a:rPr>
              <a:t>An interpolation mode can be selected for each usage of each function</a:t>
            </a:r>
          </a:p>
          <a:p>
            <a:pPr lvl="1">
              <a:buFont typeface="Wingdings" panose="05000000000000000000" pitchFamily="2" charset="2"/>
              <a:buChar char="§"/>
            </a:pPr>
            <a:endParaRPr lang="en-US" dirty="0">
              <a:latin typeface="Segoe UI Light" panose="020B0502040204020203" pitchFamily="34" charset="0"/>
              <a:cs typeface="Segoe UI Light" panose="020B0502040204020203" pitchFamily="34" charset="0"/>
            </a:endParaRPr>
          </a:p>
          <a:p>
            <a:pPr marL="0" indent="0">
              <a:buNone/>
            </a:pPr>
            <a:r>
              <a:rPr lang="en-US" dirty="0" smtClean="0">
                <a:latin typeface="Segoe UI Light" panose="020B0502040204020203" pitchFamily="34" charset="0"/>
                <a:cs typeface="Segoe UI Light" panose="020B0502040204020203" pitchFamily="34" charset="0"/>
              </a:rPr>
              <a:t>Final score factors in text statistics, field weights and functions</a:t>
            </a:r>
            <a:endParaRPr lang="en-US" dirty="0">
              <a:latin typeface="Segoe UI Light" panose="020B0502040204020203" pitchFamily="34" charset="0"/>
              <a:cs typeface="Segoe UI Light" panose="020B0502040204020203" pitchFamily="34" charset="0"/>
            </a:endParaRPr>
          </a:p>
        </p:txBody>
      </p:sp>
      <p:sp>
        <p:nvSpPr>
          <p:cNvPr id="6" name="TextBox 5"/>
          <p:cNvSpPr txBox="1"/>
          <p:nvPr/>
        </p:nvSpPr>
        <p:spPr>
          <a:xfrm>
            <a:off x="6591300" y="506127"/>
            <a:ext cx="5496790" cy="618630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scoringProfiles</a:t>
            </a:r>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"name": "</a:t>
            </a:r>
            <a:r>
              <a:rPr lang="en-US" sz="1200" dirty="0" err="1">
                <a:solidFill>
                  <a:prstClr val="black"/>
                </a:solidFill>
                <a:latin typeface="Consolas" panose="020B0609020204030204" pitchFamily="49" charset="0"/>
                <a:cs typeface="Consolas" panose="020B0609020204030204" pitchFamily="49" charset="0"/>
              </a:rPr>
              <a:t>sp</a:t>
            </a:r>
            <a:r>
              <a:rPr lang="en-US" sz="1200" dirty="0">
                <a:solidFill>
                  <a:prstClr val="black"/>
                </a:solidFill>
                <a:latin typeface="Consolas" panose="020B0609020204030204" pitchFamily="49" charset="0"/>
                <a:cs typeface="Consolas" panose="020B0609020204030204" pitchFamily="49" charset="0"/>
              </a:rPr>
              <a:t>",</a:t>
            </a:r>
          </a:p>
          <a:p>
            <a:r>
              <a:rPr lang="en-US" sz="1200" dirty="0">
                <a:solidFill>
                  <a:prstClr val="black"/>
                </a:solidFill>
                <a:latin typeface="Consolas" panose="020B0609020204030204" pitchFamily="49" charset="0"/>
                <a:cs typeface="Consolas" panose="020B0609020204030204" pitchFamily="49" charset="0"/>
              </a:rPr>
              <a:t>        "text": {</a:t>
            </a:r>
          </a:p>
          <a:p>
            <a:r>
              <a:rPr lang="en-US" sz="1200" dirty="0">
                <a:solidFill>
                  <a:prstClr val="black"/>
                </a:solidFill>
                <a:latin typeface="Consolas" panose="020B0609020204030204" pitchFamily="49" charset="0"/>
                <a:cs typeface="Consolas" panose="020B0609020204030204" pitchFamily="49" charset="0"/>
              </a:rPr>
              <a:t>            "weights": {</a:t>
            </a:r>
          </a:p>
          <a:p>
            <a:r>
              <a:rPr lang="en-US" sz="1200" dirty="0">
                <a:solidFill>
                  <a:prstClr val="black"/>
                </a:solidFill>
                <a:latin typeface="Consolas" panose="020B0609020204030204" pitchFamily="49" charset="0"/>
                <a:cs typeface="Consolas" panose="020B0609020204030204" pitchFamily="49" charset="0"/>
              </a:rPr>
              <a:t>                "county": 2</a:t>
            </a:r>
            <a:r>
              <a:rPr lang="en-US" sz="1200" dirty="0" smtClean="0">
                <a:solidFill>
                  <a:prstClr val="black"/>
                </a:solidFill>
                <a:latin typeface="Consolas" panose="020B0609020204030204" pitchFamily="49" charset="0"/>
                <a:cs typeface="Consolas" panose="020B0609020204030204" pitchFamily="49" charset="0"/>
              </a:rPr>
              <a:t>, </a:t>
            </a:r>
            <a:r>
              <a:rPr lang="en-US" sz="1200" dirty="0">
                <a:solidFill>
                  <a:prstClr val="black"/>
                </a:solidFill>
                <a:latin typeface="Consolas" panose="020B0609020204030204" pitchFamily="49" charset="0"/>
                <a:cs typeface="Consolas" panose="020B0609020204030204" pitchFamily="49" charset="0"/>
              </a:rPr>
              <a:t>"class": 2</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"functions":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"type": "magnitude",</a:t>
            </a:r>
          </a:p>
          <a:p>
            <a:r>
              <a:rPr lang="en-US" sz="1200" dirty="0">
                <a:solidFill>
                  <a:prstClr val="black"/>
                </a:solidFill>
                <a:latin typeface="Consolas" panose="020B0609020204030204" pitchFamily="49" charset="0"/>
                <a:cs typeface="Consolas" panose="020B0609020204030204" pitchFamily="49" charset="0"/>
              </a:rPr>
              <a:t>                "boost": 3,</a:t>
            </a:r>
          </a:p>
          <a:p>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fieldName</a:t>
            </a:r>
            <a:r>
              <a:rPr lang="en-US" sz="1200" dirty="0">
                <a:solidFill>
                  <a:prstClr val="black"/>
                </a:solidFill>
                <a:latin typeface="Consolas" panose="020B0609020204030204" pitchFamily="49" charset="0"/>
                <a:cs typeface="Consolas" panose="020B0609020204030204" pitchFamily="49" charset="0"/>
              </a:rPr>
              <a:t>": "rating",</a:t>
            </a:r>
          </a:p>
          <a:p>
            <a:r>
              <a:rPr lang="en-US" sz="1200" dirty="0">
                <a:solidFill>
                  <a:prstClr val="black"/>
                </a:solidFill>
                <a:latin typeface="Consolas" panose="020B0609020204030204" pitchFamily="49" charset="0"/>
                <a:cs typeface="Consolas" panose="020B0609020204030204" pitchFamily="49" charset="0"/>
              </a:rPr>
              <a:t>                "interpolation": "linear",</a:t>
            </a:r>
          </a:p>
          <a:p>
            <a:r>
              <a:rPr lang="en-US" sz="1200" dirty="0">
                <a:solidFill>
                  <a:prstClr val="black"/>
                </a:solidFill>
                <a:latin typeface="Consolas" panose="020B0609020204030204" pitchFamily="49" charset="0"/>
                <a:cs typeface="Consolas" panose="020B0609020204030204" pitchFamily="49" charset="0"/>
              </a:rPr>
              <a:t>                "magnitude": {</a:t>
            </a:r>
          </a:p>
          <a:p>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boostingRangeStart</a:t>
            </a:r>
            <a:r>
              <a:rPr lang="en-US" sz="1200" dirty="0">
                <a:solidFill>
                  <a:prstClr val="black"/>
                </a:solidFill>
                <a:latin typeface="Consolas" panose="020B0609020204030204" pitchFamily="49" charset="0"/>
                <a:cs typeface="Consolas" panose="020B0609020204030204" pitchFamily="49" charset="0"/>
              </a:rPr>
              <a:t>": 1,</a:t>
            </a:r>
          </a:p>
          <a:p>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boostingRangeEnd</a:t>
            </a:r>
            <a:r>
              <a:rPr lang="en-US" sz="1200" dirty="0">
                <a:solidFill>
                  <a:prstClr val="black"/>
                </a:solidFill>
                <a:latin typeface="Consolas" panose="020B0609020204030204" pitchFamily="49" charset="0"/>
                <a:cs typeface="Consolas" panose="020B0609020204030204" pitchFamily="49" charset="0"/>
              </a:rPr>
              <a:t>": 5</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"type": "distance",</a:t>
            </a:r>
          </a:p>
          <a:p>
            <a:r>
              <a:rPr lang="en-US" sz="1200" dirty="0">
                <a:solidFill>
                  <a:prstClr val="black"/>
                </a:solidFill>
                <a:latin typeface="Consolas" panose="020B0609020204030204" pitchFamily="49" charset="0"/>
                <a:cs typeface="Consolas" panose="020B0609020204030204" pitchFamily="49" charset="0"/>
              </a:rPr>
              <a:t>                "boost": 15,</a:t>
            </a:r>
          </a:p>
          <a:p>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fieldName</a:t>
            </a:r>
            <a:r>
              <a:rPr lang="en-US" sz="1200" dirty="0">
                <a:solidFill>
                  <a:prstClr val="black"/>
                </a:solidFill>
                <a:latin typeface="Consolas" panose="020B0609020204030204" pitchFamily="49" charset="0"/>
                <a:cs typeface="Consolas" panose="020B0609020204030204" pitchFamily="49" charset="0"/>
              </a:rPr>
              <a:t>": "location",</a:t>
            </a:r>
          </a:p>
          <a:p>
            <a:r>
              <a:rPr lang="en-US" sz="1200" dirty="0">
                <a:solidFill>
                  <a:prstClr val="black"/>
                </a:solidFill>
                <a:latin typeface="Consolas" panose="020B0609020204030204" pitchFamily="49" charset="0"/>
                <a:cs typeface="Consolas" panose="020B0609020204030204" pitchFamily="49" charset="0"/>
              </a:rPr>
              <a:t>                "interpolation": "quadratic",</a:t>
            </a:r>
          </a:p>
          <a:p>
            <a:r>
              <a:rPr lang="en-US" sz="1200" dirty="0">
                <a:solidFill>
                  <a:prstClr val="black"/>
                </a:solidFill>
                <a:latin typeface="Consolas" panose="020B0609020204030204" pitchFamily="49" charset="0"/>
                <a:cs typeface="Consolas" panose="020B0609020204030204" pitchFamily="49" charset="0"/>
              </a:rPr>
              <a:t>                "distance": {</a:t>
            </a:r>
          </a:p>
          <a:p>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referencePointParameter</a:t>
            </a:r>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loc</a:t>
            </a:r>
            <a:r>
              <a:rPr lang="en-US" sz="1200" dirty="0">
                <a:solidFill>
                  <a:prstClr val="black"/>
                </a:solidFill>
                <a:latin typeface="Consolas" panose="020B0609020204030204" pitchFamily="49" charset="0"/>
                <a:cs typeface="Consolas" panose="020B0609020204030204" pitchFamily="49" charset="0"/>
              </a:rPr>
              <a:t>",</a:t>
            </a:r>
          </a:p>
          <a:p>
            <a:r>
              <a:rPr lang="en-US" sz="1200" dirty="0">
                <a:solidFill>
                  <a:prstClr val="black"/>
                </a:solidFill>
                <a:latin typeface="Consolas" panose="020B0609020204030204" pitchFamily="49" charset="0"/>
                <a:cs typeface="Consolas" panose="020B0609020204030204" pitchFamily="49" charset="0"/>
              </a:rPr>
              <a:t>                    "</a:t>
            </a:r>
            <a:r>
              <a:rPr lang="en-US" sz="1200" dirty="0" err="1">
                <a:solidFill>
                  <a:prstClr val="black"/>
                </a:solidFill>
                <a:latin typeface="Consolas" panose="020B0609020204030204" pitchFamily="49" charset="0"/>
                <a:cs typeface="Consolas" panose="020B0609020204030204" pitchFamily="49" charset="0"/>
              </a:rPr>
              <a:t>boostingDistance</a:t>
            </a:r>
            <a:r>
              <a:rPr lang="en-US" sz="1200" dirty="0">
                <a:solidFill>
                  <a:prstClr val="black"/>
                </a:solidFill>
                <a:latin typeface="Consolas" panose="020B0609020204030204" pitchFamily="49" charset="0"/>
                <a:cs typeface="Consolas" panose="020B0609020204030204" pitchFamily="49" charset="0"/>
              </a:rPr>
              <a:t>": 250</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a:p>
            <a:r>
              <a:rPr lang="en-US" sz="1200" dirty="0">
                <a:solidFill>
                  <a:prstClr val="black"/>
                </a:solidFill>
                <a:latin typeface="Consolas" panose="020B0609020204030204" pitchFamily="49" charset="0"/>
                <a:cs typeface="Consolas" panose="020B0609020204030204" pitchFamily="49" charset="0"/>
              </a:rPr>
              <a:t>  ]</a:t>
            </a:r>
          </a:p>
        </p:txBody>
      </p:sp>
    </p:spTree>
    <p:extLst>
      <p:ext uri="{BB962C8B-B14F-4D97-AF65-F5344CB8AC3E}">
        <p14:creationId xmlns:p14="http://schemas.microsoft.com/office/powerpoint/2010/main" val="406863650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0"/>
            <a:ext cx="12192000" cy="6858000"/>
          </a:xfrm>
          <a:prstGeom prst="rect">
            <a:avLst/>
          </a:prstGeom>
        </p:spPr>
        <p:txBody>
          <a:bodyPr vert="horz" wrap="square" lIns="0" tIns="0" rIns="0" bIns="0" rtlCol="0" anchor="ctr">
            <a:noAutofit/>
          </a:bodyPr>
          <a:lst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Segoe UI Light" pitchFamily="34" charset="0"/>
                <a:ea typeface="+mn-ea"/>
                <a:cs typeface="Arial" charset="0"/>
              </a:defRPr>
            </a:lvl1pPr>
          </a:lstStyle>
          <a:p>
            <a:pPr algn="ctr">
              <a:defRPr/>
            </a:pPr>
            <a:r>
              <a:rPr sz="6000" dirty="0">
                <a:solidFill>
                  <a:schemeClr val="bg1"/>
                </a:solidFill>
              </a:rPr>
              <a:t>What does Azure Search cost?</a:t>
            </a:r>
          </a:p>
        </p:txBody>
      </p:sp>
      <p:pic>
        <p:nvPicPr>
          <p:cNvPr id="24" name="Picture 23"/>
          <p:cNvPicPr>
            <a:picLocks noChangeAspect="1"/>
          </p:cNvPicPr>
          <p:nvPr/>
        </p:nvPicPr>
        <p:blipFill>
          <a:blip r:embed="rId3"/>
          <a:stretch>
            <a:fillRect/>
          </a:stretch>
        </p:blipFill>
        <p:spPr>
          <a:xfrm>
            <a:off x="10931951" y="72571"/>
            <a:ext cx="1172963" cy="806318"/>
          </a:xfrm>
          <a:prstGeom prst="rect">
            <a:avLst/>
          </a:prstGeom>
        </p:spPr>
      </p:pic>
    </p:spTree>
    <p:extLst>
      <p:ext uri="{BB962C8B-B14F-4D97-AF65-F5344CB8AC3E}">
        <p14:creationId xmlns:p14="http://schemas.microsoft.com/office/powerpoint/2010/main" val="1538263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4537839" y="3291947"/>
            <a:ext cx="3457593" cy="2589144"/>
            <a:chOff x="3876643" y="2553040"/>
            <a:chExt cx="3457593" cy="2589144"/>
          </a:xfrm>
        </p:grpSpPr>
        <p:sp>
          <p:nvSpPr>
            <p:cNvPr id="7" name="Rectangle 6"/>
            <p:cNvSpPr/>
            <p:nvPr/>
          </p:nvSpPr>
          <p:spPr>
            <a:xfrm>
              <a:off x="3876643" y="4284934"/>
              <a:ext cx="857250" cy="857250"/>
            </a:xfrm>
            <a:prstGeom prst="rect">
              <a:avLst/>
            </a:prstGeom>
            <a:solidFill>
              <a:srgbClr val="93E2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Rectangle 7"/>
            <p:cNvSpPr/>
            <p:nvPr/>
          </p:nvSpPr>
          <p:spPr>
            <a:xfrm>
              <a:off x="4743424" y="4284934"/>
              <a:ext cx="857250" cy="857250"/>
            </a:xfrm>
            <a:prstGeom prst="rect">
              <a:avLst/>
            </a:prstGeom>
            <a:solidFill>
              <a:schemeClr val="tx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Rectangle 8"/>
            <p:cNvSpPr/>
            <p:nvPr/>
          </p:nvSpPr>
          <p:spPr>
            <a:xfrm>
              <a:off x="4743424" y="3421899"/>
              <a:ext cx="857250" cy="857250"/>
            </a:xfrm>
            <a:prstGeom prst="rect">
              <a:avLst/>
            </a:prstGeom>
            <a:solidFill>
              <a:schemeClr val="tx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p:cNvSpPr/>
            <p:nvPr/>
          </p:nvSpPr>
          <p:spPr>
            <a:xfrm>
              <a:off x="3876643" y="3418987"/>
              <a:ext cx="857250" cy="857250"/>
            </a:xfrm>
            <a:prstGeom prst="rect">
              <a:avLst/>
            </a:prstGeom>
            <a:solidFill>
              <a:schemeClr val="tx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Rectangle 10"/>
            <p:cNvSpPr/>
            <p:nvPr/>
          </p:nvSpPr>
          <p:spPr>
            <a:xfrm>
              <a:off x="5610205" y="4284934"/>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Rectangle 11"/>
            <p:cNvSpPr/>
            <p:nvPr/>
          </p:nvSpPr>
          <p:spPr>
            <a:xfrm>
              <a:off x="5610205" y="3421899"/>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Rectangle 12"/>
            <p:cNvSpPr/>
            <p:nvPr/>
          </p:nvSpPr>
          <p:spPr>
            <a:xfrm>
              <a:off x="6476986" y="4284934"/>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Rectangle 13"/>
            <p:cNvSpPr/>
            <p:nvPr/>
          </p:nvSpPr>
          <p:spPr>
            <a:xfrm>
              <a:off x="6476986" y="3421899"/>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Rectangle 14"/>
            <p:cNvSpPr/>
            <p:nvPr/>
          </p:nvSpPr>
          <p:spPr>
            <a:xfrm>
              <a:off x="4743424" y="2553040"/>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Rectangle 15"/>
            <p:cNvSpPr/>
            <p:nvPr/>
          </p:nvSpPr>
          <p:spPr>
            <a:xfrm>
              <a:off x="3876643" y="2553040"/>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Rectangle 16"/>
            <p:cNvSpPr/>
            <p:nvPr/>
          </p:nvSpPr>
          <p:spPr>
            <a:xfrm>
              <a:off x="5610205" y="2553040"/>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7"/>
            <p:cNvSpPr/>
            <p:nvPr/>
          </p:nvSpPr>
          <p:spPr>
            <a:xfrm>
              <a:off x="6476986" y="2553040"/>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0" name="TextBox 19"/>
          <p:cNvSpPr txBox="1"/>
          <p:nvPr/>
        </p:nvSpPr>
        <p:spPr>
          <a:xfrm>
            <a:off x="3890068" y="5946954"/>
            <a:ext cx="4753134" cy="830997"/>
          </a:xfrm>
          <a:prstGeom prst="rect">
            <a:avLst/>
          </a:prstGeom>
          <a:noFill/>
        </p:spPr>
        <p:txBody>
          <a:bodyPr wrap="square" rtlCol="0">
            <a:spAutoFit/>
          </a:bodyPr>
          <a:lstStyle/>
          <a:p>
            <a:pPr algn="ctr"/>
            <a:r>
              <a:rPr lang="en-US" sz="2400" dirty="0">
                <a:solidFill>
                  <a:schemeClr val="bg1"/>
                </a:solidFill>
                <a:latin typeface="Segoe UI Light" panose="020B0502040204020203" pitchFamily="34" charset="0"/>
                <a:cs typeface="Segoe UI Light" panose="020B0502040204020203" pitchFamily="34" charset="0"/>
              </a:rPr>
              <a:t>Partitions</a:t>
            </a:r>
          </a:p>
          <a:p>
            <a:pPr algn="ctr"/>
            <a:r>
              <a:rPr lang="en-US" sz="2400" dirty="0">
                <a:solidFill>
                  <a:schemeClr val="bg1"/>
                </a:solidFill>
                <a:latin typeface="Segoe UI Light" panose="020B0502040204020203" pitchFamily="34" charset="0"/>
                <a:cs typeface="Segoe UI Light" panose="020B0502040204020203" pitchFamily="34" charset="0"/>
              </a:rPr>
              <a:t>(more documents, more storage)</a:t>
            </a:r>
          </a:p>
        </p:txBody>
      </p:sp>
      <p:sp>
        <p:nvSpPr>
          <p:cNvPr id="21" name="TextBox 20"/>
          <p:cNvSpPr txBox="1"/>
          <p:nvPr/>
        </p:nvSpPr>
        <p:spPr>
          <a:xfrm rot="16200000">
            <a:off x="1959318" y="4243238"/>
            <a:ext cx="4274412" cy="830997"/>
          </a:xfrm>
          <a:prstGeom prst="rect">
            <a:avLst/>
          </a:prstGeom>
          <a:noFill/>
        </p:spPr>
        <p:txBody>
          <a:bodyPr wrap="square" rtlCol="0">
            <a:spAutoFit/>
          </a:bodyPr>
          <a:lstStyle/>
          <a:p>
            <a:pPr algn="ctr"/>
            <a:r>
              <a:rPr lang="en-US" sz="2400" dirty="0">
                <a:solidFill>
                  <a:schemeClr val="bg1"/>
                </a:solidFill>
                <a:latin typeface="Segoe UI Light" panose="020B0502040204020203" pitchFamily="34" charset="0"/>
                <a:cs typeface="Segoe UI Light" panose="020B0502040204020203" pitchFamily="34" charset="0"/>
              </a:rPr>
              <a:t>Replicas</a:t>
            </a:r>
            <a:br>
              <a:rPr lang="en-US" sz="2400" dirty="0">
                <a:solidFill>
                  <a:schemeClr val="bg1"/>
                </a:solidFill>
                <a:latin typeface="Segoe UI Light" panose="020B0502040204020203" pitchFamily="34" charset="0"/>
                <a:cs typeface="Segoe UI Light" panose="020B0502040204020203" pitchFamily="34" charset="0"/>
              </a:rPr>
            </a:br>
            <a:r>
              <a:rPr lang="en-US" sz="2400" dirty="0">
                <a:solidFill>
                  <a:schemeClr val="bg1"/>
                </a:solidFill>
                <a:latin typeface="Segoe UI Light" panose="020B0502040204020203" pitchFamily="34" charset="0"/>
                <a:cs typeface="Segoe UI Light" panose="020B0502040204020203" pitchFamily="34" charset="0"/>
              </a:rPr>
              <a:t>(more queries, more HA)</a:t>
            </a:r>
          </a:p>
        </p:txBody>
      </p:sp>
      <p:sp>
        <p:nvSpPr>
          <p:cNvPr id="26" name="TextBox 25"/>
          <p:cNvSpPr txBox="1"/>
          <p:nvPr/>
        </p:nvSpPr>
        <p:spPr>
          <a:xfrm>
            <a:off x="0" y="902684"/>
            <a:ext cx="12192000" cy="1852531"/>
          </a:xfrm>
          <a:prstGeom prst="rect">
            <a:avLst/>
          </a:prstGeom>
          <a:noFill/>
        </p:spPr>
        <p:txBody>
          <a:bodyPr wrap="square" rtlCol="0" anchor="ctr">
            <a:noAutofit/>
          </a:bodyPr>
          <a:lstStyle>
            <a:defPPr>
              <a:defRPr lang="en-US"/>
            </a:defPPr>
            <a:lvl1pPr>
              <a:spcAft>
                <a:spcPts val="600"/>
              </a:spcAft>
              <a:defRPr sz="2000">
                <a:solidFill>
                  <a:prstClr val="white">
                    <a:lumMod val="50000"/>
                  </a:prstClr>
                </a:solidFill>
                <a:cs typeface="Segoe UI" panose="020B0502040204020203" pitchFamily="34" charset="0"/>
              </a:defRPr>
            </a:lvl1pPr>
          </a:lstStyle>
          <a:p>
            <a:pPr marL="252000"/>
            <a:r>
              <a:rPr lang="en-US" sz="3600" dirty="0" smtClean="0">
                <a:solidFill>
                  <a:schemeClr val="bg1"/>
                </a:solidFill>
                <a:latin typeface="+mj-lt"/>
              </a:rPr>
              <a:t>Capacity </a:t>
            </a:r>
            <a:r>
              <a:rPr lang="en-US" sz="3600" dirty="0">
                <a:solidFill>
                  <a:schemeClr val="bg1"/>
                </a:solidFill>
                <a:latin typeface="+mj-lt"/>
              </a:rPr>
              <a:t>Units are combinable</a:t>
            </a:r>
          </a:p>
          <a:p>
            <a:pPr marL="252000"/>
            <a:r>
              <a:rPr lang="en-US" sz="3600" dirty="0">
                <a:solidFill>
                  <a:schemeClr val="bg1"/>
                </a:solidFill>
                <a:latin typeface="+mj-lt"/>
              </a:rPr>
              <a:t>Search units stack horizontally and vertically</a:t>
            </a:r>
          </a:p>
        </p:txBody>
      </p:sp>
      <p:sp>
        <p:nvSpPr>
          <p:cNvPr id="23" name="Title 3"/>
          <p:cNvSpPr txBox="1">
            <a:spLocks/>
          </p:cNvSpPr>
          <p:nvPr/>
        </p:nvSpPr>
        <p:spPr>
          <a:xfrm>
            <a:off x="-9525"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dirty="0" smtClean="0"/>
              <a:t>Pricing principles</a:t>
            </a:r>
            <a:endParaRPr lang="en-US" dirty="0"/>
          </a:p>
        </p:txBody>
      </p:sp>
      <p:pic>
        <p:nvPicPr>
          <p:cNvPr id="24" name="Picture 23"/>
          <p:cNvPicPr>
            <a:picLocks noChangeAspect="1"/>
          </p:cNvPicPr>
          <p:nvPr/>
        </p:nvPicPr>
        <p:blipFill>
          <a:blip r:embed="rId3"/>
          <a:stretch>
            <a:fillRect/>
          </a:stretch>
        </p:blipFill>
        <p:spPr>
          <a:xfrm>
            <a:off x="10931951" y="72571"/>
            <a:ext cx="1172963" cy="806318"/>
          </a:xfrm>
          <a:prstGeom prst="rect">
            <a:avLst/>
          </a:prstGeom>
        </p:spPr>
      </p:pic>
    </p:spTree>
    <p:extLst>
      <p:ext uri="{BB962C8B-B14F-4D97-AF65-F5344CB8AC3E}">
        <p14:creationId xmlns:p14="http://schemas.microsoft.com/office/powerpoint/2010/main" val="22710472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0" y="0"/>
            <a:ext cx="12192000" cy="6858000"/>
          </a:xfrm>
          <a:prstGeom prst="rect">
            <a:avLst/>
          </a:prstGeom>
          <a:noFill/>
        </p:spPr>
        <p:txBody>
          <a:bodyPr wrap="square" rtlCol="0" anchor="ctr">
            <a:noAutofit/>
          </a:bodyPr>
          <a:lstStyle>
            <a:defPPr>
              <a:defRPr lang="en-US"/>
            </a:defPPr>
            <a:lvl1pPr>
              <a:spcAft>
                <a:spcPts val="600"/>
              </a:spcAft>
              <a:defRPr sz="2000">
                <a:solidFill>
                  <a:prstClr val="white">
                    <a:lumMod val="50000"/>
                  </a:prstClr>
                </a:solidFill>
                <a:cs typeface="Segoe UI" panose="020B0502040204020203" pitchFamily="34" charset="0"/>
              </a:defRPr>
            </a:lvl1pPr>
          </a:lstStyle>
          <a:p>
            <a:pPr marL="252000">
              <a:spcBef>
                <a:spcPts val="1200"/>
              </a:spcBef>
              <a:spcAft>
                <a:spcPts val="0"/>
              </a:spcAft>
            </a:pPr>
            <a:r>
              <a:rPr lang="en-US" sz="4800" dirty="0" smtClean="0">
                <a:solidFill>
                  <a:schemeClr val="bg1"/>
                </a:solidFill>
                <a:latin typeface="+mj-lt"/>
              </a:rPr>
              <a:t>15MM </a:t>
            </a:r>
            <a:r>
              <a:rPr lang="en-US" sz="4800" dirty="0">
                <a:solidFill>
                  <a:schemeClr val="bg1"/>
                </a:solidFill>
                <a:latin typeface="+mj-lt"/>
              </a:rPr>
              <a:t>documents</a:t>
            </a:r>
          </a:p>
          <a:p>
            <a:pPr marL="252000">
              <a:spcBef>
                <a:spcPts val="1200"/>
              </a:spcBef>
              <a:spcAft>
                <a:spcPts val="0"/>
              </a:spcAft>
            </a:pPr>
            <a:r>
              <a:rPr lang="en-US" sz="4800" dirty="0" smtClean="0">
                <a:solidFill>
                  <a:schemeClr val="bg1"/>
                </a:solidFill>
                <a:latin typeface="+mj-lt"/>
              </a:rPr>
              <a:t>25GB </a:t>
            </a:r>
            <a:r>
              <a:rPr lang="en-US" sz="4800" dirty="0">
                <a:solidFill>
                  <a:schemeClr val="bg1"/>
                </a:solidFill>
                <a:latin typeface="+mj-lt"/>
              </a:rPr>
              <a:t>database storage</a:t>
            </a:r>
          </a:p>
          <a:p>
            <a:pPr marL="252000">
              <a:spcBef>
                <a:spcPts val="1200"/>
              </a:spcBef>
              <a:spcAft>
                <a:spcPts val="0"/>
              </a:spcAft>
            </a:pPr>
            <a:r>
              <a:rPr lang="en-US" sz="4800" dirty="0" smtClean="0">
                <a:solidFill>
                  <a:schemeClr val="bg1"/>
                </a:solidFill>
                <a:latin typeface="+mj-lt"/>
              </a:rPr>
              <a:t>15 queries </a:t>
            </a:r>
            <a:r>
              <a:rPr lang="en-US" sz="4800" dirty="0">
                <a:solidFill>
                  <a:schemeClr val="bg1"/>
                </a:solidFill>
                <a:latin typeface="+mj-lt"/>
              </a:rPr>
              <a:t>per </a:t>
            </a:r>
            <a:r>
              <a:rPr lang="en-US" sz="4800" dirty="0" smtClean="0">
                <a:solidFill>
                  <a:schemeClr val="bg1"/>
                </a:solidFill>
                <a:latin typeface="+mj-lt"/>
              </a:rPr>
              <a:t>second</a:t>
            </a:r>
            <a:endParaRPr lang="en-US" sz="4800" dirty="0">
              <a:solidFill>
                <a:schemeClr val="bg1"/>
              </a:solidFill>
              <a:latin typeface="+mj-lt"/>
            </a:endParaRPr>
          </a:p>
          <a:p>
            <a:pPr marL="252000">
              <a:spcBef>
                <a:spcPts val="1200"/>
              </a:spcBef>
              <a:spcAft>
                <a:spcPts val="0"/>
              </a:spcAft>
            </a:pPr>
            <a:r>
              <a:rPr lang="en-US" sz="4800" dirty="0">
                <a:solidFill>
                  <a:schemeClr val="bg1"/>
                </a:solidFill>
                <a:latin typeface="+mj-lt"/>
              </a:rPr>
              <a:t>$</a:t>
            </a:r>
            <a:r>
              <a:rPr lang="en-US" sz="4800" dirty="0" smtClean="0">
                <a:solidFill>
                  <a:schemeClr val="bg1"/>
                </a:solidFill>
                <a:latin typeface="+mj-lt"/>
              </a:rPr>
              <a:t>250.00/month</a:t>
            </a:r>
            <a:endParaRPr lang="en-US" sz="4800" dirty="0">
              <a:solidFill>
                <a:schemeClr val="bg1"/>
              </a:solidFill>
              <a:latin typeface="+mj-lt"/>
            </a:endParaRPr>
          </a:p>
        </p:txBody>
      </p:sp>
      <p:sp>
        <p:nvSpPr>
          <p:cNvPr id="23" name="Title 3"/>
          <p:cNvSpPr txBox="1">
            <a:spLocks/>
          </p:cNvSpPr>
          <p:nvPr/>
        </p:nvSpPr>
        <p:spPr>
          <a:xfrm>
            <a:off x="-9525"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sv-SE" dirty="0" smtClean="0"/>
              <a:t>Azure </a:t>
            </a:r>
            <a:r>
              <a:rPr lang="sv-SE" dirty="0" err="1" smtClean="0"/>
              <a:t>Search</a:t>
            </a:r>
            <a:r>
              <a:rPr lang="sv-SE" dirty="0" smtClean="0"/>
              <a:t> Standard Offer</a:t>
            </a:r>
            <a:endParaRPr lang="en-US" dirty="0"/>
          </a:p>
        </p:txBody>
      </p:sp>
      <p:pic>
        <p:nvPicPr>
          <p:cNvPr id="24" name="Picture 23"/>
          <p:cNvPicPr>
            <a:picLocks noChangeAspect="1"/>
          </p:cNvPicPr>
          <p:nvPr/>
        </p:nvPicPr>
        <p:blipFill>
          <a:blip r:embed="rId3"/>
          <a:stretch>
            <a:fillRect/>
          </a:stretch>
        </p:blipFill>
        <p:spPr>
          <a:xfrm>
            <a:off x="10931951" y="72571"/>
            <a:ext cx="1172963" cy="806318"/>
          </a:xfrm>
          <a:prstGeom prst="rect">
            <a:avLst/>
          </a:prstGeom>
        </p:spPr>
      </p:pic>
      <p:sp>
        <p:nvSpPr>
          <p:cNvPr id="22" name="TextBox 21"/>
          <p:cNvSpPr txBox="1"/>
          <p:nvPr/>
        </p:nvSpPr>
        <p:spPr>
          <a:xfrm>
            <a:off x="9525" y="6057782"/>
            <a:ext cx="12192000" cy="800217"/>
          </a:xfrm>
          <a:prstGeom prst="rect">
            <a:avLst/>
          </a:prstGeom>
          <a:noFill/>
        </p:spPr>
        <p:txBody>
          <a:bodyPr wrap="square" rtlCol="0" anchor="b">
            <a:noAutofit/>
          </a:bodyPr>
          <a:lstStyle>
            <a:defPPr>
              <a:defRPr lang="en-US"/>
            </a:defPPr>
            <a:lvl1pPr>
              <a:spcAft>
                <a:spcPts val="600"/>
              </a:spcAft>
              <a:defRPr sz="2000">
                <a:solidFill>
                  <a:prstClr val="white">
                    <a:lumMod val="50000"/>
                  </a:prstClr>
                </a:solidFill>
                <a:cs typeface="Segoe UI" panose="020B0502040204020203" pitchFamily="34" charset="0"/>
              </a:defRPr>
            </a:lvl1pPr>
          </a:lstStyle>
          <a:p>
            <a:pPr marL="252000"/>
            <a:r>
              <a:rPr lang="en-US" sz="2400" dirty="0">
                <a:solidFill>
                  <a:schemeClr val="bg1"/>
                </a:solidFill>
                <a:latin typeface="+mj-lt"/>
              </a:rPr>
              <a:t>Document count and throughput based on benchmark index and queries.</a:t>
            </a:r>
          </a:p>
          <a:p>
            <a:pPr marL="252000"/>
            <a:r>
              <a:rPr lang="en-US" sz="2400" dirty="0" smtClean="0">
                <a:solidFill>
                  <a:schemeClr val="bg1"/>
                </a:solidFill>
                <a:latin typeface="+mj-lt"/>
              </a:rPr>
              <a:t>Discounted 50% for Preview.</a:t>
            </a:r>
            <a:endParaRPr lang="en-US" sz="2400" dirty="0">
              <a:solidFill>
                <a:schemeClr val="bg1"/>
              </a:solidFill>
              <a:latin typeface="+mj-lt"/>
            </a:endParaRPr>
          </a:p>
        </p:txBody>
      </p:sp>
    </p:spTree>
    <p:extLst>
      <p:ext uri="{BB962C8B-B14F-4D97-AF65-F5344CB8AC3E}">
        <p14:creationId xmlns:p14="http://schemas.microsoft.com/office/powerpoint/2010/main" val="26488556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73138"/>
          </a:xfrm>
          <a:prstGeom prst="rect">
            <a:avLst/>
          </a:prstGeom>
        </p:spPr>
        <p:txBody>
          <a:bodyPr anchor="t">
            <a:noAutofit/>
          </a:bodyPr>
          <a:lstStyle/>
          <a:p>
            <a:pPr marL="0" algn="ctr"/>
            <a:r>
              <a:rPr lang="en-US" sz="6000" dirty="0" err="1" smtClean="0"/>
              <a:t>HDInsight</a:t>
            </a:r>
            <a:endParaRPr lang="en-US" sz="6000" dirty="0"/>
          </a:p>
        </p:txBody>
      </p:sp>
      <p:pic>
        <p:nvPicPr>
          <p:cNvPr id="3" name="Picture 2"/>
          <p:cNvPicPr>
            <a:picLocks noChangeAspect="1"/>
          </p:cNvPicPr>
          <p:nvPr/>
        </p:nvPicPr>
        <p:blipFill>
          <a:blip r:embed="rId3"/>
          <a:stretch>
            <a:fillRect/>
          </a:stretch>
        </p:blipFill>
        <p:spPr>
          <a:xfrm>
            <a:off x="4603919" y="2330757"/>
            <a:ext cx="2984162" cy="2196486"/>
          </a:xfrm>
          <a:prstGeom prst="rect">
            <a:avLst/>
          </a:prstGeom>
        </p:spPr>
      </p:pic>
    </p:spTree>
    <p:extLst>
      <p:ext uri="{BB962C8B-B14F-4D97-AF65-F5344CB8AC3E}">
        <p14:creationId xmlns:p14="http://schemas.microsoft.com/office/powerpoint/2010/main" val="81966008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p:cNvSpPr txBox="1">
            <a:spLocks/>
          </p:cNvSpPr>
          <p:nvPr/>
        </p:nvSpPr>
        <p:spPr>
          <a:xfrm>
            <a:off x="269240" y="44958"/>
            <a:ext cx="11655840" cy="899665"/>
          </a:xfrm>
          <a:prstGeom prst="rect">
            <a:avLst/>
          </a:prstGeom>
        </p:spPr>
        <p:txBody>
          <a:bodyPr vert="horz" wrap="square" lIns="146304" tIns="91440" rIns="146304" bIns="91440" rtlCol="0" anchor="t">
            <a:noAutofit/>
          </a:bodyPr>
          <a:lstStyle>
            <a:lvl1pPr algn="l" defTabSz="914367" rtl="0" eaLnBrk="1" latinLnBrk="0" hangingPunct="1">
              <a:lnSpc>
                <a:spcPts val="6176"/>
              </a:lnSpc>
              <a:spcBef>
                <a:spcPct val="0"/>
              </a:spcBef>
              <a:buNone/>
              <a:defRPr lang="en-US" sz="5686" b="0" kern="1200" cap="none" spc="-100" baseline="0">
                <a:ln w="3175">
                  <a:noFill/>
                </a:ln>
                <a:solidFill>
                  <a:schemeClr val="accent2"/>
                </a:solidFill>
                <a:effectLst/>
                <a:latin typeface="+mj-lt"/>
                <a:ea typeface="+mn-ea"/>
                <a:cs typeface="Segoe UI" pitchFamily="34" charset="0"/>
              </a:defRPr>
            </a:lvl1pPr>
          </a:lstStyle>
          <a:p>
            <a:r>
              <a:rPr lang="en-US" sz="4400" dirty="0" smtClean="0"/>
              <a:t>Familiar</a:t>
            </a:r>
            <a:endParaRPr lang="en-US" sz="4400" dirty="0">
              <a:solidFill>
                <a:srgbClr val="0070C0"/>
              </a:solidFill>
            </a:endParaRPr>
          </a:p>
        </p:txBody>
      </p:sp>
      <p:sp>
        <p:nvSpPr>
          <p:cNvPr id="23" name="Rectangle 22"/>
          <p:cNvSpPr/>
          <p:nvPr/>
        </p:nvSpPr>
        <p:spPr>
          <a:xfrm>
            <a:off x="4064221" y="1288427"/>
            <a:ext cx="8127779" cy="10289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smtClean="0">
                <a:latin typeface="+mj-lt"/>
              </a:rPr>
              <a:t>Choice </a:t>
            </a:r>
            <a:r>
              <a:rPr lang="en-US" sz="2000" dirty="0">
                <a:latin typeface="+mj-lt"/>
              </a:rPr>
              <a:t>of management tools; </a:t>
            </a:r>
            <a:r>
              <a:rPr lang="en-US" sz="2000" dirty="0" smtClean="0">
                <a:latin typeface="+mj-lt"/>
              </a:rPr>
              <a:t>APIs, Azure </a:t>
            </a:r>
            <a:r>
              <a:rPr lang="en-US" sz="2000" dirty="0">
                <a:latin typeface="+mj-lt"/>
              </a:rPr>
              <a:t>Management Portal with HTML5 support, or SQL Server Management </a:t>
            </a:r>
            <a:r>
              <a:rPr lang="en-US" sz="2000" dirty="0" smtClean="0">
                <a:latin typeface="+mj-lt"/>
              </a:rPr>
              <a:t>Studio.</a:t>
            </a:r>
            <a:endParaRPr lang="en-US" sz="2000" dirty="0">
              <a:latin typeface="+mj-lt"/>
            </a:endParaRPr>
          </a:p>
        </p:txBody>
      </p:sp>
      <p:sp>
        <p:nvSpPr>
          <p:cNvPr id="24" name="Rectangle 23"/>
          <p:cNvSpPr/>
          <p:nvPr/>
        </p:nvSpPr>
        <p:spPr>
          <a:xfrm>
            <a:off x="4064221" y="2374768"/>
            <a:ext cx="8127779" cy="10332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a:latin typeface="+mj-lt"/>
              </a:rPr>
              <a:t>Leverage SQL Server skills across on-premises and cloud environments with a familiar relational foundation and T-SQL functions, including spatial data support </a:t>
            </a:r>
            <a:r>
              <a:rPr lang="en-US" sz="2000" dirty="0" smtClean="0">
                <a:latin typeface="+mj-lt"/>
              </a:rPr>
              <a:t>for </a:t>
            </a:r>
            <a:r>
              <a:rPr lang="en-US" sz="2000" dirty="0">
                <a:latin typeface="+mj-lt"/>
              </a:rPr>
              <a:t>location-based </a:t>
            </a:r>
            <a:r>
              <a:rPr lang="en-US" sz="2000" dirty="0" smtClean="0">
                <a:latin typeface="+mj-lt"/>
              </a:rPr>
              <a:t>apps.</a:t>
            </a:r>
            <a:endParaRPr lang="en-US" sz="2000" dirty="0">
              <a:latin typeface="+mj-lt"/>
            </a:endParaRPr>
          </a:p>
        </p:txBody>
      </p:sp>
      <p:grpSp>
        <p:nvGrpSpPr>
          <p:cNvPr id="27" name="Group 38"/>
          <p:cNvGrpSpPr>
            <a:grpSpLocks/>
          </p:cNvGrpSpPr>
          <p:nvPr/>
        </p:nvGrpSpPr>
        <p:grpSpPr bwMode="auto">
          <a:xfrm>
            <a:off x="4291933" y="1506206"/>
            <a:ext cx="593381" cy="593381"/>
            <a:chOff x="-3781305" y="3065460"/>
            <a:chExt cx="1777999" cy="1777999"/>
          </a:xfrm>
          <a:solidFill>
            <a:schemeClr val="bg1"/>
          </a:solidFill>
        </p:grpSpPr>
        <p:sp>
          <p:nvSpPr>
            <p:cNvPr id="33"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7"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grpSp>
        <p:nvGrpSpPr>
          <p:cNvPr id="38" name="Group 38"/>
          <p:cNvGrpSpPr>
            <a:grpSpLocks/>
          </p:cNvGrpSpPr>
          <p:nvPr/>
        </p:nvGrpSpPr>
        <p:grpSpPr bwMode="auto">
          <a:xfrm>
            <a:off x="4291933" y="2594714"/>
            <a:ext cx="593381" cy="593381"/>
            <a:chOff x="-3781305" y="3065460"/>
            <a:chExt cx="1777999" cy="1777999"/>
          </a:xfrm>
          <a:solidFill>
            <a:schemeClr val="bg1"/>
          </a:solidFill>
        </p:grpSpPr>
        <p:sp>
          <p:nvSpPr>
            <p:cNvPr id="39"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0"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grpSp>
        <p:nvGrpSpPr>
          <p:cNvPr id="41" name="Group 38"/>
          <p:cNvGrpSpPr>
            <a:grpSpLocks/>
          </p:cNvGrpSpPr>
          <p:nvPr/>
        </p:nvGrpSpPr>
        <p:grpSpPr bwMode="auto">
          <a:xfrm>
            <a:off x="2450988" y="3860129"/>
            <a:ext cx="593381" cy="593381"/>
            <a:chOff x="-3781305" y="3065460"/>
            <a:chExt cx="1777999" cy="1777999"/>
          </a:xfrm>
          <a:solidFill>
            <a:schemeClr val="bg1"/>
          </a:solidFill>
        </p:grpSpPr>
        <p:sp>
          <p:nvSpPr>
            <p:cNvPr id="42"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43"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44" name="Rectangle 43"/>
          <p:cNvSpPr/>
          <p:nvPr/>
        </p:nvSpPr>
        <p:spPr>
          <a:xfrm>
            <a:off x="1787864" y="1288427"/>
            <a:ext cx="2178276" cy="102893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pPr marL="400050" indent="-400050"/>
            <a:r>
              <a:rPr lang="en-US" sz="2800" dirty="0" smtClean="0">
                <a:latin typeface="+mj-lt"/>
              </a:rPr>
              <a:t>Tools</a:t>
            </a:r>
            <a:endParaRPr lang="en-US" sz="2800" dirty="0">
              <a:latin typeface="+mj-lt"/>
            </a:endParaRPr>
          </a:p>
        </p:txBody>
      </p:sp>
      <p:sp>
        <p:nvSpPr>
          <p:cNvPr id="45" name="Rectangle 44"/>
          <p:cNvSpPr/>
          <p:nvPr/>
        </p:nvSpPr>
        <p:spPr>
          <a:xfrm>
            <a:off x="1787864" y="2374768"/>
            <a:ext cx="2178276" cy="1033272"/>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r>
              <a:rPr lang="en-US" sz="2800" dirty="0" smtClean="0">
                <a:latin typeface="+mj-lt"/>
              </a:rPr>
              <a:t>Skills</a:t>
            </a:r>
            <a:endParaRPr lang="en-US" sz="2800" dirty="0">
              <a:latin typeface="+mj-lt"/>
            </a:endParaRPr>
          </a:p>
        </p:txBody>
      </p:sp>
      <p:grpSp>
        <p:nvGrpSpPr>
          <p:cNvPr id="456" name="Group 2"/>
          <p:cNvGrpSpPr/>
          <p:nvPr/>
        </p:nvGrpSpPr>
        <p:grpSpPr>
          <a:xfrm>
            <a:off x="-2044" y="6513076"/>
            <a:ext cx="12194043" cy="354000"/>
            <a:chOff x="2577137" y="4571778"/>
            <a:chExt cx="9101124" cy="1390560"/>
          </a:xfrm>
        </p:grpSpPr>
        <p:sp>
          <p:nvSpPr>
            <p:cNvPr id="457" name="TextBox 4"/>
            <p:cNvSpPr txBox="1"/>
            <p:nvPr/>
          </p:nvSpPr>
          <p:spPr>
            <a:xfrm>
              <a:off x="2577137" y="4571778"/>
              <a:ext cx="3034890" cy="1390458"/>
            </a:xfrm>
            <a:prstGeom prst="rect">
              <a:avLst/>
            </a:prstGeom>
            <a:solidFill>
              <a:schemeClr val="accent2"/>
            </a:solidFill>
          </p:spPr>
          <p:txBody>
            <a:bodyPr wrap="square" lIns="457200" tIns="137160" rIns="365760" rtlCol="0">
              <a:noAutofit/>
            </a:bodyPr>
            <a:lstStyle/>
            <a:p>
              <a:pPr>
                <a:lnSpc>
                  <a:spcPts val="3000"/>
                </a:lnSpc>
              </a:pPr>
              <a:r>
                <a:rPr lang="en-US" sz="2800" dirty="0" smtClean="0">
                  <a:solidFill>
                    <a:srgbClr val="FFFFFF"/>
                  </a:solidFill>
                  <a:latin typeface="Segoe UI Light"/>
                </a:rPr>
                <a:t> </a:t>
              </a:r>
              <a:endParaRPr lang="en-US" sz="2800" dirty="0">
                <a:solidFill>
                  <a:srgbClr val="FFFFFF"/>
                </a:solidFill>
                <a:latin typeface="Segoe UI Light"/>
              </a:endParaRPr>
            </a:p>
          </p:txBody>
        </p:sp>
        <p:sp>
          <p:nvSpPr>
            <p:cNvPr id="458" name="TextBox 6"/>
            <p:cNvSpPr txBox="1"/>
            <p:nvPr/>
          </p:nvSpPr>
          <p:spPr>
            <a:xfrm>
              <a:off x="5612027" y="4572324"/>
              <a:ext cx="6066234" cy="1390014"/>
            </a:xfrm>
            <a:prstGeom prst="rect">
              <a:avLst/>
            </a:prstGeom>
            <a:solidFill>
              <a:schemeClr val="accent2">
                <a:lumMod val="50000"/>
              </a:schemeClr>
            </a:solidFill>
          </p:spPr>
          <p:txBody>
            <a:bodyPr wrap="square" lIns="457200" tIns="137160" rIns="640080" rtlCol="0">
              <a:noAutofit/>
            </a:bodyPr>
            <a:lstStyle/>
            <a:p>
              <a:pPr defTabSz="913949">
                <a:lnSpc>
                  <a:spcPts val="2941"/>
                </a:lnSpc>
                <a:defRPr/>
              </a:pPr>
              <a:endParaRPr lang="en-US" sz="2800" kern="0" dirty="0">
                <a:solidFill>
                  <a:srgbClr val="FFFFFF"/>
                </a:solidFill>
                <a:latin typeface="Segoe UI Light"/>
              </a:endParaRPr>
            </a:p>
          </p:txBody>
        </p:sp>
      </p:grpSp>
      <p:sp>
        <p:nvSpPr>
          <p:cNvPr id="263" name="Freeform 262"/>
          <p:cNvSpPr>
            <a:spLocks/>
          </p:cNvSpPr>
          <p:nvPr/>
        </p:nvSpPr>
        <p:spPr bwMode="auto">
          <a:xfrm>
            <a:off x="7457272" y="5143095"/>
            <a:ext cx="4734728" cy="1388729"/>
          </a:xfrm>
          <a:custGeom>
            <a:avLst/>
            <a:gdLst>
              <a:gd name="T0" fmla="*/ 0 w 1014"/>
              <a:gd name="T1" fmla="*/ 296 h 296"/>
              <a:gd name="T2" fmla="*/ 0 w 1014"/>
              <a:gd name="T3" fmla="*/ 296 h 296"/>
              <a:gd name="T4" fmla="*/ 1014 w 1014"/>
              <a:gd name="T5" fmla="*/ 296 h 296"/>
              <a:gd name="T6" fmla="*/ 1014 w 1014"/>
              <a:gd name="T7" fmla="*/ 238 h 296"/>
              <a:gd name="T8" fmla="*/ 0 w 1014"/>
              <a:gd name="T9" fmla="*/ 296 h 296"/>
            </a:gdLst>
            <a:ahLst/>
            <a:cxnLst>
              <a:cxn ang="0">
                <a:pos x="T0" y="T1"/>
              </a:cxn>
              <a:cxn ang="0">
                <a:pos x="T2" y="T3"/>
              </a:cxn>
              <a:cxn ang="0">
                <a:pos x="T4" y="T5"/>
              </a:cxn>
              <a:cxn ang="0">
                <a:pos x="T6" y="T7"/>
              </a:cxn>
              <a:cxn ang="0">
                <a:pos x="T8" y="T9"/>
              </a:cxn>
            </a:cxnLst>
            <a:rect l="0" t="0" r="r" b="b"/>
            <a:pathLst>
              <a:path w="1014" h="296">
                <a:moveTo>
                  <a:pt x="0" y="296"/>
                </a:moveTo>
                <a:cubicBezTo>
                  <a:pt x="0" y="296"/>
                  <a:pt x="0" y="296"/>
                  <a:pt x="0" y="296"/>
                </a:cubicBezTo>
                <a:cubicBezTo>
                  <a:pt x="1014" y="296"/>
                  <a:pt x="1014" y="296"/>
                  <a:pt x="1014" y="296"/>
                </a:cubicBezTo>
                <a:cubicBezTo>
                  <a:pt x="1014" y="238"/>
                  <a:pt x="1014" y="238"/>
                  <a:pt x="1014" y="238"/>
                </a:cubicBezTo>
                <a:cubicBezTo>
                  <a:pt x="714" y="0"/>
                  <a:pt x="277" y="19"/>
                  <a:pt x="0" y="296"/>
                </a:cubicBezTo>
                <a:close/>
              </a:path>
            </a:pathLst>
          </a:custGeom>
          <a:solidFill>
            <a:srgbClr val="7FBA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64" name="Freeform 29"/>
          <p:cNvSpPr>
            <a:spLocks/>
          </p:cNvSpPr>
          <p:nvPr/>
        </p:nvSpPr>
        <p:spPr bwMode="auto">
          <a:xfrm>
            <a:off x="5382650" y="5790551"/>
            <a:ext cx="5459181" cy="735611"/>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265" name="Group 264"/>
          <p:cNvGrpSpPr/>
          <p:nvPr/>
        </p:nvGrpSpPr>
        <p:grpSpPr>
          <a:xfrm>
            <a:off x="7588138" y="5563543"/>
            <a:ext cx="174773" cy="338749"/>
            <a:chOff x="8003343" y="6072433"/>
            <a:chExt cx="145517" cy="282045"/>
          </a:xfrm>
        </p:grpSpPr>
        <p:sp>
          <p:nvSpPr>
            <p:cNvPr id="266"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67"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68"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sp>
        <p:nvSpPr>
          <p:cNvPr id="269" name="Freeform 29"/>
          <p:cNvSpPr>
            <a:spLocks/>
          </p:cNvSpPr>
          <p:nvPr/>
        </p:nvSpPr>
        <p:spPr bwMode="auto">
          <a:xfrm>
            <a:off x="7563002" y="5914758"/>
            <a:ext cx="3631876" cy="611145"/>
          </a:xfrm>
          <a:custGeom>
            <a:avLst/>
            <a:gdLst>
              <a:gd name="T0" fmla="*/ 344 w 556"/>
              <a:gd name="T1" fmla="*/ 21 h 130"/>
              <a:gd name="T2" fmla="*/ 344 w 556"/>
              <a:gd name="T3" fmla="*/ 21 h 130"/>
              <a:gd name="T4" fmla="*/ 0 w 556"/>
              <a:gd name="T5" fmla="*/ 130 h 130"/>
              <a:gd name="T6" fmla="*/ 197 w 556"/>
              <a:gd name="T7" fmla="*/ 130 h 130"/>
              <a:gd name="T8" fmla="*/ 556 w 556"/>
              <a:gd name="T9" fmla="*/ 130 h 130"/>
              <a:gd name="T10" fmla="*/ 344 w 556"/>
              <a:gd name="T11" fmla="*/ 21 h 130"/>
            </a:gdLst>
            <a:ahLst/>
            <a:cxnLst>
              <a:cxn ang="0">
                <a:pos x="T0" y="T1"/>
              </a:cxn>
              <a:cxn ang="0">
                <a:pos x="T2" y="T3"/>
              </a:cxn>
              <a:cxn ang="0">
                <a:pos x="T4" y="T5"/>
              </a:cxn>
              <a:cxn ang="0">
                <a:pos x="T6" y="T7"/>
              </a:cxn>
              <a:cxn ang="0">
                <a:pos x="T8" y="T9"/>
              </a:cxn>
              <a:cxn ang="0">
                <a:pos x="T10" y="T11"/>
              </a:cxn>
            </a:cxnLst>
            <a:rect l="0" t="0" r="r" b="b"/>
            <a:pathLst>
              <a:path w="556" h="130">
                <a:moveTo>
                  <a:pt x="344" y="21"/>
                </a:moveTo>
                <a:cubicBezTo>
                  <a:pt x="344" y="21"/>
                  <a:pt x="344" y="21"/>
                  <a:pt x="344" y="21"/>
                </a:cubicBezTo>
                <a:cubicBezTo>
                  <a:pt x="223" y="0"/>
                  <a:pt x="94" y="37"/>
                  <a:pt x="0" y="130"/>
                </a:cubicBezTo>
                <a:cubicBezTo>
                  <a:pt x="197" y="130"/>
                  <a:pt x="197" y="130"/>
                  <a:pt x="197" y="130"/>
                </a:cubicBezTo>
                <a:cubicBezTo>
                  <a:pt x="556" y="130"/>
                  <a:pt x="556" y="130"/>
                  <a:pt x="556" y="130"/>
                </a:cubicBezTo>
                <a:cubicBezTo>
                  <a:pt x="496" y="70"/>
                  <a:pt x="422" y="34"/>
                  <a:pt x="344"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nvGrpSpPr>
          <p:cNvPr id="270" name="Group 269"/>
          <p:cNvGrpSpPr/>
          <p:nvPr/>
        </p:nvGrpSpPr>
        <p:grpSpPr>
          <a:xfrm>
            <a:off x="11025746" y="5293431"/>
            <a:ext cx="210318" cy="407646"/>
            <a:chOff x="8003343" y="6072433"/>
            <a:chExt cx="145517" cy="282045"/>
          </a:xfrm>
        </p:grpSpPr>
        <p:sp>
          <p:nvSpPr>
            <p:cNvPr id="271"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72"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73"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274" name="Group 273"/>
          <p:cNvGrpSpPr/>
          <p:nvPr/>
        </p:nvGrpSpPr>
        <p:grpSpPr>
          <a:xfrm>
            <a:off x="7861333" y="5555044"/>
            <a:ext cx="174773" cy="338749"/>
            <a:chOff x="8003343" y="6072433"/>
            <a:chExt cx="145517" cy="282045"/>
          </a:xfrm>
        </p:grpSpPr>
        <p:sp>
          <p:nvSpPr>
            <p:cNvPr id="275"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76"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77"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278" name="Group 277"/>
          <p:cNvGrpSpPr/>
          <p:nvPr/>
        </p:nvGrpSpPr>
        <p:grpSpPr>
          <a:xfrm>
            <a:off x="6019716" y="5886760"/>
            <a:ext cx="174773" cy="338749"/>
            <a:chOff x="8003343" y="6072433"/>
            <a:chExt cx="145517" cy="282045"/>
          </a:xfrm>
        </p:grpSpPr>
        <p:sp>
          <p:nvSpPr>
            <p:cNvPr id="279"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80"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81"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282" name="Group 281"/>
          <p:cNvGrpSpPr/>
          <p:nvPr/>
        </p:nvGrpSpPr>
        <p:grpSpPr>
          <a:xfrm>
            <a:off x="11704693" y="5610984"/>
            <a:ext cx="210318" cy="407646"/>
            <a:chOff x="8003343" y="6072433"/>
            <a:chExt cx="145517" cy="282045"/>
          </a:xfrm>
        </p:grpSpPr>
        <p:sp>
          <p:nvSpPr>
            <p:cNvPr id="283" name="Freeform 14"/>
            <p:cNvSpPr>
              <a:spLocks/>
            </p:cNvSpPr>
            <p:nvPr/>
          </p:nvSpPr>
          <p:spPr bwMode="auto">
            <a:xfrm>
              <a:off x="8061978" y="6244485"/>
              <a:ext cx="29959" cy="109993"/>
            </a:xfrm>
            <a:custGeom>
              <a:avLst/>
              <a:gdLst>
                <a:gd name="T0" fmla="*/ 70 w 70"/>
                <a:gd name="T1" fmla="*/ 257 h 257"/>
                <a:gd name="T2" fmla="*/ 70 w 70"/>
                <a:gd name="T3" fmla="*/ 257 h 257"/>
                <a:gd name="T4" fmla="*/ 0 w 70"/>
                <a:gd name="T5" fmla="*/ 257 h 257"/>
                <a:gd name="T6" fmla="*/ 0 w 70"/>
                <a:gd name="T7" fmla="*/ 0 h 257"/>
                <a:gd name="T8" fmla="*/ 70 w 70"/>
                <a:gd name="T9" fmla="*/ 0 h 257"/>
                <a:gd name="T10" fmla="*/ 70 w 70"/>
                <a:gd name="T11" fmla="*/ 257 h 257"/>
                <a:gd name="T12" fmla="*/ 70 w 70"/>
                <a:gd name="T13" fmla="*/ 257 h 257"/>
                <a:gd name="T14" fmla="*/ 70 w 70"/>
                <a:gd name="T15" fmla="*/ 257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57">
                  <a:moveTo>
                    <a:pt x="70" y="257"/>
                  </a:moveTo>
                  <a:lnTo>
                    <a:pt x="70" y="257"/>
                  </a:lnTo>
                  <a:lnTo>
                    <a:pt x="0" y="257"/>
                  </a:lnTo>
                  <a:lnTo>
                    <a:pt x="0" y="0"/>
                  </a:lnTo>
                  <a:lnTo>
                    <a:pt x="70" y="0"/>
                  </a:lnTo>
                  <a:lnTo>
                    <a:pt x="70" y="257"/>
                  </a:lnTo>
                  <a:lnTo>
                    <a:pt x="70" y="257"/>
                  </a:lnTo>
                  <a:lnTo>
                    <a:pt x="70" y="257"/>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84" name="Freeform 15"/>
            <p:cNvSpPr>
              <a:spLocks/>
            </p:cNvSpPr>
            <p:nvPr/>
          </p:nvSpPr>
          <p:spPr bwMode="auto">
            <a:xfrm>
              <a:off x="8003343" y="6147759"/>
              <a:ext cx="145517" cy="146373"/>
            </a:xfrm>
            <a:custGeom>
              <a:avLst/>
              <a:gdLst>
                <a:gd name="T0" fmla="*/ 97 w 97"/>
                <a:gd name="T1" fmla="*/ 48 h 97"/>
                <a:gd name="T2" fmla="*/ 97 w 97"/>
                <a:gd name="T3" fmla="*/ 48 h 97"/>
                <a:gd name="T4" fmla="*/ 48 w 97"/>
                <a:gd name="T5" fmla="*/ 97 h 97"/>
                <a:gd name="T6" fmla="*/ 0 w 97"/>
                <a:gd name="T7" fmla="*/ 48 h 97"/>
                <a:gd name="T8" fmla="*/ 48 w 97"/>
                <a:gd name="T9" fmla="*/ 0 h 97"/>
                <a:gd name="T10" fmla="*/ 97 w 97"/>
                <a:gd name="T11" fmla="*/ 48 h 97"/>
              </a:gdLst>
              <a:ahLst/>
              <a:cxnLst>
                <a:cxn ang="0">
                  <a:pos x="T0" y="T1"/>
                </a:cxn>
                <a:cxn ang="0">
                  <a:pos x="T2" y="T3"/>
                </a:cxn>
                <a:cxn ang="0">
                  <a:pos x="T4" y="T5"/>
                </a:cxn>
                <a:cxn ang="0">
                  <a:pos x="T6" y="T7"/>
                </a:cxn>
                <a:cxn ang="0">
                  <a:pos x="T8" y="T9"/>
                </a:cxn>
                <a:cxn ang="0">
                  <a:pos x="T10" y="T11"/>
                </a:cxn>
              </a:cxnLst>
              <a:rect l="0" t="0" r="r" b="b"/>
              <a:pathLst>
                <a:path w="97" h="97">
                  <a:moveTo>
                    <a:pt x="97" y="48"/>
                  </a:moveTo>
                  <a:cubicBezTo>
                    <a:pt x="97" y="48"/>
                    <a:pt x="97" y="48"/>
                    <a:pt x="97" y="48"/>
                  </a:cubicBezTo>
                  <a:cubicBezTo>
                    <a:pt x="97" y="75"/>
                    <a:pt x="75" y="97"/>
                    <a:pt x="48" y="97"/>
                  </a:cubicBezTo>
                  <a:cubicBezTo>
                    <a:pt x="22" y="97"/>
                    <a:pt x="0" y="75"/>
                    <a:pt x="0" y="48"/>
                  </a:cubicBezTo>
                  <a:cubicBezTo>
                    <a:pt x="0" y="22"/>
                    <a:pt x="22" y="0"/>
                    <a:pt x="48" y="0"/>
                  </a:cubicBezTo>
                  <a:cubicBezTo>
                    <a:pt x="75" y="0"/>
                    <a:pt x="97" y="22"/>
                    <a:pt x="97" y="48"/>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sp>
          <p:nvSpPr>
            <p:cNvPr id="285" name="Freeform 16"/>
            <p:cNvSpPr>
              <a:spLocks/>
            </p:cNvSpPr>
            <p:nvPr/>
          </p:nvSpPr>
          <p:spPr bwMode="auto">
            <a:xfrm>
              <a:off x="8022603" y="6072433"/>
              <a:ext cx="106570" cy="106997"/>
            </a:xfrm>
            <a:custGeom>
              <a:avLst/>
              <a:gdLst>
                <a:gd name="T0" fmla="*/ 71 w 71"/>
                <a:gd name="T1" fmla="*/ 35 h 71"/>
                <a:gd name="T2" fmla="*/ 71 w 71"/>
                <a:gd name="T3" fmla="*/ 35 h 71"/>
                <a:gd name="T4" fmla="*/ 35 w 71"/>
                <a:gd name="T5" fmla="*/ 71 h 71"/>
                <a:gd name="T6" fmla="*/ 0 w 71"/>
                <a:gd name="T7" fmla="*/ 35 h 71"/>
                <a:gd name="T8" fmla="*/ 35 w 71"/>
                <a:gd name="T9" fmla="*/ 0 h 71"/>
                <a:gd name="T10" fmla="*/ 71 w 71"/>
                <a:gd name="T11" fmla="*/ 35 h 71"/>
              </a:gdLst>
              <a:ahLst/>
              <a:cxnLst>
                <a:cxn ang="0">
                  <a:pos x="T0" y="T1"/>
                </a:cxn>
                <a:cxn ang="0">
                  <a:pos x="T2" y="T3"/>
                </a:cxn>
                <a:cxn ang="0">
                  <a:pos x="T4" y="T5"/>
                </a:cxn>
                <a:cxn ang="0">
                  <a:pos x="T6" y="T7"/>
                </a:cxn>
                <a:cxn ang="0">
                  <a:pos x="T8" y="T9"/>
                </a:cxn>
                <a:cxn ang="0">
                  <a:pos x="T10" y="T11"/>
                </a:cxn>
              </a:cxnLst>
              <a:rect l="0" t="0" r="r" b="b"/>
              <a:pathLst>
                <a:path w="71" h="71">
                  <a:moveTo>
                    <a:pt x="71" y="35"/>
                  </a:moveTo>
                  <a:cubicBezTo>
                    <a:pt x="71" y="35"/>
                    <a:pt x="71" y="35"/>
                    <a:pt x="71" y="35"/>
                  </a:cubicBezTo>
                  <a:cubicBezTo>
                    <a:pt x="71" y="55"/>
                    <a:pt x="55" y="71"/>
                    <a:pt x="35" y="71"/>
                  </a:cubicBezTo>
                  <a:cubicBezTo>
                    <a:pt x="16" y="71"/>
                    <a:pt x="0" y="55"/>
                    <a:pt x="0" y="35"/>
                  </a:cubicBezTo>
                  <a:cubicBezTo>
                    <a:pt x="0" y="16"/>
                    <a:pt x="16" y="0"/>
                    <a:pt x="35" y="0"/>
                  </a:cubicBezTo>
                  <a:cubicBezTo>
                    <a:pt x="55" y="0"/>
                    <a:pt x="71" y="16"/>
                    <a:pt x="71" y="35"/>
                  </a:cubicBezTo>
                  <a:close/>
                </a:path>
              </a:pathLst>
            </a:custGeom>
            <a:solidFill>
              <a:srgbClr val="79A500"/>
            </a:solidFill>
            <a:ln>
              <a:noFill/>
            </a:ln>
            <a:extLst/>
          </p:spPr>
          <p:txBody>
            <a:bodyPr vert="horz" wrap="square" lIns="89642" tIns="44821" rIns="89642" bIns="44821" numCol="1" anchor="t" anchorCtr="0" compatLnSpc="1">
              <a:prstTxWarp prst="textNoShape">
                <a:avLst/>
              </a:prstTxWarp>
            </a:bodyPr>
            <a:lstStyle/>
            <a:p>
              <a:pPr marL="0" marR="0" lvl="0" indent="0" defTabSz="913949"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000000"/>
                </a:solidFill>
                <a:effectLst/>
                <a:uLnTx/>
                <a:uFillTx/>
              </a:endParaRPr>
            </a:p>
          </p:txBody>
        </p:sp>
      </p:grpSp>
      <p:grpSp>
        <p:nvGrpSpPr>
          <p:cNvPr id="286" name="Group 37"/>
          <p:cNvGrpSpPr/>
          <p:nvPr/>
        </p:nvGrpSpPr>
        <p:grpSpPr>
          <a:xfrm>
            <a:off x="8591017" y="4790944"/>
            <a:ext cx="623814" cy="1785215"/>
            <a:chOff x="5893176" y="3792885"/>
            <a:chExt cx="585200" cy="1674708"/>
          </a:xfrm>
        </p:grpSpPr>
        <p:sp>
          <p:nvSpPr>
            <p:cNvPr id="287" name="Rectangle 630"/>
            <p:cNvSpPr>
              <a:spLocks noChangeArrowheads="1"/>
            </p:cNvSpPr>
            <p:nvPr/>
          </p:nvSpPr>
          <p:spPr bwMode="auto">
            <a:xfrm>
              <a:off x="6132059" y="4189759"/>
              <a:ext cx="101114" cy="298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88" name="Freeform 631"/>
            <p:cNvSpPr>
              <a:spLocks/>
            </p:cNvSpPr>
            <p:nvPr/>
          </p:nvSpPr>
          <p:spPr bwMode="auto">
            <a:xfrm>
              <a:off x="6048639"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89" name="Freeform 632"/>
            <p:cNvSpPr>
              <a:spLocks/>
            </p:cNvSpPr>
            <p:nvPr/>
          </p:nvSpPr>
          <p:spPr bwMode="auto">
            <a:xfrm>
              <a:off x="6188936" y="5401869"/>
              <a:ext cx="125129" cy="65724"/>
            </a:xfrm>
            <a:custGeom>
              <a:avLst/>
              <a:gdLst>
                <a:gd name="T0" fmla="*/ 21 w 42"/>
                <a:gd name="T1" fmla="*/ 0 h 22"/>
                <a:gd name="T2" fmla="*/ 0 w 42"/>
                <a:gd name="T3" fmla="*/ 22 h 22"/>
                <a:gd name="T4" fmla="*/ 42 w 42"/>
                <a:gd name="T5" fmla="*/ 22 h 22"/>
                <a:gd name="T6" fmla="*/ 21 w 42"/>
                <a:gd name="T7" fmla="*/ 0 h 22"/>
              </a:gdLst>
              <a:ahLst/>
              <a:cxnLst>
                <a:cxn ang="0">
                  <a:pos x="T0" y="T1"/>
                </a:cxn>
                <a:cxn ang="0">
                  <a:pos x="T2" y="T3"/>
                </a:cxn>
                <a:cxn ang="0">
                  <a:pos x="T4" y="T5"/>
                </a:cxn>
                <a:cxn ang="0">
                  <a:pos x="T6" y="T7"/>
                </a:cxn>
              </a:cxnLst>
              <a:rect l="0" t="0" r="r" b="b"/>
              <a:pathLst>
                <a:path w="42" h="22">
                  <a:moveTo>
                    <a:pt x="21" y="0"/>
                  </a:moveTo>
                  <a:cubicBezTo>
                    <a:pt x="9" y="0"/>
                    <a:pt x="0" y="10"/>
                    <a:pt x="0" y="22"/>
                  </a:cubicBezTo>
                  <a:cubicBezTo>
                    <a:pt x="42" y="22"/>
                    <a:pt x="42" y="22"/>
                    <a:pt x="42" y="22"/>
                  </a:cubicBezTo>
                  <a:cubicBezTo>
                    <a:pt x="42" y="10"/>
                    <a:pt x="33" y="0"/>
                    <a:pt x="2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0" name="Freeform 633"/>
            <p:cNvSpPr>
              <a:spLocks/>
            </p:cNvSpPr>
            <p:nvPr/>
          </p:nvSpPr>
          <p:spPr bwMode="auto">
            <a:xfrm>
              <a:off x="6092877" y="3929390"/>
              <a:ext cx="197173" cy="236355"/>
            </a:xfrm>
            <a:custGeom>
              <a:avLst/>
              <a:gdLst>
                <a:gd name="T0" fmla="*/ 59 w 66"/>
                <a:gd name="T1" fmla="*/ 45 h 79"/>
                <a:gd name="T2" fmla="*/ 23 w 66"/>
                <a:gd name="T3" fmla="*/ 74 h 79"/>
                <a:gd name="T4" fmla="*/ 6 w 66"/>
                <a:gd name="T5" fmla="*/ 30 h 79"/>
                <a:gd name="T6" fmla="*/ 46 w 66"/>
                <a:gd name="T7" fmla="*/ 5 h 79"/>
                <a:gd name="T8" fmla="*/ 59 w 66"/>
                <a:gd name="T9" fmla="*/ 45 h 79"/>
              </a:gdLst>
              <a:ahLst/>
              <a:cxnLst>
                <a:cxn ang="0">
                  <a:pos x="T0" y="T1"/>
                </a:cxn>
                <a:cxn ang="0">
                  <a:pos x="T2" y="T3"/>
                </a:cxn>
                <a:cxn ang="0">
                  <a:pos x="T4" y="T5"/>
                </a:cxn>
                <a:cxn ang="0">
                  <a:pos x="T6" y="T7"/>
                </a:cxn>
                <a:cxn ang="0">
                  <a:pos x="T8" y="T9"/>
                </a:cxn>
              </a:cxnLst>
              <a:rect l="0" t="0" r="r" b="b"/>
              <a:pathLst>
                <a:path w="66" h="79">
                  <a:moveTo>
                    <a:pt x="59" y="45"/>
                  </a:moveTo>
                  <a:cubicBezTo>
                    <a:pt x="53" y="64"/>
                    <a:pt x="39" y="79"/>
                    <a:pt x="23" y="74"/>
                  </a:cubicBezTo>
                  <a:cubicBezTo>
                    <a:pt x="8" y="69"/>
                    <a:pt x="0" y="49"/>
                    <a:pt x="6" y="30"/>
                  </a:cubicBezTo>
                  <a:cubicBezTo>
                    <a:pt x="13" y="11"/>
                    <a:pt x="30" y="0"/>
                    <a:pt x="46" y="5"/>
                  </a:cubicBezTo>
                  <a:cubicBezTo>
                    <a:pt x="62" y="10"/>
                    <a:pt x="66" y="26"/>
                    <a:pt x="59"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1" name="Freeform 634"/>
            <p:cNvSpPr>
              <a:spLocks/>
            </p:cNvSpPr>
            <p:nvPr/>
          </p:nvSpPr>
          <p:spPr bwMode="auto">
            <a:xfrm>
              <a:off x="6066334" y="3902847"/>
              <a:ext cx="194645" cy="221188"/>
            </a:xfrm>
            <a:custGeom>
              <a:avLst/>
              <a:gdLst>
                <a:gd name="T0" fmla="*/ 56 w 65"/>
                <a:gd name="T1" fmla="*/ 24 h 74"/>
                <a:gd name="T2" fmla="*/ 50 w 65"/>
                <a:gd name="T3" fmla="*/ 67 h 74"/>
                <a:gd name="T4" fmla="*/ 10 w 65"/>
                <a:gd name="T5" fmla="*/ 51 h 74"/>
                <a:gd name="T6" fmla="*/ 15 w 65"/>
                <a:gd name="T7" fmla="*/ 8 h 74"/>
                <a:gd name="T8" fmla="*/ 56 w 65"/>
                <a:gd name="T9" fmla="*/ 24 h 74"/>
              </a:gdLst>
              <a:ahLst/>
              <a:cxnLst>
                <a:cxn ang="0">
                  <a:pos x="T0" y="T1"/>
                </a:cxn>
                <a:cxn ang="0">
                  <a:pos x="T2" y="T3"/>
                </a:cxn>
                <a:cxn ang="0">
                  <a:pos x="T4" y="T5"/>
                </a:cxn>
                <a:cxn ang="0">
                  <a:pos x="T6" y="T7"/>
                </a:cxn>
                <a:cxn ang="0">
                  <a:pos x="T8" y="T9"/>
                </a:cxn>
              </a:cxnLst>
              <a:rect l="0" t="0" r="r" b="b"/>
              <a:pathLst>
                <a:path w="65" h="74">
                  <a:moveTo>
                    <a:pt x="56" y="24"/>
                  </a:moveTo>
                  <a:cubicBezTo>
                    <a:pt x="65" y="40"/>
                    <a:pt x="63" y="59"/>
                    <a:pt x="50" y="67"/>
                  </a:cubicBezTo>
                  <a:cubicBezTo>
                    <a:pt x="37" y="74"/>
                    <a:pt x="19" y="67"/>
                    <a:pt x="10" y="51"/>
                  </a:cubicBezTo>
                  <a:cubicBezTo>
                    <a:pt x="0" y="34"/>
                    <a:pt x="3" y="15"/>
                    <a:pt x="15" y="8"/>
                  </a:cubicBezTo>
                  <a:cubicBezTo>
                    <a:pt x="28" y="0"/>
                    <a:pt x="46" y="7"/>
                    <a:pt x="56" y="2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2" name="Freeform 635"/>
            <p:cNvSpPr>
              <a:spLocks/>
            </p:cNvSpPr>
            <p:nvPr/>
          </p:nvSpPr>
          <p:spPr bwMode="auto">
            <a:xfrm>
              <a:off x="6132059" y="4108868"/>
              <a:ext cx="101114" cy="104906"/>
            </a:xfrm>
            <a:custGeom>
              <a:avLst/>
              <a:gdLst>
                <a:gd name="T0" fmla="*/ 80 w 80"/>
                <a:gd name="T1" fmla="*/ 64 h 83"/>
                <a:gd name="T2" fmla="*/ 40 w 80"/>
                <a:gd name="T3" fmla="*/ 83 h 83"/>
                <a:gd name="T4" fmla="*/ 0 w 80"/>
                <a:gd name="T5" fmla="*/ 64 h 83"/>
                <a:gd name="T6" fmla="*/ 0 w 80"/>
                <a:gd name="T7" fmla="*/ 0 h 83"/>
                <a:gd name="T8" fmla="*/ 80 w 80"/>
                <a:gd name="T9" fmla="*/ 0 h 83"/>
                <a:gd name="T10" fmla="*/ 80 w 80"/>
                <a:gd name="T11" fmla="*/ 64 h 83"/>
              </a:gdLst>
              <a:ahLst/>
              <a:cxnLst>
                <a:cxn ang="0">
                  <a:pos x="T0" y="T1"/>
                </a:cxn>
                <a:cxn ang="0">
                  <a:pos x="T2" y="T3"/>
                </a:cxn>
                <a:cxn ang="0">
                  <a:pos x="T4" y="T5"/>
                </a:cxn>
                <a:cxn ang="0">
                  <a:pos x="T6" y="T7"/>
                </a:cxn>
                <a:cxn ang="0">
                  <a:pos x="T8" y="T9"/>
                </a:cxn>
                <a:cxn ang="0">
                  <a:pos x="T10" y="T11"/>
                </a:cxn>
              </a:cxnLst>
              <a:rect l="0" t="0" r="r" b="b"/>
              <a:pathLst>
                <a:path w="80" h="83">
                  <a:moveTo>
                    <a:pt x="80" y="64"/>
                  </a:moveTo>
                  <a:lnTo>
                    <a:pt x="40" y="83"/>
                  </a:lnTo>
                  <a:lnTo>
                    <a:pt x="0" y="64"/>
                  </a:lnTo>
                  <a:lnTo>
                    <a:pt x="0" y="0"/>
                  </a:lnTo>
                  <a:lnTo>
                    <a:pt x="80" y="0"/>
                  </a:lnTo>
                  <a:lnTo>
                    <a:pt x="80" y="64"/>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3" name="Freeform 636"/>
            <p:cNvSpPr>
              <a:spLocks/>
            </p:cNvSpPr>
            <p:nvPr/>
          </p:nvSpPr>
          <p:spPr bwMode="auto">
            <a:xfrm>
              <a:off x="6153546" y="4213774"/>
              <a:ext cx="56877" cy="399402"/>
            </a:xfrm>
            <a:custGeom>
              <a:avLst/>
              <a:gdLst>
                <a:gd name="T0" fmla="*/ 35 w 45"/>
                <a:gd name="T1" fmla="*/ 23 h 316"/>
                <a:gd name="T2" fmla="*/ 45 w 45"/>
                <a:gd name="T3" fmla="*/ 19 h 316"/>
                <a:gd name="T4" fmla="*/ 23 w 45"/>
                <a:gd name="T5" fmla="*/ 0 h 316"/>
                <a:gd name="T6" fmla="*/ 0 w 45"/>
                <a:gd name="T7" fmla="*/ 19 h 316"/>
                <a:gd name="T8" fmla="*/ 11 w 45"/>
                <a:gd name="T9" fmla="*/ 23 h 316"/>
                <a:gd name="T10" fmla="*/ 9 w 45"/>
                <a:gd name="T11" fmla="*/ 290 h 316"/>
                <a:gd name="T12" fmla="*/ 23 w 45"/>
                <a:gd name="T13" fmla="*/ 316 h 316"/>
                <a:gd name="T14" fmla="*/ 35 w 45"/>
                <a:gd name="T15" fmla="*/ 290 h 316"/>
                <a:gd name="T16" fmla="*/ 35 w 45"/>
                <a:gd name="T17" fmla="*/ 2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316">
                  <a:moveTo>
                    <a:pt x="35" y="23"/>
                  </a:moveTo>
                  <a:lnTo>
                    <a:pt x="45" y="19"/>
                  </a:lnTo>
                  <a:lnTo>
                    <a:pt x="23" y="0"/>
                  </a:lnTo>
                  <a:lnTo>
                    <a:pt x="0" y="19"/>
                  </a:lnTo>
                  <a:lnTo>
                    <a:pt x="11" y="23"/>
                  </a:lnTo>
                  <a:lnTo>
                    <a:pt x="9" y="290"/>
                  </a:lnTo>
                  <a:lnTo>
                    <a:pt x="23" y="316"/>
                  </a:lnTo>
                  <a:lnTo>
                    <a:pt x="35" y="290"/>
                  </a:lnTo>
                  <a:lnTo>
                    <a:pt x="35" y="2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4" name="Freeform 637"/>
            <p:cNvSpPr>
              <a:spLocks/>
            </p:cNvSpPr>
            <p:nvPr/>
          </p:nvSpPr>
          <p:spPr bwMode="auto">
            <a:xfrm>
              <a:off x="5893176" y="4218830"/>
              <a:ext cx="214868" cy="558658"/>
            </a:xfrm>
            <a:custGeom>
              <a:avLst/>
              <a:gdLst>
                <a:gd name="T0" fmla="*/ 72 w 72"/>
                <a:gd name="T1" fmla="*/ 8 h 187"/>
                <a:gd name="T2" fmla="*/ 43 w 72"/>
                <a:gd name="T3" fmla="*/ 0 h 187"/>
                <a:gd name="T4" fmla="*/ 0 w 72"/>
                <a:gd name="T5" fmla="*/ 187 h 187"/>
                <a:gd name="T6" fmla="*/ 29 w 72"/>
                <a:gd name="T7" fmla="*/ 187 h 187"/>
                <a:gd name="T8" fmla="*/ 72 w 72"/>
                <a:gd name="T9" fmla="*/ 8 h 187"/>
              </a:gdLst>
              <a:ahLst/>
              <a:cxnLst>
                <a:cxn ang="0">
                  <a:pos x="T0" y="T1"/>
                </a:cxn>
                <a:cxn ang="0">
                  <a:pos x="T2" y="T3"/>
                </a:cxn>
                <a:cxn ang="0">
                  <a:pos x="T4" y="T5"/>
                </a:cxn>
                <a:cxn ang="0">
                  <a:pos x="T6" y="T7"/>
                </a:cxn>
                <a:cxn ang="0">
                  <a:pos x="T8" y="T9"/>
                </a:cxn>
              </a:cxnLst>
              <a:rect l="0" t="0" r="r" b="b"/>
              <a:pathLst>
                <a:path w="72" h="187">
                  <a:moveTo>
                    <a:pt x="72" y="8"/>
                  </a:moveTo>
                  <a:cubicBezTo>
                    <a:pt x="62" y="5"/>
                    <a:pt x="53" y="3"/>
                    <a:pt x="43" y="0"/>
                  </a:cubicBezTo>
                  <a:cubicBezTo>
                    <a:pt x="15" y="60"/>
                    <a:pt x="6" y="121"/>
                    <a:pt x="0" y="187"/>
                  </a:cubicBezTo>
                  <a:cubicBezTo>
                    <a:pt x="29" y="187"/>
                    <a:pt x="29" y="187"/>
                    <a:pt x="29" y="187"/>
                  </a:cubicBezTo>
                  <a:cubicBezTo>
                    <a:pt x="36" y="123"/>
                    <a:pt x="45" y="66"/>
                    <a:pt x="72" y="8"/>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5" name="Freeform 638"/>
            <p:cNvSpPr>
              <a:spLocks/>
            </p:cNvSpPr>
            <p:nvPr/>
          </p:nvSpPr>
          <p:spPr bwMode="auto">
            <a:xfrm>
              <a:off x="6260980" y="4218830"/>
              <a:ext cx="214868" cy="558658"/>
            </a:xfrm>
            <a:custGeom>
              <a:avLst/>
              <a:gdLst>
                <a:gd name="T0" fmla="*/ 0 w 72"/>
                <a:gd name="T1" fmla="*/ 8 h 187"/>
                <a:gd name="T2" fmla="*/ 28 w 72"/>
                <a:gd name="T3" fmla="*/ 0 h 187"/>
                <a:gd name="T4" fmla="*/ 72 w 72"/>
                <a:gd name="T5" fmla="*/ 187 h 187"/>
                <a:gd name="T6" fmla="*/ 43 w 72"/>
                <a:gd name="T7" fmla="*/ 187 h 187"/>
                <a:gd name="T8" fmla="*/ 0 w 72"/>
                <a:gd name="T9" fmla="*/ 8 h 187"/>
              </a:gdLst>
              <a:ahLst/>
              <a:cxnLst>
                <a:cxn ang="0">
                  <a:pos x="T0" y="T1"/>
                </a:cxn>
                <a:cxn ang="0">
                  <a:pos x="T2" y="T3"/>
                </a:cxn>
                <a:cxn ang="0">
                  <a:pos x="T4" y="T5"/>
                </a:cxn>
                <a:cxn ang="0">
                  <a:pos x="T6" y="T7"/>
                </a:cxn>
                <a:cxn ang="0">
                  <a:pos x="T8" y="T9"/>
                </a:cxn>
              </a:cxnLst>
              <a:rect l="0" t="0" r="r" b="b"/>
              <a:pathLst>
                <a:path w="72" h="187">
                  <a:moveTo>
                    <a:pt x="0" y="8"/>
                  </a:moveTo>
                  <a:cubicBezTo>
                    <a:pt x="9" y="5"/>
                    <a:pt x="19" y="3"/>
                    <a:pt x="28" y="0"/>
                  </a:cubicBezTo>
                  <a:cubicBezTo>
                    <a:pt x="56" y="60"/>
                    <a:pt x="66" y="121"/>
                    <a:pt x="72" y="187"/>
                  </a:cubicBezTo>
                  <a:cubicBezTo>
                    <a:pt x="43" y="187"/>
                    <a:pt x="43" y="187"/>
                    <a:pt x="43" y="187"/>
                  </a:cubicBezTo>
                  <a:cubicBezTo>
                    <a:pt x="36" y="123"/>
                    <a:pt x="27" y="66"/>
                    <a:pt x="0" y="8"/>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6" name="Freeform 639"/>
            <p:cNvSpPr>
              <a:spLocks/>
            </p:cNvSpPr>
            <p:nvPr/>
          </p:nvSpPr>
          <p:spPr bwMode="auto">
            <a:xfrm>
              <a:off x="6048639" y="4828045"/>
              <a:ext cx="131449" cy="585200"/>
            </a:xfrm>
            <a:custGeom>
              <a:avLst/>
              <a:gdLst>
                <a:gd name="T0" fmla="*/ 85 w 104"/>
                <a:gd name="T1" fmla="*/ 463 h 463"/>
                <a:gd name="T2" fmla="*/ 14 w 104"/>
                <a:gd name="T3" fmla="*/ 463 h 463"/>
                <a:gd name="T4" fmla="*/ 0 w 104"/>
                <a:gd name="T5" fmla="*/ 0 h 463"/>
                <a:gd name="T6" fmla="*/ 104 w 104"/>
                <a:gd name="T7" fmla="*/ 0 h 463"/>
                <a:gd name="T8" fmla="*/ 85 w 104"/>
                <a:gd name="T9" fmla="*/ 463 h 463"/>
              </a:gdLst>
              <a:ahLst/>
              <a:cxnLst>
                <a:cxn ang="0">
                  <a:pos x="T0" y="T1"/>
                </a:cxn>
                <a:cxn ang="0">
                  <a:pos x="T2" y="T3"/>
                </a:cxn>
                <a:cxn ang="0">
                  <a:pos x="T4" y="T5"/>
                </a:cxn>
                <a:cxn ang="0">
                  <a:pos x="T6" y="T7"/>
                </a:cxn>
                <a:cxn ang="0">
                  <a:pos x="T8" y="T9"/>
                </a:cxn>
              </a:cxnLst>
              <a:rect l="0" t="0" r="r" b="b"/>
              <a:pathLst>
                <a:path w="104" h="463">
                  <a:moveTo>
                    <a:pt x="85" y="463"/>
                  </a:moveTo>
                  <a:lnTo>
                    <a:pt x="14" y="463"/>
                  </a:lnTo>
                  <a:lnTo>
                    <a:pt x="0" y="0"/>
                  </a:lnTo>
                  <a:lnTo>
                    <a:pt x="104" y="0"/>
                  </a:lnTo>
                  <a:lnTo>
                    <a:pt x="85" y="463"/>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7" name="Freeform 640"/>
            <p:cNvSpPr>
              <a:spLocks/>
            </p:cNvSpPr>
            <p:nvPr/>
          </p:nvSpPr>
          <p:spPr bwMode="auto">
            <a:xfrm>
              <a:off x="6182616" y="4828045"/>
              <a:ext cx="131449" cy="585200"/>
            </a:xfrm>
            <a:custGeom>
              <a:avLst/>
              <a:gdLst>
                <a:gd name="T0" fmla="*/ 90 w 104"/>
                <a:gd name="T1" fmla="*/ 463 h 463"/>
                <a:gd name="T2" fmla="*/ 19 w 104"/>
                <a:gd name="T3" fmla="*/ 463 h 463"/>
                <a:gd name="T4" fmla="*/ 0 w 104"/>
                <a:gd name="T5" fmla="*/ 0 h 463"/>
                <a:gd name="T6" fmla="*/ 104 w 104"/>
                <a:gd name="T7" fmla="*/ 0 h 463"/>
                <a:gd name="T8" fmla="*/ 90 w 104"/>
                <a:gd name="T9" fmla="*/ 463 h 463"/>
              </a:gdLst>
              <a:ahLst/>
              <a:cxnLst>
                <a:cxn ang="0">
                  <a:pos x="T0" y="T1"/>
                </a:cxn>
                <a:cxn ang="0">
                  <a:pos x="T2" y="T3"/>
                </a:cxn>
                <a:cxn ang="0">
                  <a:pos x="T4" y="T5"/>
                </a:cxn>
                <a:cxn ang="0">
                  <a:pos x="T6" y="T7"/>
                </a:cxn>
                <a:cxn ang="0">
                  <a:pos x="T8" y="T9"/>
                </a:cxn>
              </a:cxnLst>
              <a:rect l="0" t="0" r="r" b="b"/>
              <a:pathLst>
                <a:path w="104" h="463">
                  <a:moveTo>
                    <a:pt x="90" y="463"/>
                  </a:moveTo>
                  <a:lnTo>
                    <a:pt x="19" y="463"/>
                  </a:lnTo>
                  <a:lnTo>
                    <a:pt x="0" y="0"/>
                  </a:lnTo>
                  <a:lnTo>
                    <a:pt x="104" y="0"/>
                  </a:lnTo>
                  <a:lnTo>
                    <a:pt x="90" y="463"/>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8" name="Freeform 641"/>
            <p:cNvSpPr>
              <a:spLocks/>
            </p:cNvSpPr>
            <p:nvPr/>
          </p:nvSpPr>
          <p:spPr bwMode="auto">
            <a:xfrm>
              <a:off x="5905815" y="4777487"/>
              <a:ext cx="61933" cy="72044"/>
            </a:xfrm>
            <a:custGeom>
              <a:avLst/>
              <a:gdLst>
                <a:gd name="T0" fmla="*/ 0 w 21"/>
                <a:gd name="T1" fmla="*/ 0 h 24"/>
                <a:gd name="T2" fmla="*/ 0 w 21"/>
                <a:gd name="T3" fmla="*/ 13 h 24"/>
                <a:gd name="T4" fmla="*/ 10 w 21"/>
                <a:gd name="T5" fmla="*/ 24 h 24"/>
                <a:gd name="T6" fmla="*/ 21 w 21"/>
                <a:gd name="T7" fmla="*/ 13 h 24"/>
                <a:gd name="T8" fmla="*/ 21 w 21"/>
                <a:gd name="T9" fmla="*/ 0 h 24"/>
                <a:gd name="T10" fmla="*/ 0 w 21"/>
                <a:gd name="T11" fmla="*/ 0 h 24"/>
              </a:gdLst>
              <a:ahLst/>
              <a:cxnLst>
                <a:cxn ang="0">
                  <a:pos x="T0" y="T1"/>
                </a:cxn>
                <a:cxn ang="0">
                  <a:pos x="T2" y="T3"/>
                </a:cxn>
                <a:cxn ang="0">
                  <a:pos x="T4" y="T5"/>
                </a:cxn>
                <a:cxn ang="0">
                  <a:pos x="T6" y="T7"/>
                </a:cxn>
                <a:cxn ang="0">
                  <a:pos x="T8" y="T9"/>
                </a:cxn>
                <a:cxn ang="0">
                  <a:pos x="T10" y="T11"/>
                </a:cxn>
              </a:cxnLst>
              <a:rect l="0" t="0" r="r" b="b"/>
              <a:pathLst>
                <a:path w="21" h="24">
                  <a:moveTo>
                    <a:pt x="0" y="0"/>
                  </a:moveTo>
                  <a:cubicBezTo>
                    <a:pt x="0" y="13"/>
                    <a:pt x="0" y="13"/>
                    <a:pt x="0" y="13"/>
                  </a:cubicBezTo>
                  <a:cubicBezTo>
                    <a:pt x="0" y="19"/>
                    <a:pt x="4" y="24"/>
                    <a:pt x="10" y="24"/>
                  </a:cubicBezTo>
                  <a:cubicBezTo>
                    <a:pt x="16" y="24"/>
                    <a:pt x="21" y="19"/>
                    <a:pt x="21" y="13"/>
                  </a:cubicBezTo>
                  <a:cubicBezTo>
                    <a:pt x="21" y="0"/>
                    <a:pt x="21" y="0"/>
                    <a:pt x="21" y="0"/>
                  </a:cubicBezTo>
                  <a:lnTo>
                    <a:pt x="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299" name="Freeform 642"/>
            <p:cNvSpPr>
              <a:spLocks/>
            </p:cNvSpPr>
            <p:nvPr/>
          </p:nvSpPr>
          <p:spPr bwMode="auto">
            <a:xfrm>
              <a:off x="6397484" y="4777487"/>
              <a:ext cx="65724" cy="72044"/>
            </a:xfrm>
            <a:custGeom>
              <a:avLst/>
              <a:gdLst>
                <a:gd name="T0" fmla="*/ 0 w 22"/>
                <a:gd name="T1" fmla="*/ 0 h 24"/>
                <a:gd name="T2" fmla="*/ 0 w 22"/>
                <a:gd name="T3" fmla="*/ 13 h 24"/>
                <a:gd name="T4" fmla="*/ 11 w 22"/>
                <a:gd name="T5" fmla="*/ 24 h 24"/>
                <a:gd name="T6" fmla="*/ 22 w 22"/>
                <a:gd name="T7" fmla="*/ 13 h 24"/>
                <a:gd name="T8" fmla="*/ 22 w 22"/>
                <a:gd name="T9" fmla="*/ 0 h 24"/>
                <a:gd name="T10" fmla="*/ 0 w 22"/>
                <a:gd name="T11" fmla="*/ 0 h 24"/>
              </a:gdLst>
              <a:ahLst/>
              <a:cxnLst>
                <a:cxn ang="0">
                  <a:pos x="T0" y="T1"/>
                </a:cxn>
                <a:cxn ang="0">
                  <a:pos x="T2" y="T3"/>
                </a:cxn>
                <a:cxn ang="0">
                  <a:pos x="T4" y="T5"/>
                </a:cxn>
                <a:cxn ang="0">
                  <a:pos x="T6" y="T7"/>
                </a:cxn>
                <a:cxn ang="0">
                  <a:pos x="T8" y="T9"/>
                </a:cxn>
                <a:cxn ang="0">
                  <a:pos x="T10" y="T11"/>
                </a:cxn>
              </a:cxnLst>
              <a:rect l="0" t="0" r="r" b="b"/>
              <a:pathLst>
                <a:path w="22" h="24">
                  <a:moveTo>
                    <a:pt x="0" y="0"/>
                  </a:moveTo>
                  <a:cubicBezTo>
                    <a:pt x="0" y="13"/>
                    <a:pt x="0" y="13"/>
                    <a:pt x="0" y="13"/>
                  </a:cubicBezTo>
                  <a:cubicBezTo>
                    <a:pt x="0" y="19"/>
                    <a:pt x="5" y="24"/>
                    <a:pt x="11" y="24"/>
                  </a:cubicBezTo>
                  <a:cubicBezTo>
                    <a:pt x="17" y="24"/>
                    <a:pt x="22" y="19"/>
                    <a:pt x="22" y="13"/>
                  </a:cubicBezTo>
                  <a:cubicBezTo>
                    <a:pt x="22" y="0"/>
                    <a:pt x="22" y="0"/>
                    <a:pt x="22" y="0"/>
                  </a:cubicBezTo>
                  <a:lnTo>
                    <a:pt x="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0" name="Freeform 643"/>
            <p:cNvSpPr>
              <a:spLocks/>
            </p:cNvSpPr>
            <p:nvPr/>
          </p:nvSpPr>
          <p:spPr bwMode="auto">
            <a:xfrm>
              <a:off x="6022097" y="4189759"/>
              <a:ext cx="322302" cy="638285"/>
            </a:xfrm>
            <a:custGeom>
              <a:avLst/>
              <a:gdLst>
                <a:gd name="T0" fmla="*/ 167 w 255"/>
                <a:gd name="T1" fmla="*/ 0 h 505"/>
                <a:gd name="T2" fmla="*/ 127 w 255"/>
                <a:gd name="T3" fmla="*/ 314 h 505"/>
                <a:gd name="T4" fmla="*/ 87 w 255"/>
                <a:gd name="T5" fmla="*/ 0 h 505"/>
                <a:gd name="T6" fmla="*/ 0 w 255"/>
                <a:gd name="T7" fmla="*/ 23 h 505"/>
                <a:gd name="T8" fmla="*/ 4 w 255"/>
                <a:gd name="T9" fmla="*/ 505 h 505"/>
                <a:gd name="T10" fmla="*/ 250 w 255"/>
                <a:gd name="T11" fmla="*/ 505 h 505"/>
                <a:gd name="T12" fmla="*/ 255 w 255"/>
                <a:gd name="T13" fmla="*/ 23 h 505"/>
                <a:gd name="T14" fmla="*/ 167 w 255"/>
                <a:gd name="T15" fmla="*/ 0 h 5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505">
                  <a:moveTo>
                    <a:pt x="167" y="0"/>
                  </a:moveTo>
                  <a:lnTo>
                    <a:pt x="127" y="314"/>
                  </a:lnTo>
                  <a:lnTo>
                    <a:pt x="87" y="0"/>
                  </a:lnTo>
                  <a:lnTo>
                    <a:pt x="0" y="23"/>
                  </a:lnTo>
                  <a:lnTo>
                    <a:pt x="4" y="505"/>
                  </a:lnTo>
                  <a:lnTo>
                    <a:pt x="250" y="505"/>
                  </a:lnTo>
                  <a:lnTo>
                    <a:pt x="255" y="23"/>
                  </a:lnTo>
                  <a:lnTo>
                    <a:pt x="16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1" name="Freeform 644"/>
            <p:cNvSpPr>
              <a:spLocks/>
            </p:cNvSpPr>
            <p:nvPr/>
          </p:nvSpPr>
          <p:spPr bwMode="auto">
            <a:xfrm>
              <a:off x="6263508"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2" name="Freeform 645"/>
            <p:cNvSpPr>
              <a:spLocks/>
            </p:cNvSpPr>
            <p:nvPr/>
          </p:nvSpPr>
          <p:spPr bwMode="auto">
            <a:xfrm>
              <a:off x="6263508"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3" name="Freeform 646"/>
            <p:cNvSpPr>
              <a:spLocks/>
            </p:cNvSpPr>
            <p:nvPr/>
          </p:nvSpPr>
          <p:spPr bwMode="auto">
            <a:xfrm>
              <a:off x="6260980" y="39951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4" name="Freeform 647"/>
            <p:cNvSpPr>
              <a:spLocks/>
            </p:cNvSpPr>
            <p:nvPr/>
          </p:nvSpPr>
          <p:spPr bwMode="auto">
            <a:xfrm>
              <a:off x="6260980"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5" name="Freeform 648"/>
            <p:cNvSpPr>
              <a:spLocks/>
            </p:cNvSpPr>
            <p:nvPr/>
          </p:nvSpPr>
          <p:spPr bwMode="auto">
            <a:xfrm>
              <a:off x="6102988" y="399890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6" name="Freeform 649"/>
            <p:cNvSpPr>
              <a:spLocks/>
            </p:cNvSpPr>
            <p:nvPr/>
          </p:nvSpPr>
          <p:spPr bwMode="auto">
            <a:xfrm>
              <a:off x="6266035" y="4010281"/>
              <a:ext cx="0" cy="252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7" name="Freeform 650"/>
            <p:cNvSpPr>
              <a:spLocks/>
            </p:cNvSpPr>
            <p:nvPr/>
          </p:nvSpPr>
          <p:spPr bwMode="auto">
            <a:xfrm>
              <a:off x="6266035" y="4012809"/>
              <a:ext cx="0" cy="379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8" name="Freeform 651"/>
            <p:cNvSpPr>
              <a:spLocks/>
            </p:cNvSpPr>
            <p:nvPr/>
          </p:nvSpPr>
          <p:spPr bwMode="auto">
            <a:xfrm>
              <a:off x="6257188" y="39925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09" name="Freeform 652"/>
            <p:cNvSpPr>
              <a:spLocks/>
            </p:cNvSpPr>
            <p:nvPr/>
          </p:nvSpPr>
          <p:spPr bwMode="auto">
            <a:xfrm>
              <a:off x="6096669" y="40128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10" name="Freeform 653"/>
            <p:cNvSpPr>
              <a:spLocks/>
            </p:cNvSpPr>
            <p:nvPr/>
          </p:nvSpPr>
          <p:spPr bwMode="auto">
            <a:xfrm>
              <a:off x="6099197" y="40039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11" name="Freeform 654"/>
            <p:cNvSpPr>
              <a:spLocks/>
            </p:cNvSpPr>
            <p:nvPr/>
          </p:nvSpPr>
          <p:spPr bwMode="auto">
            <a:xfrm>
              <a:off x="6099197" y="40014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12" name="Freeform 655"/>
            <p:cNvSpPr>
              <a:spLocks/>
            </p:cNvSpPr>
            <p:nvPr/>
          </p:nvSpPr>
          <p:spPr bwMode="auto">
            <a:xfrm>
              <a:off x="6096669" y="40077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13" name="Freeform 656"/>
            <p:cNvSpPr>
              <a:spLocks/>
            </p:cNvSpPr>
            <p:nvPr/>
          </p:nvSpPr>
          <p:spPr bwMode="auto">
            <a:xfrm>
              <a:off x="6081501" y="3986267"/>
              <a:ext cx="199701" cy="179478"/>
            </a:xfrm>
            <a:custGeom>
              <a:avLst/>
              <a:gdLst>
                <a:gd name="T0" fmla="*/ 64 w 67"/>
                <a:gd name="T1" fmla="*/ 15 h 60"/>
                <a:gd name="T2" fmla="*/ 62 w 67"/>
                <a:gd name="T3" fmla="*/ 14 h 60"/>
                <a:gd name="T4" fmla="*/ 62 w 67"/>
                <a:gd name="T5" fmla="*/ 10 h 60"/>
                <a:gd name="T6" fmla="*/ 62 w 67"/>
                <a:gd name="T7" fmla="*/ 9 h 60"/>
                <a:gd name="T8" fmla="*/ 62 w 67"/>
                <a:gd name="T9" fmla="*/ 9 h 60"/>
                <a:gd name="T10" fmla="*/ 62 w 67"/>
                <a:gd name="T11" fmla="*/ 8 h 60"/>
                <a:gd name="T12" fmla="*/ 61 w 67"/>
                <a:gd name="T13" fmla="*/ 7 h 60"/>
                <a:gd name="T14" fmla="*/ 61 w 67"/>
                <a:gd name="T15" fmla="*/ 7 h 60"/>
                <a:gd name="T16" fmla="*/ 61 w 67"/>
                <a:gd name="T17" fmla="*/ 6 h 60"/>
                <a:gd name="T18" fmla="*/ 61 w 67"/>
                <a:gd name="T19" fmla="*/ 6 h 60"/>
                <a:gd name="T20" fmla="*/ 60 w 67"/>
                <a:gd name="T21" fmla="*/ 4 h 60"/>
                <a:gd name="T22" fmla="*/ 60 w 67"/>
                <a:gd name="T23" fmla="*/ 4 h 60"/>
                <a:gd name="T24" fmla="*/ 60 w 67"/>
                <a:gd name="T25" fmla="*/ 3 h 60"/>
                <a:gd name="T26" fmla="*/ 60 w 67"/>
                <a:gd name="T27" fmla="*/ 3 h 60"/>
                <a:gd name="T28" fmla="*/ 59 w 67"/>
                <a:gd name="T29" fmla="*/ 2 h 60"/>
                <a:gd name="T30" fmla="*/ 59 w 67"/>
                <a:gd name="T31" fmla="*/ 2 h 60"/>
                <a:gd name="T32" fmla="*/ 54 w 67"/>
                <a:gd name="T33" fmla="*/ 3 h 60"/>
                <a:gd name="T34" fmla="*/ 45 w 67"/>
                <a:gd name="T35" fmla="*/ 1 h 60"/>
                <a:gd name="T36" fmla="*/ 27 w 67"/>
                <a:gd name="T37" fmla="*/ 3 h 60"/>
                <a:gd name="T38" fmla="*/ 9 w 67"/>
                <a:gd name="T39" fmla="*/ 0 h 60"/>
                <a:gd name="T40" fmla="*/ 7 w 67"/>
                <a:gd name="T41" fmla="*/ 4 h 60"/>
                <a:gd name="T42" fmla="*/ 7 w 67"/>
                <a:gd name="T43" fmla="*/ 4 h 60"/>
                <a:gd name="T44" fmla="*/ 6 w 67"/>
                <a:gd name="T45" fmla="*/ 5 h 60"/>
                <a:gd name="T46" fmla="*/ 6 w 67"/>
                <a:gd name="T47" fmla="*/ 5 h 60"/>
                <a:gd name="T48" fmla="*/ 6 w 67"/>
                <a:gd name="T49" fmla="*/ 6 h 60"/>
                <a:gd name="T50" fmla="*/ 6 w 67"/>
                <a:gd name="T51" fmla="*/ 6 h 60"/>
                <a:gd name="T52" fmla="*/ 5 w 67"/>
                <a:gd name="T53" fmla="*/ 7 h 60"/>
                <a:gd name="T54" fmla="*/ 5 w 67"/>
                <a:gd name="T55" fmla="*/ 7 h 60"/>
                <a:gd name="T56" fmla="*/ 5 w 67"/>
                <a:gd name="T57" fmla="*/ 9 h 60"/>
                <a:gd name="T58" fmla="*/ 5 w 67"/>
                <a:gd name="T59" fmla="*/ 9 h 60"/>
                <a:gd name="T60" fmla="*/ 5 w 67"/>
                <a:gd name="T61" fmla="*/ 10 h 60"/>
                <a:gd name="T62" fmla="*/ 5 w 67"/>
                <a:gd name="T63" fmla="*/ 14 h 60"/>
                <a:gd name="T64" fmla="*/ 4 w 67"/>
                <a:gd name="T65" fmla="*/ 14 h 60"/>
                <a:gd name="T66" fmla="*/ 0 w 67"/>
                <a:gd name="T67" fmla="*/ 19 h 60"/>
                <a:gd name="T68" fmla="*/ 0 w 67"/>
                <a:gd name="T69" fmla="*/ 30 h 60"/>
                <a:gd name="T70" fmla="*/ 5 w 67"/>
                <a:gd name="T71" fmla="*/ 35 h 60"/>
                <a:gd name="T72" fmla="*/ 21 w 67"/>
                <a:gd name="T73" fmla="*/ 60 h 60"/>
                <a:gd name="T74" fmla="*/ 46 w 67"/>
                <a:gd name="T75" fmla="*/ 60 h 60"/>
                <a:gd name="T76" fmla="*/ 62 w 67"/>
                <a:gd name="T77" fmla="*/ 35 h 60"/>
                <a:gd name="T78" fmla="*/ 67 w 67"/>
                <a:gd name="T79" fmla="*/ 30 h 60"/>
                <a:gd name="T80" fmla="*/ 67 w 67"/>
                <a:gd name="T81" fmla="*/ 19 h 60"/>
                <a:gd name="T82" fmla="*/ 64 w 67"/>
                <a:gd name="T83" fmla="*/ 1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60">
                  <a:moveTo>
                    <a:pt x="64" y="15"/>
                  </a:moveTo>
                  <a:cubicBezTo>
                    <a:pt x="63" y="15"/>
                    <a:pt x="62" y="14"/>
                    <a:pt x="62" y="14"/>
                  </a:cubicBezTo>
                  <a:cubicBezTo>
                    <a:pt x="62" y="10"/>
                    <a:pt x="62" y="10"/>
                    <a:pt x="62" y="10"/>
                  </a:cubicBezTo>
                  <a:cubicBezTo>
                    <a:pt x="62" y="10"/>
                    <a:pt x="62" y="9"/>
                    <a:pt x="62" y="9"/>
                  </a:cubicBezTo>
                  <a:cubicBezTo>
                    <a:pt x="62" y="9"/>
                    <a:pt x="62" y="9"/>
                    <a:pt x="62" y="9"/>
                  </a:cubicBezTo>
                  <a:cubicBezTo>
                    <a:pt x="62" y="8"/>
                    <a:pt x="62" y="8"/>
                    <a:pt x="62" y="8"/>
                  </a:cubicBezTo>
                  <a:cubicBezTo>
                    <a:pt x="62" y="8"/>
                    <a:pt x="62" y="7"/>
                    <a:pt x="61" y="7"/>
                  </a:cubicBezTo>
                  <a:cubicBezTo>
                    <a:pt x="61" y="7"/>
                    <a:pt x="61" y="7"/>
                    <a:pt x="61" y="7"/>
                  </a:cubicBezTo>
                  <a:cubicBezTo>
                    <a:pt x="61" y="6"/>
                    <a:pt x="61" y="6"/>
                    <a:pt x="61" y="6"/>
                  </a:cubicBezTo>
                  <a:cubicBezTo>
                    <a:pt x="61" y="6"/>
                    <a:pt x="61" y="6"/>
                    <a:pt x="61" y="6"/>
                  </a:cubicBezTo>
                  <a:cubicBezTo>
                    <a:pt x="61" y="5"/>
                    <a:pt x="61" y="5"/>
                    <a:pt x="60" y="4"/>
                  </a:cubicBezTo>
                  <a:cubicBezTo>
                    <a:pt x="60" y="4"/>
                    <a:pt x="60" y="4"/>
                    <a:pt x="60" y="4"/>
                  </a:cubicBezTo>
                  <a:cubicBezTo>
                    <a:pt x="60" y="4"/>
                    <a:pt x="60" y="4"/>
                    <a:pt x="60" y="3"/>
                  </a:cubicBezTo>
                  <a:cubicBezTo>
                    <a:pt x="60" y="3"/>
                    <a:pt x="60" y="3"/>
                    <a:pt x="60" y="3"/>
                  </a:cubicBezTo>
                  <a:cubicBezTo>
                    <a:pt x="60" y="3"/>
                    <a:pt x="59" y="3"/>
                    <a:pt x="59" y="2"/>
                  </a:cubicBezTo>
                  <a:cubicBezTo>
                    <a:pt x="59" y="2"/>
                    <a:pt x="59" y="2"/>
                    <a:pt x="59" y="2"/>
                  </a:cubicBezTo>
                  <a:cubicBezTo>
                    <a:pt x="58" y="3"/>
                    <a:pt x="56" y="3"/>
                    <a:pt x="54" y="3"/>
                  </a:cubicBezTo>
                  <a:cubicBezTo>
                    <a:pt x="50" y="3"/>
                    <a:pt x="47" y="2"/>
                    <a:pt x="45" y="1"/>
                  </a:cubicBezTo>
                  <a:cubicBezTo>
                    <a:pt x="40" y="2"/>
                    <a:pt x="34" y="3"/>
                    <a:pt x="27" y="3"/>
                  </a:cubicBezTo>
                  <a:cubicBezTo>
                    <a:pt x="20" y="3"/>
                    <a:pt x="14" y="2"/>
                    <a:pt x="9" y="0"/>
                  </a:cubicBezTo>
                  <a:cubicBezTo>
                    <a:pt x="8" y="1"/>
                    <a:pt x="7" y="2"/>
                    <a:pt x="7" y="4"/>
                  </a:cubicBezTo>
                  <a:cubicBezTo>
                    <a:pt x="7" y="4"/>
                    <a:pt x="7" y="4"/>
                    <a:pt x="7" y="4"/>
                  </a:cubicBezTo>
                  <a:cubicBezTo>
                    <a:pt x="6" y="4"/>
                    <a:pt x="6" y="4"/>
                    <a:pt x="6" y="5"/>
                  </a:cubicBezTo>
                  <a:cubicBezTo>
                    <a:pt x="6" y="5"/>
                    <a:pt x="6" y="5"/>
                    <a:pt x="6" y="5"/>
                  </a:cubicBezTo>
                  <a:cubicBezTo>
                    <a:pt x="6" y="5"/>
                    <a:pt x="6" y="6"/>
                    <a:pt x="6" y="6"/>
                  </a:cubicBezTo>
                  <a:cubicBezTo>
                    <a:pt x="6" y="6"/>
                    <a:pt x="6" y="6"/>
                    <a:pt x="6" y="6"/>
                  </a:cubicBezTo>
                  <a:cubicBezTo>
                    <a:pt x="5" y="6"/>
                    <a:pt x="5" y="7"/>
                    <a:pt x="5" y="7"/>
                  </a:cubicBezTo>
                  <a:cubicBezTo>
                    <a:pt x="5" y="7"/>
                    <a:pt x="5" y="7"/>
                    <a:pt x="5" y="7"/>
                  </a:cubicBezTo>
                  <a:cubicBezTo>
                    <a:pt x="5" y="8"/>
                    <a:pt x="5" y="8"/>
                    <a:pt x="5" y="9"/>
                  </a:cubicBezTo>
                  <a:cubicBezTo>
                    <a:pt x="5" y="9"/>
                    <a:pt x="5" y="9"/>
                    <a:pt x="5" y="9"/>
                  </a:cubicBezTo>
                  <a:cubicBezTo>
                    <a:pt x="5" y="9"/>
                    <a:pt x="5" y="10"/>
                    <a:pt x="5" y="10"/>
                  </a:cubicBezTo>
                  <a:cubicBezTo>
                    <a:pt x="5" y="14"/>
                    <a:pt x="5" y="14"/>
                    <a:pt x="5" y="14"/>
                  </a:cubicBezTo>
                  <a:cubicBezTo>
                    <a:pt x="5" y="14"/>
                    <a:pt x="4" y="14"/>
                    <a:pt x="4" y="14"/>
                  </a:cubicBezTo>
                  <a:cubicBezTo>
                    <a:pt x="2" y="15"/>
                    <a:pt x="0" y="17"/>
                    <a:pt x="0" y="19"/>
                  </a:cubicBezTo>
                  <a:cubicBezTo>
                    <a:pt x="0" y="30"/>
                    <a:pt x="0" y="30"/>
                    <a:pt x="0" y="30"/>
                  </a:cubicBezTo>
                  <a:cubicBezTo>
                    <a:pt x="0" y="32"/>
                    <a:pt x="2" y="35"/>
                    <a:pt x="5" y="35"/>
                  </a:cubicBezTo>
                  <a:cubicBezTo>
                    <a:pt x="5" y="35"/>
                    <a:pt x="13" y="60"/>
                    <a:pt x="21" y="60"/>
                  </a:cubicBezTo>
                  <a:cubicBezTo>
                    <a:pt x="46" y="60"/>
                    <a:pt x="46" y="60"/>
                    <a:pt x="46" y="60"/>
                  </a:cubicBezTo>
                  <a:cubicBezTo>
                    <a:pt x="54" y="60"/>
                    <a:pt x="62" y="35"/>
                    <a:pt x="62" y="35"/>
                  </a:cubicBezTo>
                  <a:cubicBezTo>
                    <a:pt x="65" y="35"/>
                    <a:pt x="67" y="32"/>
                    <a:pt x="67" y="30"/>
                  </a:cubicBezTo>
                  <a:cubicBezTo>
                    <a:pt x="67" y="19"/>
                    <a:pt x="67" y="19"/>
                    <a:pt x="67" y="19"/>
                  </a:cubicBezTo>
                  <a:cubicBezTo>
                    <a:pt x="67" y="17"/>
                    <a:pt x="65" y="15"/>
                    <a:pt x="64" y="15"/>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14" name="Freeform 657"/>
            <p:cNvSpPr>
              <a:spLocks noEditPoints="1"/>
            </p:cNvSpPr>
            <p:nvPr/>
          </p:nvSpPr>
          <p:spPr bwMode="auto">
            <a:xfrm>
              <a:off x="6099197" y="4022921"/>
              <a:ext cx="170631" cy="55613"/>
            </a:xfrm>
            <a:custGeom>
              <a:avLst/>
              <a:gdLst>
                <a:gd name="T0" fmla="*/ 56 w 57"/>
                <a:gd name="T1" fmla="*/ 2 h 19"/>
                <a:gd name="T2" fmla="*/ 42 w 57"/>
                <a:gd name="T3" fmla="*/ 1 h 19"/>
                <a:gd name="T4" fmla="*/ 28 w 57"/>
                <a:gd name="T5" fmla="*/ 4 h 19"/>
                <a:gd name="T6" fmla="*/ 15 w 57"/>
                <a:gd name="T7" fmla="*/ 1 h 19"/>
                <a:gd name="T8" fmla="*/ 0 w 57"/>
                <a:gd name="T9" fmla="*/ 2 h 19"/>
                <a:gd name="T10" fmla="*/ 0 w 57"/>
                <a:gd name="T11" fmla="*/ 4 h 19"/>
                <a:gd name="T12" fmla="*/ 2 w 57"/>
                <a:gd name="T13" fmla="*/ 6 h 19"/>
                <a:gd name="T14" fmla="*/ 3 w 57"/>
                <a:gd name="T15" fmla="*/ 10 h 19"/>
                <a:gd name="T16" fmla="*/ 17 w 57"/>
                <a:gd name="T17" fmla="*/ 18 h 19"/>
                <a:gd name="T18" fmla="*/ 26 w 57"/>
                <a:gd name="T19" fmla="*/ 8 h 19"/>
                <a:gd name="T20" fmla="*/ 28 w 57"/>
                <a:gd name="T21" fmla="*/ 7 h 19"/>
                <a:gd name="T22" fmla="*/ 30 w 57"/>
                <a:gd name="T23" fmla="*/ 8 h 19"/>
                <a:gd name="T24" fmla="*/ 40 w 57"/>
                <a:gd name="T25" fmla="*/ 18 h 19"/>
                <a:gd name="T26" fmla="*/ 53 w 57"/>
                <a:gd name="T27" fmla="*/ 10 h 19"/>
                <a:gd name="T28" fmla="*/ 55 w 57"/>
                <a:gd name="T29" fmla="*/ 6 h 19"/>
                <a:gd name="T30" fmla="*/ 56 w 57"/>
                <a:gd name="T31" fmla="*/ 4 h 19"/>
                <a:gd name="T32" fmla="*/ 56 w 57"/>
                <a:gd name="T33" fmla="*/ 2 h 19"/>
                <a:gd name="T34" fmla="*/ 21 w 57"/>
                <a:gd name="T35" fmla="*/ 14 h 19"/>
                <a:gd name="T36" fmla="*/ 11 w 57"/>
                <a:gd name="T37" fmla="*/ 16 h 19"/>
                <a:gd name="T38" fmla="*/ 5 w 57"/>
                <a:gd name="T39" fmla="*/ 7 h 19"/>
                <a:gd name="T40" fmla="*/ 15 w 57"/>
                <a:gd name="T41" fmla="*/ 2 h 19"/>
                <a:gd name="T42" fmla="*/ 22 w 57"/>
                <a:gd name="T43" fmla="*/ 4 h 19"/>
                <a:gd name="T44" fmla="*/ 21 w 57"/>
                <a:gd name="T45" fmla="*/ 14 h 19"/>
                <a:gd name="T46" fmla="*/ 45 w 57"/>
                <a:gd name="T47" fmla="*/ 16 h 19"/>
                <a:gd name="T48" fmla="*/ 35 w 57"/>
                <a:gd name="T49" fmla="*/ 14 h 19"/>
                <a:gd name="T50" fmla="*/ 35 w 57"/>
                <a:gd name="T51" fmla="*/ 4 h 19"/>
                <a:gd name="T52" fmla="*/ 42 w 57"/>
                <a:gd name="T53" fmla="*/ 2 h 19"/>
                <a:gd name="T54" fmla="*/ 52 w 57"/>
                <a:gd name="T55" fmla="*/ 7 h 19"/>
                <a:gd name="T56" fmla="*/ 45 w 57"/>
                <a:gd name="T5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19">
                  <a:moveTo>
                    <a:pt x="56" y="2"/>
                  </a:moveTo>
                  <a:cubicBezTo>
                    <a:pt x="56" y="2"/>
                    <a:pt x="48" y="0"/>
                    <a:pt x="42" y="1"/>
                  </a:cubicBezTo>
                  <a:cubicBezTo>
                    <a:pt x="36" y="2"/>
                    <a:pt x="31" y="4"/>
                    <a:pt x="28" y="4"/>
                  </a:cubicBezTo>
                  <a:cubicBezTo>
                    <a:pt x="26" y="4"/>
                    <a:pt x="21" y="2"/>
                    <a:pt x="15" y="1"/>
                  </a:cubicBezTo>
                  <a:cubicBezTo>
                    <a:pt x="8" y="0"/>
                    <a:pt x="0" y="2"/>
                    <a:pt x="0" y="2"/>
                  </a:cubicBezTo>
                  <a:cubicBezTo>
                    <a:pt x="0" y="2"/>
                    <a:pt x="0" y="3"/>
                    <a:pt x="0" y="4"/>
                  </a:cubicBezTo>
                  <a:cubicBezTo>
                    <a:pt x="0" y="5"/>
                    <a:pt x="0" y="5"/>
                    <a:pt x="2" y="6"/>
                  </a:cubicBezTo>
                  <a:cubicBezTo>
                    <a:pt x="3" y="6"/>
                    <a:pt x="3" y="10"/>
                    <a:pt x="3" y="10"/>
                  </a:cubicBezTo>
                  <a:cubicBezTo>
                    <a:pt x="5" y="17"/>
                    <a:pt x="10" y="19"/>
                    <a:pt x="17" y="18"/>
                  </a:cubicBezTo>
                  <a:cubicBezTo>
                    <a:pt x="24" y="17"/>
                    <a:pt x="25" y="9"/>
                    <a:pt x="26" y="8"/>
                  </a:cubicBezTo>
                  <a:cubicBezTo>
                    <a:pt x="27" y="7"/>
                    <a:pt x="28" y="7"/>
                    <a:pt x="28" y="7"/>
                  </a:cubicBezTo>
                  <a:cubicBezTo>
                    <a:pt x="28" y="7"/>
                    <a:pt x="30" y="7"/>
                    <a:pt x="30" y="8"/>
                  </a:cubicBezTo>
                  <a:cubicBezTo>
                    <a:pt x="31" y="9"/>
                    <a:pt x="33" y="17"/>
                    <a:pt x="40" y="18"/>
                  </a:cubicBezTo>
                  <a:cubicBezTo>
                    <a:pt x="47" y="19"/>
                    <a:pt x="52" y="17"/>
                    <a:pt x="53" y="10"/>
                  </a:cubicBezTo>
                  <a:cubicBezTo>
                    <a:pt x="53" y="10"/>
                    <a:pt x="53" y="6"/>
                    <a:pt x="55" y="6"/>
                  </a:cubicBezTo>
                  <a:cubicBezTo>
                    <a:pt x="56" y="5"/>
                    <a:pt x="56" y="5"/>
                    <a:pt x="56" y="4"/>
                  </a:cubicBezTo>
                  <a:cubicBezTo>
                    <a:pt x="56" y="3"/>
                    <a:pt x="57" y="2"/>
                    <a:pt x="56" y="2"/>
                  </a:cubicBezTo>
                  <a:close/>
                  <a:moveTo>
                    <a:pt x="21" y="14"/>
                  </a:moveTo>
                  <a:cubicBezTo>
                    <a:pt x="19" y="16"/>
                    <a:pt x="16" y="17"/>
                    <a:pt x="11" y="16"/>
                  </a:cubicBezTo>
                  <a:cubicBezTo>
                    <a:pt x="6" y="16"/>
                    <a:pt x="5" y="12"/>
                    <a:pt x="5" y="7"/>
                  </a:cubicBezTo>
                  <a:cubicBezTo>
                    <a:pt x="5" y="1"/>
                    <a:pt x="15" y="2"/>
                    <a:pt x="15" y="2"/>
                  </a:cubicBezTo>
                  <a:cubicBezTo>
                    <a:pt x="19" y="3"/>
                    <a:pt x="19" y="3"/>
                    <a:pt x="22" y="4"/>
                  </a:cubicBezTo>
                  <a:cubicBezTo>
                    <a:pt x="25" y="5"/>
                    <a:pt x="23" y="11"/>
                    <a:pt x="21" y="14"/>
                  </a:cubicBezTo>
                  <a:close/>
                  <a:moveTo>
                    <a:pt x="45" y="16"/>
                  </a:moveTo>
                  <a:cubicBezTo>
                    <a:pt x="41" y="17"/>
                    <a:pt x="37" y="16"/>
                    <a:pt x="35" y="14"/>
                  </a:cubicBezTo>
                  <a:cubicBezTo>
                    <a:pt x="33" y="11"/>
                    <a:pt x="31" y="5"/>
                    <a:pt x="35" y="4"/>
                  </a:cubicBezTo>
                  <a:cubicBezTo>
                    <a:pt x="38" y="3"/>
                    <a:pt x="38" y="3"/>
                    <a:pt x="42" y="2"/>
                  </a:cubicBezTo>
                  <a:cubicBezTo>
                    <a:pt x="42" y="2"/>
                    <a:pt x="52" y="1"/>
                    <a:pt x="52" y="7"/>
                  </a:cubicBezTo>
                  <a:cubicBezTo>
                    <a:pt x="52" y="12"/>
                    <a:pt x="50" y="16"/>
                    <a:pt x="45" y="1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15" name="Oval 658"/>
            <p:cNvSpPr>
              <a:spLocks noChangeArrowheads="1"/>
            </p:cNvSpPr>
            <p:nvPr/>
          </p:nvSpPr>
          <p:spPr bwMode="auto">
            <a:xfrm>
              <a:off x="6102988" y="4027976"/>
              <a:ext cx="5056" cy="632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16" name="Oval 659"/>
            <p:cNvSpPr>
              <a:spLocks noChangeArrowheads="1"/>
            </p:cNvSpPr>
            <p:nvPr/>
          </p:nvSpPr>
          <p:spPr bwMode="auto">
            <a:xfrm>
              <a:off x="6260980" y="4027976"/>
              <a:ext cx="2528" cy="632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17" name="Freeform 682"/>
            <p:cNvSpPr>
              <a:spLocks/>
            </p:cNvSpPr>
            <p:nvPr/>
          </p:nvSpPr>
          <p:spPr bwMode="auto">
            <a:xfrm>
              <a:off x="6478376" y="379794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18" name="Freeform 685"/>
            <p:cNvSpPr>
              <a:spLocks/>
            </p:cNvSpPr>
            <p:nvPr/>
          </p:nvSpPr>
          <p:spPr bwMode="auto">
            <a:xfrm>
              <a:off x="6478376" y="3792885"/>
              <a:ext cx="0" cy="252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grpSp>
      <p:grpSp>
        <p:nvGrpSpPr>
          <p:cNvPr id="319" name="Group 318"/>
          <p:cNvGrpSpPr/>
          <p:nvPr/>
        </p:nvGrpSpPr>
        <p:grpSpPr>
          <a:xfrm>
            <a:off x="8595892" y="5848020"/>
            <a:ext cx="88205" cy="151713"/>
            <a:chOff x="10436729" y="3445970"/>
            <a:chExt cx="257439" cy="442795"/>
          </a:xfrm>
        </p:grpSpPr>
        <p:sp>
          <p:nvSpPr>
            <p:cNvPr id="320" name="Freeform 38"/>
            <p:cNvSpPr>
              <a:spLocks/>
            </p:cNvSpPr>
            <p:nvPr/>
          </p:nvSpPr>
          <p:spPr bwMode="auto">
            <a:xfrm>
              <a:off x="10436729" y="3445970"/>
              <a:ext cx="257439" cy="442795"/>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solidFill>
                  <a:srgbClr val="505050"/>
                </a:solidFill>
              </a:endParaRPr>
            </a:p>
          </p:txBody>
        </p:sp>
        <p:sp>
          <p:nvSpPr>
            <p:cNvPr id="321" name="Freeform 39"/>
            <p:cNvSpPr>
              <a:spLocks/>
            </p:cNvSpPr>
            <p:nvPr/>
          </p:nvSpPr>
          <p:spPr bwMode="auto">
            <a:xfrm>
              <a:off x="10461443" y="3473773"/>
              <a:ext cx="208010" cy="344969"/>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solidFill>
                  <a:srgbClr val="505050"/>
                </a:solidFill>
              </a:endParaRPr>
            </a:p>
          </p:txBody>
        </p:sp>
      </p:grpSp>
      <p:grpSp>
        <p:nvGrpSpPr>
          <p:cNvPr id="322" name="Group 321"/>
          <p:cNvGrpSpPr/>
          <p:nvPr/>
        </p:nvGrpSpPr>
        <p:grpSpPr>
          <a:xfrm>
            <a:off x="10126316" y="5524007"/>
            <a:ext cx="497664" cy="855981"/>
            <a:chOff x="10338712" y="5089668"/>
            <a:chExt cx="515205" cy="886151"/>
          </a:xfrm>
        </p:grpSpPr>
        <p:grpSp>
          <p:nvGrpSpPr>
            <p:cNvPr id="323" name="Group 322"/>
            <p:cNvGrpSpPr/>
            <p:nvPr/>
          </p:nvGrpSpPr>
          <p:grpSpPr>
            <a:xfrm>
              <a:off x="10338712" y="5089668"/>
              <a:ext cx="515205" cy="886151"/>
              <a:chOff x="6416654" y="4806210"/>
              <a:chExt cx="515205" cy="886151"/>
            </a:xfrm>
          </p:grpSpPr>
          <p:sp>
            <p:nvSpPr>
              <p:cNvPr id="325" name="Freeform 38"/>
              <p:cNvSpPr>
                <a:spLocks/>
              </p:cNvSpPr>
              <p:nvPr/>
            </p:nvSpPr>
            <p:spPr bwMode="auto">
              <a:xfrm>
                <a:off x="6416654" y="4806210"/>
                <a:ext cx="515205" cy="886151"/>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326" name="Freeform 39"/>
              <p:cNvSpPr>
                <a:spLocks/>
              </p:cNvSpPr>
              <p:nvPr/>
            </p:nvSpPr>
            <p:spPr bwMode="auto">
              <a:xfrm>
                <a:off x="6466113" y="4861852"/>
                <a:ext cx="416284" cy="690375"/>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pic>
          <p:nvPicPr>
            <p:cNvPr id="324" name="Picture 323"/>
            <p:cNvPicPr>
              <a:picLocks noChangeAspect="1"/>
            </p:cNvPicPr>
            <p:nvPr/>
          </p:nvPicPr>
          <p:blipFill rotWithShape="1">
            <a:blip r:embed="rId2" cstate="print">
              <a:extLst>
                <a:ext uri="{28A0092B-C50C-407E-A947-70E740481C1C}">
                  <a14:useLocalDpi xmlns:a14="http://schemas.microsoft.com/office/drawing/2010/main" val="0"/>
                </a:ext>
              </a:extLst>
            </a:blip>
            <a:srcRect r="77973" b="4460"/>
            <a:stretch/>
          </p:blipFill>
          <p:spPr>
            <a:xfrm>
              <a:off x="10377234" y="5196122"/>
              <a:ext cx="394538" cy="434125"/>
            </a:xfrm>
            <a:prstGeom prst="rect">
              <a:avLst/>
            </a:prstGeom>
          </p:spPr>
        </p:pic>
      </p:grpSp>
      <p:grpSp>
        <p:nvGrpSpPr>
          <p:cNvPr id="327" name="Group 326"/>
          <p:cNvGrpSpPr/>
          <p:nvPr/>
        </p:nvGrpSpPr>
        <p:grpSpPr>
          <a:xfrm>
            <a:off x="9153096" y="5815090"/>
            <a:ext cx="1193431" cy="732694"/>
            <a:chOff x="9569763" y="4967623"/>
            <a:chExt cx="1374321" cy="843750"/>
          </a:xfrm>
        </p:grpSpPr>
        <p:grpSp>
          <p:nvGrpSpPr>
            <p:cNvPr id="328" name="Group 327"/>
            <p:cNvGrpSpPr/>
            <p:nvPr/>
          </p:nvGrpSpPr>
          <p:grpSpPr>
            <a:xfrm>
              <a:off x="9569763" y="5074261"/>
              <a:ext cx="1374321" cy="737112"/>
              <a:chOff x="5728342" y="5129758"/>
              <a:chExt cx="1048955" cy="562603"/>
            </a:xfrm>
          </p:grpSpPr>
          <p:sp>
            <p:nvSpPr>
              <p:cNvPr id="330" name="Freeform 63"/>
              <p:cNvSpPr>
                <a:spLocks/>
              </p:cNvSpPr>
              <p:nvPr/>
            </p:nvSpPr>
            <p:spPr bwMode="auto">
              <a:xfrm>
                <a:off x="5895267" y="5152427"/>
                <a:ext cx="715103" cy="449259"/>
              </a:xfrm>
              <a:custGeom>
                <a:avLst/>
                <a:gdLst>
                  <a:gd name="T0" fmla="*/ 0 w 347"/>
                  <a:gd name="T1" fmla="*/ 0 h 218"/>
                  <a:gd name="T2" fmla="*/ 347 w 347"/>
                  <a:gd name="T3" fmla="*/ 0 h 218"/>
                  <a:gd name="T4" fmla="*/ 347 w 347"/>
                  <a:gd name="T5" fmla="*/ 218 h 218"/>
                  <a:gd name="T6" fmla="*/ 0 w 347"/>
                  <a:gd name="T7" fmla="*/ 218 h 218"/>
                  <a:gd name="T8" fmla="*/ 0 w 347"/>
                  <a:gd name="T9" fmla="*/ 0 h 218"/>
                  <a:gd name="T10" fmla="*/ 0 w 347"/>
                  <a:gd name="T11" fmla="*/ 0 h 218"/>
                </a:gdLst>
                <a:ahLst/>
                <a:cxnLst>
                  <a:cxn ang="0">
                    <a:pos x="T0" y="T1"/>
                  </a:cxn>
                  <a:cxn ang="0">
                    <a:pos x="T2" y="T3"/>
                  </a:cxn>
                  <a:cxn ang="0">
                    <a:pos x="T4" y="T5"/>
                  </a:cxn>
                  <a:cxn ang="0">
                    <a:pos x="T6" y="T7"/>
                  </a:cxn>
                  <a:cxn ang="0">
                    <a:pos x="T8" y="T9"/>
                  </a:cxn>
                  <a:cxn ang="0">
                    <a:pos x="T10" y="T11"/>
                  </a:cxn>
                </a:cxnLst>
                <a:rect l="0" t="0" r="r" b="b"/>
                <a:pathLst>
                  <a:path w="347" h="218">
                    <a:moveTo>
                      <a:pt x="0" y="0"/>
                    </a:moveTo>
                    <a:lnTo>
                      <a:pt x="347" y="0"/>
                    </a:lnTo>
                    <a:lnTo>
                      <a:pt x="347" y="218"/>
                    </a:lnTo>
                    <a:lnTo>
                      <a:pt x="0" y="218"/>
                    </a:lnTo>
                    <a:lnTo>
                      <a:pt x="0" y="0"/>
                    </a:lnTo>
                    <a:lnTo>
                      <a:pt x="0"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331" name="Freeform 64"/>
              <p:cNvSpPr>
                <a:spLocks noEditPoints="1"/>
              </p:cNvSpPr>
              <p:nvPr/>
            </p:nvSpPr>
            <p:spPr bwMode="auto">
              <a:xfrm>
                <a:off x="5728342" y="5129758"/>
                <a:ext cx="1048955" cy="562603"/>
              </a:xfrm>
              <a:custGeom>
                <a:avLst/>
                <a:gdLst>
                  <a:gd name="T0" fmla="*/ 160 w 189"/>
                  <a:gd name="T1" fmla="*/ 90 h 101"/>
                  <a:gd name="T2" fmla="*/ 165 w 189"/>
                  <a:gd name="T3" fmla="*/ 85 h 101"/>
                  <a:gd name="T4" fmla="*/ 165 w 189"/>
                  <a:gd name="T5" fmla="*/ 4 h 101"/>
                  <a:gd name="T6" fmla="*/ 160 w 189"/>
                  <a:gd name="T7" fmla="*/ 0 h 101"/>
                  <a:gd name="T8" fmla="*/ 29 w 189"/>
                  <a:gd name="T9" fmla="*/ 0 h 101"/>
                  <a:gd name="T10" fmla="*/ 24 w 189"/>
                  <a:gd name="T11" fmla="*/ 4 h 101"/>
                  <a:gd name="T12" fmla="*/ 24 w 189"/>
                  <a:gd name="T13" fmla="*/ 85 h 101"/>
                  <a:gd name="T14" fmla="*/ 29 w 189"/>
                  <a:gd name="T15" fmla="*/ 90 h 101"/>
                  <a:gd name="T16" fmla="*/ 0 w 189"/>
                  <a:gd name="T17" fmla="*/ 90 h 101"/>
                  <a:gd name="T18" fmla="*/ 0 w 189"/>
                  <a:gd name="T19" fmla="*/ 93 h 101"/>
                  <a:gd name="T20" fmla="*/ 0 w 189"/>
                  <a:gd name="T21" fmla="*/ 97 h 101"/>
                  <a:gd name="T22" fmla="*/ 0 w 189"/>
                  <a:gd name="T23" fmla="*/ 97 h 101"/>
                  <a:gd name="T24" fmla="*/ 0 w 189"/>
                  <a:gd name="T25" fmla="*/ 97 h 101"/>
                  <a:gd name="T26" fmla="*/ 0 w 189"/>
                  <a:gd name="T27" fmla="*/ 98 h 101"/>
                  <a:gd name="T28" fmla="*/ 0 w 189"/>
                  <a:gd name="T29" fmla="*/ 98 h 101"/>
                  <a:gd name="T30" fmla="*/ 4 w 189"/>
                  <a:gd name="T31" fmla="*/ 101 h 101"/>
                  <a:gd name="T32" fmla="*/ 185 w 189"/>
                  <a:gd name="T33" fmla="*/ 101 h 101"/>
                  <a:gd name="T34" fmla="*/ 189 w 189"/>
                  <a:gd name="T35" fmla="*/ 98 h 101"/>
                  <a:gd name="T36" fmla="*/ 189 w 189"/>
                  <a:gd name="T37" fmla="*/ 98 h 101"/>
                  <a:gd name="T38" fmla="*/ 189 w 189"/>
                  <a:gd name="T39" fmla="*/ 93 h 101"/>
                  <a:gd name="T40" fmla="*/ 189 w 189"/>
                  <a:gd name="T41" fmla="*/ 90 h 101"/>
                  <a:gd name="T42" fmla="*/ 160 w 189"/>
                  <a:gd name="T43" fmla="*/ 90 h 101"/>
                  <a:gd name="T44" fmla="*/ 30 w 189"/>
                  <a:gd name="T45" fmla="*/ 5 h 101"/>
                  <a:gd name="T46" fmla="*/ 159 w 189"/>
                  <a:gd name="T47" fmla="*/ 5 h 101"/>
                  <a:gd name="T48" fmla="*/ 159 w 189"/>
                  <a:gd name="T49" fmla="*/ 84 h 101"/>
                  <a:gd name="T50" fmla="*/ 30 w 189"/>
                  <a:gd name="T51" fmla="*/ 84 h 101"/>
                  <a:gd name="T52" fmla="*/ 30 w 189"/>
                  <a:gd name="T53" fmla="*/ 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9" h="101">
                    <a:moveTo>
                      <a:pt x="160" y="90"/>
                    </a:moveTo>
                    <a:cubicBezTo>
                      <a:pt x="163" y="90"/>
                      <a:pt x="165" y="88"/>
                      <a:pt x="165" y="85"/>
                    </a:cubicBezTo>
                    <a:cubicBezTo>
                      <a:pt x="165" y="4"/>
                      <a:pt x="165" y="4"/>
                      <a:pt x="165" y="4"/>
                    </a:cubicBezTo>
                    <a:cubicBezTo>
                      <a:pt x="165" y="1"/>
                      <a:pt x="163" y="0"/>
                      <a:pt x="160" y="0"/>
                    </a:cubicBezTo>
                    <a:cubicBezTo>
                      <a:pt x="29" y="0"/>
                      <a:pt x="29" y="0"/>
                      <a:pt x="29" y="0"/>
                    </a:cubicBezTo>
                    <a:cubicBezTo>
                      <a:pt x="26" y="0"/>
                      <a:pt x="24" y="1"/>
                      <a:pt x="24" y="4"/>
                    </a:cubicBezTo>
                    <a:cubicBezTo>
                      <a:pt x="24" y="85"/>
                      <a:pt x="24" y="85"/>
                      <a:pt x="24" y="85"/>
                    </a:cubicBezTo>
                    <a:cubicBezTo>
                      <a:pt x="24" y="88"/>
                      <a:pt x="26" y="90"/>
                      <a:pt x="29" y="90"/>
                    </a:cubicBezTo>
                    <a:cubicBezTo>
                      <a:pt x="0" y="90"/>
                      <a:pt x="0" y="90"/>
                      <a:pt x="0" y="90"/>
                    </a:cubicBezTo>
                    <a:cubicBezTo>
                      <a:pt x="0" y="93"/>
                      <a:pt x="0" y="93"/>
                      <a:pt x="0" y="93"/>
                    </a:cubicBezTo>
                    <a:cubicBezTo>
                      <a:pt x="0" y="97"/>
                      <a:pt x="0" y="97"/>
                      <a:pt x="0" y="97"/>
                    </a:cubicBezTo>
                    <a:cubicBezTo>
                      <a:pt x="0" y="97"/>
                      <a:pt x="0" y="97"/>
                      <a:pt x="0" y="97"/>
                    </a:cubicBezTo>
                    <a:cubicBezTo>
                      <a:pt x="0" y="97"/>
                      <a:pt x="0" y="97"/>
                      <a:pt x="0" y="97"/>
                    </a:cubicBezTo>
                    <a:cubicBezTo>
                      <a:pt x="0" y="98"/>
                      <a:pt x="0" y="98"/>
                      <a:pt x="0" y="98"/>
                    </a:cubicBezTo>
                    <a:cubicBezTo>
                      <a:pt x="0" y="98"/>
                      <a:pt x="0" y="98"/>
                      <a:pt x="0" y="98"/>
                    </a:cubicBezTo>
                    <a:cubicBezTo>
                      <a:pt x="0" y="100"/>
                      <a:pt x="2" y="101"/>
                      <a:pt x="4" y="101"/>
                    </a:cubicBezTo>
                    <a:cubicBezTo>
                      <a:pt x="185" y="101"/>
                      <a:pt x="185" y="101"/>
                      <a:pt x="185" y="101"/>
                    </a:cubicBezTo>
                    <a:cubicBezTo>
                      <a:pt x="187" y="101"/>
                      <a:pt x="188" y="100"/>
                      <a:pt x="189" y="98"/>
                    </a:cubicBezTo>
                    <a:cubicBezTo>
                      <a:pt x="189" y="98"/>
                      <a:pt x="189" y="98"/>
                      <a:pt x="189" y="98"/>
                    </a:cubicBezTo>
                    <a:cubicBezTo>
                      <a:pt x="189" y="93"/>
                      <a:pt x="189" y="93"/>
                      <a:pt x="189" y="93"/>
                    </a:cubicBezTo>
                    <a:cubicBezTo>
                      <a:pt x="189" y="90"/>
                      <a:pt x="189" y="90"/>
                      <a:pt x="189" y="90"/>
                    </a:cubicBezTo>
                    <a:lnTo>
                      <a:pt x="160" y="90"/>
                    </a:lnTo>
                    <a:close/>
                    <a:moveTo>
                      <a:pt x="30" y="5"/>
                    </a:moveTo>
                    <a:cubicBezTo>
                      <a:pt x="159" y="5"/>
                      <a:pt x="159" y="5"/>
                      <a:pt x="159" y="5"/>
                    </a:cubicBezTo>
                    <a:cubicBezTo>
                      <a:pt x="159" y="84"/>
                      <a:pt x="159" y="84"/>
                      <a:pt x="159" y="84"/>
                    </a:cubicBezTo>
                    <a:cubicBezTo>
                      <a:pt x="30" y="84"/>
                      <a:pt x="30" y="84"/>
                      <a:pt x="30" y="84"/>
                    </a:cubicBezTo>
                    <a:cubicBezTo>
                      <a:pt x="30" y="5"/>
                      <a:pt x="30" y="5"/>
                      <a:pt x="30" y="5"/>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pic>
          <p:nvPicPr>
            <p:cNvPr id="329" name="Picture 328"/>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669677" y="4967623"/>
              <a:ext cx="1121621" cy="840302"/>
            </a:xfrm>
            <a:prstGeom prst="rect">
              <a:avLst/>
            </a:prstGeom>
          </p:spPr>
        </p:pic>
      </p:grpSp>
      <p:grpSp>
        <p:nvGrpSpPr>
          <p:cNvPr id="332" name="Group 331"/>
          <p:cNvGrpSpPr/>
          <p:nvPr/>
        </p:nvGrpSpPr>
        <p:grpSpPr>
          <a:xfrm>
            <a:off x="11192404" y="5596760"/>
            <a:ext cx="482715" cy="830268"/>
            <a:chOff x="10573591" y="4721486"/>
            <a:chExt cx="515205" cy="886151"/>
          </a:xfrm>
        </p:grpSpPr>
        <p:grpSp>
          <p:nvGrpSpPr>
            <p:cNvPr id="333" name="Group 332"/>
            <p:cNvGrpSpPr/>
            <p:nvPr/>
          </p:nvGrpSpPr>
          <p:grpSpPr>
            <a:xfrm>
              <a:off x="10573591" y="4721486"/>
              <a:ext cx="515205" cy="886151"/>
              <a:chOff x="6416654" y="4806210"/>
              <a:chExt cx="515205" cy="886151"/>
            </a:xfrm>
          </p:grpSpPr>
          <p:sp>
            <p:nvSpPr>
              <p:cNvPr id="335" name="Freeform 38"/>
              <p:cNvSpPr>
                <a:spLocks/>
              </p:cNvSpPr>
              <p:nvPr/>
            </p:nvSpPr>
            <p:spPr bwMode="auto">
              <a:xfrm>
                <a:off x="6416654" y="4806210"/>
                <a:ext cx="515205" cy="886151"/>
              </a:xfrm>
              <a:custGeom>
                <a:avLst/>
                <a:gdLst>
                  <a:gd name="T0" fmla="*/ 93 w 93"/>
                  <a:gd name="T1" fmla="*/ 153 h 159"/>
                  <a:gd name="T2" fmla="*/ 87 w 93"/>
                  <a:gd name="T3" fmla="*/ 159 h 159"/>
                  <a:gd name="T4" fmla="*/ 6 w 93"/>
                  <a:gd name="T5" fmla="*/ 159 h 159"/>
                  <a:gd name="T6" fmla="*/ 0 w 93"/>
                  <a:gd name="T7" fmla="*/ 153 h 159"/>
                  <a:gd name="T8" fmla="*/ 0 w 93"/>
                  <a:gd name="T9" fmla="*/ 7 h 159"/>
                  <a:gd name="T10" fmla="*/ 6 w 93"/>
                  <a:gd name="T11" fmla="*/ 0 h 159"/>
                  <a:gd name="T12" fmla="*/ 87 w 93"/>
                  <a:gd name="T13" fmla="*/ 0 h 159"/>
                  <a:gd name="T14" fmla="*/ 93 w 93"/>
                  <a:gd name="T15" fmla="*/ 7 h 159"/>
                  <a:gd name="T16" fmla="*/ 93 w 93"/>
                  <a:gd name="T17" fmla="*/ 153 h 159"/>
                  <a:gd name="T18" fmla="*/ 93 w 93"/>
                  <a:gd name="T19" fmla="*/ 15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59">
                    <a:moveTo>
                      <a:pt x="93" y="153"/>
                    </a:moveTo>
                    <a:cubicBezTo>
                      <a:pt x="93" y="156"/>
                      <a:pt x="90" y="159"/>
                      <a:pt x="87" y="159"/>
                    </a:cubicBezTo>
                    <a:cubicBezTo>
                      <a:pt x="6" y="159"/>
                      <a:pt x="6" y="159"/>
                      <a:pt x="6" y="159"/>
                    </a:cubicBezTo>
                    <a:cubicBezTo>
                      <a:pt x="3" y="159"/>
                      <a:pt x="0" y="156"/>
                      <a:pt x="0" y="153"/>
                    </a:cubicBezTo>
                    <a:cubicBezTo>
                      <a:pt x="0" y="7"/>
                      <a:pt x="0" y="7"/>
                      <a:pt x="0" y="7"/>
                    </a:cubicBezTo>
                    <a:cubicBezTo>
                      <a:pt x="0" y="3"/>
                      <a:pt x="3" y="0"/>
                      <a:pt x="6" y="0"/>
                    </a:cubicBezTo>
                    <a:cubicBezTo>
                      <a:pt x="87" y="0"/>
                      <a:pt x="87" y="0"/>
                      <a:pt x="87" y="0"/>
                    </a:cubicBezTo>
                    <a:cubicBezTo>
                      <a:pt x="90" y="0"/>
                      <a:pt x="93" y="3"/>
                      <a:pt x="93" y="7"/>
                    </a:cubicBezTo>
                    <a:cubicBezTo>
                      <a:pt x="93" y="153"/>
                      <a:pt x="93" y="153"/>
                      <a:pt x="93" y="153"/>
                    </a:cubicBezTo>
                    <a:cubicBezTo>
                      <a:pt x="93" y="153"/>
                      <a:pt x="93" y="153"/>
                      <a:pt x="93" y="153"/>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336" name="Freeform 39"/>
              <p:cNvSpPr>
                <a:spLocks/>
              </p:cNvSpPr>
              <p:nvPr/>
            </p:nvSpPr>
            <p:spPr bwMode="auto">
              <a:xfrm>
                <a:off x="6466113" y="4861852"/>
                <a:ext cx="416284" cy="690375"/>
              </a:xfrm>
              <a:custGeom>
                <a:avLst/>
                <a:gdLst>
                  <a:gd name="T0" fmla="*/ 0 w 202"/>
                  <a:gd name="T1" fmla="*/ 0 h 335"/>
                  <a:gd name="T2" fmla="*/ 202 w 202"/>
                  <a:gd name="T3" fmla="*/ 0 h 335"/>
                  <a:gd name="T4" fmla="*/ 202 w 202"/>
                  <a:gd name="T5" fmla="*/ 335 h 335"/>
                  <a:gd name="T6" fmla="*/ 0 w 202"/>
                  <a:gd name="T7" fmla="*/ 335 h 335"/>
                  <a:gd name="T8" fmla="*/ 0 w 202"/>
                  <a:gd name="T9" fmla="*/ 0 h 335"/>
                  <a:gd name="T10" fmla="*/ 0 w 202"/>
                  <a:gd name="T11" fmla="*/ 0 h 335"/>
                </a:gdLst>
                <a:ahLst/>
                <a:cxnLst>
                  <a:cxn ang="0">
                    <a:pos x="T0" y="T1"/>
                  </a:cxn>
                  <a:cxn ang="0">
                    <a:pos x="T2" y="T3"/>
                  </a:cxn>
                  <a:cxn ang="0">
                    <a:pos x="T4" y="T5"/>
                  </a:cxn>
                  <a:cxn ang="0">
                    <a:pos x="T6" y="T7"/>
                  </a:cxn>
                  <a:cxn ang="0">
                    <a:pos x="T8" y="T9"/>
                  </a:cxn>
                  <a:cxn ang="0">
                    <a:pos x="T10" y="T11"/>
                  </a:cxn>
                </a:cxnLst>
                <a:rect l="0" t="0" r="r" b="b"/>
                <a:pathLst>
                  <a:path w="202" h="335">
                    <a:moveTo>
                      <a:pt x="0" y="0"/>
                    </a:moveTo>
                    <a:lnTo>
                      <a:pt x="202" y="0"/>
                    </a:lnTo>
                    <a:lnTo>
                      <a:pt x="202" y="335"/>
                    </a:lnTo>
                    <a:lnTo>
                      <a:pt x="0" y="335"/>
                    </a:lnTo>
                    <a:lnTo>
                      <a:pt x="0" y="0"/>
                    </a:lnTo>
                    <a:lnTo>
                      <a:pt x="0"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pic>
          <p:nvPicPr>
            <p:cNvPr id="334" name="Picture 333"/>
            <p:cNvPicPr>
              <a:picLocks noChangeAspect="1"/>
            </p:cNvPicPr>
            <p:nvPr/>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662993" y="4840264"/>
              <a:ext cx="336398" cy="336398"/>
            </a:xfrm>
            <a:prstGeom prst="rect">
              <a:avLst/>
            </a:prstGeom>
          </p:spPr>
        </p:pic>
      </p:grpSp>
      <p:grpSp>
        <p:nvGrpSpPr>
          <p:cNvPr id="337" name="Group 336"/>
          <p:cNvGrpSpPr/>
          <p:nvPr/>
        </p:nvGrpSpPr>
        <p:grpSpPr>
          <a:xfrm>
            <a:off x="10447487" y="5921922"/>
            <a:ext cx="975755" cy="616531"/>
            <a:chOff x="10944081" y="5157606"/>
            <a:chExt cx="1010147" cy="638261"/>
          </a:xfrm>
        </p:grpSpPr>
        <p:grpSp>
          <p:nvGrpSpPr>
            <p:cNvPr id="338" name="Group 337"/>
            <p:cNvGrpSpPr/>
            <p:nvPr/>
          </p:nvGrpSpPr>
          <p:grpSpPr>
            <a:xfrm>
              <a:off x="10944081" y="5157606"/>
              <a:ext cx="1010147" cy="638261"/>
              <a:chOff x="9923939" y="904037"/>
              <a:chExt cx="724336" cy="457671"/>
            </a:xfrm>
          </p:grpSpPr>
          <p:sp>
            <p:nvSpPr>
              <p:cNvPr id="340" name="Freeform 32"/>
              <p:cNvSpPr>
                <a:spLocks/>
              </p:cNvSpPr>
              <p:nvPr/>
            </p:nvSpPr>
            <p:spPr bwMode="auto">
              <a:xfrm>
                <a:off x="9923939" y="904037"/>
                <a:ext cx="724336" cy="457671"/>
              </a:xfrm>
              <a:custGeom>
                <a:avLst/>
                <a:gdLst>
                  <a:gd name="T0" fmla="*/ 1 w 247"/>
                  <a:gd name="T1" fmla="*/ 140 h 156"/>
                  <a:gd name="T2" fmla="*/ 19 w 247"/>
                  <a:gd name="T3" fmla="*/ 48 h 156"/>
                  <a:gd name="T4" fmla="*/ 19 w 247"/>
                  <a:gd name="T5" fmla="*/ 10 h 156"/>
                  <a:gd name="T6" fmla="*/ 29 w 247"/>
                  <a:gd name="T7" fmla="*/ 0 h 156"/>
                  <a:gd name="T8" fmla="*/ 91 w 247"/>
                  <a:gd name="T9" fmla="*/ 0 h 156"/>
                  <a:gd name="T10" fmla="*/ 124 w 247"/>
                  <a:gd name="T11" fmla="*/ 0 h 156"/>
                  <a:gd name="T12" fmla="*/ 236 w 247"/>
                  <a:gd name="T13" fmla="*/ 0 h 156"/>
                  <a:gd name="T14" fmla="*/ 247 w 247"/>
                  <a:gd name="T15" fmla="*/ 10 h 156"/>
                  <a:gd name="T16" fmla="*/ 247 w 247"/>
                  <a:gd name="T17" fmla="*/ 146 h 156"/>
                  <a:gd name="T18" fmla="*/ 236 w 247"/>
                  <a:gd name="T19" fmla="*/ 156 h 156"/>
                  <a:gd name="T20" fmla="*/ 29 w 247"/>
                  <a:gd name="T21" fmla="*/ 156 h 156"/>
                  <a:gd name="T22" fmla="*/ 19 w 247"/>
                  <a:gd name="T23" fmla="*/ 146 h 156"/>
                  <a:gd name="T24" fmla="*/ 19 w 247"/>
                  <a:gd name="T25" fmla="*/ 146 h 156"/>
                  <a:gd name="T26" fmla="*/ 4 w 247"/>
                  <a:gd name="T27" fmla="*/ 146 h 156"/>
                  <a:gd name="T28" fmla="*/ 0 w 247"/>
                  <a:gd name="T29" fmla="*/ 141 h 156"/>
                  <a:gd name="T30" fmla="*/ 1 w 247"/>
                  <a:gd name="T31" fmla="*/ 14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7" h="156">
                    <a:moveTo>
                      <a:pt x="1" y="140"/>
                    </a:moveTo>
                    <a:cubicBezTo>
                      <a:pt x="19" y="48"/>
                      <a:pt x="19" y="48"/>
                      <a:pt x="19" y="48"/>
                    </a:cubicBezTo>
                    <a:cubicBezTo>
                      <a:pt x="19" y="10"/>
                      <a:pt x="19" y="10"/>
                      <a:pt x="19" y="10"/>
                    </a:cubicBezTo>
                    <a:cubicBezTo>
                      <a:pt x="19" y="5"/>
                      <a:pt x="23" y="0"/>
                      <a:pt x="29" y="0"/>
                    </a:cubicBezTo>
                    <a:cubicBezTo>
                      <a:pt x="91" y="0"/>
                      <a:pt x="91" y="0"/>
                      <a:pt x="91" y="0"/>
                    </a:cubicBezTo>
                    <a:cubicBezTo>
                      <a:pt x="124" y="0"/>
                      <a:pt x="124" y="0"/>
                      <a:pt x="124" y="0"/>
                    </a:cubicBezTo>
                    <a:cubicBezTo>
                      <a:pt x="236" y="0"/>
                      <a:pt x="236" y="0"/>
                      <a:pt x="236" y="0"/>
                    </a:cubicBezTo>
                    <a:cubicBezTo>
                      <a:pt x="242" y="0"/>
                      <a:pt x="247" y="5"/>
                      <a:pt x="247" y="10"/>
                    </a:cubicBezTo>
                    <a:cubicBezTo>
                      <a:pt x="247" y="146"/>
                      <a:pt x="247" y="146"/>
                      <a:pt x="247" y="146"/>
                    </a:cubicBezTo>
                    <a:cubicBezTo>
                      <a:pt x="247" y="152"/>
                      <a:pt x="242" y="156"/>
                      <a:pt x="236" y="156"/>
                    </a:cubicBezTo>
                    <a:cubicBezTo>
                      <a:pt x="29" y="156"/>
                      <a:pt x="29" y="156"/>
                      <a:pt x="29" y="156"/>
                    </a:cubicBezTo>
                    <a:cubicBezTo>
                      <a:pt x="23" y="156"/>
                      <a:pt x="19" y="152"/>
                      <a:pt x="19" y="146"/>
                    </a:cubicBezTo>
                    <a:cubicBezTo>
                      <a:pt x="19" y="146"/>
                      <a:pt x="19" y="146"/>
                      <a:pt x="19" y="146"/>
                    </a:cubicBezTo>
                    <a:cubicBezTo>
                      <a:pt x="4" y="146"/>
                      <a:pt x="4" y="146"/>
                      <a:pt x="4" y="146"/>
                    </a:cubicBezTo>
                    <a:cubicBezTo>
                      <a:pt x="2" y="146"/>
                      <a:pt x="0" y="144"/>
                      <a:pt x="0" y="141"/>
                    </a:cubicBezTo>
                    <a:cubicBezTo>
                      <a:pt x="0" y="141"/>
                      <a:pt x="0" y="140"/>
                      <a:pt x="1" y="140"/>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sp>
            <p:nvSpPr>
              <p:cNvPr id="341" name="Rectangle 33"/>
              <p:cNvSpPr>
                <a:spLocks noChangeArrowheads="1"/>
              </p:cNvSpPr>
              <p:nvPr/>
            </p:nvSpPr>
            <p:spPr bwMode="auto">
              <a:xfrm>
                <a:off x="10030730" y="948688"/>
                <a:ext cx="582942" cy="36837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32742"/>
                <a:endParaRPr lang="en-US">
                  <a:solidFill>
                    <a:srgbClr val="000000"/>
                  </a:solidFill>
                </a:endParaRPr>
              </a:p>
            </p:txBody>
          </p:sp>
        </p:grpSp>
        <p:pic>
          <p:nvPicPr>
            <p:cNvPr id="339" name="Picture 338"/>
            <p:cNvPicPr>
              <a:picLocks noChangeAspect="1"/>
            </p:cNvPicPr>
            <p:nvPr/>
          </p:nvPicPr>
          <p:blipFill rotWithShape="1">
            <a:blip r:embed="rId2" cstate="print">
              <a:extLst>
                <a:ext uri="{28A0092B-C50C-407E-A947-70E740481C1C}">
                  <a14:useLocalDpi xmlns:a14="http://schemas.microsoft.com/office/drawing/2010/main" val="0"/>
                </a:ext>
              </a:extLst>
            </a:blip>
            <a:srcRect r="77973" b="4460"/>
            <a:stretch/>
          </p:blipFill>
          <p:spPr>
            <a:xfrm>
              <a:off x="11193142" y="5171513"/>
              <a:ext cx="554780" cy="610446"/>
            </a:xfrm>
            <a:prstGeom prst="rect">
              <a:avLst/>
            </a:prstGeom>
          </p:spPr>
        </p:pic>
      </p:grpSp>
      <p:sp>
        <p:nvSpPr>
          <p:cNvPr id="342" name="Rectangle 341"/>
          <p:cNvSpPr/>
          <p:nvPr/>
        </p:nvSpPr>
        <p:spPr>
          <a:xfrm>
            <a:off x="4064221" y="3487207"/>
            <a:ext cx="8127779" cy="10332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37160" rIns="182880" bIns="137160" rtlCol="0" anchor="ctr">
            <a:noAutofit/>
          </a:bodyPr>
          <a:lstStyle/>
          <a:p>
            <a:pPr marL="571500">
              <a:lnSpc>
                <a:spcPts val="2400"/>
              </a:lnSpc>
            </a:pPr>
            <a:r>
              <a:rPr lang="en-US" sz="2000" dirty="0">
                <a:latin typeface="+mj-lt"/>
              </a:rPr>
              <a:t>Support seamless development on or offline and across on-premises and cloud-designed apps with Visual </a:t>
            </a:r>
            <a:r>
              <a:rPr lang="en-US" sz="2000" dirty="0" smtClean="0">
                <a:latin typeface="+mj-lt"/>
              </a:rPr>
              <a:t>Studio. </a:t>
            </a:r>
            <a:r>
              <a:rPr lang="en-US" sz="2000" dirty="0">
                <a:latin typeface="+mj-lt"/>
              </a:rPr>
              <a:t>Extend existing applications to the cloud with </a:t>
            </a:r>
            <a:r>
              <a:rPr lang="en-US" sz="2000" dirty="0" smtClean="0">
                <a:latin typeface="+mj-lt"/>
              </a:rPr>
              <a:t>DAC framework support.  </a:t>
            </a:r>
            <a:endParaRPr lang="en-US" sz="2000" dirty="0">
              <a:latin typeface="+mj-lt"/>
            </a:endParaRPr>
          </a:p>
        </p:txBody>
      </p:sp>
      <p:grpSp>
        <p:nvGrpSpPr>
          <p:cNvPr id="343" name="Group 38"/>
          <p:cNvGrpSpPr>
            <a:grpSpLocks/>
          </p:cNvGrpSpPr>
          <p:nvPr/>
        </p:nvGrpSpPr>
        <p:grpSpPr bwMode="auto">
          <a:xfrm>
            <a:off x="4291933" y="3707153"/>
            <a:ext cx="593381" cy="593381"/>
            <a:chOff x="-3781305" y="3065460"/>
            <a:chExt cx="1777999" cy="1777999"/>
          </a:xfrm>
          <a:solidFill>
            <a:schemeClr val="bg1"/>
          </a:solidFill>
        </p:grpSpPr>
        <p:sp>
          <p:nvSpPr>
            <p:cNvPr id="344"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sp>
          <p:nvSpPr>
            <p:cNvPr id="345"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32688" fontAlgn="auto">
                <a:spcBef>
                  <a:spcPts val="0"/>
                </a:spcBef>
                <a:spcAft>
                  <a:spcPts val="0"/>
                </a:spcAft>
                <a:defRPr/>
              </a:pPr>
              <a:endParaRPr lang="en-US" sz="1836" dirty="0">
                <a:latin typeface="+mn-lt"/>
                <a:ea typeface="+mn-ea"/>
              </a:endParaRPr>
            </a:p>
          </p:txBody>
        </p:sp>
      </p:grpSp>
      <p:sp>
        <p:nvSpPr>
          <p:cNvPr id="346" name="Rectangle 345"/>
          <p:cNvSpPr/>
          <p:nvPr/>
        </p:nvSpPr>
        <p:spPr>
          <a:xfrm>
            <a:off x="1787864" y="3487207"/>
            <a:ext cx="2178276" cy="1033272"/>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137160" rIns="182880" bIns="137160" rtlCol="0" anchor="ctr">
            <a:noAutofit/>
          </a:bodyPr>
          <a:lstStyle/>
          <a:p>
            <a:r>
              <a:rPr lang="en-US" sz="2800" dirty="0" smtClean="0">
                <a:latin typeface="+mj-lt"/>
              </a:rPr>
              <a:t>Flexible </a:t>
            </a:r>
            <a:r>
              <a:rPr lang="en-US" sz="2800" dirty="0" err="1" smtClean="0">
                <a:latin typeface="+mj-lt"/>
              </a:rPr>
              <a:t>dev</a:t>
            </a:r>
            <a:endParaRPr lang="en-US" sz="2800" dirty="0">
              <a:latin typeface="+mj-lt"/>
            </a:endParaRPr>
          </a:p>
        </p:txBody>
      </p:sp>
    </p:spTree>
    <p:extLst>
      <p:ext uri="{BB962C8B-B14F-4D97-AF65-F5344CB8AC3E}">
        <p14:creationId xmlns:p14="http://schemas.microsoft.com/office/powerpoint/2010/main" val="16511141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0-#ppt_w/2"/>
                                          </p:val>
                                        </p:tav>
                                        <p:tav tm="100000">
                                          <p:val>
                                            <p:strVal val="#ppt_x"/>
                                          </p:val>
                                        </p:tav>
                                      </p:tavLst>
                                    </p:anim>
                                    <p:anim calcmode="lin" valueType="num">
                                      <p:cBhvr additive="base">
                                        <p:cTn id="12" dur="500" fill="hold"/>
                                        <p:tgtEl>
                                          <p:spTgt spid="4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decel="100000" fill="hold" grpId="0" nodeType="afterEffect">
                                  <p:stCondLst>
                                    <p:cond delay="0"/>
                                  </p:stCondLst>
                                  <p:childTnLst>
                                    <p:set>
                                      <p:cBhvr>
                                        <p:cTn id="15" dur="1" fill="hold">
                                          <p:stCondLst>
                                            <p:cond delay="0"/>
                                          </p:stCondLst>
                                        </p:cTn>
                                        <p:tgtEl>
                                          <p:spTgt spid="23"/>
                                        </p:tgtEl>
                                        <p:attrNameLst>
                                          <p:attrName>style.visibility</p:attrName>
                                        </p:attrNameLst>
                                      </p:cBhvr>
                                      <p:to>
                                        <p:strVal val="visible"/>
                                      </p:to>
                                    </p:set>
                                    <p:anim calcmode="lin" valueType="num">
                                      <p:cBhvr additive="base">
                                        <p:cTn id="16" dur="750" fill="hold"/>
                                        <p:tgtEl>
                                          <p:spTgt spid="23"/>
                                        </p:tgtEl>
                                        <p:attrNameLst>
                                          <p:attrName>ppt_x</p:attrName>
                                        </p:attrNameLst>
                                      </p:cBhvr>
                                      <p:tavLst>
                                        <p:tav tm="0">
                                          <p:val>
                                            <p:strVal val="0-#ppt_w/2"/>
                                          </p:val>
                                        </p:tav>
                                        <p:tav tm="100000">
                                          <p:val>
                                            <p:strVal val="#ppt_x"/>
                                          </p:val>
                                        </p:tav>
                                      </p:tavLst>
                                    </p:anim>
                                    <p:anim calcmode="lin" valueType="num">
                                      <p:cBhvr additive="base">
                                        <p:cTn id="17" dur="750" fill="hold"/>
                                        <p:tgtEl>
                                          <p:spTgt spid="23"/>
                                        </p:tgtEl>
                                        <p:attrNameLst>
                                          <p:attrName>ppt_y</p:attrName>
                                        </p:attrNameLst>
                                      </p:cBhvr>
                                      <p:tavLst>
                                        <p:tav tm="0">
                                          <p:val>
                                            <p:strVal val="#ppt_y"/>
                                          </p:val>
                                        </p:tav>
                                        <p:tav tm="100000">
                                          <p:val>
                                            <p:strVal val="#ppt_y"/>
                                          </p:val>
                                        </p:tav>
                                      </p:tavLst>
                                    </p:anim>
                                  </p:childTnLst>
                                </p:cTn>
                              </p:par>
                            </p:childTnLst>
                          </p:cTn>
                        </p:par>
                        <p:par>
                          <p:cTn id="18" fill="hold">
                            <p:stCondLst>
                              <p:cond delay="1250"/>
                            </p:stCondLst>
                            <p:childTnLst>
                              <p:par>
                                <p:cTn id="19" presetID="10" presetClass="entr" presetSubtype="0" fill="hold" nodeType="after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250"/>
                                        <p:tgtEl>
                                          <p:spTgt spid="27"/>
                                        </p:tgtEl>
                                      </p:cBhvr>
                                    </p:animEffect>
                                  </p:childTnLst>
                                </p:cTn>
                              </p:par>
                              <p:par>
                                <p:cTn id="22" presetID="35" presetClass="path" presetSubtype="0" decel="100000" fill="hold" nodeType="withEffect">
                                  <p:stCondLst>
                                    <p:cond delay="0"/>
                                  </p:stCondLst>
                                  <p:childTnLst>
                                    <p:animMotion origin="layout" path="M -3.10186E-6 -3.63595E-6 L -0.03689 -3.63595E-6 " pathEditMode="relative" rAng="0" ptsTypes="AA">
                                      <p:cBhvr>
                                        <p:cTn id="23" dur="500" spd="-100000" fill="hold"/>
                                        <p:tgtEl>
                                          <p:spTgt spid="27"/>
                                        </p:tgtEl>
                                        <p:attrNameLst>
                                          <p:attrName>ppt_x</p:attrName>
                                          <p:attrName>ppt_y</p:attrName>
                                        </p:attrNameLst>
                                      </p:cBhvr>
                                      <p:rCtr x="-1851" y="0"/>
                                    </p:animMotion>
                                  </p:childTnLst>
                                </p:cTn>
                              </p:par>
                            </p:childTnLst>
                          </p:cTn>
                        </p:par>
                        <p:par>
                          <p:cTn id="24" fill="hold">
                            <p:stCondLst>
                              <p:cond delay="1750"/>
                            </p:stCondLst>
                            <p:childTnLst>
                              <p:par>
                                <p:cTn id="25" presetID="2" presetClass="entr" presetSubtype="8" decel="100000"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750" fill="hold"/>
                                        <p:tgtEl>
                                          <p:spTgt spid="24"/>
                                        </p:tgtEl>
                                        <p:attrNameLst>
                                          <p:attrName>ppt_x</p:attrName>
                                        </p:attrNameLst>
                                      </p:cBhvr>
                                      <p:tavLst>
                                        <p:tav tm="0">
                                          <p:val>
                                            <p:strVal val="0-#ppt_w/2"/>
                                          </p:val>
                                        </p:tav>
                                        <p:tav tm="100000">
                                          <p:val>
                                            <p:strVal val="#ppt_x"/>
                                          </p:val>
                                        </p:tav>
                                      </p:tavLst>
                                    </p:anim>
                                    <p:anim calcmode="lin" valueType="num">
                                      <p:cBhvr additive="base">
                                        <p:cTn id="28" dur="750" fill="hold"/>
                                        <p:tgtEl>
                                          <p:spTgt spid="2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250"/>
                                        <p:tgtEl>
                                          <p:spTgt spid="38"/>
                                        </p:tgtEl>
                                      </p:cBhvr>
                                    </p:animEffect>
                                  </p:childTnLst>
                                </p:cTn>
                              </p:par>
                              <p:par>
                                <p:cTn id="33" presetID="35" presetClass="path" presetSubtype="0" decel="100000" fill="hold" nodeType="withEffect">
                                  <p:stCondLst>
                                    <p:cond delay="0"/>
                                  </p:stCondLst>
                                  <p:childTnLst>
                                    <p:animMotion origin="layout" path="M -3.10186E-6 -3.44984E-6 L -0.03689 -3.44984E-6 " pathEditMode="relative" rAng="0" ptsTypes="AA">
                                      <p:cBhvr>
                                        <p:cTn id="34" dur="500" spd="-100000" fill="hold"/>
                                        <p:tgtEl>
                                          <p:spTgt spid="38"/>
                                        </p:tgtEl>
                                        <p:attrNameLst>
                                          <p:attrName>ppt_x</p:attrName>
                                          <p:attrName>ppt_y</p:attrName>
                                        </p:attrNameLst>
                                      </p:cBhvr>
                                      <p:rCtr x="-1851" y="0"/>
                                    </p:animMotion>
                                  </p:childTnLst>
                                </p:cTn>
                              </p:par>
                            </p:childTnLst>
                          </p:cTn>
                        </p:par>
                        <p:par>
                          <p:cTn id="35" fill="hold">
                            <p:stCondLst>
                              <p:cond delay="3000"/>
                            </p:stCondLst>
                            <p:childTnLst>
                              <p:par>
                                <p:cTn id="36" presetID="10" presetClass="entr" presetSubtype="0" fill="hold"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250"/>
                                        <p:tgtEl>
                                          <p:spTgt spid="41"/>
                                        </p:tgtEl>
                                      </p:cBhvr>
                                    </p:animEffect>
                                  </p:childTnLst>
                                </p:cTn>
                              </p:par>
                              <p:par>
                                <p:cTn id="39" presetID="35" presetClass="path" presetSubtype="0" decel="100000" fill="hold" nodeType="withEffect">
                                  <p:stCondLst>
                                    <p:cond delay="0"/>
                                  </p:stCondLst>
                                  <p:childTnLst>
                                    <p:animMotion origin="layout" path="M -3.10186E-6 1.39809E-6 L -0.03689 1.39809E-6 " pathEditMode="relative" rAng="0" ptsTypes="AA">
                                      <p:cBhvr>
                                        <p:cTn id="40" dur="500" spd="-100000" fill="hold"/>
                                        <p:tgtEl>
                                          <p:spTgt spid="41"/>
                                        </p:tgtEl>
                                        <p:attrNameLst>
                                          <p:attrName>ppt_x</p:attrName>
                                          <p:attrName>ppt_y</p:attrName>
                                        </p:attrNameLst>
                                      </p:cBhvr>
                                      <p:rCtr x="-1851" y="0"/>
                                    </p:animMotion>
                                  </p:childTnLst>
                                </p:cTn>
                              </p:par>
                              <p:par>
                                <p:cTn id="41" presetID="2" presetClass="entr" presetSubtype="8" decel="100000" fill="hold" grpId="0" nodeType="withEffect">
                                  <p:stCondLst>
                                    <p:cond delay="0"/>
                                  </p:stCondLst>
                                  <p:childTnLst>
                                    <p:set>
                                      <p:cBhvr>
                                        <p:cTn id="42" dur="1" fill="hold">
                                          <p:stCondLst>
                                            <p:cond delay="0"/>
                                          </p:stCondLst>
                                        </p:cTn>
                                        <p:tgtEl>
                                          <p:spTgt spid="346"/>
                                        </p:tgtEl>
                                        <p:attrNameLst>
                                          <p:attrName>style.visibility</p:attrName>
                                        </p:attrNameLst>
                                      </p:cBhvr>
                                      <p:to>
                                        <p:strVal val="visible"/>
                                      </p:to>
                                    </p:set>
                                    <p:anim calcmode="lin" valueType="num">
                                      <p:cBhvr additive="base">
                                        <p:cTn id="43" dur="500" fill="hold"/>
                                        <p:tgtEl>
                                          <p:spTgt spid="346"/>
                                        </p:tgtEl>
                                        <p:attrNameLst>
                                          <p:attrName>ppt_x</p:attrName>
                                        </p:attrNameLst>
                                      </p:cBhvr>
                                      <p:tavLst>
                                        <p:tav tm="0">
                                          <p:val>
                                            <p:strVal val="0-#ppt_w/2"/>
                                          </p:val>
                                        </p:tav>
                                        <p:tav tm="100000">
                                          <p:val>
                                            <p:strVal val="#ppt_x"/>
                                          </p:val>
                                        </p:tav>
                                      </p:tavLst>
                                    </p:anim>
                                    <p:anim calcmode="lin" valueType="num">
                                      <p:cBhvr additive="base">
                                        <p:cTn id="44" dur="500" fill="hold"/>
                                        <p:tgtEl>
                                          <p:spTgt spid="346"/>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2" presetClass="entr" presetSubtype="8" decel="100000" fill="hold" grpId="0" nodeType="afterEffect">
                                  <p:stCondLst>
                                    <p:cond delay="0"/>
                                  </p:stCondLst>
                                  <p:childTnLst>
                                    <p:set>
                                      <p:cBhvr>
                                        <p:cTn id="47" dur="1" fill="hold">
                                          <p:stCondLst>
                                            <p:cond delay="0"/>
                                          </p:stCondLst>
                                        </p:cTn>
                                        <p:tgtEl>
                                          <p:spTgt spid="342"/>
                                        </p:tgtEl>
                                        <p:attrNameLst>
                                          <p:attrName>style.visibility</p:attrName>
                                        </p:attrNameLst>
                                      </p:cBhvr>
                                      <p:to>
                                        <p:strVal val="visible"/>
                                      </p:to>
                                    </p:set>
                                    <p:anim calcmode="lin" valueType="num">
                                      <p:cBhvr additive="base">
                                        <p:cTn id="48" dur="750" fill="hold"/>
                                        <p:tgtEl>
                                          <p:spTgt spid="342"/>
                                        </p:tgtEl>
                                        <p:attrNameLst>
                                          <p:attrName>ppt_x</p:attrName>
                                        </p:attrNameLst>
                                      </p:cBhvr>
                                      <p:tavLst>
                                        <p:tav tm="0">
                                          <p:val>
                                            <p:strVal val="0-#ppt_w/2"/>
                                          </p:val>
                                        </p:tav>
                                        <p:tav tm="100000">
                                          <p:val>
                                            <p:strVal val="#ppt_x"/>
                                          </p:val>
                                        </p:tav>
                                      </p:tavLst>
                                    </p:anim>
                                    <p:anim calcmode="lin" valueType="num">
                                      <p:cBhvr additive="base">
                                        <p:cTn id="49" dur="750" fill="hold"/>
                                        <p:tgtEl>
                                          <p:spTgt spid="342"/>
                                        </p:tgtEl>
                                        <p:attrNameLst>
                                          <p:attrName>ppt_y</p:attrName>
                                        </p:attrNameLst>
                                      </p:cBhvr>
                                      <p:tavLst>
                                        <p:tav tm="0">
                                          <p:val>
                                            <p:strVal val="#ppt_y"/>
                                          </p:val>
                                        </p:tav>
                                        <p:tav tm="100000">
                                          <p:val>
                                            <p:strVal val="#ppt_y"/>
                                          </p:val>
                                        </p:tav>
                                      </p:tavLst>
                                    </p:anim>
                                  </p:childTnLst>
                                </p:cTn>
                              </p:par>
                            </p:childTnLst>
                          </p:cTn>
                        </p:par>
                        <p:par>
                          <p:cTn id="50" fill="hold">
                            <p:stCondLst>
                              <p:cond delay="4250"/>
                            </p:stCondLst>
                            <p:childTnLst>
                              <p:par>
                                <p:cTn id="51" presetID="10" presetClass="entr" presetSubtype="0" fill="hold" nodeType="afterEffect">
                                  <p:stCondLst>
                                    <p:cond delay="0"/>
                                  </p:stCondLst>
                                  <p:childTnLst>
                                    <p:set>
                                      <p:cBhvr>
                                        <p:cTn id="52" dur="1" fill="hold">
                                          <p:stCondLst>
                                            <p:cond delay="0"/>
                                          </p:stCondLst>
                                        </p:cTn>
                                        <p:tgtEl>
                                          <p:spTgt spid="343"/>
                                        </p:tgtEl>
                                        <p:attrNameLst>
                                          <p:attrName>style.visibility</p:attrName>
                                        </p:attrNameLst>
                                      </p:cBhvr>
                                      <p:to>
                                        <p:strVal val="visible"/>
                                      </p:to>
                                    </p:set>
                                    <p:animEffect transition="in" filter="fade">
                                      <p:cBhvr>
                                        <p:cTn id="53" dur="250"/>
                                        <p:tgtEl>
                                          <p:spTgt spid="343"/>
                                        </p:tgtEl>
                                      </p:cBhvr>
                                    </p:animEffect>
                                  </p:childTnLst>
                                </p:cTn>
                              </p:par>
                              <p:par>
                                <p:cTn id="54" presetID="35" presetClass="path" presetSubtype="0" decel="100000" fill="hold" nodeType="withEffect">
                                  <p:stCondLst>
                                    <p:cond delay="0"/>
                                  </p:stCondLst>
                                  <p:childTnLst>
                                    <p:animMotion origin="layout" path="M -3.10186E-6 -3.44984E-6 L -0.03689 -3.44984E-6 " pathEditMode="relative" rAng="0" ptsTypes="AA">
                                      <p:cBhvr>
                                        <p:cTn id="55" dur="500" spd="-100000" fill="hold"/>
                                        <p:tgtEl>
                                          <p:spTgt spid="343"/>
                                        </p:tgtEl>
                                        <p:attrNameLst>
                                          <p:attrName>ppt_x</p:attrName>
                                          <p:attrName>ppt_y</p:attrName>
                                        </p:attrNameLst>
                                      </p:cBhvr>
                                      <p:rCtr x="-185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44" grpId="0" animBg="1"/>
      <p:bldP spid="45" grpId="0" animBg="1"/>
      <p:bldP spid="342" grpId="0" animBg="1"/>
      <p:bldP spid="346"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6173701" y="4169627"/>
            <a:ext cx="5493771" cy="1945464"/>
            <a:chOff x="6172143" y="4169925"/>
            <a:chExt cx="5495981" cy="1946247"/>
          </a:xfrm>
        </p:grpSpPr>
        <p:sp>
          <p:nvSpPr>
            <p:cNvPr id="53" name="Rectangle 52"/>
            <p:cNvSpPr/>
            <p:nvPr>
              <p:custDataLst>
                <p:tags r:id="rId3"/>
              </p:custDataLst>
            </p:nvPr>
          </p:nvSpPr>
          <p:spPr bwMode="auto">
            <a:xfrm>
              <a:off x="6172143" y="4169925"/>
              <a:ext cx="5495981" cy="194624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74210" tIns="182806" rIns="274210" bIns="45699" numCol="1" spcCol="0" rtlCol="0" fromWordArt="0" anchor="t" anchorCtr="0" forceAA="0" compatLnSpc="1">
              <a:prstTxWarp prst="textNoShape">
                <a:avLst/>
              </a:prstTxWarp>
              <a:noAutofit/>
            </a:bodyPr>
            <a:lstStyle/>
            <a:p>
              <a:pPr defTabSz="913650" fontAlgn="base">
                <a:spcBef>
                  <a:spcPts val="1200"/>
                </a:spcBef>
              </a:pPr>
              <a:r>
                <a:rPr lang="en-US" sz="1764" dirty="0">
                  <a:ln>
                    <a:solidFill>
                      <a:srgbClr val="FFFFFF">
                        <a:alpha val="0"/>
                      </a:srgbClr>
                    </a:solidFill>
                  </a:ln>
                  <a:solidFill>
                    <a:srgbClr val="292929">
                      <a:lumMod val="75000"/>
                      <a:lumOff val="25000"/>
                      <a:alpha val="99000"/>
                    </a:srgbClr>
                  </a:solidFill>
                </a:rPr>
                <a:t>Our weather model and resulting data sets should be accessible to universities and other institutions.</a:t>
              </a:r>
              <a:br>
                <a:rPr lang="en-US" sz="1764" dirty="0">
                  <a:ln>
                    <a:solidFill>
                      <a:srgbClr val="FFFFFF">
                        <a:alpha val="0"/>
                      </a:srgbClr>
                    </a:solidFill>
                  </a:ln>
                  <a:solidFill>
                    <a:srgbClr val="292929">
                      <a:lumMod val="75000"/>
                      <a:lumOff val="25000"/>
                      <a:alpha val="99000"/>
                    </a:srgbClr>
                  </a:solidFill>
                </a:rPr>
              </a:br>
              <a:endParaRPr lang="en-US" sz="1764" dirty="0">
                <a:ln>
                  <a:solidFill>
                    <a:srgbClr val="FFFFFF">
                      <a:alpha val="0"/>
                    </a:srgbClr>
                  </a:solidFill>
                </a:ln>
                <a:solidFill>
                  <a:srgbClr val="292929">
                    <a:lumMod val="75000"/>
                    <a:lumOff val="25000"/>
                    <a:alpha val="99000"/>
                  </a:srgbClr>
                </a:solidFill>
              </a:endParaRPr>
            </a:p>
            <a:p>
              <a:pPr algn="r" defTabSz="913650" fontAlgn="base">
                <a:spcBef>
                  <a:spcPts val="1200"/>
                </a:spcBef>
              </a:pPr>
              <a:r>
                <a:rPr lang="en-US" sz="1600" b="1" dirty="0">
                  <a:ln>
                    <a:solidFill>
                      <a:srgbClr val="FFFFFF">
                        <a:alpha val="0"/>
                      </a:srgbClr>
                    </a:solidFill>
                  </a:ln>
                  <a:solidFill>
                    <a:srgbClr val="292929">
                      <a:lumMod val="75000"/>
                      <a:lumOff val="25000"/>
                      <a:alpha val="99000"/>
                    </a:srgbClr>
                  </a:solidFill>
                </a:rPr>
                <a:t>Aerospace Development Manager, </a:t>
              </a:r>
              <a:br>
                <a:rPr lang="en-US" sz="1600" b="1" dirty="0">
                  <a:ln>
                    <a:solidFill>
                      <a:srgbClr val="FFFFFF">
                        <a:alpha val="0"/>
                      </a:srgbClr>
                    </a:solidFill>
                  </a:ln>
                  <a:solidFill>
                    <a:srgbClr val="292929">
                      <a:lumMod val="75000"/>
                      <a:lumOff val="25000"/>
                      <a:alpha val="99000"/>
                    </a:srgbClr>
                  </a:solidFill>
                </a:rPr>
              </a:br>
              <a:r>
                <a:rPr lang="en-US" sz="1600" dirty="0">
                  <a:ln>
                    <a:solidFill>
                      <a:srgbClr val="FFFFFF">
                        <a:alpha val="0"/>
                      </a:srgbClr>
                    </a:solidFill>
                  </a:ln>
                  <a:solidFill>
                    <a:srgbClr val="292929">
                      <a:lumMod val="75000"/>
                      <a:lumOff val="25000"/>
                      <a:alpha val="99000"/>
                    </a:srgbClr>
                  </a:solidFill>
                </a:rPr>
                <a:t>U.S. Federal Government</a:t>
              </a:r>
            </a:p>
          </p:txBody>
        </p:sp>
        <p:pic>
          <p:nvPicPr>
            <p:cNvPr id="31" name="Picture 45" descr="C:\Users\sakuu\Documents\Ballmer MGX 2011\Tile Icons\Quotes 2.png"/>
            <p:cNvPicPr>
              <a:picLocks noChangeAspect="1" noChangeArrowheads="1"/>
            </p:cNvPicPr>
            <p:nvPr/>
          </p:nvPicPr>
          <p:blipFill>
            <a:blip r:embed="rId6" cstate="print">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black">
            <a:xfrm>
              <a:off x="11365832" y="4798354"/>
              <a:ext cx="231337" cy="18026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46" descr="C:\Users\sakuu\Documents\Ballmer MGX 2011\Tile Icons\Quotes.png"/>
            <p:cNvPicPr>
              <a:picLocks noChangeAspect="1" noChangeArrowheads="1"/>
            </p:cNvPicPr>
            <p:nvPr/>
          </p:nvPicPr>
          <p:blipFill>
            <a:blip r:embed="rId7" cstate="print">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black">
            <a:xfrm>
              <a:off x="6227494" y="4315472"/>
              <a:ext cx="191358" cy="14911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0" name="Group 9"/>
          <p:cNvGrpSpPr/>
          <p:nvPr/>
        </p:nvGrpSpPr>
        <p:grpSpPr>
          <a:xfrm>
            <a:off x="586417" y="4169627"/>
            <a:ext cx="5493769" cy="1945465"/>
            <a:chOff x="582611" y="4169925"/>
            <a:chExt cx="5495979" cy="1946248"/>
          </a:xfrm>
        </p:grpSpPr>
        <p:sp>
          <p:nvSpPr>
            <p:cNvPr id="56" name="Rectangle 55"/>
            <p:cNvSpPr/>
            <p:nvPr>
              <p:custDataLst>
                <p:tags r:id="rId2"/>
              </p:custDataLst>
            </p:nvPr>
          </p:nvSpPr>
          <p:spPr bwMode="auto">
            <a:xfrm>
              <a:off x="582611" y="4169925"/>
              <a:ext cx="5495979" cy="194624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74210" tIns="182806" rIns="274210" bIns="45699" numCol="1" rtlCol="0" anchor="t" anchorCtr="0" compatLnSpc="1">
              <a:prstTxWarp prst="textNoShape">
                <a:avLst/>
              </a:prstTxWarp>
            </a:bodyPr>
            <a:lstStyle/>
            <a:p>
              <a:pPr defTabSz="913650" fontAlgn="base">
                <a:spcBef>
                  <a:spcPts val="1200"/>
                </a:spcBef>
              </a:pPr>
              <a:r>
                <a:rPr lang="en-US" sz="1764" dirty="0">
                  <a:ln>
                    <a:solidFill>
                      <a:srgbClr val="FFFFFF">
                        <a:alpha val="0"/>
                      </a:srgbClr>
                    </a:solidFill>
                  </a:ln>
                  <a:solidFill>
                    <a:srgbClr val="292929">
                      <a:lumMod val="75000"/>
                      <a:lumOff val="25000"/>
                      <a:alpha val="99000"/>
                    </a:srgbClr>
                  </a:solidFill>
                </a:rPr>
                <a:t>It takes more time to hand a project from the seismic guys to me to the engineers in production than it does to figure out the oil field plays.</a:t>
              </a:r>
            </a:p>
            <a:p>
              <a:pPr algn="r" defTabSz="913650" fontAlgn="base">
                <a:spcBef>
                  <a:spcPts val="1200"/>
                </a:spcBef>
              </a:pPr>
              <a:r>
                <a:rPr lang="en-US" sz="1600" b="1" dirty="0">
                  <a:ln>
                    <a:solidFill>
                      <a:srgbClr val="FFFFFF">
                        <a:alpha val="0"/>
                      </a:srgbClr>
                    </a:solidFill>
                  </a:ln>
                  <a:solidFill>
                    <a:srgbClr val="292929">
                      <a:lumMod val="75000"/>
                      <a:lumOff val="25000"/>
                      <a:alpha val="99000"/>
                    </a:srgbClr>
                  </a:solidFill>
                </a:rPr>
                <a:t>Geologist</a:t>
              </a:r>
              <a:r>
                <a:rPr lang="en-US" sz="1600" dirty="0">
                  <a:ln>
                    <a:solidFill>
                      <a:srgbClr val="FFFFFF">
                        <a:alpha val="0"/>
                      </a:srgbClr>
                    </a:solidFill>
                  </a:ln>
                  <a:solidFill>
                    <a:srgbClr val="292929">
                      <a:lumMod val="75000"/>
                      <a:lumOff val="25000"/>
                      <a:alpha val="99000"/>
                    </a:srgbClr>
                  </a:solidFill>
                </a:rPr>
                <a:t>, </a:t>
              </a:r>
              <a:br>
                <a:rPr lang="en-US" sz="1600" dirty="0">
                  <a:ln>
                    <a:solidFill>
                      <a:srgbClr val="FFFFFF">
                        <a:alpha val="0"/>
                      </a:srgbClr>
                    </a:solidFill>
                  </a:ln>
                  <a:solidFill>
                    <a:srgbClr val="292929">
                      <a:lumMod val="75000"/>
                      <a:lumOff val="25000"/>
                      <a:alpha val="99000"/>
                    </a:srgbClr>
                  </a:solidFill>
                </a:rPr>
              </a:br>
              <a:r>
                <a:rPr lang="en-US" sz="1600" dirty="0">
                  <a:ln>
                    <a:solidFill>
                      <a:srgbClr val="FFFFFF">
                        <a:alpha val="0"/>
                      </a:srgbClr>
                    </a:solidFill>
                  </a:ln>
                  <a:solidFill>
                    <a:srgbClr val="292929">
                      <a:lumMod val="75000"/>
                      <a:lumOff val="25000"/>
                      <a:alpha val="99000"/>
                    </a:srgbClr>
                  </a:solidFill>
                </a:rPr>
                <a:t>Major oil and gas company</a:t>
              </a:r>
              <a:endParaRPr lang="en-US" sz="2399" dirty="0">
                <a:ln>
                  <a:solidFill>
                    <a:srgbClr val="FFFFFF">
                      <a:alpha val="0"/>
                    </a:srgbClr>
                  </a:solidFill>
                </a:ln>
                <a:solidFill>
                  <a:srgbClr val="292929">
                    <a:lumMod val="75000"/>
                    <a:lumOff val="25000"/>
                    <a:alpha val="99000"/>
                  </a:srgbClr>
                </a:solidFill>
              </a:endParaRPr>
            </a:p>
          </p:txBody>
        </p:sp>
        <p:pic>
          <p:nvPicPr>
            <p:cNvPr id="33" name="Picture 46" descr="C:\Users\sakuu\Documents\Ballmer MGX 2011\Tile Icons\Quotes.png"/>
            <p:cNvPicPr>
              <a:picLocks noChangeAspect="1" noChangeArrowheads="1"/>
            </p:cNvPicPr>
            <p:nvPr/>
          </p:nvPicPr>
          <p:blipFill>
            <a:blip r:embed="rId7" cstate="print">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black">
            <a:xfrm>
              <a:off x="629693" y="4315472"/>
              <a:ext cx="191358" cy="14911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45" descr="C:\Users\sakuu\Documents\Ballmer MGX 2011\Tile Icons\Quotes 2.png"/>
            <p:cNvPicPr>
              <a:picLocks noChangeAspect="1" noChangeArrowheads="1"/>
            </p:cNvPicPr>
            <p:nvPr/>
          </p:nvPicPr>
          <p:blipFill>
            <a:blip r:embed="rId6" cstate="print">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black">
            <a:xfrm>
              <a:off x="5122859" y="5075787"/>
              <a:ext cx="231337" cy="180262"/>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idx="4294967295"/>
            <p:custDataLst>
              <p:tags r:id="rId1"/>
            </p:custDataLst>
          </p:nvPr>
        </p:nvSpPr>
        <p:spPr>
          <a:xfrm>
            <a:off x="0" y="228600"/>
            <a:ext cx="11152188" cy="747713"/>
          </a:xfrm>
          <a:prstGeom prst="rect">
            <a:avLst/>
          </a:prstGeom>
        </p:spPr>
        <p:txBody>
          <a:bodyPr>
            <a:normAutofit fontScale="90000"/>
          </a:bodyPr>
          <a:lstStyle/>
          <a:p>
            <a:r>
              <a:rPr lang="en-US" dirty="0" smtClean="0"/>
              <a:t>Big Data analytics</a:t>
            </a:r>
            <a:endParaRPr lang="en-US" dirty="0"/>
          </a:p>
        </p:txBody>
      </p:sp>
      <p:sp>
        <p:nvSpPr>
          <p:cNvPr id="38" name="Rectangle 37"/>
          <p:cNvSpPr>
            <a:spLocks noChangeAspect="1"/>
          </p:cNvSpPr>
          <p:nvPr/>
        </p:nvSpPr>
        <p:spPr>
          <a:xfrm>
            <a:off x="586415" y="1383929"/>
            <a:ext cx="2700128" cy="2700128"/>
          </a:xfrm>
          <a:prstGeom prst="rect">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none" lIns="91403" tIns="91403" rIns="91403" bIns="91403" rtlCol="0" anchor="b" anchorCtr="0"/>
          <a:lstStyle/>
          <a:p>
            <a:pPr defTabSz="1218387">
              <a:lnSpc>
                <a:spcPct val="90000"/>
              </a:lnSpc>
            </a:pPr>
            <a:r>
              <a:rPr lang="en-US" sz="3199" dirty="0">
                <a:ln>
                  <a:solidFill>
                    <a:srgbClr val="FFFFFF">
                      <a:alpha val="0"/>
                    </a:srgbClr>
                  </a:solidFill>
                </a:ln>
                <a:solidFill>
                  <a:srgbClr val="FFFFFF">
                    <a:alpha val="99000"/>
                  </a:srgbClr>
                </a:solidFill>
                <a:latin typeface="Segoe UI Light" pitchFamily="34" charset="0"/>
              </a:rPr>
              <a:t>Data</a:t>
            </a:r>
          </a:p>
          <a:p>
            <a:pPr defTabSz="1218387">
              <a:lnSpc>
                <a:spcPct val="90000"/>
              </a:lnSpc>
            </a:pPr>
            <a:r>
              <a:rPr lang="en-US" sz="3199" dirty="0">
                <a:ln>
                  <a:solidFill>
                    <a:srgbClr val="FFFFFF">
                      <a:alpha val="0"/>
                    </a:srgbClr>
                  </a:solidFill>
                </a:ln>
                <a:solidFill>
                  <a:srgbClr val="FFFFFF">
                    <a:alpha val="99000"/>
                  </a:srgbClr>
                </a:solidFill>
                <a:latin typeface="Segoe UI Light" pitchFamily="34" charset="0"/>
              </a:rPr>
              <a:t>acquisition</a:t>
            </a:r>
          </a:p>
          <a:p>
            <a:pPr defTabSz="1218387">
              <a:lnSpc>
                <a:spcPct val="90000"/>
              </a:lnSpc>
            </a:pPr>
            <a:r>
              <a:rPr lang="en-US" sz="3199" dirty="0">
                <a:ln>
                  <a:solidFill>
                    <a:srgbClr val="FFFFFF">
                      <a:alpha val="0"/>
                    </a:srgbClr>
                  </a:solidFill>
                </a:ln>
                <a:solidFill>
                  <a:srgbClr val="FFFFFF">
                    <a:alpha val="99000"/>
                  </a:srgbClr>
                </a:solidFill>
                <a:latin typeface="Segoe UI Light" pitchFamily="34" charset="0"/>
              </a:rPr>
              <a:t>&amp; modeling</a:t>
            </a:r>
          </a:p>
        </p:txBody>
      </p:sp>
      <p:sp>
        <p:nvSpPr>
          <p:cNvPr id="41" name="Rectangle 40"/>
          <p:cNvSpPr>
            <a:spLocks noChangeAspect="1"/>
          </p:cNvSpPr>
          <p:nvPr/>
        </p:nvSpPr>
        <p:spPr>
          <a:xfrm>
            <a:off x="3380058" y="1383929"/>
            <a:ext cx="2700128" cy="2700128"/>
          </a:xfrm>
          <a:prstGeom prst="rect">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none" lIns="91403" tIns="91403" rIns="91403" bIns="91403" rtlCol="0" anchor="b" anchorCtr="0"/>
          <a:lstStyle/>
          <a:p>
            <a:pPr defTabSz="1218387">
              <a:lnSpc>
                <a:spcPct val="90000"/>
              </a:lnSpc>
            </a:pPr>
            <a:r>
              <a:rPr lang="en-US" sz="3199" dirty="0">
                <a:ln>
                  <a:solidFill>
                    <a:srgbClr val="FFFFFF">
                      <a:alpha val="0"/>
                    </a:srgbClr>
                  </a:solidFill>
                </a:ln>
                <a:solidFill>
                  <a:srgbClr val="FFFFFF">
                    <a:alpha val="99000"/>
                  </a:srgbClr>
                </a:solidFill>
                <a:latin typeface="Segoe UI Light" pitchFamily="34" charset="0"/>
              </a:rPr>
              <a:t>Collaboration</a:t>
            </a:r>
          </a:p>
          <a:p>
            <a:pPr defTabSz="1218387">
              <a:lnSpc>
                <a:spcPct val="90000"/>
              </a:lnSpc>
            </a:pPr>
            <a:r>
              <a:rPr lang="en-US" sz="3199" dirty="0">
                <a:ln>
                  <a:solidFill>
                    <a:srgbClr val="FFFFFF">
                      <a:alpha val="0"/>
                    </a:srgbClr>
                  </a:solidFill>
                </a:ln>
                <a:solidFill>
                  <a:srgbClr val="FFFFFF">
                    <a:alpha val="99000"/>
                  </a:srgbClr>
                </a:solidFill>
                <a:latin typeface="Segoe UI Light" pitchFamily="34" charset="0"/>
              </a:rPr>
              <a:t>&amp; visualization</a:t>
            </a:r>
          </a:p>
        </p:txBody>
      </p:sp>
      <p:sp>
        <p:nvSpPr>
          <p:cNvPr id="44" name="Rectangle 43"/>
          <p:cNvSpPr>
            <a:spLocks noChangeAspect="1"/>
          </p:cNvSpPr>
          <p:nvPr/>
        </p:nvSpPr>
        <p:spPr>
          <a:xfrm>
            <a:off x="8967342" y="1383929"/>
            <a:ext cx="2700128" cy="2700128"/>
          </a:xfrm>
          <a:prstGeom prst="rect">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none" lIns="91403" tIns="91403" rIns="91403" bIns="91403" rtlCol="0" anchor="b" anchorCtr="0"/>
          <a:lstStyle/>
          <a:p>
            <a:pPr defTabSz="1218387">
              <a:lnSpc>
                <a:spcPct val="90000"/>
              </a:lnSpc>
            </a:pPr>
            <a:r>
              <a:rPr lang="en-US" sz="3199" dirty="0">
                <a:ln>
                  <a:solidFill>
                    <a:srgbClr val="FFFFFF">
                      <a:alpha val="0"/>
                    </a:srgbClr>
                  </a:solidFill>
                </a:ln>
                <a:solidFill>
                  <a:srgbClr val="FFFFFF">
                    <a:alpha val="99000"/>
                  </a:srgbClr>
                </a:solidFill>
                <a:latin typeface="Segoe UI Light" pitchFamily="34" charset="0"/>
              </a:rPr>
              <a:t>Dissemination, </a:t>
            </a:r>
            <a:br>
              <a:rPr lang="en-US" sz="3199" dirty="0">
                <a:ln>
                  <a:solidFill>
                    <a:srgbClr val="FFFFFF">
                      <a:alpha val="0"/>
                    </a:srgbClr>
                  </a:solidFill>
                </a:ln>
                <a:solidFill>
                  <a:srgbClr val="FFFFFF">
                    <a:alpha val="99000"/>
                  </a:srgbClr>
                </a:solidFill>
                <a:latin typeface="Segoe UI Light" pitchFamily="34" charset="0"/>
              </a:rPr>
            </a:br>
            <a:r>
              <a:rPr lang="en-US" sz="3199" dirty="0">
                <a:ln>
                  <a:solidFill>
                    <a:srgbClr val="FFFFFF">
                      <a:alpha val="0"/>
                    </a:srgbClr>
                  </a:solidFill>
                </a:ln>
                <a:solidFill>
                  <a:srgbClr val="FFFFFF">
                    <a:alpha val="99000"/>
                  </a:srgbClr>
                </a:solidFill>
                <a:latin typeface="Segoe UI Light" pitchFamily="34" charset="0"/>
              </a:rPr>
              <a:t>sharing, </a:t>
            </a:r>
            <a:br>
              <a:rPr lang="en-US" sz="3199" dirty="0">
                <a:ln>
                  <a:solidFill>
                    <a:srgbClr val="FFFFFF">
                      <a:alpha val="0"/>
                    </a:srgbClr>
                  </a:solidFill>
                </a:ln>
                <a:solidFill>
                  <a:srgbClr val="FFFFFF">
                    <a:alpha val="99000"/>
                  </a:srgbClr>
                </a:solidFill>
                <a:latin typeface="Segoe UI Light" pitchFamily="34" charset="0"/>
              </a:rPr>
            </a:br>
            <a:r>
              <a:rPr lang="en-US" sz="3199" dirty="0">
                <a:ln>
                  <a:solidFill>
                    <a:srgbClr val="FFFFFF">
                      <a:alpha val="0"/>
                    </a:srgbClr>
                  </a:solidFill>
                </a:ln>
                <a:solidFill>
                  <a:srgbClr val="FFFFFF">
                    <a:alpha val="99000"/>
                  </a:srgbClr>
                </a:solidFill>
                <a:latin typeface="Segoe UI Light" pitchFamily="34" charset="0"/>
              </a:rPr>
              <a:t>preservation</a:t>
            </a:r>
          </a:p>
        </p:txBody>
      </p:sp>
      <p:sp>
        <p:nvSpPr>
          <p:cNvPr id="47" name="Rectangle 46"/>
          <p:cNvSpPr>
            <a:spLocks noChangeAspect="1"/>
          </p:cNvSpPr>
          <p:nvPr/>
        </p:nvSpPr>
        <p:spPr>
          <a:xfrm>
            <a:off x="6173700" y="1383929"/>
            <a:ext cx="2700128" cy="2700128"/>
          </a:xfrm>
          <a:prstGeom prst="rect">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none" lIns="91403" tIns="91403" rIns="91403" bIns="91403" rtlCol="0" anchor="b" anchorCtr="0"/>
          <a:lstStyle/>
          <a:p>
            <a:pPr defTabSz="1218387">
              <a:lnSpc>
                <a:spcPct val="90000"/>
              </a:lnSpc>
            </a:pPr>
            <a:r>
              <a:rPr lang="en-US" sz="3199" dirty="0">
                <a:ln>
                  <a:solidFill>
                    <a:srgbClr val="FFFFFF">
                      <a:alpha val="0"/>
                    </a:srgbClr>
                  </a:solidFill>
                </a:ln>
                <a:solidFill>
                  <a:srgbClr val="FFFFFF">
                    <a:alpha val="99000"/>
                  </a:srgbClr>
                </a:solidFill>
                <a:latin typeface="Segoe UI Light" pitchFamily="34" charset="0"/>
              </a:rPr>
              <a:t>Analysis &amp;</a:t>
            </a:r>
            <a:br>
              <a:rPr lang="en-US" sz="3199" dirty="0">
                <a:ln>
                  <a:solidFill>
                    <a:srgbClr val="FFFFFF">
                      <a:alpha val="0"/>
                    </a:srgbClr>
                  </a:solidFill>
                </a:ln>
                <a:solidFill>
                  <a:srgbClr val="FFFFFF">
                    <a:alpha val="99000"/>
                  </a:srgbClr>
                </a:solidFill>
                <a:latin typeface="Segoe UI Light" pitchFamily="34" charset="0"/>
              </a:rPr>
            </a:br>
            <a:r>
              <a:rPr lang="en-US" sz="3199" dirty="0">
                <a:ln>
                  <a:solidFill>
                    <a:srgbClr val="FFFFFF">
                      <a:alpha val="0"/>
                    </a:srgbClr>
                  </a:solidFill>
                </a:ln>
                <a:solidFill>
                  <a:srgbClr val="FFFFFF">
                    <a:alpha val="99000"/>
                  </a:srgbClr>
                </a:solidFill>
                <a:latin typeface="Segoe UI Light" pitchFamily="34" charset="0"/>
              </a:rPr>
              <a:t>data mining</a:t>
            </a:r>
          </a:p>
        </p:txBody>
      </p:sp>
    </p:spTree>
    <p:extLst>
      <p:ext uri="{BB962C8B-B14F-4D97-AF65-F5344CB8AC3E}">
        <p14:creationId xmlns:p14="http://schemas.microsoft.com/office/powerpoint/2010/main" val="17331197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5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childTnLst>
                          </p:cTn>
                        </p:par>
                        <p:par>
                          <p:cTn id="12" fill="hold">
                            <p:stCondLst>
                              <p:cond delay="1250"/>
                            </p:stCondLst>
                            <p:childTnLst>
                              <p:par>
                                <p:cTn id="13" presetID="10" presetClass="entr" presetSubtype="0"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childTnLst>
                          </p:cTn>
                        </p:par>
                        <p:par>
                          <p:cTn id="16" fill="hold">
                            <p:stCondLst>
                              <p:cond delay="1750"/>
                            </p:stCondLst>
                            <p:childTnLst>
                              <p:par>
                                <p:cTn id="17" presetID="10" presetClass="entr" presetSubtype="0" fill="hold" grpId="0"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500"/>
                                        <p:tgtEl>
                                          <p:spTgt spid="44"/>
                                        </p:tgtEl>
                                      </p:cBhvr>
                                    </p:animEffect>
                                  </p:childTnLst>
                                </p:cTn>
                              </p:par>
                            </p:childTnLst>
                          </p:cTn>
                        </p:par>
                        <p:par>
                          <p:cTn id="20" fill="hold">
                            <p:stCondLst>
                              <p:cond delay="2250"/>
                            </p:stCondLst>
                            <p:childTnLst>
                              <p:par>
                                <p:cTn id="21" presetID="47" presetClass="entr" presetSubtype="0" fill="hold" nodeType="afterEffect">
                                  <p:stCondLst>
                                    <p:cond delay="50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anim calcmode="lin" valueType="num">
                                      <p:cBhvr>
                                        <p:cTn id="24" dur="500" fill="hold"/>
                                        <p:tgtEl>
                                          <p:spTgt spid="10"/>
                                        </p:tgtEl>
                                        <p:attrNameLst>
                                          <p:attrName>ppt_x</p:attrName>
                                        </p:attrNameLst>
                                      </p:cBhvr>
                                      <p:tavLst>
                                        <p:tav tm="0">
                                          <p:val>
                                            <p:strVal val="#ppt_x"/>
                                          </p:val>
                                        </p:tav>
                                        <p:tav tm="100000">
                                          <p:val>
                                            <p:strVal val="#ppt_x"/>
                                          </p:val>
                                        </p:tav>
                                      </p:tavLst>
                                    </p:anim>
                                    <p:anim calcmode="lin" valueType="num">
                                      <p:cBhvr>
                                        <p:cTn id="25" dur="500" fill="hold"/>
                                        <p:tgtEl>
                                          <p:spTgt spid="10"/>
                                        </p:tgtEl>
                                        <p:attrNameLst>
                                          <p:attrName>ppt_y</p:attrName>
                                        </p:attrNameLst>
                                      </p:cBhvr>
                                      <p:tavLst>
                                        <p:tav tm="0">
                                          <p:val>
                                            <p:strVal val="#ppt_y-.1"/>
                                          </p:val>
                                        </p:tav>
                                        <p:tav tm="100000">
                                          <p:val>
                                            <p:strVal val="#ppt_y"/>
                                          </p:val>
                                        </p:tav>
                                      </p:tavLst>
                                    </p:anim>
                                  </p:childTnLst>
                                </p:cTn>
                              </p:par>
                              <p:par>
                                <p:cTn id="26" presetID="47" presetClass="entr" presetSubtype="0" fill="hold" nodeType="withEffect">
                                  <p:stCondLst>
                                    <p:cond delay="1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anim calcmode="lin" valueType="num">
                                      <p:cBhvr>
                                        <p:cTn id="29" dur="500" fill="hold"/>
                                        <p:tgtEl>
                                          <p:spTgt spid="11"/>
                                        </p:tgtEl>
                                        <p:attrNameLst>
                                          <p:attrName>ppt_x</p:attrName>
                                        </p:attrNameLst>
                                      </p:cBhvr>
                                      <p:tavLst>
                                        <p:tav tm="0">
                                          <p:val>
                                            <p:strVal val="#ppt_x"/>
                                          </p:val>
                                        </p:tav>
                                        <p:tav tm="100000">
                                          <p:val>
                                            <p:strVal val="#ppt_x"/>
                                          </p:val>
                                        </p:tav>
                                      </p:tavLst>
                                    </p:anim>
                                    <p:anim calcmode="lin" valueType="num">
                                      <p:cBhvr>
                                        <p:cTn id="30" dur="5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1" grpId="0" animBg="1"/>
      <p:bldP spid="44" grpId="0" animBg="1"/>
      <p:bldP spid="47"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3793273" y="1667730"/>
            <a:ext cx="5669779" cy="3501777"/>
            <a:chOff x="2272947" y="1995492"/>
            <a:chExt cx="5673541" cy="3504098"/>
          </a:xfrm>
        </p:grpSpPr>
        <p:sp>
          <p:nvSpPr>
            <p:cNvPr id="17" name="矩形 16"/>
            <p:cNvSpPr/>
            <p:nvPr/>
          </p:nvSpPr>
          <p:spPr>
            <a:xfrm>
              <a:off x="2272947" y="1995492"/>
              <a:ext cx="5547104" cy="35040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5" tIns="45689" rIns="91375" bIns="45689" numCol="1" rtlCol="0" anchor="t" anchorCtr="0" compatLnSpc="1">
              <a:prstTxWarp prst="textNoShape">
                <a:avLst/>
              </a:prstTxWarp>
            </a:bodyPr>
            <a:lstStyle/>
            <a:p>
              <a:pPr defTabSz="815782">
                <a:defRPr/>
              </a:pPr>
              <a:r>
                <a:rPr lang="en-US" altLang="zh-CN" sz="2744" kern="0" dirty="0">
                  <a:solidFill>
                    <a:prstClr val="white"/>
                  </a:solidFill>
                  <a:latin typeface="Segoe UI Light" pitchFamily="34" charset="0"/>
                  <a:cs typeface="Arial"/>
                </a:rPr>
                <a:t>             </a:t>
              </a:r>
              <a:r>
                <a:rPr lang="en-US" altLang="zh-CN" sz="3136" kern="0" dirty="0">
                  <a:solidFill>
                    <a:prstClr val="white"/>
                  </a:solidFill>
                  <a:latin typeface="Segoe UI Light" pitchFamily="34" charset="0"/>
                  <a:cs typeface="Arial"/>
                </a:rPr>
                <a:t> </a:t>
              </a:r>
              <a:r>
                <a:rPr lang="zh-CN" altLang="en-US" sz="1960" b="1" kern="0" dirty="0">
                  <a:solidFill>
                    <a:prstClr val="white"/>
                  </a:solidFill>
                  <a:latin typeface="Segoe UI Light" pitchFamily="34" charset="0"/>
                  <a:cs typeface="Arial"/>
                </a:rPr>
                <a:t>         </a:t>
              </a:r>
              <a:r>
                <a:rPr lang="en-US" altLang="zh-CN" sz="2744" b="1" kern="0" dirty="0">
                  <a:solidFill>
                    <a:prstClr val="white"/>
                  </a:solidFill>
                  <a:latin typeface="Segoe UI Light" pitchFamily="34" charset="0"/>
                  <a:cs typeface="Arial"/>
                </a:rPr>
                <a:t>Internet of </a:t>
              </a:r>
              <a:r>
                <a:rPr lang="en-US" altLang="zh-CN" sz="2744" b="1" kern="0" dirty="0" smtClean="0">
                  <a:solidFill>
                    <a:prstClr val="white"/>
                  </a:solidFill>
                  <a:latin typeface="Segoe UI Light" pitchFamily="34" charset="0"/>
                  <a:cs typeface="Arial"/>
                </a:rPr>
                <a:t>Things</a:t>
              </a:r>
              <a:endParaRPr lang="en-US" altLang="zh-CN" sz="2744" b="1" kern="0" dirty="0">
                <a:solidFill>
                  <a:prstClr val="white"/>
                </a:solidFill>
                <a:latin typeface="Segoe UI Light" pitchFamily="34" charset="0"/>
                <a:cs typeface="Arial"/>
              </a:endParaRPr>
            </a:p>
          </p:txBody>
        </p:sp>
        <p:sp>
          <p:nvSpPr>
            <p:cNvPr id="34" name="TextBox 33"/>
            <p:cNvSpPr txBox="1"/>
            <p:nvPr/>
          </p:nvSpPr>
          <p:spPr>
            <a:xfrm>
              <a:off x="6006583" y="2815115"/>
              <a:ext cx="1157111" cy="290654"/>
            </a:xfrm>
            <a:prstGeom prst="rect">
              <a:avLst/>
            </a:prstGeom>
            <a:noFill/>
            <a:ln>
              <a:noFill/>
            </a:ln>
          </p:spPr>
          <p:txBody>
            <a:bodyPr wrap="square" rtlCol="0">
              <a:spAutoFit/>
            </a:bodyPr>
            <a:lstStyle/>
            <a:p>
              <a:pPr defTabSz="815782">
                <a:defRPr/>
              </a:pPr>
              <a:r>
                <a:rPr lang="en-US" sz="1300" kern="0" dirty="0">
                  <a:solidFill>
                    <a:srgbClr val="FFFFFF"/>
                  </a:solidFill>
                  <a:latin typeface="Segoe UI Light" pitchFamily="34" charset="0"/>
                  <a:cs typeface="Arial"/>
                </a:rPr>
                <a:t>Audio / Video</a:t>
              </a:r>
            </a:p>
          </p:txBody>
        </p:sp>
        <p:sp>
          <p:nvSpPr>
            <p:cNvPr id="35" name="TextBox 34"/>
            <p:cNvSpPr txBox="1"/>
            <p:nvPr/>
          </p:nvSpPr>
          <p:spPr>
            <a:xfrm>
              <a:off x="6006583" y="3193406"/>
              <a:ext cx="838313" cy="296440"/>
            </a:xfrm>
            <a:prstGeom prst="rect">
              <a:avLst/>
            </a:prstGeom>
            <a:noFill/>
          </p:spPr>
          <p:txBody>
            <a:bodyPr wrap="square" rtlCol="0">
              <a:spAutoFit/>
            </a:bodyPr>
            <a:lstStyle/>
            <a:p>
              <a:pPr defTabSz="815782">
                <a:defRPr/>
              </a:pPr>
              <a:r>
                <a:rPr lang="en-US" sz="1300" kern="0" dirty="0">
                  <a:solidFill>
                    <a:srgbClr val="FFFFFF"/>
                  </a:solidFill>
                  <a:latin typeface="Segoe UI Light" pitchFamily="34" charset="0"/>
                  <a:cs typeface="Arial"/>
                </a:rPr>
                <a:t>Log Files</a:t>
              </a:r>
            </a:p>
          </p:txBody>
        </p:sp>
        <p:sp>
          <p:nvSpPr>
            <p:cNvPr id="36" name="TextBox 35"/>
            <p:cNvSpPr txBox="1"/>
            <p:nvPr/>
          </p:nvSpPr>
          <p:spPr>
            <a:xfrm>
              <a:off x="6006582" y="5098139"/>
              <a:ext cx="1298669" cy="296440"/>
            </a:xfrm>
            <a:prstGeom prst="rect">
              <a:avLst/>
            </a:prstGeom>
            <a:noFill/>
            <a:ln>
              <a:noFill/>
            </a:ln>
          </p:spPr>
          <p:txBody>
            <a:bodyPr wrap="square" rtlCol="0">
              <a:spAutoFit/>
            </a:bodyPr>
            <a:lstStyle/>
            <a:p>
              <a:pPr defTabSz="815782">
                <a:defRPr/>
              </a:pPr>
              <a:r>
                <a:rPr lang="en-US" sz="1300" kern="0" dirty="0">
                  <a:solidFill>
                    <a:srgbClr val="FFFFFF"/>
                  </a:solidFill>
                  <a:latin typeface="Segoe UI Light" pitchFamily="34" charset="0"/>
                  <a:cs typeface="Arial"/>
                </a:rPr>
                <a:t>Text/Image</a:t>
              </a:r>
            </a:p>
          </p:txBody>
        </p:sp>
        <p:sp>
          <p:nvSpPr>
            <p:cNvPr id="37" name="TextBox 36"/>
            <p:cNvSpPr txBox="1"/>
            <p:nvPr/>
          </p:nvSpPr>
          <p:spPr>
            <a:xfrm>
              <a:off x="2320998" y="2222707"/>
              <a:ext cx="1328719" cy="290654"/>
            </a:xfrm>
            <a:prstGeom prst="rect">
              <a:avLst/>
            </a:prstGeom>
            <a:noFill/>
            <a:ln>
              <a:noFill/>
            </a:ln>
          </p:spPr>
          <p:txBody>
            <a:bodyPr wrap="square" rtlCol="0">
              <a:spAutoFit/>
            </a:bodyPr>
            <a:lstStyle/>
            <a:p>
              <a:pPr defTabSz="815782">
                <a:defRPr/>
              </a:pPr>
              <a:r>
                <a:rPr lang="en-US" sz="1300" kern="0" dirty="0">
                  <a:solidFill>
                    <a:srgbClr val="FFFFFF"/>
                  </a:solidFill>
                  <a:latin typeface="Segoe UI Light" pitchFamily="34" charset="0"/>
                  <a:cs typeface="Arial"/>
                </a:rPr>
                <a:t>Social Sentiment</a:t>
              </a:r>
            </a:p>
          </p:txBody>
        </p:sp>
        <p:sp>
          <p:nvSpPr>
            <p:cNvPr id="38" name="TextBox 37"/>
            <p:cNvSpPr txBox="1"/>
            <p:nvPr/>
          </p:nvSpPr>
          <p:spPr>
            <a:xfrm>
              <a:off x="6006582" y="3945910"/>
              <a:ext cx="1524799" cy="296440"/>
            </a:xfrm>
            <a:prstGeom prst="rect">
              <a:avLst/>
            </a:prstGeom>
            <a:noFill/>
            <a:ln>
              <a:noFill/>
            </a:ln>
          </p:spPr>
          <p:txBody>
            <a:bodyPr wrap="square" rtlCol="0">
              <a:spAutoFit/>
            </a:bodyPr>
            <a:lstStyle/>
            <a:p>
              <a:pPr defTabSz="815782">
                <a:defRPr/>
              </a:pPr>
              <a:r>
                <a:rPr lang="en-US" sz="1300" kern="0" dirty="0">
                  <a:solidFill>
                    <a:srgbClr val="FFFFFF"/>
                  </a:solidFill>
                  <a:latin typeface="Segoe UI Light" pitchFamily="34" charset="0"/>
                  <a:cs typeface="Arial"/>
                </a:rPr>
                <a:t>Data Market Feeds</a:t>
              </a:r>
            </a:p>
          </p:txBody>
        </p:sp>
        <p:sp>
          <p:nvSpPr>
            <p:cNvPr id="39" name="TextBox 38"/>
            <p:cNvSpPr txBox="1"/>
            <p:nvPr/>
          </p:nvSpPr>
          <p:spPr>
            <a:xfrm>
              <a:off x="6006582" y="4329987"/>
              <a:ext cx="1348200" cy="296440"/>
            </a:xfrm>
            <a:prstGeom prst="rect">
              <a:avLst/>
            </a:prstGeom>
            <a:noFill/>
            <a:ln>
              <a:noFill/>
            </a:ln>
          </p:spPr>
          <p:txBody>
            <a:bodyPr wrap="square" rtlCol="0">
              <a:spAutoFit/>
            </a:bodyPr>
            <a:lstStyle/>
            <a:p>
              <a:pPr defTabSz="815782">
                <a:defRPr/>
              </a:pPr>
              <a:r>
                <a:rPr lang="en-US" sz="1300" kern="0" dirty="0">
                  <a:solidFill>
                    <a:srgbClr val="FFFFFF"/>
                  </a:solidFill>
                  <a:latin typeface="Segoe UI Light" pitchFamily="34" charset="0"/>
                  <a:cs typeface="Arial"/>
                </a:rPr>
                <a:t>eGov Feeds</a:t>
              </a:r>
            </a:p>
          </p:txBody>
        </p:sp>
        <p:sp>
          <p:nvSpPr>
            <p:cNvPr id="40" name="TextBox 39"/>
            <p:cNvSpPr txBox="1"/>
            <p:nvPr/>
          </p:nvSpPr>
          <p:spPr>
            <a:xfrm>
              <a:off x="6006582" y="4714064"/>
              <a:ext cx="840237" cy="296440"/>
            </a:xfrm>
            <a:prstGeom prst="rect">
              <a:avLst/>
            </a:prstGeom>
            <a:noFill/>
            <a:ln>
              <a:noFill/>
            </a:ln>
          </p:spPr>
          <p:txBody>
            <a:bodyPr wrap="square" rtlCol="0">
              <a:spAutoFit/>
            </a:bodyPr>
            <a:lstStyle/>
            <a:p>
              <a:pPr defTabSz="815782">
                <a:defRPr/>
              </a:pPr>
              <a:r>
                <a:rPr lang="en-US" sz="1300" kern="0" dirty="0">
                  <a:solidFill>
                    <a:srgbClr val="FFFFFF"/>
                  </a:solidFill>
                  <a:latin typeface="Segoe UI Light" pitchFamily="34" charset="0"/>
                  <a:cs typeface="Arial"/>
                </a:rPr>
                <a:t>Weather </a:t>
              </a:r>
            </a:p>
          </p:txBody>
        </p:sp>
        <p:sp>
          <p:nvSpPr>
            <p:cNvPr id="41" name="TextBox 40"/>
            <p:cNvSpPr txBox="1"/>
            <p:nvPr/>
          </p:nvSpPr>
          <p:spPr>
            <a:xfrm>
              <a:off x="6006583" y="2497467"/>
              <a:ext cx="1141577" cy="296440"/>
            </a:xfrm>
            <a:prstGeom prst="rect">
              <a:avLst/>
            </a:prstGeom>
            <a:noFill/>
            <a:ln>
              <a:noFill/>
            </a:ln>
            <a:effectLst/>
          </p:spPr>
          <p:txBody>
            <a:bodyPr wrap="square" rtlCol="0">
              <a:spAutoFit/>
            </a:bodyPr>
            <a:lstStyle/>
            <a:p>
              <a:pPr defTabSz="815782">
                <a:defRPr/>
              </a:pPr>
              <a:r>
                <a:rPr lang="en-US" sz="1300" kern="0" dirty="0">
                  <a:solidFill>
                    <a:srgbClr val="FFFFFF"/>
                  </a:solidFill>
                  <a:latin typeface="Segoe UI Light" pitchFamily="34" charset="0"/>
                  <a:cs typeface="Arial"/>
                </a:rPr>
                <a:t>Wikis / Blogs</a:t>
              </a:r>
            </a:p>
          </p:txBody>
        </p:sp>
        <p:sp>
          <p:nvSpPr>
            <p:cNvPr id="42" name="TextBox 41"/>
            <p:cNvSpPr txBox="1"/>
            <p:nvPr/>
          </p:nvSpPr>
          <p:spPr>
            <a:xfrm>
              <a:off x="2320998" y="2497467"/>
              <a:ext cx="1065089" cy="296440"/>
            </a:xfrm>
            <a:prstGeom prst="rect">
              <a:avLst/>
            </a:prstGeom>
            <a:noFill/>
            <a:ln>
              <a:noFill/>
            </a:ln>
          </p:spPr>
          <p:txBody>
            <a:bodyPr wrap="square" rtlCol="0">
              <a:spAutoFit/>
            </a:bodyPr>
            <a:lstStyle/>
            <a:p>
              <a:pPr defTabSz="815782">
                <a:defRPr/>
              </a:pPr>
              <a:r>
                <a:rPr lang="en-US" sz="1300" kern="0" dirty="0">
                  <a:solidFill>
                    <a:srgbClr val="FFFFFF"/>
                  </a:solidFill>
                  <a:latin typeface="Segoe UI Light" pitchFamily="34" charset="0"/>
                  <a:cs typeface="Arial"/>
                </a:rPr>
                <a:t>Click Stream</a:t>
              </a:r>
            </a:p>
          </p:txBody>
        </p:sp>
        <p:sp>
          <p:nvSpPr>
            <p:cNvPr id="43" name="TextBox 42"/>
            <p:cNvSpPr txBox="1"/>
            <p:nvPr/>
          </p:nvSpPr>
          <p:spPr>
            <a:xfrm>
              <a:off x="4108143" y="2497467"/>
              <a:ext cx="1876711" cy="290654"/>
            </a:xfrm>
            <a:prstGeom prst="rect">
              <a:avLst/>
            </a:prstGeom>
            <a:noFill/>
            <a:ln>
              <a:noFill/>
            </a:ln>
          </p:spPr>
          <p:txBody>
            <a:bodyPr wrap="square" rtlCol="0">
              <a:spAutoFit/>
            </a:bodyPr>
            <a:lstStyle/>
            <a:p>
              <a:pPr defTabSz="815782">
                <a:defRPr/>
              </a:pPr>
              <a:r>
                <a:rPr lang="en-US" sz="1300" kern="0" dirty="0">
                  <a:solidFill>
                    <a:srgbClr val="FFFFFF"/>
                  </a:solidFill>
                  <a:latin typeface="Segoe UI Light" pitchFamily="34" charset="0"/>
                  <a:cs typeface="Arial"/>
                </a:rPr>
                <a:t>Sensors / RFID / Devices</a:t>
              </a:r>
            </a:p>
          </p:txBody>
        </p:sp>
        <p:sp>
          <p:nvSpPr>
            <p:cNvPr id="44" name="TextBox 43"/>
            <p:cNvSpPr txBox="1"/>
            <p:nvPr/>
          </p:nvSpPr>
          <p:spPr>
            <a:xfrm>
              <a:off x="6006583" y="3577483"/>
              <a:ext cx="1939905" cy="280791"/>
            </a:xfrm>
            <a:prstGeom prst="rect">
              <a:avLst/>
            </a:prstGeom>
            <a:noFill/>
            <a:ln>
              <a:noFill/>
            </a:ln>
          </p:spPr>
          <p:txBody>
            <a:bodyPr wrap="square" rtlCol="0">
              <a:spAutoFit/>
            </a:bodyPr>
            <a:lstStyle/>
            <a:p>
              <a:pPr defTabSz="815782">
                <a:defRPr/>
              </a:pPr>
              <a:r>
                <a:rPr lang="en-US" sz="1200" kern="0" dirty="0">
                  <a:solidFill>
                    <a:srgbClr val="FFFFFF"/>
                  </a:solidFill>
                  <a:latin typeface="Segoe UI Light" pitchFamily="34" charset="0"/>
                  <a:cs typeface="Arial"/>
                </a:rPr>
                <a:t>Spatial &amp; GPS Coordinates</a:t>
              </a:r>
            </a:p>
          </p:txBody>
        </p:sp>
      </p:grpSp>
      <p:grpSp>
        <p:nvGrpSpPr>
          <p:cNvPr id="45" name="组合 44"/>
          <p:cNvGrpSpPr/>
          <p:nvPr/>
        </p:nvGrpSpPr>
        <p:grpSpPr>
          <a:xfrm>
            <a:off x="3793272" y="2542085"/>
            <a:ext cx="3677159" cy="2627420"/>
            <a:chOff x="2272946" y="2870427"/>
            <a:chExt cx="3679597" cy="2629163"/>
          </a:xfrm>
          <a:solidFill>
            <a:schemeClr val="accent2">
              <a:lumMod val="60000"/>
              <a:lumOff val="40000"/>
            </a:schemeClr>
          </a:solidFill>
        </p:grpSpPr>
        <p:sp>
          <p:nvSpPr>
            <p:cNvPr id="15" name="矩形 14"/>
            <p:cNvSpPr/>
            <p:nvPr/>
          </p:nvSpPr>
          <p:spPr>
            <a:xfrm>
              <a:off x="2272946" y="2870427"/>
              <a:ext cx="3679597" cy="262916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5" tIns="45689" rIns="91375" bIns="45689" numCol="1" rtlCol="0" anchor="t" anchorCtr="0" compatLnSpc="1">
              <a:prstTxWarp prst="textNoShape">
                <a:avLst/>
              </a:prstTxWarp>
            </a:bodyPr>
            <a:lstStyle/>
            <a:p>
              <a:pPr defTabSz="815782">
                <a:defRPr/>
              </a:pPr>
              <a:r>
                <a:rPr lang="en-US" altLang="zh-CN" sz="2598" kern="0" dirty="0">
                  <a:solidFill>
                    <a:prstClr val="white"/>
                  </a:solidFill>
                  <a:latin typeface="Segoe UI Light" pitchFamily="34" charset="0"/>
                  <a:cs typeface="Arial"/>
                </a:rPr>
                <a:t>             </a:t>
              </a:r>
              <a:r>
                <a:rPr lang="en-US" altLang="zh-CN" sz="2598" kern="0" dirty="0" smtClean="0">
                  <a:solidFill>
                    <a:prstClr val="white"/>
                  </a:solidFill>
                  <a:latin typeface="Segoe UI Light" pitchFamily="34" charset="0"/>
                  <a:cs typeface="Arial"/>
                </a:rPr>
                <a:t>Modern </a:t>
              </a:r>
              <a:r>
                <a:rPr lang="en-US" altLang="zh-CN" sz="2744" kern="0" dirty="0" smtClean="0">
                  <a:solidFill>
                    <a:prstClr val="white"/>
                  </a:solidFill>
                  <a:latin typeface="Segoe UI Light" pitchFamily="34" charset="0"/>
                  <a:cs typeface="Arial"/>
                </a:rPr>
                <a:t>Web</a:t>
              </a:r>
              <a:endParaRPr lang="en-US" altLang="zh-CN" sz="2744" kern="0" dirty="0">
                <a:solidFill>
                  <a:prstClr val="white"/>
                </a:solidFill>
                <a:latin typeface="Segoe UI Light" pitchFamily="34" charset="0"/>
                <a:cs typeface="Arial"/>
              </a:endParaRPr>
            </a:p>
          </p:txBody>
        </p:sp>
        <p:sp>
          <p:nvSpPr>
            <p:cNvPr id="22" name="TextBox 21"/>
            <p:cNvSpPr txBox="1"/>
            <p:nvPr/>
          </p:nvSpPr>
          <p:spPr>
            <a:xfrm>
              <a:off x="2360389" y="3054763"/>
              <a:ext cx="762000" cy="296440"/>
            </a:xfrm>
            <a:prstGeom prst="rect">
              <a:avLst/>
            </a:prstGeom>
            <a:noFill/>
          </p:spPr>
          <p:txBody>
            <a:bodyPr wrap="square" rtlCol="0">
              <a:spAutoFit/>
            </a:bodyPr>
            <a:lstStyle/>
            <a:p>
              <a:pPr defTabSz="815782">
                <a:defRPr/>
              </a:pPr>
              <a:r>
                <a:rPr lang="en-US" sz="1300" kern="0" dirty="0">
                  <a:solidFill>
                    <a:srgbClr val="FFFFFF"/>
                  </a:solidFill>
                  <a:latin typeface="Segoe UI Light" pitchFamily="34" charset="0"/>
                  <a:cs typeface="Arial"/>
                </a:rPr>
                <a:t>Mobile</a:t>
              </a:r>
            </a:p>
          </p:txBody>
        </p:sp>
        <p:sp>
          <p:nvSpPr>
            <p:cNvPr id="23" name="TextBox 22"/>
            <p:cNvSpPr txBox="1"/>
            <p:nvPr/>
          </p:nvSpPr>
          <p:spPr>
            <a:xfrm>
              <a:off x="2360389" y="3381792"/>
              <a:ext cx="990600" cy="296440"/>
            </a:xfrm>
            <a:prstGeom prst="rect">
              <a:avLst/>
            </a:prstGeom>
            <a:noFill/>
          </p:spPr>
          <p:txBody>
            <a:bodyPr wrap="square" rtlCol="0">
              <a:spAutoFit/>
            </a:bodyPr>
            <a:lstStyle/>
            <a:p>
              <a:pPr defTabSz="815782">
                <a:defRPr/>
              </a:pPr>
              <a:r>
                <a:rPr lang="en-US" sz="1300" kern="0" dirty="0">
                  <a:solidFill>
                    <a:srgbClr val="FFFFFF"/>
                  </a:solidFill>
                  <a:latin typeface="Segoe UI Light" pitchFamily="34" charset="0"/>
                  <a:cs typeface="Arial"/>
                </a:rPr>
                <a:t>Advertising</a:t>
              </a:r>
            </a:p>
          </p:txBody>
        </p:sp>
        <p:sp>
          <p:nvSpPr>
            <p:cNvPr id="24" name="TextBox 23"/>
            <p:cNvSpPr txBox="1"/>
            <p:nvPr/>
          </p:nvSpPr>
          <p:spPr>
            <a:xfrm>
              <a:off x="4439056" y="3381792"/>
              <a:ext cx="1172749" cy="296440"/>
            </a:xfrm>
            <a:prstGeom prst="rect">
              <a:avLst/>
            </a:prstGeom>
            <a:noFill/>
          </p:spPr>
          <p:txBody>
            <a:bodyPr wrap="square" rtlCol="0">
              <a:spAutoFit/>
            </a:bodyPr>
            <a:lstStyle/>
            <a:p>
              <a:pPr defTabSz="815782">
                <a:defRPr/>
              </a:pPr>
              <a:r>
                <a:rPr lang="en-US" sz="1300" kern="0" dirty="0">
                  <a:solidFill>
                    <a:srgbClr val="FFFFFF"/>
                  </a:solidFill>
                  <a:latin typeface="Segoe UI Light" pitchFamily="34" charset="0"/>
                  <a:cs typeface="Arial"/>
                </a:rPr>
                <a:t>Collaboration</a:t>
              </a:r>
            </a:p>
          </p:txBody>
        </p:sp>
        <p:sp>
          <p:nvSpPr>
            <p:cNvPr id="25" name="TextBox 24"/>
            <p:cNvSpPr txBox="1"/>
            <p:nvPr/>
          </p:nvSpPr>
          <p:spPr>
            <a:xfrm>
              <a:off x="3464383" y="3381792"/>
              <a:ext cx="1169560" cy="296440"/>
            </a:xfrm>
            <a:prstGeom prst="rect">
              <a:avLst/>
            </a:prstGeom>
            <a:noFill/>
          </p:spPr>
          <p:txBody>
            <a:bodyPr wrap="square" rtlCol="0">
              <a:spAutoFit/>
            </a:bodyPr>
            <a:lstStyle/>
            <a:p>
              <a:pPr defTabSz="815782">
                <a:defRPr/>
              </a:pPr>
              <a:r>
                <a:rPr lang="en-US" sz="1300" kern="0" dirty="0">
                  <a:solidFill>
                    <a:srgbClr val="FFFFFF"/>
                  </a:solidFill>
                  <a:latin typeface="Segoe UI Light" pitchFamily="34" charset="0"/>
                  <a:cs typeface="Arial"/>
                </a:rPr>
                <a:t>eCommerce</a:t>
              </a:r>
            </a:p>
          </p:txBody>
        </p:sp>
        <p:sp>
          <p:nvSpPr>
            <p:cNvPr id="26" name="TextBox 25"/>
            <p:cNvSpPr txBox="1"/>
            <p:nvPr/>
          </p:nvSpPr>
          <p:spPr>
            <a:xfrm>
              <a:off x="4439056" y="3802617"/>
              <a:ext cx="1391660" cy="296440"/>
            </a:xfrm>
            <a:prstGeom prst="rect">
              <a:avLst/>
            </a:prstGeom>
            <a:noFill/>
          </p:spPr>
          <p:txBody>
            <a:bodyPr wrap="square" rtlCol="0">
              <a:spAutoFit/>
            </a:bodyPr>
            <a:lstStyle/>
            <a:p>
              <a:pPr defTabSz="815782">
                <a:defRPr/>
              </a:pPr>
              <a:r>
                <a:rPr lang="en-US" sz="1300" kern="0" dirty="0">
                  <a:solidFill>
                    <a:srgbClr val="FFFFFF"/>
                  </a:solidFill>
                  <a:latin typeface="Segoe UI Light" pitchFamily="34" charset="0"/>
                  <a:cs typeface="Arial"/>
                </a:rPr>
                <a:t>Digital Marketing</a:t>
              </a:r>
            </a:p>
          </p:txBody>
        </p:sp>
        <p:sp>
          <p:nvSpPr>
            <p:cNvPr id="27" name="TextBox 26"/>
            <p:cNvSpPr txBox="1"/>
            <p:nvPr/>
          </p:nvSpPr>
          <p:spPr>
            <a:xfrm>
              <a:off x="4439056" y="4223442"/>
              <a:ext cx="1450560" cy="296440"/>
            </a:xfrm>
            <a:prstGeom prst="rect">
              <a:avLst/>
            </a:prstGeom>
            <a:noFill/>
          </p:spPr>
          <p:txBody>
            <a:bodyPr wrap="square" rtlCol="0">
              <a:spAutoFit/>
            </a:bodyPr>
            <a:lstStyle/>
            <a:p>
              <a:pPr defTabSz="815782">
                <a:defRPr/>
              </a:pPr>
              <a:r>
                <a:rPr lang="en-US" sz="1300" kern="0" dirty="0">
                  <a:solidFill>
                    <a:srgbClr val="FFFFFF"/>
                  </a:solidFill>
                  <a:cs typeface="Arial"/>
                </a:rPr>
                <a:t> </a:t>
              </a:r>
              <a:r>
                <a:rPr lang="en-US" sz="1300" kern="0" dirty="0">
                  <a:solidFill>
                    <a:srgbClr val="FFFFFF"/>
                  </a:solidFill>
                  <a:latin typeface="Segoe UI Light" pitchFamily="34" charset="0"/>
                  <a:cs typeface="Arial"/>
                </a:rPr>
                <a:t>Search Marketing</a:t>
              </a:r>
            </a:p>
          </p:txBody>
        </p:sp>
        <p:sp>
          <p:nvSpPr>
            <p:cNvPr id="28" name="TextBox 27"/>
            <p:cNvSpPr txBox="1"/>
            <p:nvPr/>
          </p:nvSpPr>
          <p:spPr>
            <a:xfrm>
              <a:off x="4439056" y="4644267"/>
              <a:ext cx="990600" cy="296440"/>
            </a:xfrm>
            <a:prstGeom prst="rect">
              <a:avLst/>
            </a:prstGeom>
            <a:noFill/>
          </p:spPr>
          <p:txBody>
            <a:bodyPr wrap="square" rtlCol="0">
              <a:spAutoFit/>
            </a:bodyPr>
            <a:lstStyle/>
            <a:p>
              <a:pPr defTabSz="815782">
                <a:defRPr/>
              </a:pPr>
              <a:r>
                <a:rPr lang="en-US" sz="1300" kern="0" dirty="0">
                  <a:solidFill>
                    <a:srgbClr val="FFFFFF"/>
                  </a:solidFill>
                  <a:latin typeface="Segoe UI Light" pitchFamily="34" charset="0"/>
                  <a:cs typeface="Arial"/>
                </a:rPr>
                <a:t>Web Logs</a:t>
              </a:r>
            </a:p>
          </p:txBody>
        </p:sp>
        <p:sp>
          <p:nvSpPr>
            <p:cNvPr id="29" name="TextBox 28"/>
            <p:cNvSpPr txBox="1"/>
            <p:nvPr/>
          </p:nvSpPr>
          <p:spPr>
            <a:xfrm>
              <a:off x="4439056" y="5065093"/>
              <a:ext cx="1510730" cy="296440"/>
            </a:xfrm>
            <a:prstGeom prst="rect">
              <a:avLst/>
            </a:prstGeom>
            <a:noFill/>
          </p:spPr>
          <p:txBody>
            <a:bodyPr wrap="square" rtlCol="0">
              <a:spAutoFit/>
            </a:bodyPr>
            <a:lstStyle/>
            <a:p>
              <a:pPr defTabSz="815782">
                <a:defRPr/>
              </a:pPr>
              <a:r>
                <a:rPr lang="en-US" sz="1300" kern="0" dirty="0">
                  <a:solidFill>
                    <a:srgbClr val="FFFFFF"/>
                  </a:solidFill>
                  <a:latin typeface="Segoe UI Light" pitchFamily="34" charset="0"/>
                  <a:cs typeface="Arial"/>
                </a:rPr>
                <a:t>Recommendations</a:t>
              </a:r>
            </a:p>
          </p:txBody>
        </p:sp>
      </p:grpSp>
      <p:grpSp>
        <p:nvGrpSpPr>
          <p:cNvPr id="19" name="组合 18"/>
          <p:cNvGrpSpPr/>
          <p:nvPr/>
        </p:nvGrpSpPr>
        <p:grpSpPr>
          <a:xfrm>
            <a:off x="3793271" y="3421349"/>
            <a:ext cx="2082673" cy="1748160"/>
            <a:chOff x="2272945" y="3750273"/>
            <a:chExt cx="2084055" cy="1749317"/>
          </a:xfrm>
          <a:solidFill>
            <a:schemeClr val="bg2"/>
          </a:solidFill>
        </p:grpSpPr>
        <p:sp>
          <p:nvSpPr>
            <p:cNvPr id="14" name="矩形 13"/>
            <p:cNvSpPr/>
            <p:nvPr/>
          </p:nvSpPr>
          <p:spPr>
            <a:xfrm>
              <a:off x="2272945" y="3750273"/>
              <a:ext cx="2078707" cy="174931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5" tIns="45689" rIns="91375" bIns="45689" numCol="1" rtlCol="0" anchor="t" anchorCtr="0" compatLnSpc="1">
              <a:prstTxWarp prst="textNoShape">
                <a:avLst/>
              </a:prstTxWarp>
            </a:bodyPr>
            <a:lstStyle/>
            <a:p>
              <a:pPr defTabSz="815782">
                <a:defRPr/>
              </a:pPr>
              <a:r>
                <a:rPr lang="en-US" altLang="zh-CN" sz="2198" kern="0" dirty="0">
                  <a:solidFill>
                    <a:srgbClr val="44546A"/>
                  </a:solidFill>
                  <a:latin typeface="Segoe UI Light" pitchFamily="34" charset="0"/>
                  <a:cs typeface="Arial"/>
                </a:rPr>
                <a:t>   </a:t>
              </a:r>
              <a:r>
                <a:rPr lang="en-US" altLang="zh-CN" sz="2744" kern="0" dirty="0">
                  <a:solidFill>
                    <a:srgbClr val="44546A"/>
                  </a:solidFill>
                  <a:latin typeface="Segoe UI Light" pitchFamily="34" charset="0"/>
                  <a:cs typeface="Arial"/>
                </a:rPr>
                <a:t>ERP / CRM</a:t>
              </a:r>
            </a:p>
          </p:txBody>
        </p:sp>
        <p:sp>
          <p:nvSpPr>
            <p:cNvPr id="20" name="TextBox 19"/>
            <p:cNvSpPr txBox="1"/>
            <p:nvPr/>
          </p:nvSpPr>
          <p:spPr>
            <a:xfrm>
              <a:off x="3224565" y="5060675"/>
              <a:ext cx="1132435" cy="290654"/>
            </a:xfrm>
            <a:prstGeom prst="rect">
              <a:avLst/>
            </a:prstGeom>
            <a:noFill/>
          </p:spPr>
          <p:txBody>
            <a:bodyPr wrap="square" rtlCol="0">
              <a:spAutoFit/>
            </a:bodyPr>
            <a:lstStyle/>
            <a:p>
              <a:pPr defTabSz="815782">
                <a:defRPr/>
              </a:pPr>
              <a:r>
                <a:rPr lang="en-US" sz="1300" kern="0" dirty="0">
                  <a:solidFill>
                    <a:srgbClr val="44546A"/>
                  </a:solidFill>
                  <a:latin typeface="Segoe UI Light" pitchFamily="34" charset="0"/>
                  <a:cs typeface="Arial"/>
                </a:rPr>
                <a:t>Sales Pipeline</a:t>
              </a:r>
            </a:p>
          </p:txBody>
        </p:sp>
        <p:sp>
          <p:nvSpPr>
            <p:cNvPr id="21" name="TextBox 20"/>
            <p:cNvSpPr txBox="1"/>
            <p:nvPr/>
          </p:nvSpPr>
          <p:spPr>
            <a:xfrm>
              <a:off x="2333398" y="4253115"/>
              <a:ext cx="879911" cy="296440"/>
            </a:xfrm>
            <a:prstGeom prst="rect">
              <a:avLst/>
            </a:prstGeom>
            <a:noFill/>
          </p:spPr>
          <p:txBody>
            <a:bodyPr wrap="square" rtlCol="0">
              <a:spAutoFit/>
            </a:bodyPr>
            <a:lstStyle/>
            <a:p>
              <a:pPr defTabSz="815782">
                <a:defRPr/>
              </a:pPr>
              <a:r>
                <a:rPr lang="en-US" sz="1300" kern="0" dirty="0">
                  <a:solidFill>
                    <a:srgbClr val="44546A"/>
                  </a:solidFill>
                  <a:latin typeface="Segoe UI Light" pitchFamily="34" charset="0"/>
                  <a:cs typeface="Arial"/>
                </a:rPr>
                <a:t>Payables</a:t>
              </a:r>
            </a:p>
          </p:txBody>
        </p:sp>
        <p:sp>
          <p:nvSpPr>
            <p:cNvPr id="30" name="TextBox 29"/>
            <p:cNvSpPr txBox="1"/>
            <p:nvPr/>
          </p:nvSpPr>
          <p:spPr>
            <a:xfrm>
              <a:off x="2333398" y="4656896"/>
              <a:ext cx="746469" cy="296440"/>
            </a:xfrm>
            <a:prstGeom prst="rect">
              <a:avLst/>
            </a:prstGeom>
            <a:noFill/>
          </p:spPr>
          <p:txBody>
            <a:bodyPr wrap="square" rtlCol="0">
              <a:spAutoFit/>
            </a:bodyPr>
            <a:lstStyle/>
            <a:p>
              <a:pPr defTabSz="815782">
                <a:defRPr/>
              </a:pPr>
              <a:r>
                <a:rPr lang="en-US" sz="1300" kern="0" dirty="0">
                  <a:solidFill>
                    <a:srgbClr val="44546A"/>
                  </a:solidFill>
                  <a:latin typeface="Segoe UI Light" pitchFamily="34" charset="0"/>
                  <a:cs typeface="Arial"/>
                </a:rPr>
                <a:t>Payroll</a:t>
              </a:r>
            </a:p>
          </p:txBody>
        </p:sp>
        <p:sp>
          <p:nvSpPr>
            <p:cNvPr id="31" name="TextBox 30"/>
            <p:cNvSpPr txBox="1"/>
            <p:nvPr/>
          </p:nvSpPr>
          <p:spPr>
            <a:xfrm>
              <a:off x="2333398" y="5060677"/>
              <a:ext cx="886452" cy="296440"/>
            </a:xfrm>
            <a:prstGeom prst="rect">
              <a:avLst/>
            </a:prstGeom>
            <a:noFill/>
          </p:spPr>
          <p:txBody>
            <a:bodyPr wrap="square" rtlCol="0">
              <a:spAutoFit/>
            </a:bodyPr>
            <a:lstStyle/>
            <a:p>
              <a:pPr defTabSz="815782">
                <a:defRPr/>
              </a:pPr>
              <a:r>
                <a:rPr lang="en-US" sz="1300" kern="0" dirty="0">
                  <a:solidFill>
                    <a:srgbClr val="44546A"/>
                  </a:solidFill>
                  <a:latin typeface="Segoe UI Light" pitchFamily="34" charset="0"/>
                  <a:cs typeface="Arial"/>
                </a:rPr>
                <a:t>Inventory</a:t>
              </a:r>
            </a:p>
          </p:txBody>
        </p:sp>
        <p:sp>
          <p:nvSpPr>
            <p:cNvPr id="32" name="TextBox 31"/>
            <p:cNvSpPr txBox="1"/>
            <p:nvPr/>
          </p:nvSpPr>
          <p:spPr>
            <a:xfrm>
              <a:off x="3224565" y="4248759"/>
              <a:ext cx="886452" cy="296440"/>
            </a:xfrm>
            <a:prstGeom prst="rect">
              <a:avLst/>
            </a:prstGeom>
            <a:noFill/>
          </p:spPr>
          <p:txBody>
            <a:bodyPr wrap="square" rtlCol="0">
              <a:spAutoFit/>
            </a:bodyPr>
            <a:lstStyle/>
            <a:p>
              <a:pPr defTabSz="815782">
                <a:defRPr/>
              </a:pPr>
              <a:r>
                <a:rPr lang="en-US" sz="1300" kern="0" dirty="0">
                  <a:solidFill>
                    <a:srgbClr val="44546A"/>
                  </a:solidFill>
                  <a:latin typeface="Segoe UI Light" pitchFamily="34" charset="0"/>
                  <a:cs typeface="Arial"/>
                </a:rPr>
                <a:t>Contacts</a:t>
              </a:r>
            </a:p>
          </p:txBody>
        </p:sp>
        <p:sp>
          <p:nvSpPr>
            <p:cNvPr id="33" name="TextBox 32"/>
            <p:cNvSpPr txBox="1"/>
            <p:nvPr/>
          </p:nvSpPr>
          <p:spPr>
            <a:xfrm>
              <a:off x="3224565" y="4657611"/>
              <a:ext cx="1122170" cy="290654"/>
            </a:xfrm>
            <a:prstGeom prst="rect">
              <a:avLst/>
            </a:prstGeom>
            <a:noFill/>
          </p:spPr>
          <p:txBody>
            <a:bodyPr wrap="square" rtlCol="0">
              <a:spAutoFit/>
            </a:bodyPr>
            <a:lstStyle/>
            <a:p>
              <a:pPr defTabSz="815782">
                <a:defRPr/>
              </a:pPr>
              <a:r>
                <a:rPr lang="en-US" sz="1300" kern="0" dirty="0">
                  <a:solidFill>
                    <a:srgbClr val="44546A"/>
                  </a:solidFill>
                  <a:latin typeface="Segoe UI Light" pitchFamily="34" charset="0"/>
                  <a:cs typeface="Arial"/>
                </a:rPr>
                <a:t>Deal Tracking</a:t>
              </a:r>
            </a:p>
          </p:txBody>
        </p:sp>
      </p:grpSp>
      <p:grpSp>
        <p:nvGrpSpPr>
          <p:cNvPr id="48" name="组合 47"/>
          <p:cNvGrpSpPr/>
          <p:nvPr/>
        </p:nvGrpSpPr>
        <p:grpSpPr>
          <a:xfrm>
            <a:off x="1994267" y="1012730"/>
            <a:ext cx="8275433" cy="4675072"/>
            <a:chOff x="485474" y="1395134"/>
            <a:chExt cx="8280920" cy="4678171"/>
          </a:xfrm>
        </p:grpSpPr>
        <p:grpSp>
          <p:nvGrpSpPr>
            <p:cNvPr id="8" name="组合 7"/>
            <p:cNvGrpSpPr/>
            <p:nvPr/>
          </p:nvGrpSpPr>
          <p:grpSpPr>
            <a:xfrm>
              <a:off x="485474" y="2421467"/>
              <a:ext cx="842973" cy="2976898"/>
              <a:chOff x="485474" y="2421467"/>
              <a:chExt cx="842973" cy="2976898"/>
            </a:xfrm>
          </p:grpSpPr>
          <p:sp>
            <p:nvSpPr>
              <p:cNvPr id="9" name="TextBox 8"/>
              <p:cNvSpPr txBox="1"/>
              <p:nvPr/>
            </p:nvSpPr>
            <p:spPr>
              <a:xfrm>
                <a:off x="485474" y="4161925"/>
                <a:ext cx="822535" cy="452772"/>
              </a:xfrm>
              <a:prstGeom prst="rect">
                <a:avLst/>
              </a:prstGeom>
              <a:noFill/>
            </p:spPr>
            <p:txBody>
              <a:bodyPr wrap="none" rtlCol="0">
                <a:spAutoFit/>
              </a:bodyPr>
              <a:lstStyle/>
              <a:p>
                <a:pPr defTabSz="815782">
                  <a:defRPr/>
                </a:pPr>
                <a:r>
                  <a:rPr lang="en-US" sz="1176" kern="0" dirty="0">
                    <a:solidFill>
                      <a:srgbClr val="FFFFFF"/>
                    </a:solidFill>
                    <a:cs typeface="Segoe UI" panose="020B0502040204020203" pitchFamily="34" charset="0"/>
                  </a:rPr>
                  <a:t>Terabytes</a:t>
                </a:r>
              </a:p>
              <a:p>
                <a:pPr defTabSz="815782">
                  <a:defRPr/>
                </a:pPr>
                <a:r>
                  <a:rPr lang="en-US" sz="1176" kern="0" dirty="0">
                    <a:solidFill>
                      <a:srgbClr val="FFFFFF"/>
                    </a:solidFill>
                    <a:cs typeface="Segoe UI" panose="020B0502040204020203" pitchFamily="34" charset="0"/>
                  </a:rPr>
                  <a:t>(</a:t>
                </a:r>
                <a:r>
                  <a:rPr lang="en-US" sz="1176" kern="0" dirty="0" smtClean="0">
                    <a:solidFill>
                      <a:srgbClr val="FFFFFF"/>
                    </a:solidFill>
                    <a:cs typeface="Segoe UI" panose="020B0502040204020203" pitchFamily="34" charset="0"/>
                  </a:rPr>
                  <a:t>10e12</a:t>
                </a:r>
                <a:r>
                  <a:rPr lang="en-US" sz="1176" kern="0" dirty="0">
                    <a:solidFill>
                      <a:srgbClr val="FFFFFF"/>
                    </a:solidFill>
                    <a:cs typeface="Segoe UI" panose="020B0502040204020203" pitchFamily="34" charset="0"/>
                  </a:rPr>
                  <a:t>)</a:t>
                </a:r>
              </a:p>
            </p:txBody>
          </p:sp>
          <p:sp>
            <p:nvSpPr>
              <p:cNvPr id="10" name="TextBox 9"/>
              <p:cNvSpPr txBox="1"/>
              <p:nvPr/>
            </p:nvSpPr>
            <p:spPr>
              <a:xfrm>
                <a:off x="485474" y="4945593"/>
                <a:ext cx="842973" cy="452772"/>
              </a:xfrm>
              <a:prstGeom prst="rect">
                <a:avLst/>
              </a:prstGeom>
              <a:noFill/>
            </p:spPr>
            <p:txBody>
              <a:bodyPr wrap="none" rtlCol="0">
                <a:spAutoFit/>
              </a:bodyPr>
              <a:lstStyle/>
              <a:p>
                <a:pPr defTabSz="815782">
                  <a:defRPr/>
                </a:pPr>
                <a:r>
                  <a:rPr lang="en-US" sz="1176" kern="0" dirty="0">
                    <a:solidFill>
                      <a:srgbClr val="FFFFFF"/>
                    </a:solidFill>
                    <a:cs typeface="Segoe UI" panose="020B0502040204020203" pitchFamily="34" charset="0"/>
                  </a:rPr>
                  <a:t>Gigabytes</a:t>
                </a:r>
              </a:p>
              <a:p>
                <a:pPr defTabSz="815782">
                  <a:defRPr/>
                </a:pPr>
                <a:r>
                  <a:rPr lang="en-US" sz="1176" kern="0" dirty="0">
                    <a:solidFill>
                      <a:srgbClr val="FFFFFF"/>
                    </a:solidFill>
                    <a:cs typeface="Segoe UI" panose="020B0502040204020203" pitchFamily="34" charset="0"/>
                  </a:rPr>
                  <a:t>(</a:t>
                </a:r>
                <a:r>
                  <a:rPr lang="en-US" sz="1176" kern="0" dirty="0" smtClean="0">
                    <a:solidFill>
                      <a:srgbClr val="FFFFFF"/>
                    </a:solidFill>
                    <a:cs typeface="Segoe UI" panose="020B0502040204020203" pitchFamily="34" charset="0"/>
                  </a:rPr>
                  <a:t>10e9</a:t>
                </a:r>
                <a:r>
                  <a:rPr lang="en-US" sz="1176" kern="0" dirty="0">
                    <a:solidFill>
                      <a:srgbClr val="FFFFFF"/>
                    </a:solidFill>
                    <a:cs typeface="Segoe UI" panose="020B0502040204020203" pitchFamily="34" charset="0"/>
                  </a:rPr>
                  <a:t>)</a:t>
                </a:r>
              </a:p>
            </p:txBody>
          </p:sp>
          <p:sp>
            <p:nvSpPr>
              <p:cNvPr id="11" name="TextBox 10"/>
              <p:cNvSpPr txBox="1"/>
              <p:nvPr/>
            </p:nvSpPr>
            <p:spPr>
              <a:xfrm>
                <a:off x="485474" y="2421467"/>
                <a:ext cx="759650" cy="452772"/>
              </a:xfrm>
              <a:prstGeom prst="rect">
                <a:avLst/>
              </a:prstGeom>
              <a:noFill/>
              <a:ln>
                <a:noFill/>
              </a:ln>
            </p:spPr>
            <p:txBody>
              <a:bodyPr wrap="none" rtlCol="0">
                <a:spAutoFit/>
              </a:bodyPr>
              <a:lstStyle/>
              <a:p>
                <a:pPr defTabSz="815782">
                  <a:defRPr/>
                </a:pPr>
                <a:r>
                  <a:rPr lang="en-US" sz="1176" kern="0" dirty="0">
                    <a:solidFill>
                      <a:srgbClr val="FFFFFF"/>
                    </a:solidFill>
                    <a:cs typeface="Segoe UI" panose="020B0502040204020203" pitchFamily="34" charset="0"/>
                  </a:rPr>
                  <a:t>Exabytes</a:t>
                </a:r>
              </a:p>
              <a:p>
                <a:pPr defTabSz="815782">
                  <a:defRPr/>
                </a:pPr>
                <a:r>
                  <a:rPr lang="en-US" sz="1176" kern="0" dirty="0">
                    <a:solidFill>
                      <a:srgbClr val="FFFFFF"/>
                    </a:solidFill>
                    <a:cs typeface="Segoe UI" panose="020B0502040204020203" pitchFamily="34" charset="0"/>
                  </a:rPr>
                  <a:t>(</a:t>
                </a:r>
                <a:r>
                  <a:rPr lang="en-US" sz="1176" kern="0" dirty="0" smtClean="0">
                    <a:solidFill>
                      <a:srgbClr val="FFFFFF"/>
                    </a:solidFill>
                    <a:cs typeface="Segoe UI" panose="020B0502040204020203" pitchFamily="34" charset="0"/>
                  </a:rPr>
                  <a:t>10e18</a:t>
                </a:r>
                <a:r>
                  <a:rPr lang="en-US" sz="1176" kern="0" dirty="0">
                    <a:solidFill>
                      <a:srgbClr val="FFFFFF"/>
                    </a:solidFill>
                    <a:cs typeface="Segoe UI" panose="020B0502040204020203" pitchFamily="34" charset="0"/>
                  </a:rPr>
                  <a:t>)</a:t>
                </a:r>
              </a:p>
            </p:txBody>
          </p:sp>
          <p:sp>
            <p:nvSpPr>
              <p:cNvPr id="12" name="TextBox 11"/>
              <p:cNvSpPr txBox="1"/>
              <p:nvPr/>
            </p:nvSpPr>
            <p:spPr>
              <a:xfrm>
                <a:off x="485474" y="3378257"/>
                <a:ext cx="828824" cy="452772"/>
              </a:xfrm>
              <a:prstGeom prst="rect">
                <a:avLst/>
              </a:prstGeom>
              <a:noFill/>
            </p:spPr>
            <p:txBody>
              <a:bodyPr wrap="none" rtlCol="0">
                <a:spAutoFit/>
              </a:bodyPr>
              <a:lstStyle/>
              <a:p>
                <a:pPr defTabSz="815782">
                  <a:defRPr/>
                </a:pPr>
                <a:r>
                  <a:rPr lang="en-US" sz="1176" kern="0" dirty="0">
                    <a:solidFill>
                      <a:srgbClr val="FFFFFF"/>
                    </a:solidFill>
                    <a:cs typeface="Segoe UI" panose="020B0502040204020203" pitchFamily="34" charset="0"/>
                  </a:rPr>
                  <a:t>Petabytes</a:t>
                </a:r>
              </a:p>
              <a:p>
                <a:pPr defTabSz="815782">
                  <a:defRPr/>
                </a:pPr>
                <a:r>
                  <a:rPr lang="en-US" sz="1176" kern="0" dirty="0">
                    <a:solidFill>
                      <a:srgbClr val="FFFFFF"/>
                    </a:solidFill>
                    <a:cs typeface="Segoe UI" panose="020B0502040204020203" pitchFamily="34" charset="0"/>
                  </a:rPr>
                  <a:t>(</a:t>
                </a:r>
                <a:r>
                  <a:rPr lang="en-US" sz="1176" kern="0" dirty="0" smtClean="0">
                    <a:solidFill>
                      <a:srgbClr val="FFFFFF"/>
                    </a:solidFill>
                    <a:cs typeface="Segoe UI" panose="020B0502040204020203" pitchFamily="34" charset="0"/>
                  </a:rPr>
                  <a:t>10e15</a:t>
                </a:r>
                <a:r>
                  <a:rPr lang="en-US" sz="1176" kern="0" dirty="0">
                    <a:solidFill>
                      <a:srgbClr val="FFFFFF"/>
                    </a:solidFill>
                    <a:cs typeface="Segoe UI" panose="020B0502040204020203" pitchFamily="34" charset="0"/>
                  </a:rPr>
                  <a:t>)</a:t>
                </a:r>
              </a:p>
            </p:txBody>
          </p:sp>
        </p:grpSp>
        <p:grpSp>
          <p:nvGrpSpPr>
            <p:cNvPr id="18" name="组合 17"/>
            <p:cNvGrpSpPr/>
            <p:nvPr/>
          </p:nvGrpSpPr>
          <p:grpSpPr>
            <a:xfrm>
              <a:off x="1348160" y="1395134"/>
              <a:ext cx="7418234" cy="4678171"/>
              <a:chOff x="1348160" y="1395134"/>
              <a:chExt cx="7418234" cy="4678171"/>
            </a:xfrm>
          </p:grpSpPr>
          <p:grpSp>
            <p:nvGrpSpPr>
              <p:cNvPr id="47" name="组合 46"/>
              <p:cNvGrpSpPr/>
              <p:nvPr/>
            </p:nvGrpSpPr>
            <p:grpSpPr>
              <a:xfrm>
                <a:off x="1493586" y="5236829"/>
                <a:ext cx="7272808" cy="836476"/>
                <a:chOff x="1493586" y="5236829"/>
                <a:chExt cx="7272808" cy="836476"/>
              </a:xfrm>
            </p:grpSpPr>
            <p:sp>
              <p:nvSpPr>
                <p:cNvPr id="4" name="上箭头 2"/>
                <p:cNvSpPr/>
                <p:nvPr/>
              </p:nvSpPr>
              <p:spPr>
                <a:xfrm rot="5400000" flipH="1">
                  <a:off x="4711752" y="2018663"/>
                  <a:ext cx="836476" cy="7272808"/>
                </a:xfrm>
                <a:custGeom>
                  <a:avLst/>
                  <a:gdLst>
                    <a:gd name="connsiteX0" fmla="*/ 0 w 1584176"/>
                    <a:gd name="connsiteY0" fmla="*/ 792088 h 4608512"/>
                    <a:gd name="connsiteX1" fmla="*/ 792088 w 1584176"/>
                    <a:gd name="connsiteY1" fmla="*/ 0 h 4608512"/>
                    <a:gd name="connsiteX2" fmla="*/ 1584176 w 1584176"/>
                    <a:gd name="connsiteY2" fmla="*/ 792088 h 4608512"/>
                    <a:gd name="connsiteX3" fmla="*/ 1188132 w 1584176"/>
                    <a:gd name="connsiteY3" fmla="*/ 792088 h 4608512"/>
                    <a:gd name="connsiteX4" fmla="*/ 1188132 w 1584176"/>
                    <a:gd name="connsiteY4" fmla="*/ 4608512 h 4608512"/>
                    <a:gd name="connsiteX5" fmla="*/ 396044 w 1584176"/>
                    <a:gd name="connsiteY5" fmla="*/ 4608512 h 4608512"/>
                    <a:gd name="connsiteX6" fmla="*/ 396044 w 1584176"/>
                    <a:gd name="connsiteY6" fmla="*/ 792088 h 4608512"/>
                    <a:gd name="connsiteX7" fmla="*/ 0 w 1584176"/>
                    <a:gd name="connsiteY7" fmla="*/ 792088 h 4608512"/>
                    <a:gd name="connsiteX0" fmla="*/ 389402 w 1188132"/>
                    <a:gd name="connsiteY0" fmla="*/ 627965 h 4608512"/>
                    <a:gd name="connsiteX1" fmla="*/ 396044 w 1188132"/>
                    <a:gd name="connsiteY1" fmla="*/ 0 h 4608512"/>
                    <a:gd name="connsiteX2" fmla="*/ 1188132 w 1188132"/>
                    <a:gd name="connsiteY2" fmla="*/ 792088 h 4608512"/>
                    <a:gd name="connsiteX3" fmla="*/ 792088 w 1188132"/>
                    <a:gd name="connsiteY3" fmla="*/ 792088 h 4608512"/>
                    <a:gd name="connsiteX4" fmla="*/ 792088 w 1188132"/>
                    <a:gd name="connsiteY4" fmla="*/ 4608512 h 4608512"/>
                    <a:gd name="connsiteX5" fmla="*/ 0 w 1188132"/>
                    <a:gd name="connsiteY5" fmla="*/ 4608512 h 4608512"/>
                    <a:gd name="connsiteX6" fmla="*/ 0 w 1188132"/>
                    <a:gd name="connsiteY6" fmla="*/ 792088 h 4608512"/>
                    <a:gd name="connsiteX7" fmla="*/ 389402 w 1188132"/>
                    <a:gd name="connsiteY7" fmla="*/ 627965 h 4608512"/>
                    <a:gd name="connsiteX0" fmla="*/ 389402 w 1188132"/>
                    <a:gd name="connsiteY0" fmla="*/ 627965 h 4608512"/>
                    <a:gd name="connsiteX1" fmla="*/ 396044 w 1188132"/>
                    <a:gd name="connsiteY1" fmla="*/ 0 h 4608512"/>
                    <a:gd name="connsiteX2" fmla="*/ 1188132 w 1188132"/>
                    <a:gd name="connsiteY2" fmla="*/ 792088 h 4608512"/>
                    <a:gd name="connsiteX3" fmla="*/ 792088 w 1188132"/>
                    <a:gd name="connsiteY3" fmla="*/ 792088 h 4608512"/>
                    <a:gd name="connsiteX4" fmla="*/ 792088 w 1188132"/>
                    <a:gd name="connsiteY4" fmla="*/ 4608512 h 4608512"/>
                    <a:gd name="connsiteX5" fmla="*/ 0 w 1188132"/>
                    <a:gd name="connsiteY5" fmla="*/ 4608512 h 4608512"/>
                    <a:gd name="connsiteX6" fmla="*/ 389402 w 1188132"/>
                    <a:gd name="connsiteY6" fmla="*/ 627965 h 4608512"/>
                    <a:gd name="connsiteX0" fmla="*/ 0 w 1188132"/>
                    <a:gd name="connsiteY0" fmla="*/ 4608512 h 4608512"/>
                    <a:gd name="connsiteX1" fmla="*/ 396044 w 1188132"/>
                    <a:gd name="connsiteY1" fmla="*/ 0 h 4608512"/>
                    <a:gd name="connsiteX2" fmla="*/ 1188132 w 1188132"/>
                    <a:gd name="connsiteY2" fmla="*/ 792088 h 4608512"/>
                    <a:gd name="connsiteX3" fmla="*/ 792088 w 1188132"/>
                    <a:gd name="connsiteY3" fmla="*/ 792088 h 4608512"/>
                    <a:gd name="connsiteX4" fmla="*/ 792088 w 1188132"/>
                    <a:gd name="connsiteY4" fmla="*/ 4608512 h 4608512"/>
                    <a:gd name="connsiteX5" fmla="*/ 0 w 1188132"/>
                    <a:gd name="connsiteY5" fmla="*/ 4608512 h 4608512"/>
                    <a:gd name="connsiteX0" fmla="*/ 2540 w 792088"/>
                    <a:gd name="connsiteY0" fmla="*/ 4620235 h 4620235"/>
                    <a:gd name="connsiteX1" fmla="*/ 0 w 792088"/>
                    <a:gd name="connsiteY1" fmla="*/ 0 h 4620235"/>
                    <a:gd name="connsiteX2" fmla="*/ 792088 w 792088"/>
                    <a:gd name="connsiteY2" fmla="*/ 792088 h 4620235"/>
                    <a:gd name="connsiteX3" fmla="*/ 396044 w 792088"/>
                    <a:gd name="connsiteY3" fmla="*/ 792088 h 4620235"/>
                    <a:gd name="connsiteX4" fmla="*/ 396044 w 792088"/>
                    <a:gd name="connsiteY4" fmla="*/ 4608512 h 4620235"/>
                    <a:gd name="connsiteX5" fmla="*/ 2540 w 792088"/>
                    <a:gd name="connsiteY5" fmla="*/ 4620235 h 4620235"/>
                    <a:gd name="connsiteX0" fmla="*/ 2540 w 792088"/>
                    <a:gd name="connsiteY0" fmla="*/ 4585066 h 4608512"/>
                    <a:gd name="connsiteX1" fmla="*/ 0 w 792088"/>
                    <a:gd name="connsiteY1" fmla="*/ 0 h 4608512"/>
                    <a:gd name="connsiteX2" fmla="*/ 792088 w 792088"/>
                    <a:gd name="connsiteY2" fmla="*/ 792088 h 4608512"/>
                    <a:gd name="connsiteX3" fmla="*/ 396044 w 792088"/>
                    <a:gd name="connsiteY3" fmla="*/ 792088 h 4608512"/>
                    <a:gd name="connsiteX4" fmla="*/ 396044 w 792088"/>
                    <a:gd name="connsiteY4" fmla="*/ 4608512 h 4608512"/>
                    <a:gd name="connsiteX5" fmla="*/ 2540 w 792088"/>
                    <a:gd name="connsiteY5" fmla="*/ 4585066 h 4608512"/>
                    <a:gd name="connsiteX0" fmla="*/ 2540 w 792088"/>
                    <a:gd name="connsiteY0" fmla="*/ 4608512 h 4608512"/>
                    <a:gd name="connsiteX1" fmla="*/ 0 w 792088"/>
                    <a:gd name="connsiteY1" fmla="*/ 0 h 4608512"/>
                    <a:gd name="connsiteX2" fmla="*/ 792088 w 792088"/>
                    <a:gd name="connsiteY2" fmla="*/ 792088 h 4608512"/>
                    <a:gd name="connsiteX3" fmla="*/ 396044 w 792088"/>
                    <a:gd name="connsiteY3" fmla="*/ 792088 h 4608512"/>
                    <a:gd name="connsiteX4" fmla="*/ 396044 w 792088"/>
                    <a:gd name="connsiteY4" fmla="*/ 4608512 h 4608512"/>
                    <a:gd name="connsiteX5" fmla="*/ 2540 w 792088"/>
                    <a:gd name="connsiteY5" fmla="*/ 4608512 h 4608512"/>
                    <a:gd name="connsiteX0" fmla="*/ 2540 w 792088"/>
                    <a:gd name="connsiteY0" fmla="*/ 4608512 h 7164143"/>
                    <a:gd name="connsiteX1" fmla="*/ 0 w 792088"/>
                    <a:gd name="connsiteY1" fmla="*/ 0 h 7164143"/>
                    <a:gd name="connsiteX2" fmla="*/ 792088 w 792088"/>
                    <a:gd name="connsiteY2" fmla="*/ 792088 h 7164143"/>
                    <a:gd name="connsiteX3" fmla="*/ 396044 w 792088"/>
                    <a:gd name="connsiteY3" fmla="*/ 792088 h 7164143"/>
                    <a:gd name="connsiteX4" fmla="*/ 396044 w 792088"/>
                    <a:gd name="connsiteY4" fmla="*/ 7164143 h 7164143"/>
                    <a:gd name="connsiteX5" fmla="*/ 2540 w 792088"/>
                    <a:gd name="connsiteY5" fmla="*/ 4608512 h 7164143"/>
                    <a:gd name="connsiteX0" fmla="*/ 2539 w 792088"/>
                    <a:gd name="connsiteY0" fmla="*/ 7375158 h 7375158"/>
                    <a:gd name="connsiteX1" fmla="*/ 0 w 792088"/>
                    <a:gd name="connsiteY1" fmla="*/ 0 h 7375158"/>
                    <a:gd name="connsiteX2" fmla="*/ 792088 w 792088"/>
                    <a:gd name="connsiteY2" fmla="*/ 792088 h 7375158"/>
                    <a:gd name="connsiteX3" fmla="*/ 396044 w 792088"/>
                    <a:gd name="connsiteY3" fmla="*/ 792088 h 7375158"/>
                    <a:gd name="connsiteX4" fmla="*/ 396044 w 792088"/>
                    <a:gd name="connsiteY4" fmla="*/ 7164143 h 7375158"/>
                    <a:gd name="connsiteX5" fmla="*/ 2539 w 792088"/>
                    <a:gd name="connsiteY5" fmla="*/ 7375158 h 7375158"/>
                    <a:gd name="connsiteX0" fmla="*/ 2539 w 792088"/>
                    <a:gd name="connsiteY0" fmla="*/ 7375158 h 7375158"/>
                    <a:gd name="connsiteX1" fmla="*/ 0 w 792088"/>
                    <a:gd name="connsiteY1" fmla="*/ 0 h 7375158"/>
                    <a:gd name="connsiteX2" fmla="*/ 792088 w 792088"/>
                    <a:gd name="connsiteY2" fmla="*/ 792088 h 7375158"/>
                    <a:gd name="connsiteX3" fmla="*/ 396044 w 792088"/>
                    <a:gd name="connsiteY3" fmla="*/ 792088 h 7375158"/>
                    <a:gd name="connsiteX4" fmla="*/ 396044 w 792088"/>
                    <a:gd name="connsiteY4" fmla="*/ 7363435 h 7375158"/>
                    <a:gd name="connsiteX5" fmla="*/ 2539 w 792088"/>
                    <a:gd name="connsiteY5" fmla="*/ 7375158 h 7375158"/>
                    <a:gd name="connsiteX0" fmla="*/ 2539 w 792088"/>
                    <a:gd name="connsiteY0" fmla="*/ 7375158 h 8324727"/>
                    <a:gd name="connsiteX1" fmla="*/ 0 w 792088"/>
                    <a:gd name="connsiteY1" fmla="*/ 0 h 8324727"/>
                    <a:gd name="connsiteX2" fmla="*/ 792088 w 792088"/>
                    <a:gd name="connsiteY2" fmla="*/ 792088 h 8324727"/>
                    <a:gd name="connsiteX3" fmla="*/ 396044 w 792088"/>
                    <a:gd name="connsiteY3" fmla="*/ 792088 h 8324727"/>
                    <a:gd name="connsiteX4" fmla="*/ 373842 w 792088"/>
                    <a:gd name="connsiteY4" fmla="*/ 8324727 h 8324727"/>
                    <a:gd name="connsiteX5" fmla="*/ 2539 w 792088"/>
                    <a:gd name="connsiteY5" fmla="*/ 7375158 h 8324727"/>
                    <a:gd name="connsiteX0" fmla="*/ 2538 w 792088"/>
                    <a:gd name="connsiteY0" fmla="*/ 8371620 h 8371620"/>
                    <a:gd name="connsiteX1" fmla="*/ 0 w 792088"/>
                    <a:gd name="connsiteY1" fmla="*/ 0 h 8371620"/>
                    <a:gd name="connsiteX2" fmla="*/ 792088 w 792088"/>
                    <a:gd name="connsiteY2" fmla="*/ 792088 h 8371620"/>
                    <a:gd name="connsiteX3" fmla="*/ 396044 w 792088"/>
                    <a:gd name="connsiteY3" fmla="*/ 792088 h 8371620"/>
                    <a:gd name="connsiteX4" fmla="*/ 373842 w 792088"/>
                    <a:gd name="connsiteY4" fmla="*/ 8324727 h 8371620"/>
                    <a:gd name="connsiteX5" fmla="*/ 2538 w 792088"/>
                    <a:gd name="connsiteY5" fmla="*/ 8371620 h 8371620"/>
                    <a:gd name="connsiteX0" fmla="*/ 2538 w 792088"/>
                    <a:gd name="connsiteY0" fmla="*/ 8371620 h 8371620"/>
                    <a:gd name="connsiteX1" fmla="*/ 0 w 792088"/>
                    <a:gd name="connsiteY1" fmla="*/ 0 h 8371620"/>
                    <a:gd name="connsiteX2" fmla="*/ 792088 w 792088"/>
                    <a:gd name="connsiteY2" fmla="*/ 792088 h 8371620"/>
                    <a:gd name="connsiteX3" fmla="*/ 396044 w 792088"/>
                    <a:gd name="connsiteY3" fmla="*/ 792088 h 8371620"/>
                    <a:gd name="connsiteX4" fmla="*/ 407145 w 792088"/>
                    <a:gd name="connsiteY4" fmla="*/ 8359896 h 8371620"/>
                    <a:gd name="connsiteX5" fmla="*/ 2538 w 792088"/>
                    <a:gd name="connsiteY5" fmla="*/ 8371620 h 8371620"/>
                    <a:gd name="connsiteX0" fmla="*/ 2538 w 792088"/>
                    <a:gd name="connsiteY0" fmla="*/ 8371620 h 8371620"/>
                    <a:gd name="connsiteX1" fmla="*/ 0 w 792088"/>
                    <a:gd name="connsiteY1" fmla="*/ 0 h 8371620"/>
                    <a:gd name="connsiteX2" fmla="*/ 792088 w 792088"/>
                    <a:gd name="connsiteY2" fmla="*/ 792088 h 8371620"/>
                    <a:gd name="connsiteX3" fmla="*/ 396044 w 792088"/>
                    <a:gd name="connsiteY3" fmla="*/ 792088 h 8371620"/>
                    <a:gd name="connsiteX4" fmla="*/ 384943 w 792088"/>
                    <a:gd name="connsiteY4" fmla="*/ 8371619 h 8371620"/>
                    <a:gd name="connsiteX5" fmla="*/ 2538 w 792088"/>
                    <a:gd name="connsiteY5" fmla="*/ 8371620 h 8371620"/>
                    <a:gd name="connsiteX0" fmla="*/ 2538 w 792088"/>
                    <a:gd name="connsiteY0" fmla="*/ 8371620 h 8383343"/>
                    <a:gd name="connsiteX1" fmla="*/ 0 w 792088"/>
                    <a:gd name="connsiteY1" fmla="*/ 0 h 8383343"/>
                    <a:gd name="connsiteX2" fmla="*/ 792088 w 792088"/>
                    <a:gd name="connsiteY2" fmla="*/ 792088 h 8383343"/>
                    <a:gd name="connsiteX3" fmla="*/ 396044 w 792088"/>
                    <a:gd name="connsiteY3" fmla="*/ 792088 h 8383343"/>
                    <a:gd name="connsiteX4" fmla="*/ 407145 w 792088"/>
                    <a:gd name="connsiteY4" fmla="*/ 8383343 h 8383343"/>
                    <a:gd name="connsiteX5" fmla="*/ 2538 w 792088"/>
                    <a:gd name="connsiteY5" fmla="*/ 8371620 h 8383343"/>
                    <a:gd name="connsiteX0" fmla="*/ 2538 w 792088"/>
                    <a:gd name="connsiteY0" fmla="*/ 8371620 h 8383343"/>
                    <a:gd name="connsiteX1" fmla="*/ 0 w 792088"/>
                    <a:gd name="connsiteY1" fmla="*/ 0 h 8383343"/>
                    <a:gd name="connsiteX2" fmla="*/ 792088 w 792088"/>
                    <a:gd name="connsiteY2" fmla="*/ 792088 h 8383343"/>
                    <a:gd name="connsiteX3" fmla="*/ 396044 w 792088"/>
                    <a:gd name="connsiteY3" fmla="*/ 792088 h 8383343"/>
                    <a:gd name="connsiteX4" fmla="*/ 396044 w 792088"/>
                    <a:gd name="connsiteY4" fmla="*/ 8383343 h 8383343"/>
                    <a:gd name="connsiteX5" fmla="*/ 2538 w 792088"/>
                    <a:gd name="connsiteY5" fmla="*/ 8371620 h 8383343"/>
                    <a:gd name="connsiteX0" fmla="*/ 2538 w 792088"/>
                    <a:gd name="connsiteY0" fmla="*/ 8371620 h 8371620"/>
                    <a:gd name="connsiteX1" fmla="*/ 0 w 792088"/>
                    <a:gd name="connsiteY1" fmla="*/ 0 h 8371620"/>
                    <a:gd name="connsiteX2" fmla="*/ 792088 w 792088"/>
                    <a:gd name="connsiteY2" fmla="*/ 792088 h 8371620"/>
                    <a:gd name="connsiteX3" fmla="*/ 396044 w 792088"/>
                    <a:gd name="connsiteY3" fmla="*/ 792088 h 8371620"/>
                    <a:gd name="connsiteX4" fmla="*/ 373842 w 792088"/>
                    <a:gd name="connsiteY4" fmla="*/ 8359897 h 8371620"/>
                    <a:gd name="connsiteX5" fmla="*/ 2538 w 792088"/>
                    <a:gd name="connsiteY5" fmla="*/ 8371620 h 8371620"/>
                    <a:gd name="connsiteX0" fmla="*/ 2538 w 792088"/>
                    <a:gd name="connsiteY0" fmla="*/ 8371620 h 8371620"/>
                    <a:gd name="connsiteX1" fmla="*/ 0 w 792088"/>
                    <a:gd name="connsiteY1" fmla="*/ 0 h 8371620"/>
                    <a:gd name="connsiteX2" fmla="*/ 792088 w 792088"/>
                    <a:gd name="connsiteY2" fmla="*/ 792088 h 8371620"/>
                    <a:gd name="connsiteX3" fmla="*/ 396044 w 792088"/>
                    <a:gd name="connsiteY3" fmla="*/ 792088 h 8371620"/>
                    <a:gd name="connsiteX4" fmla="*/ 418246 w 792088"/>
                    <a:gd name="connsiteY4" fmla="*/ 8359897 h 8371620"/>
                    <a:gd name="connsiteX5" fmla="*/ 2538 w 792088"/>
                    <a:gd name="connsiteY5" fmla="*/ 8371620 h 8371620"/>
                    <a:gd name="connsiteX0" fmla="*/ 2538 w 792088"/>
                    <a:gd name="connsiteY0" fmla="*/ 8371620 h 8371620"/>
                    <a:gd name="connsiteX1" fmla="*/ 0 w 792088"/>
                    <a:gd name="connsiteY1" fmla="*/ 0 h 8371620"/>
                    <a:gd name="connsiteX2" fmla="*/ 792088 w 792088"/>
                    <a:gd name="connsiteY2" fmla="*/ 792088 h 8371620"/>
                    <a:gd name="connsiteX3" fmla="*/ 396044 w 792088"/>
                    <a:gd name="connsiteY3" fmla="*/ 792088 h 8371620"/>
                    <a:gd name="connsiteX4" fmla="*/ 397255 w 792088"/>
                    <a:gd name="connsiteY4" fmla="*/ 8354355 h 8371620"/>
                    <a:gd name="connsiteX5" fmla="*/ 2538 w 792088"/>
                    <a:gd name="connsiteY5" fmla="*/ 8371620 h 8371620"/>
                    <a:gd name="connsiteX0" fmla="*/ 2538 w 792088"/>
                    <a:gd name="connsiteY0" fmla="*/ 8354995 h 8354995"/>
                    <a:gd name="connsiteX1" fmla="*/ 0 w 792088"/>
                    <a:gd name="connsiteY1" fmla="*/ 0 h 8354995"/>
                    <a:gd name="connsiteX2" fmla="*/ 792088 w 792088"/>
                    <a:gd name="connsiteY2" fmla="*/ 792088 h 8354995"/>
                    <a:gd name="connsiteX3" fmla="*/ 396044 w 792088"/>
                    <a:gd name="connsiteY3" fmla="*/ 792088 h 8354995"/>
                    <a:gd name="connsiteX4" fmla="*/ 397255 w 792088"/>
                    <a:gd name="connsiteY4" fmla="*/ 8354355 h 8354995"/>
                    <a:gd name="connsiteX5" fmla="*/ 2538 w 792088"/>
                    <a:gd name="connsiteY5" fmla="*/ 8354995 h 8354995"/>
                    <a:gd name="connsiteX0" fmla="*/ 2538 w 792088"/>
                    <a:gd name="connsiteY0" fmla="*/ 8354995 h 8354995"/>
                    <a:gd name="connsiteX1" fmla="*/ 0 w 792088"/>
                    <a:gd name="connsiteY1" fmla="*/ 0 h 8354995"/>
                    <a:gd name="connsiteX2" fmla="*/ 792088 w 792088"/>
                    <a:gd name="connsiteY2" fmla="*/ 792088 h 8354995"/>
                    <a:gd name="connsiteX3" fmla="*/ 396044 w 792088"/>
                    <a:gd name="connsiteY3" fmla="*/ 792088 h 8354995"/>
                    <a:gd name="connsiteX4" fmla="*/ 388235 w 792088"/>
                    <a:gd name="connsiteY4" fmla="*/ 8020980 h 8354995"/>
                    <a:gd name="connsiteX5" fmla="*/ 2538 w 792088"/>
                    <a:gd name="connsiteY5" fmla="*/ 8354995 h 8354995"/>
                    <a:gd name="connsiteX0" fmla="*/ 11557 w 792088"/>
                    <a:gd name="connsiteY0" fmla="*/ 8021620 h 8021620"/>
                    <a:gd name="connsiteX1" fmla="*/ 0 w 792088"/>
                    <a:gd name="connsiteY1" fmla="*/ 0 h 8021620"/>
                    <a:gd name="connsiteX2" fmla="*/ 792088 w 792088"/>
                    <a:gd name="connsiteY2" fmla="*/ 792088 h 8021620"/>
                    <a:gd name="connsiteX3" fmla="*/ 396044 w 792088"/>
                    <a:gd name="connsiteY3" fmla="*/ 792088 h 8021620"/>
                    <a:gd name="connsiteX4" fmla="*/ 388235 w 792088"/>
                    <a:gd name="connsiteY4" fmla="*/ 8020980 h 8021620"/>
                    <a:gd name="connsiteX5" fmla="*/ 11557 w 792088"/>
                    <a:gd name="connsiteY5" fmla="*/ 8021620 h 8021620"/>
                    <a:gd name="connsiteX0" fmla="*/ 2538 w 792088"/>
                    <a:gd name="connsiteY0" fmla="*/ 8050195 h 8050195"/>
                    <a:gd name="connsiteX1" fmla="*/ 0 w 792088"/>
                    <a:gd name="connsiteY1" fmla="*/ 0 h 8050195"/>
                    <a:gd name="connsiteX2" fmla="*/ 792088 w 792088"/>
                    <a:gd name="connsiteY2" fmla="*/ 792088 h 8050195"/>
                    <a:gd name="connsiteX3" fmla="*/ 396044 w 792088"/>
                    <a:gd name="connsiteY3" fmla="*/ 792088 h 8050195"/>
                    <a:gd name="connsiteX4" fmla="*/ 388235 w 792088"/>
                    <a:gd name="connsiteY4" fmla="*/ 8020980 h 8050195"/>
                    <a:gd name="connsiteX5" fmla="*/ 2538 w 792088"/>
                    <a:gd name="connsiteY5" fmla="*/ 8050195 h 8050195"/>
                    <a:gd name="connsiteX0" fmla="*/ 2537 w 792088"/>
                    <a:gd name="connsiteY0" fmla="*/ 8021620 h 8021620"/>
                    <a:gd name="connsiteX1" fmla="*/ 0 w 792088"/>
                    <a:gd name="connsiteY1" fmla="*/ 0 h 8021620"/>
                    <a:gd name="connsiteX2" fmla="*/ 792088 w 792088"/>
                    <a:gd name="connsiteY2" fmla="*/ 792088 h 8021620"/>
                    <a:gd name="connsiteX3" fmla="*/ 396044 w 792088"/>
                    <a:gd name="connsiteY3" fmla="*/ 792088 h 8021620"/>
                    <a:gd name="connsiteX4" fmla="*/ 388235 w 792088"/>
                    <a:gd name="connsiteY4" fmla="*/ 8020980 h 8021620"/>
                    <a:gd name="connsiteX5" fmla="*/ 2537 w 792088"/>
                    <a:gd name="connsiteY5" fmla="*/ 8021620 h 802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2088" h="8021620">
                      <a:moveTo>
                        <a:pt x="2537" y="8021620"/>
                      </a:moveTo>
                      <a:cubicBezTo>
                        <a:pt x="1690" y="6481542"/>
                        <a:pt x="847" y="1540078"/>
                        <a:pt x="0" y="0"/>
                      </a:cubicBezTo>
                      <a:lnTo>
                        <a:pt x="792088" y="792088"/>
                      </a:lnTo>
                      <a:lnTo>
                        <a:pt x="396044" y="792088"/>
                      </a:lnTo>
                      <a:cubicBezTo>
                        <a:pt x="388643" y="3302968"/>
                        <a:pt x="395636" y="5510100"/>
                        <a:pt x="388235" y="8020980"/>
                      </a:cubicBezTo>
                      <a:lnTo>
                        <a:pt x="2537" y="802162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387"/>
                  <a:endParaRPr lang="zh-CN" altLang="en-US" sz="2399">
                    <a:solidFill>
                      <a:srgbClr val="0070C0"/>
                    </a:solidFill>
                  </a:endParaRPr>
                </a:p>
              </p:txBody>
            </p:sp>
            <p:sp>
              <p:nvSpPr>
                <p:cNvPr id="13" name="TextBox 12"/>
                <p:cNvSpPr txBox="1"/>
                <p:nvPr/>
              </p:nvSpPr>
              <p:spPr>
                <a:xfrm>
                  <a:off x="2285670" y="5735572"/>
                  <a:ext cx="5544620" cy="273295"/>
                </a:xfrm>
                <a:prstGeom prst="rect">
                  <a:avLst/>
                </a:prstGeom>
              </p:spPr>
              <p:txBody>
                <a:bodyPr vert="horz" wrap="square" lIns="130537" tIns="65268" rIns="130537" bIns="65268" rtlCol="0" anchor="ctr" anchorCtr="0">
                  <a:noAutofit/>
                </a:bodyPr>
                <a:lstStyle/>
                <a:p>
                  <a:pPr algn="ctr" defTabSz="407893">
                    <a:spcBef>
                      <a:spcPct val="20000"/>
                    </a:spcBef>
                  </a:pPr>
                  <a:r>
                    <a:rPr lang="en-US" sz="2399" dirty="0">
                      <a:solidFill>
                        <a:prstClr val="white"/>
                      </a:solidFill>
                      <a:latin typeface="Segoe UI Light" pitchFamily="34" charset="0"/>
                      <a:cs typeface="Arial Bold"/>
                    </a:rPr>
                    <a:t>      </a:t>
                  </a:r>
                  <a:r>
                    <a:rPr lang="en-US" sz="2399" b="1" spc="98" dirty="0">
                      <a:solidFill>
                        <a:prstClr val="white"/>
                      </a:solidFill>
                      <a:latin typeface="Segoe UI Light" pitchFamily="34" charset="0"/>
                      <a:cs typeface="Arial Bold"/>
                    </a:rPr>
                    <a:t>Velocity | </a:t>
                  </a:r>
                  <a:r>
                    <a:rPr lang="en-US" sz="2399" b="1" spc="98" dirty="0" smtClean="0">
                      <a:solidFill>
                        <a:prstClr val="white"/>
                      </a:solidFill>
                      <a:latin typeface="Segoe UI Light" pitchFamily="34" charset="0"/>
                      <a:cs typeface="Arial Bold"/>
                    </a:rPr>
                    <a:t>Variety </a:t>
                  </a:r>
                  <a:r>
                    <a:rPr lang="en-US" sz="2399" b="1" spc="98" dirty="0">
                      <a:solidFill>
                        <a:prstClr val="white"/>
                      </a:solidFill>
                      <a:latin typeface="Segoe UI Light" pitchFamily="34" charset="0"/>
                      <a:cs typeface="Arial Bold"/>
                    </a:rPr>
                    <a:t>| </a:t>
                  </a:r>
                  <a:r>
                    <a:rPr lang="en-US" sz="2399" b="1" spc="98" dirty="0" smtClean="0">
                      <a:solidFill>
                        <a:prstClr val="white"/>
                      </a:solidFill>
                      <a:latin typeface="Segoe UI Light" pitchFamily="34" charset="0"/>
                      <a:cs typeface="Arial Bold"/>
                    </a:rPr>
                    <a:t>Variability</a:t>
                  </a:r>
                  <a:endParaRPr lang="en-US" sz="2399" b="1" spc="98" dirty="0">
                    <a:solidFill>
                      <a:prstClr val="white"/>
                    </a:solidFill>
                    <a:latin typeface="Segoe UI Light" pitchFamily="34" charset="0"/>
                    <a:cs typeface="Arial Bold"/>
                  </a:endParaRPr>
                </a:p>
              </p:txBody>
            </p:sp>
          </p:grpSp>
          <p:grpSp>
            <p:nvGrpSpPr>
              <p:cNvPr id="6" name="组合 5"/>
              <p:cNvGrpSpPr/>
              <p:nvPr/>
            </p:nvGrpSpPr>
            <p:grpSpPr>
              <a:xfrm>
                <a:off x="1348160" y="1395134"/>
                <a:ext cx="847288" cy="4678171"/>
                <a:chOff x="1348160" y="1395134"/>
                <a:chExt cx="847288" cy="4678171"/>
              </a:xfrm>
            </p:grpSpPr>
            <p:sp>
              <p:nvSpPr>
                <p:cNvPr id="3" name="上箭头 2"/>
                <p:cNvSpPr/>
                <p:nvPr/>
              </p:nvSpPr>
              <p:spPr>
                <a:xfrm>
                  <a:off x="1403360" y="1395134"/>
                  <a:ext cx="792088" cy="4678171"/>
                </a:xfrm>
                <a:custGeom>
                  <a:avLst/>
                  <a:gdLst>
                    <a:gd name="connsiteX0" fmla="*/ 0 w 1584176"/>
                    <a:gd name="connsiteY0" fmla="*/ 792088 h 4608512"/>
                    <a:gd name="connsiteX1" fmla="*/ 792088 w 1584176"/>
                    <a:gd name="connsiteY1" fmla="*/ 0 h 4608512"/>
                    <a:gd name="connsiteX2" fmla="*/ 1584176 w 1584176"/>
                    <a:gd name="connsiteY2" fmla="*/ 792088 h 4608512"/>
                    <a:gd name="connsiteX3" fmla="*/ 1188132 w 1584176"/>
                    <a:gd name="connsiteY3" fmla="*/ 792088 h 4608512"/>
                    <a:gd name="connsiteX4" fmla="*/ 1188132 w 1584176"/>
                    <a:gd name="connsiteY4" fmla="*/ 4608512 h 4608512"/>
                    <a:gd name="connsiteX5" fmla="*/ 396044 w 1584176"/>
                    <a:gd name="connsiteY5" fmla="*/ 4608512 h 4608512"/>
                    <a:gd name="connsiteX6" fmla="*/ 396044 w 1584176"/>
                    <a:gd name="connsiteY6" fmla="*/ 792088 h 4608512"/>
                    <a:gd name="connsiteX7" fmla="*/ 0 w 1584176"/>
                    <a:gd name="connsiteY7" fmla="*/ 792088 h 4608512"/>
                    <a:gd name="connsiteX0" fmla="*/ 389402 w 1188132"/>
                    <a:gd name="connsiteY0" fmla="*/ 627965 h 4608512"/>
                    <a:gd name="connsiteX1" fmla="*/ 396044 w 1188132"/>
                    <a:gd name="connsiteY1" fmla="*/ 0 h 4608512"/>
                    <a:gd name="connsiteX2" fmla="*/ 1188132 w 1188132"/>
                    <a:gd name="connsiteY2" fmla="*/ 792088 h 4608512"/>
                    <a:gd name="connsiteX3" fmla="*/ 792088 w 1188132"/>
                    <a:gd name="connsiteY3" fmla="*/ 792088 h 4608512"/>
                    <a:gd name="connsiteX4" fmla="*/ 792088 w 1188132"/>
                    <a:gd name="connsiteY4" fmla="*/ 4608512 h 4608512"/>
                    <a:gd name="connsiteX5" fmla="*/ 0 w 1188132"/>
                    <a:gd name="connsiteY5" fmla="*/ 4608512 h 4608512"/>
                    <a:gd name="connsiteX6" fmla="*/ 0 w 1188132"/>
                    <a:gd name="connsiteY6" fmla="*/ 792088 h 4608512"/>
                    <a:gd name="connsiteX7" fmla="*/ 389402 w 1188132"/>
                    <a:gd name="connsiteY7" fmla="*/ 627965 h 4608512"/>
                    <a:gd name="connsiteX0" fmla="*/ 389402 w 1188132"/>
                    <a:gd name="connsiteY0" fmla="*/ 627965 h 4608512"/>
                    <a:gd name="connsiteX1" fmla="*/ 396044 w 1188132"/>
                    <a:gd name="connsiteY1" fmla="*/ 0 h 4608512"/>
                    <a:gd name="connsiteX2" fmla="*/ 1188132 w 1188132"/>
                    <a:gd name="connsiteY2" fmla="*/ 792088 h 4608512"/>
                    <a:gd name="connsiteX3" fmla="*/ 792088 w 1188132"/>
                    <a:gd name="connsiteY3" fmla="*/ 792088 h 4608512"/>
                    <a:gd name="connsiteX4" fmla="*/ 792088 w 1188132"/>
                    <a:gd name="connsiteY4" fmla="*/ 4608512 h 4608512"/>
                    <a:gd name="connsiteX5" fmla="*/ 0 w 1188132"/>
                    <a:gd name="connsiteY5" fmla="*/ 4608512 h 4608512"/>
                    <a:gd name="connsiteX6" fmla="*/ 389402 w 1188132"/>
                    <a:gd name="connsiteY6" fmla="*/ 627965 h 4608512"/>
                    <a:gd name="connsiteX0" fmla="*/ 0 w 1188132"/>
                    <a:gd name="connsiteY0" fmla="*/ 4608512 h 4608512"/>
                    <a:gd name="connsiteX1" fmla="*/ 396044 w 1188132"/>
                    <a:gd name="connsiteY1" fmla="*/ 0 h 4608512"/>
                    <a:gd name="connsiteX2" fmla="*/ 1188132 w 1188132"/>
                    <a:gd name="connsiteY2" fmla="*/ 792088 h 4608512"/>
                    <a:gd name="connsiteX3" fmla="*/ 792088 w 1188132"/>
                    <a:gd name="connsiteY3" fmla="*/ 792088 h 4608512"/>
                    <a:gd name="connsiteX4" fmla="*/ 792088 w 1188132"/>
                    <a:gd name="connsiteY4" fmla="*/ 4608512 h 4608512"/>
                    <a:gd name="connsiteX5" fmla="*/ 0 w 1188132"/>
                    <a:gd name="connsiteY5" fmla="*/ 4608512 h 4608512"/>
                    <a:gd name="connsiteX0" fmla="*/ 2540 w 792088"/>
                    <a:gd name="connsiteY0" fmla="*/ 4620235 h 4620235"/>
                    <a:gd name="connsiteX1" fmla="*/ 0 w 792088"/>
                    <a:gd name="connsiteY1" fmla="*/ 0 h 4620235"/>
                    <a:gd name="connsiteX2" fmla="*/ 792088 w 792088"/>
                    <a:gd name="connsiteY2" fmla="*/ 792088 h 4620235"/>
                    <a:gd name="connsiteX3" fmla="*/ 396044 w 792088"/>
                    <a:gd name="connsiteY3" fmla="*/ 792088 h 4620235"/>
                    <a:gd name="connsiteX4" fmla="*/ 396044 w 792088"/>
                    <a:gd name="connsiteY4" fmla="*/ 4608512 h 4620235"/>
                    <a:gd name="connsiteX5" fmla="*/ 2540 w 792088"/>
                    <a:gd name="connsiteY5" fmla="*/ 4620235 h 4620235"/>
                    <a:gd name="connsiteX0" fmla="*/ 2540 w 792088"/>
                    <a:gd name="connsiteY0" fmla="*/ 4585066 h 4608512"/>
                    <a:gd name="connsiteX1" fmla="*/ 0 w 792088"/>
                    <a:gd name="connsiteY1" fmla="*/ 0 h 4608512"/>
                    <a:gd name="connsiteX2" fmla="*/ 792088 w 792088"/>
                    <a:gd name="connsiteY2" fmla="*/ 792088 h 4608512"/>
                    <a:gd name="connsiteX3" fmla="*/ 396044 w 792088"/>
                    <a:gd name="connsiteY3" fmla="*/ 792088 h 4608512"/>
                    <a:gd name="connsiteX4" fmla="*/ 396044 w 792088"/>
                    <a:gd name="connsiteY4" fmla="*/ 4608512 h 4608512"/>
                    <a:gd name="connsiteX5" fmla="*/ 2540 w 792088"/>
                    <a:gd name="connsiteY5" fmla="*/ 4585066 h 4608512"/>
                    <a:gd name="connsiteX0" fmla="*/ 2540 w 792088"/>
                    <a:gd name="connsiteY0" fmla="*/ 4608512 h 4608512"/>
                    <a:gd name="connsiteX1" fmla="*/ 0 w 792088"/>
                    <a:gd name="connsiteY1" fmla="*/ 0 h 4608512"/>
                    <a:gd name="connsiteX2" fmla="*/ 792088 w 792088"/>
                    <a:gd name="connsiteY2" fmla="*/ 792088 h 4608512"/>
                    <a:gd name="connsiteX3" fmla="*/ 396044 w 792088"/>
                    <a:gd name="connsiteY3" fmla="*/ 792088 h 4608512"/>
                    <a:gd name="connsiteX4" fmla="*/ 396044 w 792088"/>
                    <a:gd name="connsiteY4" fmla="*/ 4608512 h 4608512"/>
                    <a:gd name="connsiteX5" fmla="*/ 2540 w 792088"/>
                    <a:gd name="connsiteY5" fmla="*/ 4608512 h 4608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2088" h="4608512">
                      <a:moveTo>
                        <a:pt x="2540" y="4608512"/>
                      </a:moveTo>
                      <a:cubicBezTo>
                        <a:pt x="1693" y="3068434"/>
                        <a:pt x="847" y="1540078"/>
                        <a:pt x="0" y="0"/>
                      </a:cubicBezTo>
                      <a:lnTo>
                        <a:pt x="792088" y="792088"/>
                      </a:lnTo>
                      <a:lnTo>
                        <a:pt x="396044" y="792088"/>
                      </a:lnTo>
                      <a:lnTo>
                        <a:pt x="396044" y="4608512"/>
                      </a:lnTo>
                      <a:lnTo>
                        <a:pt x="2540" y="460851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387"/>
                  <a:endParaRPr lang="zh-CN" altLang="en-US" sz="2399">
                    <a:solidFill>
                      <a:srgbClr val="0070C0"/>
                    </a:solidFill>
                  </a:endParaRPr>
                </a:p>
              </p:txBody>
            </p:sp>
            <p:sp>
              <p:nvSpPr>
                <p:cNvPr id="7" name="TextBox 6"/>
                <p:cNvSpPr txBox="1"/>
                <p:nvPr/>
              </p:nvSpPr>
              <p:spPr>
                <a:xfrm rot="16200000">
                  <a:off x="-157790" y="3771303"/>
                  <a:ext cx="3476430" cy="309338"/>
                </a:xfrm>
                <a:prstGeom prst="rect">
                  <a:avLst/>
                </a:prstGeom>
              </p:spPr>
              <p:txBody>
                <a:bodyPr vert="horz" wrap="square" lIns="130537" tIns="65268" rIns="130537" bIns="65268" rtlCol="0" anchor="ctr" anchorCtr="0">
                  <a:noAutofit/>
                </a:bodyPr>
                <a:lstStyle/>
                <a:p>
                  <a:pPr algn="ctr" defTabSz="407893">
                    <a:spcBef>
                      <a:spcPct val="20000"/>
                    </a:spcBef>
                  </a:pPr>
                  <a:r>
                    <a:rPr lang="en-US" sz="2399" b="1" dirty="0">
                      <a:solidFill>
                        <a:srgbClr val="FFFFFF"/>
                      </a:solidFill>
                      <a:latin typeface="Segoe UI Light" pitchFamily="34" charset="0"/>
                      <a:cs typeface="Arial Bold"/>
                    </a:rPr>
                    <a:t>Volume</a:t>
                  </a:r>
                </a:p>
              </p:txBody>
            </p:sp>
            <p:sp>
              <p:nvSpPr>
                <p:cNvPr id="5" name="矩形 4"/>
                <p:cNvSpPr/>
                <p:nvPr/>
              </p:nvSpPr>
              <p:spPr>
                <a:xfrm rot="16200000">
                  <a:off x="1486619" y="4038060"/>
                  <a:ext cx="184805" cy="461723"/>
                </a:xfrm>
                <a:prstGeom prst="rect">
                  <a:avLst/>
                </a:prstGeom>
              </p:spPr>
              <p:txBody>
                <a:bodyPr wrap="none">
                  <a:spAutoFit/>
                </a:bodyPr>
                <a:lstStyle/>
                <a:p>
                  <a:pPr defTabSz="1218387"/>
                  <a:endParaRPr lang="zh-CN" altLang="en-US" sz="2399" dirty="0">
                    <a:solidFill>
                      <a:prstClr val="white"/>
                    </a:solidFill>
                    <a:latin typeface="微软雅黑" pitchFamily="34" charset="-122"/>
                    <a:ea typeface="微软雅黑" pitchFamily="34" charset="-122"/>
                  </a:endParaRPr>
                </a:p>
              </p:txBody>
            </p:sp>
          </p:grpSp>
        </p:grpSp>
      </p:grpSp>
      <p:sp>
        <p:nvSpPr>
          <p:cNvPr id="63" name="矩形 13"/>
          <p:cNvSpPr/>
          <p:nvPr/>
        </p:nvSpPr>
        <p:spPr>
          <a:xfrm>
            <a:off x="3793270" y="5803984"/>
            <a:ext cx="2082673" cy="53771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5" tIns="45689" rIns="91375" bIns="45689" numCol="1" rtlCol="0" anchor="ctr" anchorCtr="0" compatLnSpc="1">
            <a:prstTxWarp prst="textNoShape">
              <a:avLst/>
            </a:prstTxWarp>
          </a:bodyPr>
          <a:lstStyle/>
          <a:p>
            <a:pPr algn="ctr" defTabSz="815782">
              <a:defRPr/>
            </a:pPr>
            <a:r>
              <a:rPr lang="en-US" altLang="zh-CN" sz="1764" kern="0" dirty="0">
                <a:solidFill>
                  <a:srgbClr val="44546A"/>
                </a:solidFill>
                <a:latin typeface="Segoe UI Light" pitchFamily="34" charset="0"/>
                <a:cs typeface="Arial"/>
              </a:rPr>
              <a:t>   ERP / CRM</a:t>
            </a:r>
          </a:p>
        </p:txBody>
      </p:sp>
      <p:sp>
        <p:nvSpPr>
          <p:cNvPr id="71" name="矩形 14"/>
          <p:cNvSpPr/>
          <p:nvPr/>
        </p:nvSpPr>
        <p:spPr>
          <a:xfrm>
            <a:off x="5870599" y="5803983"/>
            <a:ext cx="1599830" cy="537715"/>
          </a:xfrm>
          <a:prstGeom prst="rect">
            <a:avLst/>
          </a:prstGeom>
          <a:solidFill>
            <a:schemeClr val="accent2">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75" tIns="45689" rIns="91375" bIns="45689" numCol="1" rtlCol="0" anchor="ctr" anchorCtr="0" compatLnSpc="1">
            <a:prstTxWarp prst="textNoShape">
              <a:avLst/>
            </a:prstTxWarp>
          </a:bodyPr>
          <a:lstStyle/>
          <a:p>
            <a:pPr algn="ctr" defTabSz="815782">
              <a:defRPr/>
            </a:pPr>
            <a:r>
              <a:rPr lang="en-US" altLang="zh-CN" sz="1764" kern="0" dirty="0">
                <a:solidFill>
                  <a:prstClr val="white"/>
                </a:solidFill>
                <a:latin typeface="Segoe UI Light" pitchFamily="34" charset="0"/>
                <a:cs typeface="Arial"/>
              </a:rPr>
              <a:t>  </a:t>
            </a:r>
            <a:r>
              <a:rPr lang="en-US" altLang="zh-CN" sz="1764" kern="0" dirty="0" smtClean="0">
                <a:solidFill>
                  <a:prstClr val="white"/>
                </a:solidFill>
                <a:latin typeface="Segoe UI Light" pitchFamily="34" charset="0"/>
                <a:cs typeface="Arial"/>
              </a:rPr>
              <a:t>Modern Web</a:t>
            </a:r>
            <a:endParaRPr lang="en-US" altLang="zh-CN" sz="1764" kern="0" dirty="0">
              <a:solidFill>
                <a:prstClr val="white"/>
              </a:solidFill>
              <a:latin typeface="Segoe UI Light" pitchFamily="34" charset="0"/>
              <a:cs typeface="Arial"/>
            </a:endParaRPr>
          </a:p>
        </p:txBody>
      </p:sp>
      <p:sp>
        <p:nvSpPr>
          <p:cNvPr id="81" name="矩形 16"/>
          <p:cNvSpPr/>
          <p:nvPr/>
        </p:nvSpPr>
        <p:spPr>
          <a:xfrm>
            <a:off x="7470431" y="5803692"/>
            <a:ext cx="1863784" cy="53771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44809" tIns="45689" rIns="44809" bIns="45689" numCol="1" rtlCol="0" anchor="ctr" anchorCtr="0" compatLnSpc="1">
            <a:prstTxWarp prst="textNoShape">
              <a:avLst/>
            </a:prstTxWarp>
          </a:bodyPr>
          <a:lstStyle/>
          <a:p>
            <a:pPr algn="ctr" defTabSz="815782">
              <a:defRPr/>
            </a:pPr>
            <a:r>
              <a:rPr lang="en-US" altLang="zh-CN" sz="1764" kern="0" dirty="0">
                <a:solidFill>
                  <a:prstClr val="white"/>
                </a:solidFill>
                <a:latin typeface="Segoe UI Light" pitchFamily="34" charset="0"/>
                <a:cs typeface="Arial"/>
              </a:rPr>
              <a:t>Internet of </a:t>
            </a:r>
            <a:r>
              <a:rPr lang="en-US" altLang="zh-CN" sz="1764" kern="0" dirty="0" smtClean="0">
                <a:solidFill>
                  <a:prstClr val="white"/>
                </a:solidFill>
                <a:latin typeface="Segoe UI Light" pitchFamily="34" charset="0"/>
                <a:cs typeface="Arial"/>
              </a:rPr>
              <a:t>Things</a:t>
            </a:r>
            <a:endParaRPr lang="en-US" altLang="zh-CN" sz="1372" kern="0" dirty="0">
              <a:solidFill>
                <a:prstClr val="white"/>
              </a:solidFill>
              <a:latin typeface="Segoe UI Light" pitchFamily="34" charset="0"/>
              <a:cs typeface="Arial"/>
            </a:endParaRPr>
          </a:p>
        </p:txBody>
      </p:sp>
      <p:sp>
        <p:nvSpPr>
          <p:cNvPr id="2" name="Title 1"/>
          <p:cNvSpPr>
            <a:spLocks noGrp="1"/>
          </p:cNvSpPr>
          <p:nvPr>
            <p:ph type="title" idx="4294967295"/>
          </p:nvPr>
        </p:nvSpPr>
        <p:spPr>
          <a:xfrm>
            <a:off x="0" y="228600"/>
            <a:ext cx="11152188" cy="747713"/>
          </a:xfrm>
          <a:prstGeom prst="rect">
            <a:avLst/>
          </a:prstGeom>
        </p:spPr>
        <p:txBody>
          <a:bodyPr>
            <a:normAutofit fontScale="90000"/>
          </a:bodyPr>
          <a:lstStyle/>
          <a:p>
            <a:r>
              <a:rPr lang="en-US" dirty="0" smtClean="0"/>
              <a:t>What is Big Data?</a:t>
            </a:r>
            <a:endParaRPr lang="en-US" dirty="0"/>
          </a:p>
        </p:txBody>
      </p:sp>
    </p:spTree>
    <p:extLst>
      <p:ext uri="{BB962C8B-B14F-4D97-AF65-F5344CB8AC3E}">
        <p14:creationId xmlns:p14="http://schemas.microsoft.com/office/powerpoint/2010/main" val="282753079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down)">
                                      <p:cBhvr>
                                        <p:cTn id="7" dur="300"/>
                                        <p:tgtEl>
                                          <p:spTgt spid="48"/>
                                        </p:tgtEl>
                                      </p:cBhvr>
                                    </p:animEffect>
                                  </p:childTnLst>
                                </p:cTn>
                              </p:par>
                            </p:childTnLst>
                          </p:cTn>
                        </p:par>
                        <p:par>
                          <p:cTn id="8" fill="hold">
                            <p:stCondLst>
                              <p:cond delay="300"/>
                            </p:stCondLst>
                            <p:childTnLst>
                              <p:par>
                                <p:cTn id="9" presetID="22" presetClass="entr" presetSubtype="4"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down)">
                                      <p:cBhvr>
                                        <p:cTn id="11" dur="300"/>
                                        <p:tgtEl>
                                          <p:spTgt spid="19"/>
                                        </p:tgtEl>
                                      </p:cBhvr>
                                    </p:animEffect>
                                  </p:childTnLst>
                                </p:cTn>
                              </p:par>
                            </p:childTnLst>
                          </p:cTn>
                        </p:par>
                        <p:par>
                          <p:cTn id="12" fill="hold">
                            <p:stCondLst>
                              <p:cond delay="600"/>
                            </p:stCondLst>
                            <p:childTnLst>
                              <p:par>
                                <p:cTn id="13" presetID="22" presetClass="entr" presetSubtype="4"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down)">
                                      <p:cBhvr>
                                        <p:cTn id="15" dur="300"/>
                                        <p:tgtEl>
                                          <p:spTgt spid="45"/>
                                        </p:tgtEl>
                                      </p:cBhvr>
                                    </p:animEffect>
                                  </p:childTnLst>
                                </p:cTn>
                              </p:par>
                            </p:childTnLst>
                          </p:cTn>
                        </p:par>
                        <p:par>
                          <p:cTn id="16" fill="hold">
                            <p:stCondLst>
                              <p:cond delay="900"/>
                            </p:stCondLst>
                            <p:childTnLst>
                              <p:par>
                                <p:cTn id="17" presetID="22" presetClass="entr" presetSubtype="4"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3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3542563" y="1328269"/>
            <a:ext cx="5085547" cy="4567635"/>
            <a:chOff x="3540868" y="1326872"/>
            <a:chExt cx="5088917" cy="4570667"/>
          </a:xfrm>
        </p:grpSpPr>
        <p:cxnSp>
          <p:nvCxnSpPr>
            <p:cNvPr id="9" name="Straight Connector 8"/>
            <p:cNvCxnSpPr/>
            <p:nvPr/>
          </p:nvCxnSpPr>
          <p:spPr>
            <a:xfrm>
              <a:off x="6031149" y="1396874"/>
              <a:ext cx="0" cy="4500665"/>
            </a:xfrm>
            <a:prstGeom prst="line">
              <a:avLst/>
            </a:prstGeom>
            <a:ln w="28575">
              <a:solidFill>
                <a:schemeClr val="bg1">
                  <a:lumMod val="7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3540868" y="1326872"/>
              <a:ext cx="1776663" cy="362199"/>
            </a:xfrm>
            <a:prstGeom prst="rect">
              <a:avLst/>
            </a:prstGeom>
            <a:noFill/>
          </p:spPr>
          <p:txBody>
            <a:bodyPr wrap="none" lIns="0" tIns="0" rIns="0" bIns="0" rtlCol="0">
              <a:spAutoFit/>
            </a:bodyPr>
            <a:lstStyle/>
            <a:p>
              <a:pPr defTabSz="1218387"/>
              <a:r>
                <a:rPr lang="en-US" sz="2352" spc="-70" dirty="0">
                  <a:solidFill>
                    <a:srgbClr val="00B0F0"/>
                  </a:solidFill>
                  <a:latin typeface="Segoe UI Light"/>
                </a:rPr>
                <a:t>Authoring Jobs</a:t>
              </a:r>
            </a:p>
          </p:txBody>
        </p:sp>
        <p:sp>
          <p:nvSpPr>
            <p:cNvPr id="14" name="TextBox 13"/>
            <p:cNvSpPr txBox="1"/>
            <p:nvPr/>
          </p:nvSpPr>
          <p:spPr>
            <a:xfrm>
              <a:off x="6705869" y="1326872"/>
              <a:ext cx="1923916" cy="362199"/>
            </a:xfrm>
            <a:prstGeom prst="rect">
              <a:avLst/>
            </a:prstGeom>
            <a:noFill/>
          </p:spPr>
          <p:txBody>
            <a:bodyPr wrap="none" lIns="0" tIns="0" rIns="0" bIns="0" rtlCol="0">
              <a:spAutoFit/>
            </a:bodyPr>
            <a:lstStyle/>
            <a:p>
              <a:pPr defTabSz="1218387"/>
              <a:r>
                <a:rPr lang="en-US" sz="2352" spc="-70" dirty="0">
                  <a:solidFill>
                    <a:srgbClr val="00B0F0"/>
                  </a:solidFill>
                  <a:latin typeface="Segoe UI Light"/>
                </a:rPr>
                <a:t>App Integration </a:t>
              </a:r>
            </a:p>
          </p:txBody>
        </p:sp>
      </p:grpSp>
      <p:sp>
        <p:nvSpPr>
          <p:cNvPr id="2" name="Title 1"/>
          <p:cNvSpPr>
            <a:spLocks noGrp="1"/>
          </p:cNvSpPr>
          <p:nvPr>
            <p:ph type="title" idx="4294967295"/>
          </p:nvPr>
        </p:nvSpPr>
        <p:spPr>
          <a:xfrm>
            <a:off x="0" y="228600"/>
            <a:ext cx="11152188" cy="747713"/>
          </a:xfrm>
          <a:prstGeom prst="rect">
            <a:avLst/>
          </a:prstGeom>
        </p:spPr>
        <p:txBody>
          <a:bodyPr>
            <a:normAutofit fontScale="90000"/>
          </a:bodyPr>
          <a:lstStyle/>
          <a:p>
            <a:r>
              <a:rPr lang="en-US" dirty="0" smtClean="0"/>
              <a:t>Building developer experiences</a:t>
            </a:r>
            <a:endParaRPr lang="en-US" dirty="0"/>
          </a:p>
        </p:txBody>
      </p:sp>
      <p:sp>
        <p:nvSpPr>
          <p:cNvPr id="3" name="Rectangle 2"/>
          <p:cNvSpPr/>
          <p:nvPr/>
        </p:nvSpPr>
        <p:spPr bwMode="auto">
          <a:xfrm>
            <a:off x="3143992" y="5374864"/>
            <a:ext cx="5774402" cy="105313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b" anchorCtr="0" forceAA="0" compatLnSpc="1">
            <a:prstTxWarp prst="textNoShape">
              <a:avLst/>
            </a:prstTxWarp>
            <a:noAutofit/>
          </a:bodyPr>
          <a:lstStyle/>
          <a:p>
            <a:pPr algn="ctr" defTabSz="913375" fontAlgn="base">
              <a:spcBef>
                <a:spcPct val="0"/>
              </a:spcBef>
              <a:spcAft>
                <a:spcPct val="0"/>
              </a:spcAft>
            </a:pPr>
            <a:r>
              <a:rPr lang="en-US" sz="2156" dirty="0">
                <a:gradFill>
                  <a:gsLst>
                    <a:gs pos="0">
                      <a:srgbClr val="FFFFFF"/>
                    </a:gs>
                    <a:gs pos="100000">
                      <a:srgbClr val="FFFFFF"/>
                    </a:gs>
                  </a:gsLst>
                  <a:lin ang="5400000" scaled="0"/>
                </a:gradFill>
                <a:ea typeface="Segoe UI" pitchFamily="34" charset="0"/>
                <a:cs typeface="Segoe UI" pitchFamily="34" charset="0"/>
              </a:rPr>
              <a:t>Core Hadoop</a:t>
            </a:r>
          </a:p>
        </p:txBody>
      </p:sp>
      <p:sp>
        <p:nvSpPr>
          <p:cNvPr id="5" name="Rectangle 4"/>
          <p:cNvSpPr/>
          <p:nvPr/>
        </p:nvSpPr>
        <p:spPr bwMode="auto">
          <a:xfrm>
            <a:off x="3143992" y="4218039"/>
            <a:ext cx="5774402" cy="93647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ctr" anchorCtr="0" forceAA="0" compatLnSpc="1">
            <a:prstTxWarp prst="textNoShape">
              <a:avLst/>
            </a:prstTxWarp>
            <a:noAutofit/>
          </a:bodyPr>
          <a:lstStyle/>
          <a:p>
            <a:pPr algn="ctr" defTabSz="913375" fontAlgn="base">
              <a:spcBef>
                <a:spcPct val="0"/>
              </a:spcBef>
              <a:spcAft>
                <a:spcPct val="0"/>
              </a:spcAft>
            </a:pPr>
            <a:r>
              <a:rPr lang="en-US" sz="2156" dirty="0">
                <a:gradFill>
                  <a:gsLst>
                    <a:gs pos="0">
                      <a:srgbClr val="FFFFFF"/>
                    </a:gs>
                    <a:gs pos="100000">
                      <a:srgbClr val="FFFFFF"/>
                    </a:gs>
                  </a:gsLst>
                  <a:lin ang="5400000" scaled="0"/>
                </a:gradFill>
                <a:ea typeface="Segoe UI" pitchFamily="34" charset="0"/>
                <a:cs typeface="Segoe UI" pitchFamily="34" charset="0"/>
              </a:rPr>
              <a:t>Consistent REST APIs</a:t>
            </a:r>
          </a:p>
        </p:txBody>
      </p:sp>
      <p:sp>
        <p:nvSpPr>
          <p:cNvPr id="6" name="Rectangle 5"/>
          <p:cNvSpPr/>
          <p:nvPr/>
        </p:nvSpPr>
        <p:spPr bwMode="auto">
          <a:xfrm>
            <a:off x="3143992" y="3032295"/>
            <a:ext cx="5774402" cy="96539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ctr" anchorCtr="0" forceAA="0" compatLnSpc="1">
            <a:prstTxWarp prst="textNoShape">
              <a:avLst/>
            </a:prstTxWarp>
            <a:noAutofit/>
          </a:bodyPr>
          <a:lstStyle/>
          <a:p>
            <a:pPr algn="ctr" defTabSz="913375" fontAlgn="base">
              <a:spcBef>
                <a:spcPct val="0"/>
              </a:spcBef>
              <a:spcAft>
                <a:spcPct val="0"/>
              </a:spcAft>
            </a:pPr>
            <a:r>
              <a:rPr lang="en-US" sz="2156" dirty="0">
                <a:gradFill>
                  <a:gsLst>
                    <a:gs pos="0">
                      <a:srgbClr val="FFFFFF"/>
                    </a:gs>
                    <a:gs pos="100000">
                      <a:srgbClr val="FFFFFF"/>
                    </a:gs>
                  </a:gsLst>
                  <a:lin ang="5400000" scaled="0"/>
                </a:gradFill>
                <a:ea typeface="Segoe UI" pitchFamily="34" charset="0"/>
                <a:cs typeface="Segoe UI" pitchFamily="34" charset="0"/>
              </a:rPr>
              <a:t>Breadth of clients (Java, JS,</a:t>
            </a:r>
            <a:br>
              <a:rPr lang="en-US" sz="2156" dirty="0">
                <a:gradFill>
                  <a:gsLst>
                    <a:gs pos="0">
                      <a:srgbClr val="FFFFFF"/>
                    </a:gs>
                    <a:gs pos="100000">
                      <a:srgbClr val="FFFFFF"/>
                    </a:gs>
                  </a:gsLst>
                  <a:lin ang="5400000" scaled="0"/>
                </a:gradFill>
                <a:ea typeface="Segoe UI" pitchFamily="34" charset="0"/>
                <a:cs typeface="Segoe UI" pitchFamily="34" charset="0"/>
              </a:rPr>
            </a:br>
            <a:r>
              <a:rPr lang="en-US" sz="2156" dirty="0">
                <a:gradFill>
                  <a:gsLst>
                    <a:gs pos="0">
                      <a:srgbClr val="FFFFFF"/>
                    </a:gs>
                    <a:gs pos="100000">
                      <a:srgbClr val="FFFFFF"/>
                    </a:gs>
                  </a:gsLst>
                  <a:lin ang="5400000" scaled="0"/>
                </a:gradFill>
                <a:ea typeface="Segoe UI" pitchFamily="34" charset="0"/>
                <a:cs typeface="Segoe UI" pitchFamily="34" charset="0"/>
              </a:rPr>
              <a:t>Microsoft .NET)</a:t>
            </a:r>
          </a:p>
        </p:txBody>
      </p:sp>
      <p:sp>
        <p:nvSpPr>
          <p:cNvPr id="7" name="Rectangle 6"/>
          <p:cNvSpPr/>
          <p:nvPr/>
        </p:nvSpPr>
        <p:spPr bwMode="auto">
          <a:xfrm>
            <a:off x="3469651" y="5551468"/>
            <a:ext cx="5123082" cy="50074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ctr" anchorCtr="0" forceAA="0" compatLnSpc="1">
            <a:prstTxWarp prst="textNoShape">
              <a:avLst/>
            </a:prstTxWarp>
            <a:noAutofit/>
          </a:bodyPr>
          <a:lstStyle/>
          <a:p>
            <a:pPr algn="ctr" defTabSz="913375" fontAlgn="base">
              <a:spcBef>
                <a:spcPct val="0"/>
              </a:spcBef>
              <a:spcAft>
                <a:spcPct val="0"/>
              </a:spcAft>
            </a:pPr>
            <a:r>
              <a:rPr lang="en-US" sz="2156" dirty="0">
                <a:solidFill>
                  <a:srgbClr val="44546A"/>
                </a:solidFill>
                <a:ea typeface="Segoe UI" pitchFamily="34" charset="0"/>
                <a:cs typeface="Segoe UI" pitchFamily="34" charset="0"/>
              </a:rPr>
              <a:t>Authoring frameworks and languages </a:t>
            </a:r>
          </a:p>
        </p:txBody>
      </p:sp>
      <p:sp>
        <p:nvSpPr>
          <p:cNvPr id="8" name="Rectangle 7"/>
          <p:cNvSpPr/>
          <p:nvPr/>
        </p:nvSpPr>
        <p:spPr bwMode="auto">
          <a:xfrm>
            <a:off x="3143992" y="1846551"/>
            <a:ext cx="5774402" cy="96539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ctr" anchorCtr="0" forceAA="0" compatLnSpc="1">
            <a:prstTxWarp prst="textNoShape">
              <a:avLst/>
            </a:prstTxWarp>
            <a:noAutofit/>
          </a:bodyPr>
          <a:lstStyle/>
          <a:p>
            <a:pPr algn="ctr" defTabSz="913375" fontAlgn="base">
              <a:spcBef>
                <a:spcPct val="0"/>
              </a:spcBef>
              <a:spcAft>
                <a:spcPct val="0"/>
              </a:spcAft>
            </a:pPr>
            <a:r>
              <a:rPr lang="en-US" sz="2156" dirty="0">
                <a:gradFill>
                  <a:gsLst>
                    <a:gs pos="0">
                      <a:srgbClr val="FFFFFF"/>
                    </a:gs>
                    <a:gs pos="100000">
                      <a:srgbClr val="FFFFFF"/>
                    </a:gs>
                  </a:gsLst>
                  <a:lin ang="5400000" scaled="0"/>
                </a:gradFill>
                <a:ea typeface="Segoe UI" pitchFamily="34" charset="0"/>
                <a:cs typeface="Segoe UI" pitchFamily="34" charset="0"/>
              </a:rPr>
              <a:t>End-user tooling (IDEs, analyst tools, Command lines)</a:t>
            </a:r>
          </a:p>
        </p:txBody>
      </p:sp>
      <p:grpSp>
        <p:nvGrpSpPr>
          <p:cNvPr id="23" name="Group 22"/>
          <p:cNvGrpSpPr/>
          <p:nvPr/>
        </p:nvGrpSpPr>
        <p:grpSpPr>
          <a:xfrm>
            <a:off x="9130031" y="3862742"/>
            <a:ext cx="2409411" cy="1512124"/>
            <a:chOff x="9132041" y="3863028"/>
            <a:chExt cx="2411009" cy="1513126"/>
          </a:xfrm>
        </p:grpSpPr>
        <p:sp>
          <p:nvSpPr>
            <p:cNvPr id="15" name="Left Brace 14"/>
            <p:cNvSpPr/>
            <p:nvPr/>
          </p:nvSpPr>
          <p:spPr>
            <a:xfrm>
              <a:off x="9132041" y="3863028"/>
              <a:ext cx="251164" cy="1513126"/>
            </a:xfrm>
            <a:prstGeom prst="leftBrac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1218387"/>
              <a:endParaRPr lang="en-US" sz="1764" dirty="0">
                <a:solidFill>
                  <a:srgbClr val="505050"/>
                </a:solidFill>
              </a:endParaRPr>
            </a:p>
          </p:txBody>
        </p:sp>
        <p:sp>
          <p:nvSpPr>
            <p:cNvPr id="16" name="TextBox 15"/>
            <p:cNvSpPr txBox="1"/>
            <p:nvPr/>
          </p:nvSpPr>
          <p:spPr>
            <a:xfrm>
              <a:off x="9539152" y="4088298"/>
              <a:ext cx="2003898" cy="1086652"/>
            </a:xfrm>
            <a:prstGeom prst="rect">
              <a:avLst/>
            </a:prstGeom>
            <a:noFill/>
          </p:spPr>
          <p:txBody>
            <a:bodyPr wrap="square" lIns="0" tIns="0" rIns="0" bIns="0" rtlCol="0">
              <a:spAutoFit/>
            </a:bodyPr>
            <a:lstStyle/>
            <a:p>
              <a:pPr defTabSz="1218387"/>
              <a:r>
                <a:rPr lang="en-US" sz="1764" spc="-70" dirty="0">
                  <a:solidFill>
                    <a:srgbClr val="00B0F0"/>
                  </a:solidFill>
                </a:rPr>
                <a:t>Connectivity</a:t>
              </a:r>
            </a:p>
            <a:p>
              <a:pPr defTabSz="1218387"/>
              <a:r>
                <a:rPr lang="en-US" sz="1764" spc="-70" dirty="0">
                  <a:solidFill>
                    <a:srgbClr val="00B0F0"/>
                  </a:solidFill>
                </a:rPr>
                <a:t>Programmability</a:t>
              </a:r>
            </a:p>
            <a:p>
              <a:pPr defTabSz="1218387"/>
              <a:r>
                <a:rPr lang="en-US" sz="1764" spc="-70" dirty="0">
                  <a:solidFill>
                    <a:srgbClr val="00B0F0"/>
                  </a:solidFill>
                </a:rPr>
                <a:t>Security</a:t>
              </a:r>
            </a:p>
            <a:p>
              <a:pPr defTabSz="1218387"/>
              <a:r>
                <a:rPr lang="en-US" sz="1764" spc="-70" dirty="0">
                  <a:solidFill>
                    <a:srgbClr val="00B0F0"/>
                  </a:solidFill>
                </a:rPr>
                <a:t>Loosely coupled</a:t>
              </a:r>
            </a:p>
          </p:txBody>
        </p:sp>
      </p:grpSp>
      <p:grpSp>
        <p:nvGrpSpPr>
          <p:cNvPr id="19" name="Group 18"/>
          <p:cNvGrpSpPr/>
          <p:nvPr/>
        </p:nvGrpSpPr>
        <p:grpSpPr>
          <a:xfrm>
            <a:off x="4039" y="2811945"/>
            <a:ext cx="2652136" cy="1438735"/>
            <a:chOff x="0" y="2811537"/>
            <a:chExt cx="2653896" cy="1439693"/>
          </a:xfrm>
        </p:grpSpPr>
        <p:sp>
          <p:nvSpPr>
            <p:cNvPr id="17" name="Right Brace 16"/>
            <p:cNvSpPr/>
            <p:nvPr/>
          </p:nvSpPr>
          <p:spPr>
            <a:xfrm>
              <a:off x="2352339" y="2811537"/>
              <a:ext cx="301557" cy="1439693"/>
            </a:xfrm>
            <a:prstGeom prst="rightBrac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1218387"/>
              <a:endParaRPr lang="en-US" sz="1764" dirty="0">
                <a:solidFill>
                  <a:srgbClr val="505050"/>
                </a:solidFill>
              </a:endParaRPr>
            </a:p>
          </p:txBody>
        </p:sp>
        <p:sp>
          <p:nvSpPr>
            <p:cNvPr id="18" name="TextBox 17"/>
            <p:cNvSpPr txBox="1"/>
            <p:nvPr/>
          </p:nvSpPr>
          <p:spPr>
            <a:xfrm>
              <a:off x="0" y="3055125"/>
              <a:ext cx="2262355" cy="814991"/>
            </a:xfrm>
            <a:prstGeom prst="rect">
              <a:avLst/>
            </a:prstGeom>
            <a:noFill/>
          </p:spPr>
          <p:txBody>
            <a:bodyPr wrap="square" lIns="0" tIns="0" rIns="0" bIns="0" rtlCol="0">
              <a:spAutoFit/>
            </a:bodyPr>
            <a:lstStyle/>
            <a:p>
              <a:pPr algn="r" defTabSz="1218387"/>
              <a:r>
                <a:rPr lang="en-US" sz="1764" spc="-70" dirty="0">
                  <a:solidFill>
                    <a:srgbClr val="00B0F0"/>
                  </a:solidFill>
                </a:rPr>
                <a:t>Lightweight</a:t>
              </a:r>
            </a:p>
            <a:p>
              <a:pPr algn="r" defTabSz="1218387"/>
              <a:r>
                <a:rPr lang="en-US" sz="1764" spc="-70" dirty="0">
                  <a:solidFill>
                    <a:srgbClr val="00B0F0"/>
                  </a:solidFill>
                </a:rPr>
                <a:t>Low cost to extend</a:t>
              </a:r>
            </a:p>
            <a:p>
              <a:pPr algn="r" defTabSz="1218387"/>
              <a:r>
                <a:rPr lang="en-US" sz="1764" spc="-70" dirty="0">
                  <a:solidFill>
                    <a:srgbClr val="00B0F0"/>
                  </a:solidFill>
                </a:rPr>
                <a:t>Scenario oriented</a:t>
              </a:r>
            </a:p>
          </p:txBody>
        </p:sp>
      </p:grpSp>
      <p:grpSp>
        <p:nvGrpSpPr>
          <p:cNvPr id="20" name="Group 19"/>
          <p:cNvGrpSpPr/>
          <p:nvPr/>
        </p:nvGrpSpPr>
        <p:grpSpPr>
          <a:xfrm>
            <a:off x="137059" y="5154517"/>
            <a:ext cx="2519118" cy="1438736"/>
            <a:chOff x="133108" y="2811537"/>
            <a:chExt cx="2520788" cy="1439693"/>
          </a:xfrm>
        </p:grpSpPr>
        <p:sp>
          <p:nvSpPr>
            <p:cNvPr id="21" name="Right Brace 20"/>
            <p:cNvSpPr/>
            <p:nvPr/>
          </p:nvSpPr>
          <p:spPr>
            <a:xfrm>
              <a:off x="2352339" y="2811537"/>
              <a:ext cx="301557" cy="1439693"/>
            </a:xfrm>
            <a:prstGeom prst="rightBrac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1218387"/>
              <a:endParaRPr lang="en-US" sz="1764" dirty="0">
                <a:solidFill>
                  <a:srgbClr val="505050"/>
                </a:solidFill>
              </a:endParaRPr>
            </a:p>
          </p:txBody>
        </p:sp>
        <p:sp>
          <p:nvSpPr>
            <p:cNvPr id="22" name="TextBox 21"/>
            <p:cNvSpPr txBox="1"/>
            <p:nvPr/>
          </p:nvSpPr>
          <p:spPr>
            <a:xfrm>
              <a:off x="133108" y="2869213"/>
              <a:ext cx="2113342" cy="1358317"/>
            </a:xfrm>
            <a:prstGeom prst="rect">
              <a:avLst/>
            </a:prstGeom>
            <a:noFill/>
          </p:spPr>
          <p:txBody>
            <a:bodyPr wrap="square" lIns="0" tIns="0" rIns="0" bIns="0" rtlCol="0">
              <a:spAutoFit/>
            </a:bodyPr>
            <a:lstStyle/>
            <a:p>
              <a:pPr algn="r" defTabSz="1218387"/>
              <a:r>
                <a:rPr lang="en-US" sz="1764" spc="-70" dirty="0">
                  <a:solidFill>
                    <a:srgbClr val="00B0F0"/>
                  </a:solidFill>
                </a:rPr>
                <a:t>Innovation flows upward</a:t>
              </a:r>
            </a:p>
            <a:p>
              <a:pPr algn="r" defTabSz="1218387"/>
              <a:r>
                <a:rPr lang="en-US" sz="1764" spc="-70" dirty="0">
                  <a:solidFill>
                    <a:srgbClr val="00B0F0"/>
                  </a:solidFill>
                </a:rPr>
                <a:t>New compute models</a:t>
              </a:r>
            </a:p>
            <a:p>
              <a:pPr algn="r" defTabSz="1218387"/>
              <a:r>
                <a:rPr lang="en-US" sz="1764" spc="-70" dirty="0">
                  <a:solidFill>
                    <a:srgbClr val="00B0F0"/>
                  </a:solidFill>
                </a:rPr>
                <a:t>Performance enhancements</a:t>
              </a:r>
            </a:p>
          </p:txBody>
        </p:sp>
      </p:grpSp>
      <p:grpSp>
        <p:nvGrpSpPr>
          <p:cNvPr id="24" name="Group 23"/>
          <p:cNvGrpSpPr/>
          <p:nvPr/>
        </p:nvGrpSpPr>
        <p:grpSpPr>
          <a:xfrm>
            <a:off x="9123819" y="1589985"/>
            <a:ext cx="3064145" cy="1512123"/>
            <a:chOff x="9125823" y="3863027"/>
            <a:chExt cx="3066175" cy="1513126"/>
          </a:xfrm>
        </p:grpSpPr>
        <p:sp>
          <p:nvSpPr>
            <p:cNvPr id="25" name="Left Brace 24"/>
            <p:cNvSpPr/>
            <p:nvPr/>
          </p:nvSpPr>
          <p:spPr>
            <a:xfrm>
              <a:off x="9125823" y="3863027"/>
              <a:ext cx="260892" cy="1513126"/>
            </a:xfrm>
            <a:prstGeom prst="leftBrac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1218387"/>
              <a:endParaRPr lang="en-US" sz="1764" dirty="0">
                <a:solidFill>
                  <a:srgbClr val="505050"/>
                </a:solidFill>
              </a:endParaRPr>
            </a:p>
          </p:txBody>
        </p:sp>
        <p:sp>
          <p:nvSpPr>
            <p:cNvPr id="26" name="TextBox 25"/>
            <p:cNvSpPr txBox="1"/>
            <p:nvPr/>
          </p:nvSpPr>
          <p:spPr>
            <a:xfrm>
              <a:off x="9560266" y="4093377"/>
              <a:ext cx="2631732" cy="1086652"/>
            </a:xfrm>
            <a:prstGeom prst="rect">
              <a:avLst/>
            </a:prstGeom>
            <a:noFill/>
          </p:spPr>
          <p:txBody>
            <a:bodyPr wrap="square" lIns="0" tIns="0" rIns="0" bIns="0" rtlCol="0">
              <a:spAutoFit/>
            </a:bodyPr>
            <a:lstStyle/>
            <a:p>
              <a:pPr defTabSz="1218387"/>
              <a:r>
                <a:rPr lang="en-US" sz="1764" spc="-70" dirty="0">
                  <a:solidFill>
                    <a:srgbClr val="00B0F0"/>
                  </a:solidFill>
                </a:rPr>
                <a:t>Extend breadth &amp; depth</a:t>
              </a:r>
            </a:p>
            <a:p>
              <a:pPr defTabSz="1218387"/>
              <a:r>
                <a:rPr lang="en-US" sz="1764" spc="-70" dirty="0">
                  <a:solidFill>
                    <a:srgbClr val="00B0F0"/>
                  </a:solidFill>
                </a:rPr>
                <a:t>Enable new scenarios</a:t>
              </a:r>
            </a:p>
            <a:p>
              <a:pPr defTabSz="1218387"/>
              <a:r>
                <a:rPr lang="en-US" sz="1764" spc="-70" dirty="0">
                  <a:solidFill>
                    <a:srgbClr val="00B0F0"/>
                  </a:solidFill>
                </a:rPr>
                <a:t>Integrate with current tool chains</a:t>
              </a:r>
            </a:p>
          </p:txBody>
        </p:sp>
      </p:grpSp>
    </p:spTree>
    <p:extLst>
      <p:ext uri="{BB962C8B-B14F-4D97-AF65-F5344CB8AC3E}">
        <p14:creationId xmlns:p14="http://schemas.microsoft.com/office/powerpoint/2010/main" val="6646318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25513"/>
          </a:xfrm>
          <a:prstGeom prst="rect">
            <a:avLst/>
          </a:prstGeom>
        </p:spPr>
        <p:txBody>
          <a:bodyPr/>
          <a:lstStyle/>
          <a:p>
            <a:r>
              <a:rPr lang="en-US" dirty="0" smtClean="0"/>
              <a:t>Demo - HDInsight</a:t>
            </a:r>
            <a:endParaRPr lang="en-US" dirty="0"/>
          </a:p>
        </p:txBody>
      </p:sp>
    </p:spTree>
    <p:extLst>
      <p:ext uri="{BB962C8B-B14F-4D97-AF65-F5344CB8AC3E}">
        <p14:creationId xmlns:p14="http://schemas.microsoft.com/office/powerpoint/2010/main" val="39951341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ound Same Side Corner Rectangle 73"/>
          <p:cNvSpPr/>
          <p:nvPr/>
        </p:nvSpPr>
        <p:spPr>
          <a:xfrm>
            <a:off x="1589" y="1"/>
            <a:ext cx="12188825" cy="6857999"/>
          </a:xfrm>
          <a:prstGeom prst="rect">
            <a:avLst/>
          </a:prstGeom>
          <a:solidFill>
            <a:srgbClr val="19396C"/>
          </a:solidFill>
          <a:ln w="10795" cap="flat" cmpd="sng" algn="ctr">
            <a:noFill/>
            <a:prstDash val="dash"/>
          </a:ln>
          <a:effectLst/>
        </p:spPr>
        <p:txBody>
          <a:bodyPr lIns="91440" tIns="91440" rIns="91440" bIns="91440" rtlCol="0" anchor="b"/>
          <a:lstStyle/>
          <a:p>
            <a:pPr>
              <a:lnSpc>
                <a:spcPct val="80000"/>
              </a:lnSpc>
            </a:pPr>
            <a:endParaRPr lang="en-US" kern="0" dirty="0">
              <a:ln>
                <a:solidFill>
                  <a:srgbClr val="FFFFFF">
                    <a:alpha val="0"/>
                  </a:srgbClr>
                </a:solidFill>
              </a:ln>
              <a:solidFill>
                <a:srgbClr val="FFFFFF"/>
              </a:solidFill>
              <a:latin typeface="Segoe UI Light" pitchFamily="34" charset="0"/>
              <a:cs typeface="Arial"/>
            </a:endParaRPr>
          </a:p>
        </p:txBody>
      </p:sp>
      <p:graphicFrame>
        <p:nvGraphicFramePr>
          <p:cNvPr id="4" name="Object 3"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1027" name="think-cell Slide" r:id="rId16" imgW="270" imgH="270" progId="TCLayout.ActiveDocument.1">
                  <p:embed/>
                </p:oleObj>
              </mc:Choice>
              <mc:Fallback>
                <p:oleObj name="think-cell Slide" r:id="rId16" imgW="270" imgH="270" progId="TCLayout.ActiveDocument.1">
                  <p:embed/>
                  <p:pic>
                    <p:nvPicPr>
                      <p:cNvPr id="0" name=""/>
                      <p:cNvPicPr/>
                      <p:nvPr/>
                    </p:nvPicPr>
                    <p:blipFill>
                      <a:blip r:embed="rId17"/>
                      <a:stretch>
                        <a:fillRect/>
                      </a:stretch>
                    </p:blipFill>
                    <p:spPr>
                      <a:xfrm>
                        <a:off x="1588" y="0"/>
                        <a:ext cx="158750" cy="158750"/>
                      </a:xfrm>
                      <a:prstGeom prst="rect">
                        <a:avLst/>
                      </a:prstGeom>
                    </p:spPr>
                  </p:pic>
                </p:oleObj>
              </mc:Fallback>
            </mc:AlternateContent>
          </a:graphicData>
        </a:graphic>
      </p:graphicFrame>
      <p:sp>
        <p:nvSpPr>
          <p:cNvPr id="79" name="TextBox 78"/>
          <p:cNvSpPr txBox="1"/>
          <p:nvPr/>
        </p:nvSpPr>
        <p:spPr>
          <a:xfrm>
            <a:off x="251803" y="6448942"/>
            <a:ext cx="3967433" cy="184666"/>
          </a:xfrm>
          <a:prstGeom prst="rect">
            <a:avLst/>
          </a:prstGeom>
          <a:noFill/>
        </p:spPr>
        <p:txBody>
          <a:bodyPr wrap="none" lIns="0" tIns="0" rIns="0" bIns="0" rtlCol="0" anchor="b" anchorCtr="0">
            <a:spAutoFit/>
          </a:bodyPr>
          <a:lstStyle/>
          <a:p>
            <a:pPr>
              <a:defRPr/>
            </a:pPr>
            <a:r>
              <a:rPr lang="en-US" sz="1200" kern="0" dirty="0">
                <a:ln>
                  <a:solidFill>
                    <a:srgbClr val="FFFFFF">
                      <a:alpha val="0"/>
                    </a:srgbClr>
                  </a:solidFill>
                </a:ln>
                <a:solidFill>
                  <a:srgbClr val="FFFFFF"/>
                </a:solidFill>
              </a:rPr>
              <a:t>Reference: </a:t>
            </a:r>
            <a:r>
              <a:rPr lang="en-US" sz="1200" u="sng" kern="0" dirty="0">
                <a:ln>
                  <a:solidFill>
                    <a:srgbClr val="FFFFFF">
                      <a:alpha val="0"/>
                    </a:srgbClr>
                  </a:solidFill>
                </a:ln>
                <a:solidFill>
                  <a:srgbClr val="FFFFFF"/>
                </a:solidFill>
              </a:rPr>
              <a:t>http://en.wikipedia.org/wiki/File:Hadoop_1.png </a:t>
            </a:r>
          </a:p>
        </p:txBody>
      </p:sp>
      <p:grpSp>
        <p:nvGrpSpPr>
          <p:cNvPr id="13" name="Group 12"/>
          <p:cNvGrpSpPr/>
          <p:nvPr/>
        </p:nvGrpSpPr>
        <p:grpSpPr>
          <a:xfrm>
            <a:off x="4483941" y="1508879"/>
            <a:ext cx="6206172" cy="4572000"/>
            <a:chOff x="4482353" y="2126379"/>
            <a:chExt cx="6206172" cy="4572000"/>
          </a:xfrm>
        </p:grpSpPr>
        <p:sp>
          <p:nvSpPr>
            <p:cNvPr id="76" name="TextBox 75"/>
            <p:cNvSpPr txBox="1"/>
            <p:nvPr/>
          </p:nvSpPr>
          <p:spPr>
            <a:xfrm>
              <a:off x="4482353" y="2967293"/>
              <a:ext cx="1581197" cy="646331"/>
            </a:xfrm>
            <a:prstGeom prst="rect">
              <a:avLst/>
            </a:prstGeom>
            <a:noFill/>
          </p:spPr>
          <p:txBody>
            <a:bodyPr wrap="square" rtlCol="0" anchor="ctr" anchorCtr="0">
              <a:spAutoFit/>
            </a:bodyPr>
            <a:lstStyle/>
            <a:p>
              <a:pPr algn="r">
                <a:lnSpc>
                  <a:spcPct val="90000"/>
                </a:lnSpc>
                <a:defRPr/>
              </a:pPr>
              <a:r>
                <a:rPr lang="en-US" sz="2000" kern="0" dirty="0" err="1">
                  <a:ln>
                    <a:solidFill>
                      <a:srgbClr val="FFFFFF">
                        <a:alpha val="0"/>
                      </a:srgbClr>
                    </a:solidFill>
                  </a:ln>
                  <a:solidFill>
                    <a:srgbClr val="FFFFFF">
                      <a:alpha val="99000"/>
                    </a:srgbClr>
                  </a:solidFill>
                </a:rPr>
                <a:t>MapReduce</a:t>
              </a:r>
              <a:r>
                <a:rPr lang="en-US" sz="2000" kern="0" dirty="0">
                  <a:ln>
                    <a:solidFill>
                      <a:srgbClr val="FFFFFF">
                        <a:alpha val="0"/>
                      </a:srgbClr>
                    </a:solidFill>
                  </a:ln>
                  <a:solidFill>
                    <a:srgbClr val="FFFFFF">
                      <a:alpha val="99000"/>
                    </a:srgbClr>
                  </a:solidFill>
                </a:rPr>
                <a:t> Layer</a:t>
              </a:r>
            </a:p>
          </p:txBody>
        </p:sp>
        <p:sp>
          <p:nvSpPr>
            <p:cNvPr id="77" name="TextBox 76"/>
            <p:cNvSpPr txBox="1"/>
            <p:nvPr/>
          </p:nvSpPr>
          <p:spPr>
            <a:xfrm>
              <a:off x="4697630" y="5268139"/>
              <a:ext cx="1365919" cy="646331"/>
            </a:xfrm>
            <a:prstGeom prst="rect">
              <a:avLst/>
            </a:prstGeom>
            <a:noFill/>
          </p:spPr>
          <p:txBody>
            <a:bodyPr wrap="square" rtlCol="0" anchor="ctr" anchorCtr="0">
              <a:spAutoFit/>
            </a:bodyPr>
            <a:lstStyle/>
            <a:p>
              <a:pPr algn="r">
                <a:lnSpc>
                  <a:spcPct val="90000"/>
                </a:lnSpc>
                <a:defRPr/>
              </a:pPr>
              <a:r>
                <a:rPr lang="en-US" sz="2000" kern="0" dirty="0">
                  <a:ln>
                    <a:solidFill>
                      <a:srgbClr val="FFFFFF">
                        <a:alpha val="0"/>
                      </a:srgbClr>
                    </a:solidFill>
                  </a:ln>
                  <a:solidFill>
                    <a:srgbClr val="FFFFFF">
                      <a:alpha val="99000"/>
                    </a:srgbClr>
                  </a:solidFill>
                </a:rPr>
                <a:t>HDFS </a:t>
              </a:r>
              <a:br>
                <a:rPr lang="en-US" sz="2000" kern="0" dirty="0">
                  <a:ln>
                    <a:solidFill>
                      <a:srgbClr val="FFFFFF">
                        <a:alpha val="0"/>
                      </a:srgbClr>
                    </a:solidFill>
                  </a:ln>
                  <a:solidFill>
                    <a:srgbClr val="FFFFFF">
                      <a:alpha val="99000"/>
                    </a:srgbClr>
                  </a:solidFill>
                </a:rPr>
              </a:br>
              <a:r>
                <a:rPr lang="en-US" sz="2000" kern="0" dirty="0">
                  <a:ln>
                    <a:solidFill>
                      <a:srgbClr val="FFFFFF">
                        <a:alpha val="0"/>
                      </a:srgbClr>
                    </a:solidFill>
                  </a:ln>
                  <a:solidFill>
                    <a:srgbClr val="FFFFFF">
                      <a:alpha val="99000"/>
                    </a:srgbClr>
                  </a:solidFill>
                </a:rPr>
                <a:t>Layer</a:t>
              </a:r>
            </a:p>
          </p:txBody>
        </p:sp>
        <p:grpSp>
          <p:nvGrpSpPr>
            <p:cNvPr id="5" name="Group 4"/>
            <p:cNvGrpSpPr/>
            <p:nvPr/>
          </p:nvGrpSpPr>
          <p:grpSpPr>
            <a:xfrm>
              <a:off x="6116525" y="2126379"/>
              <a:ext cx="4572000" cy="4572000"/>
              <a:chOff x="5508514" y="2126380"/>
              <a:chExt cx="5391713" cy="4462379"/>
            </a:xfrm>
          </p:grpSpPr>
          <p:sp>
            <p:nvSpPr>
              <p:cNvPr id="31" name="Rectangle 30"/>
              <p:cNvSpPr/>
              <p:nvPr>
                <p:custDataLst>
                  <p:tags r:id="rId4"/>
                </p:custDataLst>
              </p:nvPr>
            </p:nvSpPr>
            <p:spPr bwMode="auto">
              <a:xfrm>
                <a:off x="5508514" y="2126380"/>
                <a:ext cx="5391713" cy="4462379"/>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lnSpc>
                    <a:spcPct val="90000"/>
                  </a:lnSpc>
                </a:pPr>
                <a:endParaRPr lang="en-US" dirty="0">
                  <a:gradFill>
                    <a:gsLst>
                      <a:gs pos="0">
                        <a:srgbClr val="FFFFFF"/>
                      </a:gs>
                      <a:gs pos="100000">
                        <a:srgbClr val="FFFFFF"/>
                      </a:gs>
                    </a:gsLst>
                    <a:lin ang="5400000" scaled="0"/>
                  </a:gradFill>
                </a:endParaRPr>
              </a:p>
            </p:txBody>
          </p:sp>
          <p:sp>
            <p:nvSpPr>
              <p:cNvPr id="34" name="Round Same Side Corner Rectangle 73"/>
              <p:cNvSpPr/>
              <p:nvPr/>
            </p:nvSpPr>
            <p:spPr>
              <a:xfrm>
                <a:off x="8330739" y="2251432"/>
                <a:ext cx="2443120" cy="4212276"/>
              </a:xfrm>
              <a:prstGeom prst="rect">
                <a:avLst/>
              </a:prstGeom>
              <a:solidFill>
                <a:schemeClr val="accent2">
                  <a:lumMod val="20000"/>
                  <a:lumOff val="80000"/>
                </a:schemeClr>
              </a:solidFill>
              <a:ln w="9525" cap="flat" cmpd="sng" algn="ctr">
                <a:solidFill>
                  <a:schemeClr val="accent2"/>
                </a:solidFill>
                <a:prstDash val="solid"/>
                <a:tailEnd type="stealth" w="lg" len="lg"/>
              </a:ln>
              <a:effectLst/>
            </p:spPr>
            <p:txBody>
              <a:bodyPr rtlCol="0" anchor="ctr"/>
              <a:lstStyle/>
              <a:p>
                <a:pPr algn="ctr">
                  <a:lnSpc>
                    <a:spcPct val="90000"/>
                  </a:lnSpc>
                  <a:defRPr/>
                </a:pPr>
                <a:endParaRPr lang="en-US" kern="0" dirty="0">
                  <a:ln>
                    <a:solidFill>
                      <a:srgbClr val="FFFFFF">
                        <a:alpha val="0"/>
                      </a:srgbClr>
                    </a:solidFill>
                  </a:ln>
                  <a:solidFill>
                    <a:sysClr val="window" lastClr="FFFFFF"/>
                  </a:solidFill>
                  <a:latin typeface="Calibri"/>
                </a:endParaRPr>
              </a:p>
            </p:txBody>
          </p:sp>
          <p:sp>
            <p:nvSpPr>
              <p:cNvPr id="72" name="Round Same Side Corner Rectangle 73"/>
              <p:cNvSpPr/>
              <p:nvPr>
                <p:custDataLst>
                  <p:tags r:id="rId5"/>
                </p:custDataLst>
              </p:nvPr>
            </p:nvSpPr>
            <p:spPr>
              <a:xfrm>
                <a:off x="5634882" y="2251432"/>
                <a:ext cx="2443120" cy="4212276"/>
              </a:xfrm>
              <a:prstGeom prst="rect">
                <a:avLst/>
              </a:prstGeom>
              <a:solidFill>
                <a:schemeClr val="accent2">
                  <a:lumMod val="20000"/>
                  <a:lumOff val="80000"/>
                </a:schemeClr>
              </a:solidFill>
              <a:ln w="9525" cap="flat" cmpd="sng" algn="ctr">
                <a:solidFill>
                  <a:schemeClr val="accent2"/>
                </a:solidFill>
                <a:prstDash val="solid"/>
                <a:tailEnd type="stealth" w="lg" len="lg"/>
              </a:ln>
              <a:effectLst/>
            </p:spPr>
            <p:txBody>
              <a:bodyPr rtlCol="0" anchor="ctr"/>
              <a:lstStyle/>
              <a:p>
                <a:pPr algn="ctr">
                  <a:lnSpc>
                    <a:spcPct val="90000"/>
                  </a:lnSpc>
                  <a:defRPr/>
                </a:pPr>
                <a:endParaRPr lang="en-US" kern="0" dirty="0">
                  <a:ln>
                    <a:solidFill>
                      <a:srgbClr val="FFFFFF">
                        <a:alpha val="0"/>
                      </a:srgbClr>
                    </a:solidFill>
                  </a:ln>
                  <a:solidFill>
                    <a:sysClr val="window" lastClr="FFFFFF"/>
                  </a:solidFill>
                  <a:latin typeface="Calibri"/>
                </a:endParaRPr>
              </a:p>
            </p:txBody>
          </p:sp>
          <p:sp>
            <p:nvSpPr>
              <p:cNvPr id="35" name="Rectangle 34"/>
              <p:cNvSpPr/>
              <p:nvPr>
                <p:custDataLst>
                  <p:tags r:id="rId6"/>
                </p:custDataLst>
              </p:nvPr>
            </p:nvSpPr>
            <p:spPr>
              <a:xfrm>
                <a:off x="8499230" y="2377800"/>
                <a:ext cx="2106138" cy="758210"/>
              </a:xfrm>
              <a:prstGeom prst="rect">
                <a:avLst/>
              </a:prstGeom>
              <a:solidFill>
                <a:schemeClr val="accent2"/>
              </a:solidFill>
              <a:ln>
                <a:noFill/>
              </a:ln>
              <a:effectLst/>
            </p:spPr>
            <p:style>
              <a:lnRef idx="1">
                <a:schemeClr val="accent5"/>
              </a:lnRef>
              <a:fillRef idx="2">
                <a:schemeClr val="accent5"/>
              </a:fillRef>
              <a:effectRef idx="1">
                <a:schemeClr val="accent5"/>
              </a:effectRef>
              <a:fontRef idx="minor">
                <a:schemeClr val="dk1"/>
              </a:fontRef>
            </p:style>
            <p:txBody>
              <a:bodyPr rtlCol="0" anchor="ctr"/>
              <a:lstStyle/>
              <a:p>
                <a:pPr algn="ctr">
                  <a:lnSpc>
                    <a:spcPct val="90000"/>
                  </a:lnSpc>
                </a:pPr>
                <a:r>
                  <a:rPr lang="en-US" dirty="0">
                    <a:ln>
                      <a:solidFill>
                        <a:srgbClr val="FFFFFF">
                          <a:alpha val="0"/>
                        </a:srgbClr>
                      </a:solidFill>
                    </a:ln>
                    <a:solidFill>
                      <a:srgbClr val="FFFFFF"/>
                    </a:solidFill>
                  </a:rPr>
                  <a:t>Task tracker</a:t>
                </a:r>
              </a:p>
            </p:txBody>
          </p:sp>
          <p:cxnSp>
            <p:nvCxnSpPr>
              <p:cNvPr id="19" name="Straight Arrow Connector 18"/>
              <p:cNvCxnSpPr>
                <a:stCxn id="32" idx="2"/>
                <a:endCxn id="33" idx="0"/>
              </p:cNvCxnSpPr>
              <p:nvPr>
                <p:custDataLst>
                  <p:tags r:id="rId7"/>
                </p:custDataLst>
              </p:nvPr>
            </p:nvCxnSpPr>
            <p:spPr>
              <a:xfrm>
                <a:off x="6856442" y="3136010"/>
                <a:ext cx="0" cy="308900"/>
              </a:xfrm>
              <a:prstGeom prst="straightConnector1">
                <a:avLst/>
              </a:prstGeom>
              <a:ln w="28575">
                <a:solidFill>
                  <a:schemeClr val="bg2">
                    <a:lumMod val="50000"/>
                  </a:schemeClr>
                </a:solidFill>
                <a:tailEnd type="stealth" w="lg" len="lg"/>
              </a:ln>
            </p:spPr>
            <p:style>
              <a:lnRef idx="1">
                <a:schemeClr val="accent1"/>
              </a:lnRef>
              <a:fillRef idx="0">
                <a:schemeClr val="accent1"/>
              </a:fillRef>
              <a:effectRef idx="0">
                <a:schemeClr val="accent1"/>
              </a:effectRef>
              <a:fontRef idx="minor">
                <a:schemeClr val="tx1"/>
              </a:fontRef>
            </p:style>
          </p:cxnSp>
          <p:sp>
            <p:nvSpPr>
              <p:cNvPr id="32" name="Rectangle 31"/>
              <p:cNvSpPr/>
              <p:nvPr>
                <p:custDataLst>
                  <p:tags r:id="rId8"/>
                </p:custDataLst>
              </p:nvPr>
            </p:nvSpPr>
            <p:spPr>
              <a:xfrm>
                <a:off x="5803373" y="2377800"/>
                <a:ext cx="2106138" cy="758210"/>
              </a:xfrm>
              <a:prstGeom prst="rect">
                <a:avLst/>
              </a:prstGeom>
              <a:solidFill>
                <a:schemeClr val="accent2"/>
              </a:solidFill>
              <a:ln>
                <a:noFill/>
              </a:ln>
              <a:effectLst/>
            </p:spPr>
            <p:style>
              <a:lnRef idx="1">
                <a:schemeClr val="accent5"/>
              </a:lnRef>
              <a:fillRef idx="2">
                <a:schemeClr val="accent5"/>
              </a:fillRef>
              <a:effectRef idx="1">
                <a:schemeClr val="accent5"/>
              </a:effectRef>
              <a:fontRef idx="minor">
                <a:schemeClr val="dk1"/>
              </a:fontRef>
            </p:style>
            <p:txBody>
              <a:bodyPr rtlCol="0" anchor="ctr"/>
              <a:lstStyle/>
              <a:p>
                <a:pPr algn="ctr">
                  <a:lnSpc>
                    <a:spcPct val="90000"/>
                  </a:lnSpc>
                </a:pPr>
                <a:r>
                  <a:rPr lang="en-US" dirty="0">
                    <a:ln>
                      <a:solidFill>
                        <a:srgbClr val="FFFFFF">
                          <a:alpha val="0"/>
                        </a:srgbClr>
                      </a:solidFill>
                    </a:ln>
                    <a:solidFill>
                      <a:srgbClr val="FFFFFF"/>
                    </a:solidFill>
                  </a:rPr>
                  <a:t>Task tracker</a:t>
                </a:r>
              </a:p>
            </p:txBody>
          </p:sp>
          <p:sp>
            <p:nvSpPr>
              <p:cNvPr id="33" name="Rectangle 32"/>
              <p:cNvSpPr/>
              <p:nvPr>
                <p:custDataLst>
                  <p:tags r:id="rId9"/>
                </p:custDataLst>
              </p:nvPr>
            </p:nvSpPr>
            <p:spPr>
              <a:xfrm>
                <a:off x="5803373" y="3444910"/>
                <a:ext cx="2106138" cy="758210"/>
              </a:xfrm>
              <a:prstGeom prst="rect">
                <a:avLst/>
              </a:prstGeom>
              <a:solidFill>
                <a:schemeClr val="accent2"/>
              </a:solidFill>
              <a:ln>
                <a:noFill/>
              </a:ln>
              <a:effectLst/>
            </p:spPr>
            <p:style>
              <a:lnRef idx="1">
                <a:schemeClr val="accent5"/>
              </a:lnRef>
              <a:fillRef idx="2">
                <a:schemeClr val="accent5"/>
              </a:fillRef>
              <a:effectRef idx="1">
                <a:schemeClr val="accent5"/>
              </a:effectRef>
              <a:fontRef idx="minor">
                <a:schemeClr val="dk1"/>
              </a:fontRef>
            </p:style>
            <p:txBody>
              <a:bodyPr rtlCol="0" anchor="ctr"/>
              <a:lstStyle/>
              <a:p>
                <a:pPr algn="ctr">
                  <a:lnSpc>
                    <a:spcPct val="90000"/>
                  </a:lnSpc>
                </a:pPr>
                <a:r>
                  <a:rPr lang="en-US" dirty="0">
                    <a:ln>
                      <a:solidFill>
                        <a:srgbClr val="FFFFFF">
                          <a:alpha val="0"/>
                        </a:srgbClr>
                      </a:solidFill>
                    </a:ln>
                    <a:solidFill>
                      <a:srgbClr val="FFFFFF"/>
                    </a:solidFill>
                  </a:rPr>
                  <a:t>Job tracker</a:t>
                </a:r>
              </a:p>
            </p:txBody>
          </p:sp>
          <p:sp>
            <p:nvSpPr>
              <p:cNvPr id="37" name="Rectangle 36"/>
              <p:cNvSpPr/>
              <p:nvPr>
                <p:custDataLst>
                  <p:tags r:id="rId10"/>
                </p:custDataLst>
              </p:nvPr>
            </p:nvSpPr>
            <p:spPr>
              <a:xfrm>
                <a:off x="5803373" y="4512020"/>
                <a:ext cx="2106138" cy="758210"/>
              </a:xfrm>
              <a:prstGeom prst="rect">
                <a:avLst/>
              </a:prstGeom>
              <a:solidFill>
                <a:schemeClr val="accent2"/>
              </a:solidFill>
              <a:ln>
                <a:noFill/>
              </a:ln>
              <a:effectLst/>
            </p:spPr>
            <p:style>
              <a:lnRef idx="1">
                <a:schemeClr val="accent5"/>
              </a:lnRef>
              <a:fillRef idx="2">
                <a:schemeClr val="accent5"/>
              </a:fillRef>
              <a:effectRef idx="1">
                <a:schemeClr val="accent5"/>
              </a:effectRef>
              <a:fontRef idx="minor">
                <a:schemeClr val="dk1"/>
              </a:fontRef>
            </p:style>
            <p:txBody>
              <a:bodyPr rtlCol="0" anchor="ctr"/>
              <a:lstStyle/>
              <a:p>
                <a:pPr algn="ctr">
                  <a:lnSpc>
                    <a:spcPct val="90000"/>
                  </a:lnSpc>
                </a:pPr>
                <a:r>
                  <a:rPr lang="en-US" dirty="0">
                    <a:ln>
                      <a:solidFill>
                        <a:srgbClr val="FFFFFF">
                          <a:alpha val="0"/>
                        </a:srgbClr>
                      </a:solidFill>
                    </a:ln>
                    <a:solidFill>
                      <a:srgbClr val="FFFFFF"/>
                    </a:solidFill>
                  </a:rPr>
                  <a:t>Name node</a:t>
                </a:r>
              </a:p>
            </p:txBody>
          </p:sp>
          <p:sp>
            <p:nvSpPr>
              <p:cNvPr id="38" name="Rectangle 37"/>
              <p:cNvSpPr/>
              <p:nvPr>
                <p:custDataLst>
                  <p:tags r:id="rId11"/>
                </p:custDataLst>
              </p:nvPr>
            </p:nvSpPr>
            <p:spPr>
              <a:xfrm>
                <a:off x="5803373" y="5579129"/>
                <a:ext cx="2106138" cy="758210"/>
              </a:xfrm>
              <a:prstGeom prst="rect">
                <a:avLst/>
              </a:prstGeom>
              <a:solidFill>
                <a:schemeClr val="accent2"/>
              </a:solidFill>
              <a:ln>
                <a:noFill/>
              </a:ln>
              <a:effectLst/>
            </p:spPr>
            <p:style>
              <a:lnRef idx="1">
                <a:schemeClr val="accent5"/>
              </a:lnRef>
              <a:fillRef idx="2">
                <a:schemeClr val="accent5"/>
              </a:fillRef>
              <a:effectRef idx="1">
                <a:schemeClr val="accent5"/>
              </a:effectRef>
              <a:fontRef idx="minor">
                <a:schemeClr val="dk1"/>
              </a:fontRef>
            </p:style>
            <p:txBody>
              <a:bodyPr rtlCol="0" anchor="ctr"/>
              <a:lstStyle/>
              <a:p>
                <a:pPr algn="ctr">
                  <a:lnSpc>
                    <a:spcPct val="90000"/>
                  </a:lnSpc>
                </a:pPr>
                <a:r>
                  <a:rPr lang="en-US" dirty="0">
                    <a:ln>
                      <a:solidFill>
                        <a:srgbClr val="FFFFFF">
                          <a:alpha val="0"/>
                        </a:srgbClr>
                      </a:solidFill>
                    </a:ln>
                    <a:solidFill>
                      <a:srgbClr val="FFFFFF"/>
                    </a:solidFill>
                  </a:rPr>
                  <a:t>Data node</a:t>
                </a:r>
              </a:p>
            </p:txBody>
          </p:sp>
          <p:sp>
            <p:nvSpPr>
              <p:cNvPr id="39" name="Rectangle 38"/>
              <p:cNvSpPr/>
              <p:nvPr>
                <p:custDataLst>
                  <p:tags r:id="rId12"/>
                </p:custDataLst>
              </p:nvPr>
            </p:nvSpPr>
            <p:spPr>
              <a:xfrm>
                <a:off x="8499230" y="5579129"/>
                <a:ext cx="2106138" cy="758210"/>
              </a:xfrm>
              <a:prstGeom prst="rect">
                <a:avLst/>
              </a:prstGeom>
              <a:solidFill>
                <a:schemeClr val="accent2"/>
              </a:solidFill>
              <a:ln>
                <a:noFill/>
              </a:ln>
              <a:effectLst/>
            </p:spPr>
            <p:style>
              <a:lnRef idx="1">
                <a:schemeClr val="accent5"/>
              </a:lnRef>
              <a:fillRef idx="2">
                <a:schemeClr val="accent5"/>
              </a:fillRef>
              <a:effectRef idx="1">
                <a:schemeClr val="accent5"/>
              </a:effectRef>
              <a:fontRef idx="minor">
                <a:schemeClr val="dk1"/>
              </a:fontRef>
            </p:style>
            <p:txBody>
              <a:bodyPr rtlCol="0" anchor="ctr"/>
              <a:lstStyle/>
              <a:p>
                <a:pPr algn="ctr">
                  <a:lnSpc>
                    <a:spcPct val="90000"/>
                  </a:lnSpc>
                </a:pPr>
                <a:r>
                  <a:rPr lang="en-US" dirty="0">
                    <a:ln>
                      <a:solidFill>
                        <a:srgbClr val="FFFFFF">
                          <a:alpha val="0"/>
                        </a:srgbClr>
                      </a:solidFill>
                    </a:ln>
                    <a:solidFill>
                      <a:srgbClr val="FFFFFF"/>
                    </a:solidFill>
                  </a:rPr>
                  <a:t>Data node</a:t>
                </a:r>
              </a:p>
            </p:txBody>
          </p:sp>
          <p:cxnSp>
            <p:nvCxnSpPr>
              <p:cNvPr id="59" name="Straight Arrow Connector 58"/>
              <p:cNvCxnSpPr>
                <a:stCxn id="37" idx="2"/>
                <a:endCxn id="38" idx="0"/>
              </p:cNvCxnSpPr>
              <p:nvPr>
                <p:custDataLst>
                  <p:tags r:id="rId13"/>
                </p:custDataLst>
              </p:nvPr>
            </p:nvCxnSpPr>
            <p:spPr>
              <a:xfrm>
                <a:off x="6856442" y="5270229"/>
                <a:ext cx="0" cy="308900"/>
              </a:xfrm>
              <a:prstGeom prst="straightConnector1">
                <a:avLst/>
              </a:prstGeom>
              <a:ln w="28575">
                <a:solidFill>
                  <a:schemeClr val="bg2">
                    <a:lumMod val="50000"/>
                  </a:schemeClr>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8" name="Elbow Connector 7"/>
              <p:cNvCxnSpPr>
                <a:stCxn id="33" idx="3"/>
                <a:endCxn id="35" idx="2"/>
              </p:cNvCxnSpPr>
              <p:nvPr/>
            </p:nvCxnSpPr>
            <p:spPr>
              <a:xfrm flipV="1">
                <a:off x="7909511" y="3136010"/>
                <a:ext cx="1642788" cy="688005"/>
              </a:xfrm>
              <a:prstGeom prst="bentConnector2">
                <a:avLst/>
              </a:prstGeom>
              <a:ln w="28575">
                <a:solidFill>
                  <a:schemeClr val="bg2">
                    <a:lumMod val="50000"/>
                  </a:schemeClr>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37" idx="3"/>
                <a:endCxn id="39" idx="0"/>
              </p:cNvCxnSpPr>
              <p:nvPr/>
            </p:nvCxnSpPr>
            <p:spPr>
              <a:xfrm>
                <a:off x="7909511" y="4891124"/>
                <a:ext cx="1642788" cy="688005"/>
              </a:xfrm>
              <a:prstGeom prst="bentConnector2">
                <a:avLst/>
              </a:prstGeom>
              <a:ln w="28575">
                <a:solidFill>
                  <a:schemeClr val="bg2">
                    <a:lumMod val="50000"/>
                  </a:schemeClr>
                </a:solidFill>
                <a:tailEnd type="stealth" w="lg" len="lg"/>
              </a:ln>
            </p:spPr>
            <p:style>
              <a:lnRef idx="1">
                <a:schemeClr val="accent1"/>
              </a:lnRef>
              <a:fillRef idx="0">
                <a:schemeClr val="accent1"/>
              </a:fillRef>
              <a:effectRef idx="0">
                <a:schemeClr val="accent1"/>
              </a:effectRef>
              <a:fontRef idx="minor">
                <a:schemeClr val="tx1"/>
              </a:fontRef>
            </p:style>
          </p:cxnSp>
        </p:grpSp>
      </p:grpSp>
      <p:pic>
        <p:nvPicPr>
          <p:cNvPr id="79892" name="Picture 20" descr="C:\Users\Justin\Desktop\_Work_in_Progress\_MS\1444\hadoop rev.pn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522461" y="2548786"/>
            <a:ext cx="3176758" cy="2382569"/>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4657021" y="3794879"/>
            <a:ext cx="6033092" cy="0"/>
            <a:chOff x="4655433" y="4357570"/>
            <a:chExt cx="6033092" cy="0"/>
          </a:xfrm>
        </p:grpSpPr>
        <p:cxnSp>
          <p:nvCxnSpPr>
            <p:cNvPr id="20" name="Straight Connector 19"/>
            <p:cNvCxnSpPr/>
            <p:nvPr/>
          </p:nvCxnSpPr>
          <p:spPr>
            <a:xfrm>
              <a:off x="4655433" y="4357570"/>
              <a:ext cx="1438979" cy="0"/>
            </a:xfrm>
            <a:prstGeom prst="line">
              <a:avLst/>
            </a:prstGeom>
            <a:ln w="952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6116525" y="4357570"/>
              <a:ext cx="4572000" cy="0"/>
            </a:xfrm>
            <a:prstGeom prst="line">
              <a:avLst/>
            </a:prstGeom>
            <a:ln w="9525">
              <a:solidFill>
                <a:schemeClr val="accent2"/>
              </a:solidFill>
              <a:prstDash val="dash"/>
            </a:ln>
          </p:spPr>
          <p:style>
            <a:lnRef idx="1">
              <a:schemeClr val="accent1"/>
            </a:lnRef>
            <a:fillRef idx="0">
              <a:schemeClr val="accent1"/>
            </a:fillRef>
            <a:effectRef idx="0">
              <a:schemeClr val="accent1"/>
            </a:effectRef>
            <a:fontRef idx="minor">
              <a:schemeClr val="tx1"/>
            </a:fontRef>
          </p:style>
        </p:cxnSp>
      </p:grpSp>
      <p:sp>
        <p:nvSpPr>
          <p:cNvPr id="27" name="Title 1"/>
          <p:cNvSpPr txBox="1">
            <a:spLocks/>
          </p:cNvSpPr>
          <p:nvPr>
            <p:custDataLst>
              <p:tags r:id="rId3"/>
            </p:custDataLst>
          </p:nvPr>
        </p:nvSpPr>
        <p:spPr>
          <a:xfrm>
            <a:off x="520701" y="228601"/>
            <a:ext cx="11149013" cy="747897"/>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dirty="0">
                <a:solidFill>
                  <a:srgbClr val="FFFFFF">
                    <a:alpha val="99000"/>
                  </a:srgbClr>
                </a:solidFill>
              </a:rPr>
              <a:t>Hadoop Architecture</a:t>
            </a:r>
            <a:endParaRPr sz="3600" dirty="0">
              <a:solidFill>
                <a:srgbClr val="FFC000"/>
              </a:solidFill>
            </a:endParaRPr>
          </a:p>
        </p:txBody>
      </p:sp>
    </p:spTree>
    <p:extLst>
      <p:ext uri="{BB962C8B-B14F-4D97-AF65-F5344CB8AC3E}">
        <p14:creationId xmlns:p14="http://schemas.microsoft.com/office/powerpoint/2010/main" val="37750136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79892"/>
                                        </p:tgtEl>
                                        <p:attrNameLst>
                                          <p:attrName>style.visibility</p:attrName>
                                        </p:attrNameLst>
                                      </p:cBhvr>
                                      <p:to>
                                        <p:strVal val="visible"/>
                                      </p:to>
                                    </p:set>
                                    <p:animEffect transition="in" filter="fade">
                                      <p:cBhvr>
                                        <p:cTn id="7" dur="500"/>
                                        <p:tgtEl>
                                          <p:spTgt spid="79892"/>
                                        </p:tgtEl>
                                      </p:cBhvr>
                                    </p:animEffect>
                                  </p:childTnLst>
                                </p:cTn>
                              </p:par>
                              <p:par>
                                <p:cTn id="8" presetID="22" presetClass="entr" presetSubtype="8" fill="hold" nodeType="withEffect">
                                  <p:stCondLst>
                                    <p:cond delay="100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par>
                                <p:cTn id="11" presetID="10" presetClass="entr" presetSubtype="0" fill="hold" nodeType="withEffect">
                                  <p:stCondLst>
                                    <p:cond delay="125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custDataLst>
              <p:tags r:id="rId1"/>
            </p:custDataLst>
          </p:nvPr>
        </p:nvSpPr>
        <p:spPr bwMode="auto">
          <a:xfrm>
            <a:off x="984504" y="1538516"/>
            <a:ext cx="10375392" cy="486228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lnSpc>
                <a:spcPct val="90000"/>
              </a:lnSpc>
            </a:pPr>
            <a:endParaRPr lang="en-US" dirty="0">
              <a:solidFill>
                <a:srgbClr val="FFFFFF"/>
              </a:solidFill>
            </a:endParaRPr>
          </a:p>
        </p:txBody>
      </p:sp>
      <p:sp>
        <p:nvSpPr>
          <p:cNvPr id="32" name="Rectangle 31"/>
          <p:cNvSpPr/>
          <p:nvPr/>
        </p:nvSpPr>
        <p:spPr bwMode="auto">
          <a:xfrm>
            <a:off x="3278684" y="5425010"/>
            <a:ext cx="5181124" cy="698173"/>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1218387"/>
            <a:r>
              <a:rPr lang="en-US" sz="1568" dirty="0">
                <a:solidFill>
                  <a:prstClr val="white"/>
                </a:solidFill>
                <a:cs typeface="Segoe UI" pitchFamily="34" charset="0"/>
              </a:rPr>
              <a:t>Distributed Storage</a:t>
            </a:r>
          </a:p>
          <a:p>
            <a:pPr algn="ctr" defTabSz="1218387"/>
            <a:r>
              <a:rPr lang="en-US" sz="1568" dirty="0">
                <a:solidFill>
                  <a:prstClr val="white"/>
                </a:solidFill>
                <a:cs typeface="Segoe UI" pitchFamily="34" charset="0"/>
              </a:rPr>
              <a:t>(HDFS)</a:t>
            </a:r>
            <a:endParaRPr lang="en-US" sz="1568" dirty="0">
              <a:solidFill>
                <a:prstClr val="white"/>
              </a:solidFill>
            </a:endParaRPr>
          </a:p>
        </p:txBody>
      </p:sp>
      <p:sp>
        <p:nvSpPr>
          <p:cNvPr id="31" name="Rectangle 30"/>
          <p:cNvSpPr/>
          <p:nvPr/>
        </p:nvSpPr>
        <p:spPr bwMode="auto">
          <a:xfrm>
            <a:off x="6344014" y="3665065"/>
            <a:ext cx="2097289" cy="747032"/>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568" spc="-39" dirty="0">
                <a:solidFill>
                  <a:srgbClr val="FFFFFF"/>
                </a:solidFill>
                <a:ea typeface="Segoe UI" pitchFamily="34" charset="0"/>
                <a:cs typeface="Segoe UI" pitchFamily="34" charset="0"/>
              </a:rPr>
              <a:t>Query</a:t>
            </a:r>
          </a:p>
          <a:p>
            <a:pPr algn="ctr" defTabSz="684949" fontAlgn="base">
              <a:spcBef>
                <a:spcPct val="0"/>
              </a:spcBef>
              <a:spcAft>
                <a:spcPct val="0"/>
              </a:spcAft>
            </a:pPr>
            <a:r>
              <a:rPr lang="en-US" sz="1568" spc="-39" dirty="0">
                <a:solidFill>
                  <a:srgbClr val="FFFFFF"/>
                </a:solidFill>
                <a:ea typeface="Segoe UI" pitchFamily="34" charset="0"/>
                <a:cs typeface="Segoe UI" pitchFamily="34" charset="0"/>
              </a:rPr>
              <a:t>(Hive)</a:t>
            </a:r>
          </a:p>
        </p:txBody>
      </p:sp>
      <p:sp>
        <p:nvSpPr>
          <p:cNvPr id="34" name="Rectangle 33"/>
          <p:cNvSpPr/>
          <p:nvPr/>
        </p:nvSpPr>
        <p:spPr bwMode="auto">
          <a:xfrm>
            <a:off x="4228219" y="4472001"/>
            <a:ext cx="4213084" cy="898837"/>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1218387"/>
            <a:r>
              <a:rPr lang="en-US" sz="1568" dirty="0">
                <a:solidFill>
                  <a:prstClr val="white"/>
                </a:solidFill>
                <a:cs typeface="Segoe UI" pitchFamily="34" charset="0"/>
              </a:rPr>
              <a:t>Distributed Processing</a:t>
            </a:r>
          </a:p>
          <a:p>
            <a:pPr algn="ctr" defTabSz="1218387"/>
            <a:r>
              <a:rPr lang="en-US" sz="1568" dirty="0">
                <a:solidFill>
                  <a:prstClr val="white"/>
                </a:solidFill>
                <a:cs typeface="Segoe UI" pitchFamily="34" charset="0"/>
              </a:rPr>
              <a:t>(MapReduce)</a:t>
            </a:r>
            <a:endParaRPr lang="en-US" sz="1568" dirty="0">
              <a:solidFill>
                <a:prstClr val="white"/>
              </a:solidFill>
            </a:endParaRPr>
          </a:p>
        </p:txBody>
      </p:sp>
      <p:sp>
        <p:nvSpPr>
          <p:cNvPr id="35" name="Rectangle 34"/>
          <p:cNvSpPr/>
          <p:nvPr/>
        </p:nvSpPr>
        <p:spPr bwMode="auto">
          <a:xfrm>
            <a:off x="4228222" y="3666600"/>
            <a:ext cx="2056845" cy="74811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Scripting</a:t>
            </a:r>
          </a:p>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(Pig)</a:t>
            </a:r>
          </a:p>
        </p:txBody>
      </p:sp>
      <p:sp>
        <p:nvSpPr>
          <p:cNvPr id="36" name="Rectangle 35"/>
          <p:cNvSpPr/>
          <p:nvPr/>
        </p:nvSpPr>
        <p:spPr bwMode="auto">
          <a:xfrm>
            <a:off x="3278684" y="3675577"/>
            <a:ext cx="885525" cy="169525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NoSQL Database</a:t>
            </a:r>
          </a:p>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(HBase)</a:t>
            </a:r>
          </a:p>
        </p:txBody>
      </p:sp>
      <p:sp>
        <p:nvSpPr>
          <p:cNvPr id="37" name="Rectangle 36"/>
          <p:cNvSpPr/>
          <p:nvPr/>
        </p:nvSpPr>
        <p:spPr bwMode="auto">
          <a:xfrm>
            <a:off x="3278685" y="2993918"/>
            <a:ext cx="5162618" cy="618512"/>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Metadata</a:t>
            </a:r>
          </a:p>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(HCatalog)</a:t>
            </a:r>
          </a:p>
        </p:txBody>
      </p:sp>
      <p:sp>
        <p:nvSpPr>
          <p:cNvPr id="40" name="Rectangle 39"/>
          <p:cNvSpPr/>
          <p:nvPr/>
        </p:nvSpPr>
        <p:spPr bwMode="auto">
          <a:xfrm>
            <a:off x="8500249" y="2172156"/>
            <a:ext cx="771576" cy="395102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Data Integration</a:t>
            </a:r>
          </a:p>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 </a:t>
            </a:r>
            <a:r>
              <a:rPr lang="en-US" sz="1568" spc="-39" dirty="0">
                <a:solidFill>
                  <a:srgbClr val="FFFFFF"/>
                </a:solidFill>
                <a:ea typeface="Segoe UI" pitchFamily="34" charset="0"/>
                <a:cs typeface="Segoe UI" pitchFamily="34" charset="0"/>
              </a:rPr>
              <a:t>ODBC </a:t>
            </a:r>
            <a:r>
              <a:rPr lang="en-US" sz="1568" spc="-39" dirty="0">
                <a:gradFill>
                  <a:gsLst>
                    <a:gs pos="0">
                      <a:srgbClr val="FFFFFF"/>
                    </a:gs>
                    <a:gs pos="100000">
                      <a:srgbClr val="FFFFFF"/>
                    </a:gs>
                  </a:gsLst>
                  <a:lin ang="5400000" scaled="0"/>
                </a:gradFill>
                <a:ea typeface="Segoe UI" pitchFamily="34" charset="0"/>
                <a:cs typeface="Segoe UI" pitchFamily="34" charset="0"/>
              </a:rPr>
              <a:t>/ SQOOP/ REST) </a:t>
            </a:r>
          </a:p>
        </p:txBody>
      </p:sp>
      <p:sp>
        <p:nvSpPr>
          <p:cNvPr id="12" name="Rectangle 11"/>
          <p:cNvSpPr/>
          <p:nvPr/>
        </p:nvSpPr>
        <p:spPr bwMode="auto">
          <a:xfrm>
            <a:off x="6693224" y="2186593"/>
            <a:ext cx="1748079" cy="767587"/>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Machine Learning</a:t>
            </a:r>
          </a:p>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(Mahout)</a:t>
            </a:r>
          </a:p>
        </p:txBody>
      </p:sp>
      <p:sp>
        <p:nvSpPr>
          <p:cNvPr id="13" name="Rectangle 12"/>
          <p:cNvSpPr/>
          <p:nvPr/>
        </p:nvSpPr>
        <p:spPr bwMode="auto">
          <a:xfrm>
            <a:off x="3269480" y="2187510"/>
            <a:ext cx="1662650" cy="767587"/>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Graph</a:t>
            </a:r>
          </a:p>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(Pegasus)</a:t>
            </a:r>
          </a:p>
        </p:txBody>
      </p:sp>
      <p:sp>
        <p:nvSpPr>
          <p:cNvPr id="14" name="Rectangle 13"/>
          <p:cNvSpPr/>
          <p:nvPr/>
        </p:nvSpPr>
        <p:spPr bwMode="auto">
          <a:xfrm>
            <a:off x="4970070" y="2187509"/>
            <a:ext cx="1664208" cy="767587"/>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5848"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Stats </a:t>
            </a:r>
            <a:r>
              <a:rPr lang="en-US" sz="1470" spc="-39" dirty="0">
                <a:gradFill>
                  <a:gsLst>
                    <a:gs pos="0">
                      <a:srgbClr val="FFFFFF"/>
                    </a:gs>
                    <a:gs pos="100000">
                      <a:srgbClr val="FFFFFF"/>
                    </a:gs>
                  </a:gsLst>
                  <a:lin ang="5400000" scaled="0"/>
                </a:gradFill>
                <a:ea typeface="Segoe UI" pitchFamily="34" charset="0"/>
                <a:cs typeface="Segoe UI" pitchFamily="34" charset="0"/>
              </a:rPr>
              <a:t>processing</a:t>
            </a:r>
          </a:p>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a:t>
            </a:r>
            <a:r>
              <a:rPr lang="en-US" sz="1400" spc="-39" dirty="0">
                <a:gradFill>
                  <a:gsLst>
                    <a:gs pos="0">
                      <a:srgbClr val="FFFFFF"/>
                    </a:gs>
                    <a:gs pos="100000">
                      <a:srgbClr val="FFFFFF"/>
                    </a:gs>
                  </a:gsLst>
                  <a:lin ang="5400000" scaled="0"/>
                </a:gradFill>
                <a:ea typeface="Segoe UI" pitchFamily="34" charset="0"/>
                <a:cs typeface="Segoe UI" pitchFamily="34" charset="0"/>
              </a:rPr>
              <a:t>RHadoop</a:t>
            </a:r>
            <a:r>
              <a:rPr lang="en-US" sz="1568" spc="-39" dirty="0">
                <a:gradFill>
                  <a:gsLst>
                    <a:gs pos="0">
                      <a:srgbClr val="FFFFFF"/>
                    </a:gs>
                    <a:gs pos="100000">
                      <a:srgbClr val="FFFFFF"/>
                    </a:gs>
                  </a:gsLst>
                  <a:lin ang="5400000" scaled="0"/>
                </a:gradFill>
                <a:ea typeface="Segoe UI" pitchFamily="34" charset="0"/>
                <a:cs typeface="Segoe UI" pitchFamily="34" charset="0"/>
              </a:rPr>
              <a:t>)</a:t>
            </a:r>
          </a:p>
        </p:txBody>
      </p:sp>
      <p:sp>
        <p:nvSpPr>
          <p:cNvPr id="25" name="Rectangle 24"/>
          <p:cNvSpPr/>
          <p:nvPr/>
        </p:nvSpPr>
        <p:spPr bwMode="auto">
          <a:xfrm>
            <a:off x="2451943" y="2172158"/>
            <a:ext cx="771576" cy="39510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Pipeline / workflow</a:t>
            </a:r>
          </a:p>
          <a:p>
            <a:pPr algn="ctr" defTabSz="684949" fontAlgn="base">
              <a:spcBef>
                <a:spcPct val="0"/>
              </a:spcBef>
              <a:spcAft>
                <a:spcPct val="0"/>
              </a:spcAft>
            </a:pPr>
            <a:r>
              <a:rPr lang="en-US" sz="1568" spc="-39" dirty="0">
                <a:gradFill>
                  <a:gsLst>
                    <a:gs pos="0">
                      <a:srgbClr val="FFFFFF"/>
                    </a:gs>
                    <a:gs pos="100000">
                      <a:srgbClr val="FFFFFF"/>
                    </a:gs>
                  </a:gsLst>
                  <a:lin ang="5400000" scaled="0"/>
                </a:gradFill>
                <a:ea typeface="Segoe UI" pitchFamily="34" charset="0"/>
                <a:cs typeface="Segoe UI" pitchFamily="34" charset="0"/>
              </a:rPr>
              <a:t>(Oozie)</a:t>
            </a:r>
          </a:p>
        </p:txBody>
      </p:sp>
      <p:sp>
        <p:nvSpPr>
          <p:cNvPr id="2" name="TextBox 1"/>
          <p:cNvSpPr txBox="1"/>
          <p:nvPr/>
        </p:nvSpPr>
        <p:spPr>
          <a:xfrm>
            <a:off x="9439090" y="2864281"/>
            <a:ext cx="2129539" cy="1496297"/>
          </a:xfrm>
          <a:prstGeom prst="rect">
            <a:avLst/>
          </a:prstGeom>
          <a:noFill/>
        </p:spPr>
        <p:txBody>
          <a:bodyPr wrap="square" lIns="91367" tIns="45683" rIns="91367" bIns="45683" rtlCol="0">
            <a:spAutoFit/>
          </a:bodyPr>
          <a:lstStyle/>
          <a:p>
            <a:pPr defTabSz="1218387">
              <a:spcAft>
                <a:spcPts val="588"/>
              </a:spcAft>
            </a:pPr>
            <a:r>
              <a:rPr lang="en-US" sz="2352" dirty="0">
                <a:solidFill>
                  <a:srgbClr val="FFFFFF"/>
                </a:solidFill>
              </a:rPr>
              <a:t>Legend</a:t>
            </a:r>
            <a:endParaRPr lang="en-US" sz="1568" dirty="0">
              <a:solidFill>
                <a:srgbClr val="FFFFFF"/>
              </a:solidFill>
            </a:endParaRPr>
          </a:p>
          <a:p>
            <a:pPr marL="278481" indent="-278481" defTabSz="1218387"/>
            <a:r>
              <a:rPr lang="en-US" sz="1568" dirty="0">
                <a:solidFill>
                  <a:srgbClr val="C00000"/>
                </a:solidFill>
                <a:cs typeface="Segoe UI" panose="020B0502040204020203" pitchFamily="34" charset="0"/>
              </a:rPr>
              <a:t>■	</a:t>
            </a:r>
            <a:r>
              <a:rPr lang="en-US" sz="1568" dirty="0" smtClean="0">
                <a:solidFill>
                  <a:srgbClr val="C00000"/>
                </a:solidFill>
              </a:rPr>
              <a:t>Core </a:t>
            </a:r>
            <a:r>
              <a:rPr lang="en-US" sz="1568" dirty="0">
                <a:solidFill>
                  <a:srgbClr val="C00000"/>
                </a:solidFill>
              </a:rPr>
              <a:t>Hadoop</a:t>
            </a:r>
          </a:p>
          <a:p>
            <a:pPr marL="278481" indent="-278481" defTabSz="1218387"/>
            <a:r>
              <a:rPr lang="en-US" sz="1568" dirty="0">
                <a:solidFill>
                  <a:srgbClr val="A5A5A5"/>
                </a:solidFill>
                <a:cs typeface="Segoe UI" panose="020B0502040204020203" pitchFamily="34" charset="0"/>
              </a:rPr>
              <a:t>■ 	</a:t>
            </a:r>
            <a:r>
              <a:rPr lang="en-US" sz="1568" dirty="0" smtClean="0">
                <a:solidFill>
                  <a:srgbClr val="A5A5A5"/>
                </a:solidFill>
              </a:rPr>
              <a:t>Data </a:t>
            </a:r>
            <a:r>
              <a:rPr lang="en-US" sz="1568" dirty="0">
                <a:solidFill>
                  <a:srgbClr val="A5A5A5"/>
                </a:solidFill>
              </a:rPr>
              <a:t>processing</a:t>
            </a:r>
          </a:p>
          <a:p>
            <a:pPr marL="278481" indent="-278481" defTabSz="1218387"/>
            <a:r>
              <a:rPr lang="en-US" sz="1568" dirty="0" smtClean="0">
                <a:solidFill>
                  <a:srgbClr val="ED7D31"/>
                </a:solidFill>
                <a:cs typeface="Segoe UI" panose="020B0502040204020203" pitchFamily="34" charset="0"/>
              </a:rPr>
              <a:t>■	</a:t>
            </a:r>
            <a:r>
              <a:rPr lang="en-US" sz="1568" dirty="0" smtClean="0">
                <a:solidFill>
                  <a:srgbClr val="ED7D31"/>
                </a:solidFill>
              </a:rPr>
              <a:t>Data Movement</a:t>
            </a:r>
          </a:p>
          <a:p>
            <a:pPr marL="278481" indent="-278481" defTabSz="1218387"/>
            <a:r>
              <a:rPr lang="en-US" sz="1568" dirty="0" smtClean="0">
                <a:solidFill>
                  <a:srgbClr val="00B050"/>
                </a:solidFill>
                <a:cs typeface="Segoe UI" panose="020B0502040204020203" pitchFamily="34" charset="0"/>
              </a:rPr>
              <a:t>■</a:t>
            </a:r>
            <a:r>
              <a:rPr lang="en-US" sz="1568" dirty="0" smtClean="0">
                <a:solidFill>
                  <a:srgbClr val="C00000"/>
                </a:solidFill>
                <a:cs typeface="Segoe UI" panose="020B0502040204020203" pitchFamily="34" charset="0"/>
              </a:rPr>
              <a:t>	</a:t>
            </a:r>
            <a:r>
              <a:rPr lang="en-US" sz="1568" dirty="0" smtClean="0">
                <a:solidFill>
                  <a:srgbClr val="00B050"/>
                </a:solidFill>
              </a:rPr>
              <a:t>Packages</a:t>
            </a:r>
            <a:endParaRPr lang="en-US" sz="1568" dirty="0">
              <a:solidFill>
                <a:srgbClr val="00B050"/>
              </a:solidFill>
            </a:endParaRPr>
          </a:p>
        </p:txBody>
      </p:sp>
      <p:sp>
        <p:nvSpPr>
          <p:cNvPr id="3" name="Title 2"/>
          <p:cNvSpPr>
            <a:spLocks noGrp="1"/>
          </p:cNvSpPr>
          <p:nvPr>
            <p:ph type="title" idx="4294967295"/>
          </p:nvPr>
        </p:nvSpPr>
        <p:spPr>
          <a:xfrm>
            <a:off x="0" y="228600"/>
            <a:ext cx="11152188" cy="747713"/>
          </a:xfrm>
          <a:prstGeom prst="rect">
            <a:avLst/>
          </a:prstGeom>
        </p:spPr>
        <p:txBody>
          <a:bodyPr>
            <a:normAutofit fontScale="90000"/>
          </a:bodyPr>
          <a:lstStyle/>
          <a:p>
            <a:r>
              <a:rPr lang="en-US" dirty="0" smtClean="0"/>
              <a:t>Hadoop ecosystem</a:t>
            </a:r>
            <a:endParaRPr lang="en-US" dirty="0"/>
          </a:p>
        </p:txBody>
      </p:sp>
      <p:pic>
        <p:nvPicPr>
          <p:cNvPr id="48" name="Picture 47" descr="C:\Users\Justin\Desktop\_Work_in_Progress\_MS\1444\hadoop.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88720" y="1810512"/>
            <a:ext cx="1024137" cy="7681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256296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mph" presetSubtype="2" fill="hold" nodeType="clickEffect">
                                  <p:stCondLst>
                                    <p:cond delay="0"/>
                                  </p:stCondLst>
                                  <p:childTnLst>
                                    <p:animClr clrSpc="rgb" dir="cw">
                                      <p:cBhvr>
                                        <p:cTn id="48" dur="2000" fill="hold"/>
                                        <p:tgtEl>
                                          <p:spTgt spid="36"/>
                                        </p:tgtEl>
                                        <p:attrNameLst>
                                          <p:attrName>fillcolor</p:attrName>
                                        </p:attrNameLst>
                                      </p:cBhvr>
                                      <p:to>
                                        <a:schemeClr val="tx1"/>
                                      </p:to>
                                    </p:animClr>
                                    <p:set>
                                      <p:cBhvr>
                                        <p:cTn id="49" dur="2000" fill="hold"/>
                                        <p:tgtEl>
                                          <p:spTgt spid="36"/>
                                        </p:tgtEl>
                                        <p:attrNameLst>
                                          <p:attrName>fill.type</p:attrName>
                                        </p:attrNameLst>
                                      </p:cBhvr>
                                      <p:to>
                                        <p:strVal val="solid"/>
                                      </p:to>
                                    </p:set>
                                    <p:set>
                                      <p:cBhvr>
                                        <p:cTn id="50" dur="2000" fill="hold"/>
                                        <p:tgtEl>
                                          <p:spTgt spid="36"/>
                                        </p:tgtEl>
                                        <p:attrNameLst>
                                          <p:attrName>fill.on</p:attrName>
                                        </p:attrNameLst>
                                      </p:cBhvr>
                                      <p:to>
                                        <p:strVal val="true"/>
                                      </p:to>
                                    </p:set>
                                  </p:childTnLst>
                                </p:cTn>
                              </p:par>
                              <p:par>
                                <p:cTn id="51" presetID="3" presetClass="emph" presetSubtype="2" fill="hold" grpId="1" nodeType="withEffect">
                                  <p:stCondLst>
                                    <p:cond delay="0"/>
                                  </p:stCondLst>
                                  <p:childTnLst>
                                    <p:animClr clrSpc="rgb" dir="cw">
                                      <p:cBhvr override="childStyle">
                                        <p:cTn id="52" dur="2000" fill="hold"/>
                                        <p:tgtEl>
                                          <p:spTgt spid="36"/>
                                        </p:tgtEl>
                                        <p:attrNameLst>
                                          <p:attrName>style.color</p:attrName>
                                        </p:attrNameLst>
                                      </p:cBhvr>
                                      <p:to>
                                        <a:schemeClr val="bg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1" grpId="0" animBg="1"/>
      <p:bldP spid="34" grpId="0" animBg="1"/>
      <p:bldP spid="35" grpId="0" animBg="1"/>
      <p:bldP spid="36" grpId="0" animBg="1"/>
      <p:bldP spid="36" grpId="1" animBg="1"/>
      <p:bldP spid="37" grpId="0" animBg="1"/>
      <p:bldP spid="40" grpId="0" animBg="1"/>
      <p:bldP spid="12" grpId="0" animBg="1"/>
      <p:bldP spid="13" grpId="0" animBg="1"/>
      <p:bldP spid="14" grpId="0" animBg="1"/>
      <p:bldP spid="25"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custDataLst>
              <p:tags r:id="rId1"/>
            </p:custDataLst>
          </p:nvPr>
        </p:nvSpPr>
        <p:spPr bwMode="auto">
          <a:xfrm>
            <a:off x="984504" y="1538516"/>
            <a:ext cx="10375392" cy="486228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lnSpc>
                <a:spcPct val="90000"/>
              </a:lnSpc>
            </a:pPr>
            <a:endParaRPr lang="en-US" dirty="0">
              <a:solidFill>
                <a:srgbClr val="FFFFFF"/>
              </a:solidFill>
            </a:endParaRPr>
          </a:p>
        </p:txBody>
      </p:sp>
      <p:sp>
        <p:nvSpPr>
          <p:cNvPr id="37" name="Rectangle 36"/>
          <p:cNvSpPr/>
          <p:nvPr/>
        </p:nvSpPr>
        <p:spPr bwMode="auto">
          <a:xfrm>
            <a:off x="2971800" y="3365832"/>
            <a:ext cx="5059967" cy="190264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dirty="0">
                <a:solidFill>
                  <a:srgbClr val="FFFFFF"/>
                </a:solidFill>
              </a:rPr>
              <a:t>Hadoop Core + </a:t>
            </a:r>
          </a:p>
          <a:p>
            <a:pPr algn="ctr" defTabSz="684949" fontAlgn="base">
              <a:spcBef>
                <a:spcPct val="0"/>
              </a:spcBef>
              <a:spcAft>
                <a:spcPct val="0"/>
              </a:spcAft>
            </a:pPr>
            <a:r>
              <a:rPr lang="en-US" dirty="0">
                <a:solidFill>
                  <a:srgbClr val="FFFFFF"/>
                </a:solidFill>
              </a:rPr>
              <a:t>Hive, Pig, </a:t>
            </a:r>
            <a:r>
              <a:rPr lang="en-US" dirty="0" err="1">
                <a:solidFill>
                  <a:srgbClr val="FFFFFF"/>
                </a:solidFill>
              </a:rPr>
              <a:t>HBase</a:t>
            </a:r>
            <a:endParaRPr lang="en-US" dirty="0">
              <a:solidFill>
                <a:srgbClr val="FFFFFF"/>
              </a:solidFill>
            </a:endParaRPr>
          </a:p>
        </p:txBody>
      </p:sp>
      <p:sp>
        <p:nvSpPr>
          <p:cNvPr id="19" name="Rectangle 18"/>
          <p:cNvSpPr/>
          <p:nvPr/>
        </p:nvSpPr>
        <p:spPr bwMode="auto">
          <a:xfrm>
            <a:off x="4744205" y="2524297"/>
            <a:ext cx="1600200" cy="767587"/>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dirty="0">
                <a:solidFill>
                  <a:srgbClr val="FFFFFF"/>
                </a:solidFill>
              </a:rPr>
              <a:t>C#, F#, .NET</a:t>
            </a:r>
          </a:p>
        </p:txBody>
      </p:sp>
      <p:sp>
        <p:nvSpPr>
          <p:cNvPr id="23" name="Rectangle 22"/>
          <p:cNvSpPr/>
          <p:nvPr/>
        </p:nvSpPr>
        <p:spPr bwMode="auto">
          <a:xfrm>
            <a:off x="2993136" y="5342421"/>
            <a:ext cx="3351269" cy="76809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dirty="0">
                <a:solidFill>
                  <a:srgbClr val="FFFFFF"/>
                </a:solidFill>
              </a:rPr>
              <a:t>Azure Storage (WASB)</a:t>
            </a:r>
          </a:p>
        </p:txBody>
      </p:sp>
      <p:sp>
        <p:nvSpPr>
          <p:cNvPr id="26" name="Rectangle 25"/>
          <p:cNvSpPr/>
          <p:nvPr/>
        </p:nvSpPr>
        <p:spPr bwMode="auto">
          <a:xfrm>
            <a:off x="8097250" y="3363938"/>
            <a:ext cx="1626472" cy="190453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sz="1200" dirty="0">
                <a:solidFill>
                  <a:srgbClr val="FFFFFF"/>
                </a:solidFill>
              </a:rPr>
              <a:t>Office 365 Power BI (Excel, </a:t>
            </a:r>
            <a:r>
              <a:rPr lang="en-US" sz="1200" dirty="0" err="1">
                <a:solidFill>
                  <a:srgbClr val="FFFFFF"/>
                </a:solidFill>
              </a:rPr>
              <a:t>PowerQuery</a:t>
            </a:r>
            <a:r>
              <a:rPr lang="en-US" sz="1200" dirty="0">
                <a:solidFill>
                  <a:srgbClr val="FFFFFF"/>
                </a:solidFill>
              </a:rPr>
              <a:t>, </a:t>
            </a:r>
            <a:r>
              <a:rPr lang="en-US" sz="1200" dirty="0" err="1">
                <a:solidFill>
                  <a:srgbClr val="FFFFFF"/>
                </a:solidFill>
              </a:rPr>
              <a:t>PowerView</a:t>
            </a:r>
            <a:r>
              <a:rPr lang="en-US" sz="1200" dirty="0">
                <a:solidFill>
                  <a:srgbClr val="FFFFFF"/>
                </a:solidFill>
              </a:rPr>
              <a:t>,</a:t>
            </a:r>
          </a:p>
          <a:p>
            <a:pPr algn="ctr" defTabSz="684949" fontAlgn="base">
              <a:spcBef>
                <a:spcPct val="0"/>
              </a:spcBef>
              <a:spcAft>
                <a:spcPct val="0"/>
              </a:spcAft>
            </a:pPr>
            <a:r>
              <a:rPr lang="en-US" sz="1200" dirty="0">
                <a:solidFill>
                  <a:srgbClr val="FFFFFF"/>
                </a:solidFill>
              </a:rPr>
              <a:t>BI Sites)</a:t>
            </a:r>
          </a:p>
        </p:txBody>
      </p:sp>
      <p:sp>
        <p:nvSpPr>
          <p:cNvPr id="28" name="Rectangle 27"/>
          <p:cNvSpPr/>
          <p:nvPr/>
        </p:nvSpPr>
        <p:spPr bwMode="auto">
          <a:xfrm>
            <a:off x="6427817" y="5350075"/>
            <a:ext cx="3279443" cy="760442"/>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dirty="0">
                <a:solidFill>
                  <a:srgbClr val="FFFFFF"/>
                </a:solidFill>
              </a:rPr>
              <a:t>World's Data (Azure Data Marketplace)</a:t>
            </a:r>
          </a:p>
        </p:txBody>
      </p:sp>
      <p:sp>
        <p:nvSpPr>
          <p:cNvPr id="3" name="Title 2"/>
          <p:cNvSpPr>
            <a:spLocks noGrp="1"/>
          </p:cNvSpPr>
          <p:nvPr>
            <p:ph type="title" idx="4294967295"/>
          </p:nvPr>
        </p:nvSpPr>
        <p:spPr>
          <a:xfrm>
            <a:off x="0" y="228600"/>
            <a:ext cx="11152188" cy="747713"/>
          </a:xfrm>
          <a:prstGeom prst="rect">
            <a:avLst/>
          </a:prstGeom>
        </p:spPr>
        <p:txBody>
          <a:bodyPr>
            <a:normAutofit fontScale="90000"/>
          </a:bodyPr>
          <a:lstStyle/>
          <a:p>
            <a:r>
              <a:rPr lang="en-US" dirty="0"/>
              <a:t>HDInsight and Hadoop</a:t>
            </a:r>
          </a:p>
        </p:txBody>
      </p:sp>
      <p:pic>
        <p:nvPicPr>
          <p:cNvPr id="22" name="Picture 21" descr="C:\Users\Justin\Desktop\_Work_in_Progress\_MS\1444\hadoop.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01606" y="4389640"/>
            <a:ext cx="1024137" cy="768103"/>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p:cNvSpPr/>
          <p:nvPr/>
        </p:nvSpPr>
        <p:spPr bwMode="auto">
          <a:xfrm>
            <a:off x="2971800" y="2523744"/>
            <a:ext cx="1693361" cy="767587"/>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dirty="0">
                <a:solidFill>
                  <a:srgbClr val="FFFFFF"/>
                </a:solidFill>
              </a:rPr>
              <a:t>ODBC</a:t>
            </a:r>
          </a:p>
        </p:txBody>
      </p:sp>
      <p:sp>
        <p:nvSpPr>
          <p:cNvPr id="30" name="Rectangle 29"/>
          <p:cNvSpPr/>
          <p:nvPr/>
        </p:nvSpPr>
        <p:spPr bwMode="auto">
          <a:xfrm>
            <a:off x="6427817" y="2524296"/>
            <a:ext cx="1600200" cy="767587"/>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dirty="0" err="1">
                <a:solidFill>
                  <a:srgbClr val="FFFFFF"/>
                </a:solidFill>
              </a:rPr>
              <a:t>Sqoop</a:t>
            </a:r>
            <a:r>
              <a:rPr lang="en-US" dirty="0">
                <a:solidFill>
                  <a:srgbClr val="FFFFFF"/>
                </a:solidFill>
              </a:rPr>
              <a:t> for SQL Server</a:t>
            </a:r>
          </a:p>
        </p:txBody>
      </p:sp>
      <p:sp>
        <p:nvSpPr>
          <p:cNvPr id="33" name="Rectangle 32"/>
          <p:cNvSpPr/>
          <p:nvPr/>
        </p:nvSpPr>
        <p:spPr bwMode="auto">
          <a:xfrm>
            <a:off x="8107061" y="2524295"/>
            <a:ext cx="1600200" cy="767587"/>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27" tIns="34262" rIns="34262" bIns="68527" numCol="1" spcCol="0" rtlCol="0" fromWordArt="0" anchor="ctr" anchorCtr="0" forceAA="0" compatLnSpc="1">
            <a:prstTxWarp prst="textNoShape">
              <a:avLst/>
            </a:prstTxWarp>
            <a:noAutofit/>
          </a:bodyPr>
          <a:lstStyle/>
          <a:p>
            <a:pPr algn="ctr" defTabSz="684949" fontAlgn="base">
              <a:spcBef>
                <a:spcPct val="0"/>
              </a:spcBef>
              <a:spcAft>
                <a:spcPct val="0"/>
              </a:spcAft>
            </a:pPr>
            <a:r>
              <a:rPr lang="en-US" dirty="0">
                <a:solidFill>
                  <a:srgbClr val="FFFFFF"/>
                </a:solidFill>
              </a:rPr>
              <a:t>PowerShell</a:t>
            </a:r>
          </a:p>
        </p:txBody>
      </p:sp>
      <p:pic>
        <p:nvPicPr>
          <p:cNvPr id="39" name="Picture 2"/>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184212" y="1806893"/>
            <a:ext cx="827468" cy="839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7925836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19" grpId="0" animBg="1"/>
      <p:bldP spid="23" grpId="0" animBg="1"/>
      <p:bldP spid="26" grpId="0" animBg="1"/>
      <p:bldP spid="28" grpId="0" animBg="1"/>
      <p:bldP spid="24" grpId="0" animBg="1"/>
      <p:bldP spid="30" grpId="0" animBg="1"/>
      <p:bldP spid="33"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2051" name="think-cell Slide" r:id="rId12" imgW="270" imgH="270" progId="TCLayout.ActiveDocument.1">
                  <p:embed/>
                </p:oleObj>
              </mc:Choice>
              <mc:Fallback>
                <p:oleObj name="think-cell Slide" r:id="rId12" imgW="270" imgH="270" progId="TCLayout.ActiveDocument.1">
                  <p:embed/>
                  <p:pic>
                    <p:nvPicPr>
                      <p:cNvPr id="0" name=""/>
                      <p:cNvPicPr/>
                      <p:nvPr/>
                    </p:nvPicPr>
                    <p:blipFill>
                      <a:blip r:embed="rId13"/>
                      <a:stretch>
                        <a:fillRect/>
                      </a:stretch>
                    </p:blipFill>
                    <p:spPr>
                      <a:xfrm>
                        <a:off x="1588" y="0"/>
                        <a:ext cx="158750" cy="158750"/>
                      </a:xfrm>
                      <a:prstGeom prst="rect">
                        <a:avLst/>
                      </a:prstGeom>
                    </p:spPr>
                  </p:pic>
                </p:oleObj>
              </mc:Fallback>
            </mc:AlternateContent>
          </a:graphicData>
        </a:graphic>
      </p:graphicFrame>
      <p:sp>
        <p:nvSpPr>
          <p:cNvPr id="2" name="Title 1"/>
          <p:cNvSpPr>
            <a:spLocks noGrp="1"/>
          </p:cNvSpPr>
          <p:nvPr>
            <p:ph type="title" idx="4294967295"/>
            <p:custDataLst>
              <p:tags r:id="rId3"/>
            </p:custDataLst>
          </p:nvPr>
        </p:nvSpPr>
        <p:spPr>
          <a:xfrm>
            <a:off x="0" y="228600"/>
            <a:ext cx="11152188" cy="747713"/>
          </a:xfrm>
          <a:prstGeom prst="rect">
            <a:avLst/>
          </a:prstGeom>
        </p:spPr>
        <p:txBody>
          <a:bodyPr>
            <a:normAutofit fontScale="90000"/>
          </a:bodyPr>
          <a:lstStyle/>
          <a:p>
            <a:r>
              <a:rPr lang="en-US" dirty="0"/>
              <a:t>Detailed </a:t>
            </a:r>
            <a:r>
              <a:rPr lang="en-US" dirty="0" smtClean="0"/>
              <a:t>Offerings</a:t>
            </a:r>
            <a:endParaRPr lang="en-US" dirty="0"/>
          </a:p>
        </p:txBody>
      </p:sp>
      <p:sp>
        <p:nvSpPr>
          <p:cNvPr id="11" name="Rectangle 10"/>
          <p:cNvSpPr/>
          <p:nvPr>
            <p:custDataLst>
              <p:tags r:id="rId4"/>
            </p:custDataLst>
          </p:nvPr>
        </p:nvSpPr>
        <p:spPr bwMode="auto">
          <a:xfrm>
            <a:off x="3732213" y="1420814"/>
            <a:ext cx="7865336" cy="146304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20" rIns="91404" bIns="45703" numCol="1" spcCol="0" rtlCol="0" anchor="ctr" anchorCtr="0" compatLnSpc="1">
            <a:prstTxWarp prst="textNoShape">
              <a:avLst/>
            </a:prstTxWarp>
          </a:bodyPr>
          <a:lstStyle/>
          <a:p>
            <a:pPr defTabSz="913788" fontAlgn="base">
              <a:spcBef>
                <a:spcPts val="600"/>
              </a:spcBef>
              <a:spcAft>
                <a:spcPct val="0"/>
              </a:spcAft>
            </a:pPr>
            <a:r>
              <a:rPr lang="en-US" dirty="0">
                <a:ln>
                  <a:solidFill>
                    <a:srgbClr val="FFFFFF">
                      <a:alpha val="0"/>
                    </a:srgbClr>
                  </a:solidFill>
                </a:ln>
                <a:solidFill>
                  <a:srgbClr val="595959"/>
                </a:solidFill>
              </a:rPr>
              <a:t>Integration with Microsoft Power BI stack</a:t>
            </a:r>
          </a:p>
          <a:p>
            <a:pPr defTabSz="913788" fontAlgn="base">
              <a:spcBef>
                <a:spcPts val="600"/>
              </a:spcBef>
              <a:spcAft>
                <a:spcPct val="0"/>
              </a:spcAft>
            </a:pPr>
            <a:r>
              <a:rPr lang="en-US" dirty="0">
                <a:ln>
                  <a:solidFill>
                    <a:srgbClr val="FFFFFF">
                      <a:alpha val="0"/>
                    </a:srgbClr>
                  </a:solidFill>
                </a:ln>
                <a:solidFill>
                  <a:srgbClr val="595959"/>
                </a:solidFill>
              </a:rPr>
              <a:t>Hive ODBC Driver</a:t>
            </a:r>
          </a:p>
        </p:txBody>
      </p:sp>
      <p:sp>
        <p:nvSpPr>
          <p:cNvPr id="13" name="Rectangle 12"/>
          <p:cNvSpPr/>
          <p:nvPr>
            <p:custDataLst>
              <p:tags r:id="rId5"/>
            </p:custDataLst>
          </p:nvPr>
        </p:nvSpPr>
        <p:spPr bwMode="auto">
          <a:xfrm>
            <a:off x="3732214" y="3103087"/>
            <a:ext cx="7866289" cy="146304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20" rIns="91404" bIns="45703" numCol="1" spcCol="0" rtlCol="0" anchor="ctr" anchorCtr="0" compatLnSpc="1">
            <a:prstTxWarp prst="textNoShape">
              <a:avLst/>
            </a:prstTxWarp>
          </a:bodyPr>
          <a:lstStyle/>
          <a:p>
            <a:pPr defTabSz="913788" fontAlgn="base">
              <a:spcBef>
                <a:spcPts val="600"/>
              </a:spcBef>
              <a:spcAft>
                <a:spcPct val="0"/>
              </a:spcAft>
            </a:pPr>
            <a:r>
              <a:rPr lang="en-US" dirty="0">
                <a:ln>
                  <a:solidFill>
                    <a:srgbClr val="FFFFFF">
                      <a:alpha val="0"/>
                    </a:srgbClr>
                  </a:solidFill>
                </a:ln>
                <a:solidFill>
                  <a:srgbClr val="595959"/>
                </a:solidFill>
              </a:rPr>
              <a:t>Hadoop distribution for Microsoft Azure</a:t>
            </a:r>
          </a:p>
          <a:p>
            <a:pPr defTabSz="913788" fontAlgn="base">
              <a:spcBef>
                <a:spcPts val="600"/>
              </a:spcBef>
              <a:spcAft>
                <a:spcPct val="0"/>
              </a:spcAft>
            </a:pPr>
            <a:r>
              <a:rPr lang="en-US" dirty="0">
                <a:ln>
                  <a:solidFill>
                    <a:srgbClr val="FFFFFF">
                      <a:alpha val="0"/>
                    </a:srgbClr>
                  </a:solidFill>
                </a:ln>
                <a:solidFill>
                  <a:srgbClr val="595959"/>
                </a:solidFill>
              </a:rPr>
              <a:t>Strategic Partnership with </a:t>
            </a:r>
            <a:r>
              <a:rPr lang="en-US" dirty="0" err="1">
                <a:ln>
                  <a:solidFill>
                    <a:srgbClr val="FFFFFF">
                      <a:alpha val="0"/>
                    </a:srgbClr>
                  </a:solidFill>
                </a:ln>
                <a:solidFill>
                  <a:srgbClr val="595959"/>
                </a:solidFill>
              </a:rPr>
              <a:t>Hortonworks</a:t>
            </a:r>
            <a:endParaRPr lang="en-US" dirty="0">
              <a:ln>
                <a:solidFill>
                  <a:srgbClr val="FFFFFF">
                    <a:alpha val="0"/>
                  </a:srgbClr>
                </a:solidFill>
              </a:ln>
              <a:solidFill>
                <a:srgbClr val="595959"/>
              </a:solidFill>
            </a:endParaRPr>
          </a:p>
        </p:txBody>
      </p:sp>
      <p:sp>
        <p:nvSpPr>
          <p:cNvPr id="15" name="Rectangle 14"/>
          <p:cNvSpPr/>
          <p:nvPr>
            <p:custDataLst>
              <p:tags r:id="rId6"/>
            </p:custDataLst>
          </p:nvPr>
        </p:nvSpPr>
        <p:spPr bwMode="auto">
          <a:xfrm>
            <a:off x="3732214" y="4785359"/>
            <a:ext cx="7866289" cy="146304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20" rIns="91404" bIns="45703" numCol="1" spcCol="0" rtlCol="0" anchor="ctr" anchorCtr="0" compatLnSpc="1">
            <a:prstTxWarp prst="textNoShape">
              <a:avLst/>
            </a:prstTxWarp>
          </a:bodyPr>
          <a:lstStyle/>
          <a:p>
            <a:pPr defTabSz="913788" fontAlgn="base">
              <a:spcBef>
                <a:spcPts val="600"/>
              </a:spcBef>
              <a:spcAft>
                <a:spcPct val="0"/>
              </a:spcAft>
            </a:pPr>
            <a:r>
              <a:rPr lang="en-US" dirty="0">
                <a:ln>
                  <a:solidFill>
                    <a:srgbClr val="FFFFFF">
                      <a:alpha val="0"/>
                    </a:srgbClr>
                  </a:solidFill>
                </a:ln>
                <a:solidFill>
                  <a:srgbClr val="595959"/>
                </a:solidFill>
              </a:rPr>
              <a:t>Integration with diverse sources of data</a:t>
            </a:r>
          </a:p>
        </p:txBody>
      </p:sp>
      <p:grpSp>
        <p:nvGrpSpPr>
          <p:cNvPr id="3" name="Group 2"/>
          <p:cNvGrpSpPr/>
          <p:nvPr/>
        </p:nvGrpSpPr>
        <p:grpSpPr>
          <a:xfrm>
            <a:off x="582159" y="1420814"/>
            <a:ext cx="3150054" cy="1463040"/>
            <a:chOff x="580571" y="1420814"/>
            <a:chExt cx="3150054" cy="1463040"/>
          </a:xfrm>
        </p:grpSpPr>
        <p:sp>
          <p:nvSpPr>
            <p:cNvPr id="12" name="Rectangle 11"/>
            <p:cNvSpPr/>
            <p:nvPr>
              <p:custDataLst>
                <p:tags r:id="rId9"/>
              </p:custDataLst>
            </p:nvPr>
          </p:nvSpPr>
          <p:spPr bwMode="auto">
            <a:xfrm>
              <a:off x="580571" y="1420814"/>
              <a:ext cx="3150054" cy="14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371600" tIns="45718" rIns="91440" bIns="45718" numCol="1" rtlCol="0" anchor="ctr" anchorCtr="0" compatLnSpc="1">
              <a:prstTxWarp prst="textNoShape">
                <a:avLst/>
              </a:prstTxWarp>
            </a:bodyPr>
            <a:lstStyle/>
            <a:p>
              <a:pPr defTabSz="913788" fontAlgn="base">
                <a:spcBef>
                  <a:spcPct val="0"/>
                </a:spcBef>
                <a:spcAft>
                  <a:spcPct val="0"/>
                </a:spcAft>
              </a:pPr>
              <a:r>
                <a:rPr lang="en-US" dirty="0">
                  <a:ln>
                    <a:solidFill>
                      <a:srgbClr val="FFFFFF">
                        <a:alpha val="0"/>
                      </a:srgbClr>
                    </a:solidFill>
                  </a:ln>
                  <a:solidFill>
                    <a:srgbClr val="FFFFFF"/>
                  </a:solidFill>
                </a:rPr>
                <a:t>INSIGHTS</a:t>
              </a:r>
            </a:p>
          </p:txBody>
        </p:sp>
        <p:grpSp>
          <p:nvGrpSpPr>
            <p:cNvPr id="10" name="Group 9"/>
            <p:cNvGrpSpPr/>
            <p:nvPr/>
          </p:nvGrpSpPr>
          <p:grpSpPr bwMode="black">
            <a:xfrm>
              <a:off x="1070980" y="1678210"/>
              <a:ext cx="469491" cy="948249"/>
              <a:chOff x="2593975" y="2552700"/>
              <a:chExt cx="469901" cy="949325"/>
            </a:xfrm>
          </p:grpSpPr>
          <p:sp>
            <p:nvSpPr>
              <p:cNvPr id="17" name="Freeform 17"/>
              <p:cNvSpPr>
                <a:spLocks noEditPoints="1"/>
              </p:cNvSpPr>
              <p:nvPr/>
            </p:nvSpPr>
            <p:spPr bwMode="black">
              <a:xfrm>
                <a:off x="2593975" y="2835275"/>
                <a:ext cx="338138" cy="666750"/>
              </a:xfrm>
              <a:custGeom>
                <a:avLst/>
                <a:gdLst>
                  <a:gd name="T0" fmla="*/ 580 w 1160"/>
                  <a:gd name="T1" fmla="*/ 540 h 2287"/>
                  <a:gd name="T2" fmla="*/ 731 w 1160"/>
                  <a:gd name="T3" fmla="*/ 389 h 2287"/>
                  <a:gd name="T4" fmla="*/ 580 w 1160"/>
                  <a:gd name="T5" fmla="*/ 237 h 2287"/>
                  <a:gd name="T6" fmla="*/ 428 w 1160"/>
                  <a:gd name="T7" fmla="*/ 389 h 2287"/>
                  <a:gd name="T8" fmla="*/ 580 w 1160"/>
                  <a:gd name="T9" fmla="*/ 540 h 2287"/>
                  <a:gd name="T10" fmla="*/ 1109 w 1160"/>
                  <a:gd name="T11" fmla="*/ 22 h 2287"/>
                  <a:gd name="T12" fmla="*/ 1000 w 1160"/>
                  <a:gd name="T13" fmla="*/ 51 h 2287"/>
                  <a:gd name="T14" fmla="*/ 691 w 1160"/>
                  <a:gd name="T15" fmla="*/ 587 h 2287"/>
                  <a:gd name="T16" fmla="*/ 469 w 1160"/>
                  <a:gd name="T17" fmla="*/ 587 h 2287"/>
                  <a:gd name="T18" fmla="*/ 159 w 1160"/>
                  <a:gd name="T19" fmla="*/ 51 h 2287"/>
                  <a:gd name="T20" fmla="*/ 51 w 1160"/>
                  <a:gd name="T21" fmla="*/ 22 h 2287"/>
                  <a:gd name="T22" fmla="*/ 22 w 1160"/>
                  <a:gd name="T23" fmla="*/ 131 h 2287"/>
                  <a:gd name="T24" fmla="*/ 377 w 1160"/>
                  <a:gd name="T25" fmla="*/ 745 h 2287"/>
                  <a:gd name="T26" fmla="*/ 377 w 1160"/>
                  <a:gd name="T27" fmla="*/ 2194 h 2287"/>
                  <a:gd name="T28" fmla="*/ 470 w 1160"/>
                  <a:gd name="T29" fmla="*/ 2287 h 2287"/>
                  <a:gd name="T30" fmla="*/ 562 w 1160"/>
                  <a:gd name="T31" fmla="*/ 2194 h 2287"/>
                  <a:gd name="T32" fmla="*/ 562 w 1160"/>
                  <a:gd name="T33" fmla="*/ 1423 h 2287"/>
                  <a:gd name="T34" fmla="*/ 598 w 1160"/>
                  <a:gd name="T35" fmla="*/ 1423 h 2287"/>
                  <a:gd name="T36" fmla="*/ 598 w 1160"/>
                  <a:gd name="T37" fmla="*/ 2194 h 2287"/>
                  <a:gd name="T38" fmla="*/ 690 w 1160"/>
                  <a:gd name="T39" fmla="*/ 2287 h 2287"/>
                  <a:gd name="T40" fmla="*/ 783 w 1160"/>
                  <a:gd name="T41" fmla="*/ 2194 h 2287"/>
                  <a:gd name="T42" fmla="*/ 783 w 1160"/>
                  <a:gd name="T43" fmla="*/ 745 h 2287"/>
                  <a:gd name="T44" fmla="*/ 1138 w 1160"/>
                  <a:gd name="T45" fmla="*/ 131 h 2287"/>
                  <a:gd name="T46" fmla="*/ 1109 w 1160"/>
                  <a:gd name="T47" fmla="*/ 22 h 2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60" h="2287">
                    <a:moveTo>
                      <a:pt x="580" y="540"/>
                    </a:moveTo>
                    <a:cubicBezTo>
                      <a:pt x="664" y="540"/>
                      <a:pt x="731" y="473"/>
                      <a:pt x="731" y="389"/>
                    </a:cubicBezTo>
                    <a:cubicBezTo>
                      <a:pt x="731" y="305"/>
                      <a:pt x="664" y="237"/>
                      <a:pt x="580" y="237"/>
                    </a:cubicBezTo>
                    <a:cubicBezTo>
                      <a:pt x="496" y="237"/>
                      <a:pt x="428" y="305"/>
                      <a:pt x="428" y="389"/>
                    </a:cubicBezTo>
                    <a:cubicBezTo>
                      <a:pt x="428" y="473"/>
                      <a:pt x="496" y="540"/>
                      <a:pt x="580" y="540"/>
                    </a:cubicBezTo>
                    <a:close/>
                    <a:moveTo>
                      <a:pt x="1109" y="22"/>
                    </a:moveTo>
                    <a:cubicBezTo>
                      <a:pt x="1071" y="0"/>
                      <a:pt x="1022" y="13"/>
                      <a:pt x="1000" y="51"/>
                    </a:cubicBezTo>
                    <a:cubicBezTo>
                      <a:pt x="691" y="587"/>
                      <a:pt x="691" y="587"/>
                      <a:pt x="691" y="587"/>
                    </a:cubicBezTo>
                    <a:cubicBezTo>
                      <a:pt x="469" y="587"/>
                      <a:pt x="469" y="587"/>
                      <a:pt x="469" y="587"/>
                    </a:cubicBezTo>
                    <a:cubicBezTo>
                      <a:pt x="159" y="51"/>
                      <a:pt x="159" y="51"/>
                      <a:pt x="159" y="51"/>
                    </a:cubicBezTo>
                    <a:cubicBezTo>
                      <a:pt x="137" y="13"/>
                      <a:pt x="89" y="0"/>
                      <a:pt x="51" y="22"/>
                    </a:cubicBezTo>
                    <a:cubicBezTo>
                      <a:pt x="13" y="44"/>
                      <a:pt x="0" y="93"/>
                      <a:pt x="22" y="131"/>
                    </a:cubicBezTo>
                    <a:cubicBezTo>
                      <a:pt x="377" y="745"/>
                      <a:pt x="377" y="745"/>
                      <a:pt x="377" y="745"/>
                    </a:cubicBezTo>
                    <a:cubicBezTo>
                      <a:pt x="377" y="2194"/>
                      <a:pt x="377" y="2194"/>
                      <a:pt x="377" y="2194"/>
                    </a:cubicBezTo>
                    <a:cubicBezTo>
                      <a:pt x="377" y="2246"/>
                      <a:pt x="418" y="2287"/>
                      <a:pt x="470" y="2287"/>
                    </a:cubicBezTo>
                    <a:cubicBezTo>
                      <a:pt x="521" y="2287"/>
                      <a:pt x="562" y="2246"/>
                      <a:pt x="562" y="2194"/>
                    </a:cubicBezTo>
                    <a:cubicBezTo>
                      <a:pt x="562" y="1423"/>
                      <a:pt x="562" y="1423"/>
                      <a:pt x="562" y="1423"/>
                    </a:cubicBezTo>
                    <a:cubicBezTo>
                      <a:pt x="598" y="1423"/>
                      <a:pt x="598" y="1423"/>
                      <a:pt x="598" y="1423"/>
                    </a:cubicBezTo>
                    <a:cubicBezTo>
                      <a:pt x="598" y="2194"/>
                      <a:pt x="598" y="2194"/>
                      <a:pt x="598" y="2194"/>
                    </a:cubicBezTo>
                    <a:cubicBezTo>
                      <a:pt x="598" y="2246"/>
                      <a:pt x="639" y="2287"/>
                      <a:pt x="690" y="2287"/>
                    </a:cubicBezTo>
                    <a:cubicBezTo>
                      <a:pt x="742" y="2287"/>
                      <a:pt x="783" y="2246"/>
                      <a:pt x="783" y="2194"/>
                    </a:cubicBezTo>
                    <a:cubicBezTo>
                      <a:pt x="783" y="745"/>
                      <a:pt x="783" y="745"/>
                      <a:pt x="783" y="745"/>
                    </a:cubicBezTo>
                    <a:cubicBezTo>
                      <a:pt x="1138" y="131"/>
                      <a:pt x="1138" y="131"/>
                      <a:pt x="1138" y="131"/>
                    </a:cubicBezTo>
                    <a:cubicBezTo>
                      <a:pt x="1160" y="93"/>
                      <a:pt x="1147" y="44"/>
                      <a:pt x="1109"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solidFill>
                    <a:srgbClr val="00B0F0"/>
                  </a:solidFill>
                </a:endParaRPr>
              </a:p>
            </p:txBody>
          </p:sp>
          <p:sp>
            <p:nvSpPr>
              <p:cNvPr id="18" name="Freeform 18"/>
              <p:cNvSpPr>
                <a:spLocks noEditPoints="1"/>
              </p:cNvSpPr>
              <p:nvPr/>
            </p:nvSpPr>
            <p:spPr bwMode="black">
              <a:xfrm>
                <a:off x="2649538" y="2552700"/>
                <a:ext cx="414338" cy="325438"/>
              </a:xfrm>
              <a:custGeom>
                <a:avLst/>
                <a:gdLst>
                  <a:gd name="T0" fmla="*/ 1304 w 1423"/>
                  <a:gd name="T1" fmla="*/ 301 h 1114"/>
                  <a:gd name="T2" fmla="*/ 1302 w 1423"/>
                  <a:gd name="T3" fmla="*/ 297 h 1114"/>
                  <a:gd name="T4" fmla="*/ 719 w 1423"/>
                  <a:gd name="T5" fmla="*/ 113 h 1114"/>
                  <a:gd name="T6" fmla="*/ 496 w 1423"/>
                  <a:gd name="T7" fmla="*/ 416 h 1114"/>
                  <a:gd name="T8" fmla="*/ 441 w 1423"/>
                  <a:gd name="T9" fmla="*/ 482 h 1114"/>
                  <a:gd name="T10" fmla="*/ 375 w 1423"/>
                  <a:gd name="T11" fmla="*/ 536 h 1114"/>
                  <a:gd name="T12" fmla="*/ 290 w 1423"/>
                  <a:gd name="T13" fmla="*/ 648 h 1114"/>
                  <a:gd name="T14" fmla="*/ 470 w 1423"/>
                  <a:gd name="T15" fmla="*/ 973 h 1114"/>
                  <a:gd name="T16" fmla="*/ 610 w 1423"/>
                  <a:gd name="T17" fmla="*/ 960 h 1114"/>
                  <a:gd name="T18" fmla="*/ 775 w 1423"/>
                  <a:gd name="T19" fmla="*/ 921 h 1114"/>
                  <a:gd name="T20" fmla="*/ 932 w 1423"/>
                  <a:gd name="T21" fmla="*/ 927 h 1114"/>
                  <a:gd name="T22" fmla="*/ 1151 w 1423"/>
                  <a:gd name="T23" fmla="*/ 893 h 1114"/>
                  <a:gd name="T24" fmla="*/ 1304 w 1423"/>
                  <a:gd name="T25" fmla="*/ 301 h 1114"/>
                  <a:gd name="T26" fmla="*/ 1024 w 1423"/>
                  <a:gd name="T27" fmla="*/ 311 h 1114"/>
                  <a:gd name="T28" fmla="*/ 1024 w 1423"/>
                  <a:gd name="T29" fmla="*/ 311 h 1114"/>
                  <a:gd name="T30" fmla="*/ 873 w 1423"/>
                  <a:gd name="T31" fmla="*/ 299 h 1114"/>
                  <a:gd name="T32" fmla="*/ 873 w 1423"/>
                  <a:gd name="T33" fmla="*/ 299 h 1114"/>
                  <a:gd name="T34" fmla="*/ 799 w 1423"/>
                  <a:gd name="T35" fmla="*/ 278 h 1114"/>
                  <a:gd name="T36" fmla="*/ 821 w 1423"/>
                  <a:gd name="T37" fmla="*/ 203 h 1114"/>
                  <a:gd name="T38" fmla="*/ 828 w 1423"/>
                  <a:gd name="T39" fmla="*/ 200 h 1114"/>
                  <a:gd name="T40" fmla="*/ 1101 w 1423"/>
                  <a:gd name="T41" fmla="*/ 234 h 1114"/>
                  <a:gd name="T42" fmla="*/ 1108 w 1423"/>
                  <a:gd name="T43" fmla="*/ 244 h 1114"/>
                  <a:gd name="T44" fmla="*/ 1087 w 1423"/>
                  <a:gd name="T45" fmla="*/ 318 h 1114"/>
                  <a:gd name="T46" fmla="*/ 1024 w 1423"/>
                  <a:gd name="T47" fmla="*/ 311 h 1114"/>
                  <a:gd name="T48" fmla="*/ 14 w 1423"/>
                  <a:gd name="T49" fmla="*/ 967 h 1114"/>
                  <a:gd name="T50" fmla="*/ 53 w 1423"/>
                  <a:gd name="T51" fmla="*/ 1037 h 1114"/>
                  <a:gd name="T52" fmla="*/ 115 w 1423"/>
                  <a:gd name="T53" fmla="*/ 1064 h 1114"/>
                  <a:gd name="T54" fmla="*/ 24 w 1423"/>
                  <a:gd name="T55" fmla="*/ 900 h 1114"/>
                  <a:gd name="T56" fmla="*/ 14 w 1423"/>
                  <a:gd name="T57" fmla="*/ 967 h 1114"/>
                  <a:gd name="T58" fmla="*/ 400 w 1423"/>
                  <a:gd name="T59" fmla="*/ 959 h 1114"/>
                  <a:gd name="T60" fmla="*/ 265 w 1423"/>
                  <a:gd name="T61" fmla="*/ 714 h 1114"/>
                  <a:gd name="T62" fmla="*/ 190 w 1423"/>
                  <a:gd name="T63" fmla="*/ 686 h 1114"/>
                  <a:gd name="T64" fmla="*/ 175 w 1423"/>
                  <a:gd name="T65" fmla="*/ 764 h 1114"/>
                  <a:gd name="T66" fmla="*/ 310 w 1423"/>
                  <a:gd name="T67" fmla="*/ 1008 h 1114"/>
                  <a:gd name="T68" fmla="*/ 385 w 1423"/>
                  <a:gd name="T69" fmla="*/ 1037 h 1114"/>
                  <a:gd name="T70" fmla="*/ 400 w 1423"/>
                  <a:gd name="T71" fmla="*/ 959 h 1114"/>
                  <a:gd name="T72" fmla="*/ 266 w 1423"/>
                  <a:gd name="T73" fmla="*/ 1026 h 1114"/>
                  <a:gd name="T74" fmla="*/ 136 w 1423"/>
                  <a:gd name="T75" fmla="*/ 792 h 1114"/>
                  <a:gd name="T76" fmla="*/ 65 w 1423"/>
                  <a:gd name="T77" fmla="*/ 764 h 1114"/>
                  <a:gd name="T78" fmla="*/ 50 w 1423"/>
                  <a:gd name="T79" fmla="*/ 840 h 1114"/>
                  <a:gd name="T80" fmla="*/ 180 w 1423"/>
                  <a:gd name="T81" fmla="*/ 1074 h 1114"/>
                  <a:gd name="T82" fmla="*/ 251 w 1423"/>
                  <a:gd name="T83" fmla="*/ 1101 h 1114"/>
                  <a:gd name="T84" fmla="*/ 266 w 1423"/>
                  <a:gd name="T85" fmla="*/ 1026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3" h="1114">
                    <a:moveTo>
                      <a:pt x="1304" y="301"/>
                    </a:moveTo>
                    <a:cubicBezTo>
                      <a:pt x="1303" y="298"/>
                      <a:pt x="1304" y="300"/>
                      <a:pt x="1302" y="297"/>
                    </a:cubicBezTo>
                    <a:cubicBezTo>
                      <a:pt x="1184" y="83"/>
                      <a:pt x="922" y="0"/>
                      <a:pt x="719" y="113"/>
                    </a:cubicBezTo>
                    <a:cubicBezTo>
                      <a:pt x="602" y="177"/>
                      <a:pt x="570" y="311"/>
                      <a:pt x="496" y="416"/>
                    </a:cubicBezTo>
                    <a:cubicBezTo>
                      <a:pt x="476" y="444"/>
                      <a:pt x="458" y="465"/>
                      <a:pt x="441" y="482"/>
                    </a:cubicBezTo>
                    <a:cubicBezTo>
                      <a:pt x="418" y="504"/>
                      <a:pt x="397" y="520"/>
                      <a:pt x="375" y="536"/>
                    </a:cubicBezTo>
                    <a:cubicBezTo>
                      <a:pt x="334" y="566"/>
                      <a:pt x="296" y="593"/>
                      <a:pt x="290" y="648"/>
                    </a:cubicBezTo>
                    <a:cubicBezTo>
                      <a:pt x="470" y="973"/>
                      <a:pt x="470" y="973"/>
                      <a:pt x="470" y="973"/>
                    </a:cubicBezTo>
                    <a:cubicBezTo>
                      <a:pt x="519" y="997"/>
                      <a:pt x="563" y="978"/>
                      <a:pt x="610" y="960"/>
                    </a:cubicBezTo>
                    <a:cubicBezTo>
                      <a:pt x="654" y="943"/>
                      <a:pt x="697" y="925"/>
                      <a:pt x="775" y="921"/>
                    </a:cubicBezTo>
                    <a:cubicBezTo>
                      <a:pt x="827" y="918"/>
                      <a:pt x="880" y="924"/>
                      <a:pt x="932" y="927"/>
                    </a:cubicBezTo>
                    <a:cubicBezTo>
                      <a:pt x="1008" y="932"/>
                      <a:pt x="1082" y="931"/>
                      <a:pt x="1151" y="893"/>
                    </a:cubicBezTo>
                    <a:cubicBezTo>
                      <a:pt x="1354" y="780"/>
                      <a:pt x="1423" y="515"/>
                      <a:pt x="1304" y="301"/>
                    </a:cubicBezTo>
                    <a:close/>
                    <a:moveTo>
                      <a:pt x="1024" y="311"/>
                    </a:moveTo>
                    <a:cubicBezTo>
                      <a:pt x="1024" y="311"/>
                      <a:pt x="1024" y="311"/>
                      <a:pt x="1024" y="311"/>
                    </a:cubicBezTo>
                    <a:cubicBezTo>
                      <a:pt x="983" y="270"/>
                      <a:pt x="917" y="279"/>
                      <a:pt x="873" y="299"/>
                    </a:cubicBezTo>
                    <a:cubicBezTo>
                      <a:pt x="873" y="299"/>
                      <a:pt x="873" y="299"/>
                      <a:pt x="873" y="299"/>
                    </a:cubicBezTo>
                    <a:cubicBezTo>
                      <a:pt x="847" y="313"/>
                      <a:pt x="814" y="304"/>
                      <a:pt x="799" y="278"/>
                    </a:cubicBezTo>
                    <a:cubicBezTo>
                      <a:pt x="785" y="251"/>
                      <a:pt x="794" y="218"/>
                      <a:pt x="821" y="203"/>
                    </a:cubicBezTo>
                    <a:cubicBezTo>
                      <a:pt x="823" y="202"/>
                      <a:pt x="828" y="200"/>
                      <a:pt x="828" y="200"/>
                    </a:cubicBezTo>
                    <a:cubicBezTo>
                      <a:pt x="927" y="155"/>
                      <a:pt x="1035" y="168"/>
                      <a:pt x="1101" y="234"/>
                    </a:cubicBezTo>
                    <a:cubicBezTo>
                      <a:pt x="1101" y="234"/>
                      <a:pt x="1106" y="240"/>
                      <a:pt x="1108" y="244"/>
                    </a:cubicBezTo>
                    <a:cubicBezTo>
                      <a:pt x="1122" y="270"/>
                      <a:pt x="1113" y="303"/>
                      <a:pt x="1087" y="318"/>
                    </a:cubicBezTo>
                    <a:cubicBezTo>
                      <a:pt x="1066" y="329"/>
                      <a:pt x="1041" y="326"/>
                      <a:pt x="1024" y="311"/>
                    </a:cubicBezTo>
                    <a:close/>
                    <a:moveTo>
                      <a:pt x="14" y="967"/>
                    </a:moveTo>
                    <a:cubicBezTo>
                      <a:pt x="53" y="1037"/>
                      <a:pt x="53" y="1037"/>
                      <a:pt x="53" y="1037"/>
                    </a:cubicBezTo>
                    <a:cubicBezTo>
                      <a:pt x="67" y="1062"/>
                      <a:pt x="94" y="1074"/>
                      <a:pt x="115" y="1064"/>
                    </a:cubicBezTo>
                    <a:cubicBezTo>
                      <a:pt x="24" y="900"/>
                      <a:pt x="24" y="900"/>
                      <a:pt x="24" y="900"/>
                    </a:cubicBezTo>
                    <a:cubicBezTo>
                      <a:pt x="5" y="912"/>
                      <a:pt x="0" y="941"/>
                      <a:pt x="14" y="967"/>
                    </a:cubicBezTo>
                    <a:close/>
                    <a:moveTo>
                      <a:pt x="400" y="959"/>
                    </a:moveTo>
                    <a:cubicBezTo>
                      <a:pt x="265" y="714"/>
                      <a:pt x="265" y="714"/>
                      <a:pt x="265" y="714"/>
                    </a:cubicBezTo>
                    <a:cubicBezTo>
                      <a:pt x="248" y="685"/>
                      <a:pt x="215" y="672"/>
                      <a:pt x="190" y="686"/>
                    </a:cubicBezTo>
                    <a:cubicBezTo>
                      <a:pt x="166" y="699"/>
                      <a:pt x="159" y="734"/>
                      <a:pt x="175" y="764"/>
                    </a:cubicBezTo>
                    <a:cubicBezTo>
                      <a:pt x="310" y="1008"/>
                      <a:pt x="310" y="1008"/>
                      <a:pt x="310" y="1008"/>
                    </a:cubicBezTo>
                    <a:cubicBezTo>
                      <a:pt x="327" y="1038"/>
                      <a:pt x="360" y="1051"/>
                      <a:pt x="385" y="1037"/>
                    </a:cubicBezTo>
                    <a:cubicBezTo>
                      <a:pt x="410" y="1023"/>
                      <a:pt x="416" y="988"/>
                      <a:pt x="400" y="959"/>
                    </a:cubicBezTo>
                    <a:close/>
                    <a:moveTo>
                      <a:pt x="266" y="1026"/>
                    </a:moveTo>
                    <a:cubicBezTo>
                      <a:pt x="136" y="792"/>
                      <a:pt x="136" y="792"/>
                      <a:pt x="136" y="792"/>
                    </a:cubicBezTo>
                    <a:cubicBezTo>
                      <a:pt x="121" y="764"/>
                      <a:pt x="89" y="751"/>
                      <a:pt x="65" y="764"/>
                    </a:cubicBezTo>
                    <a:cubicBezTo>
                      <a:pt x="41" y="778"/>
                      <a:pt x="35" y="811"/>
                      <a:pt x="50" y="840"/>
                    </a:cubicBezTo>
                    <a:cubicBezTo>
                      <a:pt x="180" y="1074"/>
                      <a:pt x="180" y="1074"/>
                      <a:pt x="180" y="1074"/>
                    </a:cubicBezTo>
                    <a:cubicBezTo>
                      <a:pt x="196" y="1102"/>
                      <a:pt x="228" y="1114"/>
                      <a:pt x="251" y="1101"/>
                    </a:cubicBezTo>
                    <a:cubicBezTo>
                      <a:pt x="275" y="1088"/>
                      <a:pt x="282" y="1055"/>
                      <a:pt x="266" y="10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solidFill>
                    <a:srgbClr val="00B0F0"/>
                  </a:solidFill>
                </a:endParaRPr>
              </a:p>
            </p:txBody>
          </p:sp>
        </p:grpSp>
      </p:grpSp>
      <p:grpSp>
        <p:nvGrpSpPr>
          <p:cNvPr id="5" name="Group 4"/>
          <p:cNvGrpSpPr/>
          <p:nvPr/>
        </p:nvGrpSpPr>
        <p:grpSpPr>
          <a:xfrm>
            <a:off x="582159" y="3103737"/>
            <a:ext cx="3150054" cy="1463040"/>
            <a:chOff x="580571" y="3103737"/>
            <a:chExt cx="3150054" cy="1463040"/>
          </a:xfrm>
        </p:grpSpPr>
        <p:sp>
          <p:nvSpPr>
            <p:cNvPr id="14" name="Rectangle 13"/>
            <p:cNvSpPr/>
            <p:nvPr>
              <p:custDataLst>
                <p:tags r:id="rId8"/>
              </p:custDataLst>
            </p:nvPr>
          </p:nvSpPr>
          <p:spPr bwMode="auto">
            <a:xfrm>
              <a:off x="580571" y="3103737"/>
              <a:ext cx="3150054" cy="14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371600" tIns="45718" rIns="91440" bIns="45718" numCol="1" rtlCol="0" anchor="ctr" anchorCtr="0" compatLnSpc="1">
              <a:prstTxWarp prst="textNoShape">
                <a:avLst/>
              </a:prstTxWarp>
            </a:bodyPr>
            <a:lstStyle/>
            <a:p>
              <a:pPr defTabSz="913788" fontAlgn="base">
                <a:spcBef>
                  <a:spcPct val="0"/>
                </a:spcBef>
                <a:spcAft>
                  <a:spcPct val="0"/>
                </a:spcAft>
              </a:pPr>
              <a:r>
                <a:rPr lang="en-US" dirty="0">
                  <a:ln>
                    <a:solidFill>
                      <a:srgbClr val="FFFFFF">
                        <a:alpha val="0"/>
                      </a:srgbClr>
                    </a:solidFill>
                  </a:ln>
                  <a:solidFill>
                    <a:srgbClr val="FFFFFF"/>
                  </a:solidFill>
                </a:rPr>
                <a:t>ENTERPRISE</a:t>
              </a:r>
            </a:p>
            <a:p>
              <a:pPr defTabSz="913788" fontAlgn="base">
                <a:spcBef>
                  <a:spcPct val="0"/>
                </a:spcBef>
                <a:spcAft>
                  <a:spcPct val="0"/>
                </a:spcAft>
              </a:pPr>
              <a:r>
                <a:rPr lang="en-US" dirty="0">
                  <a:ln>
                    <a:solidFill>
                      <a:srgbClr val="FFFFFF">
                        <a:alpha val="0"/>
                      </a:srgbClr>
                    </a:solidFill>
                  </a:ln>
                  <a:solidFill>
                    <a:srgbClr val="FFFFFF"/>
                  </a:solidFill>
                </a:rPr>
                <a:t>READY</a:t>
              </a:r>
            </a:p>
          </p:txBody>
        </p:sp>
        <p:sp>
          <p:nvSpPr>
            <p:cNvPr id="19" name="Freeform 78"/>
            <p:cNvSpPr>
              <a:spLocks noEditPoints="1"/>
            </p:cNvSpPr>
            <p:nvPr/>
          </p:nvSpPr>
          <p:spPr bwMode="black">
            <a:xfrm>
              <a:off x="861050" y="3409697"/>
              <a:ext cx="889350" cy="851121"/>
            </a:xfrm>
            <a:custGeom>
              <a:avLst/>
              <a:gdLst>
                <a:gd name="T0" fmla="*/ 1448 w 2291"/>
                <a:gd name="T1" fmla="*/ 923 h 2197"/>
                <a:gd name="T2" fmla="*/ 1464 w 2291"/>
                <a:gd name="T3" fmla="*/ 1048 h 2197"/>
                <a:gd name="T4" fmla="*/ 1622 w 2291"/>
                <a:gd name="T5" fmla="*/ 1225 h 2197"/>
                <a:gd name="T6" fmla="*/ 1522 w 2291"/>
                <a:gd name="T7" fmla="*/ 1149 h 2197"/>
                <a:gd name="T8" fmla="*/ 1622 w 2291"/>
                <a:gd name="T9" fmla="*/ 1225 h 2197"/>
                <a:gd name="T10" fmla="*/ 769 w 2291"/>
                <a:gd name="T11" fmla="*/ 1149 h 2197"/>
                <a:gd name="T12" fmla="*/ 669 w 2291"/>
                <a:gd name="T13" fmla="*/ 1225 h 2197"/>
                <a:gd name="T14" fmla="*/ 828 w 2291"/>
                <a:gd name="T15" fmla="*/ 1048 h 2197"/>
                <a:gd name="T16" fmla="*/ 844 w 2291"/>
                <a:gd name="T17" fmla="*/ 923 h 2197"/>
                <a:gd name="T18" fmla="*/ 828 w 2291"/>
                <a:gd name="T19" fmla="*/ 1048 h 2197"/>
                <a:gd name="T20" fmla="*/ 1390 w 2291"/>
                <a:gd name="T21" fmla="*/ 540 h 2197"/>
                <a:gd name="T22" fmla="*/ 1493 w 2291"/>
                <a:gd name="T23" fmla="*/ 103 h 2197"/>
                <a:gd name="T24" fmla="*/ 902 w 2291"/>
                <a:gd name="T25" fmla="*/ 0 h 2197"/>
                <a:gd name="T26" fmla="*/ 799 w 2291"/>
                <a:gd name="T27" fmla="*/ 437 h 2197"/>
                <a:gd name="T28" fmla="*/ 859 w 2291"/>
                <a:gd name="T29" fmla="*/ 103 h 2197"/>
                <a:gd name="T30" fmla="*/ 1390 w 2291"/>
                <a:gd name="T31" fmla="*/ 60 h 2197"/>
                <a:gd name="T32" fmla="*/ 1433 w 2291"/>
                <a:gd name="T33" fmla="*/ 437 h 2197"/>
                <a:gd name="T34" fmla="*/ 902 w 2291"/>
                <a:gd name="T35" fmla="*/ 480 h 2197"/>
                <a:gd name="T36" fmla="*/ 859 w 2291"/>
                <a:gd name="T37" fmla="*/ 103 h 2197"/>
                <a:gd name="T38" fmla="*/ 1614 w 2291"/>
                <a:gd name="T39" fmla="*/ 824 h 2197"/>
                <a:gd name="T40" fmla="*/ 1640 w 2291"/>
                <a:gd name="T41" fmla="*/ 786 h 2197"/>
                <a:gd name="T42" fmla="*/ 1499 w 2291"/>
                <a:gd name="T43" fmla="*/ 596 h 2197"/>
                <a:gd name="T44" fmla="*/ 835 w 2291"/>
                <a:gd name="T45" fmla="*/ 576 h 2197"/>
                <a:gd name="T46" fmla="*/ 669 w 2291"/>
                <a:gd name="T47" fmla="*/ 741 h 2197"/>
                <a:gd name="T48" fmla="*/ 652 w 2291"/>
                <a:gd name="T49" fmla="*/ 798 h 2197"/>
                <a:gd name="T50" fmla="*/ 1450 w 2291"/>
                <a:gd name="T51" fmla="*/ 1476 h 2197"/>
                <a:gd name="T52" fmla="*/ 1554 w 2291"/>
                <a:gd name="T53" fmla="*/ 1913 h 2197"/>
                <a:gd name="T54" fmla="*/ 2144 w 2291"/>
                <a:gd name="T55" fmla="*/ 1810 h 2197"/>
                <a:gd name="T56" fmla="*/ 2041 w 2291"/>
                <a:gd name="T57" fmla="*/ 1373 h 2197"/>
                <a:gd name="T58" fmla="*/ 1450 w 2291"/>
                <a:gd name="T59" fmla="*/ 1476 h 2197"/>
                <a:gd name="T60" fmla="*/ 2084 w 2291"/>
                <a:gd name="T61" fmla="*/ 1810 h 2197"/>
                <a:gd name="T62" fmla="*/ 1554 w 2291"/>
                <a:gd name="T63" fmla="*/ 1853 h 2197"/>
                <a:gd name="T64" fmla="*/ 1511 w 2291"/>
                <a:gd name="T65" fmla="*/ 1476 h 2197"/>
                <a:gd name="T66" fmla="*/ 2041 w 2291"/>
                <a:gd name="T67" fmla="*/ 1433 h 2197"/>
                <a:gd name="T68" fmla="*/ 2275 w 2291"/>
                <a:gd name="T69" fmla="*/ 2114 h 2197"/>
                <a:gd name="T70" fmla="*/ 2108 w 2291"/>
                <a:gd name="T71" fmla="*/ 1949 h 2197"/>
                <a:gd name="T72" fmla="*/ 1444 w 2291"/>
                <a:gd name="T73" fmla="*/ 1969 h 2197"/>
                <a:gd name="T74" fmla="*/ 1304 w 2291"/>
                <a:gd name="T75" fmla="*/ 2159 h 2197"/>
                <a:gd name="T76" fmla="*/ 1329 w 2291"/>
                <a:gd name="T77" fmla="*/ 2197 h 2197"/>
                <a:gd name="T78" fmla="*/ 2291 w 2291"/>
                <a:gd name="T79" fmla="*/ 2171 h 2197"/>
                <a:gd name="T80" fmla="*/ 2275 w 2291"/>
                <a:gd name="T81" fmla="*/ 2114 h 2197"/>
                <a:gd name="T82" fmla="*/ 738 w 2291"/>
                <a:gd name="T83" fmla="*/ 1913 h 2197"/>
                <a:gd name="T84" fmla="*/ 841 w 2291"/>
                <a:gd name="T85" fmla="*/ 1476 h 2197"/>
                <a:gd name="T86" fmla="*/ 250 w 2291"/>
                <a:gd name="T87" fmla="*/ 1373 h 2197"/>
                <a:gd name="T88" fmla="*/ 147 w 2291"/>
                <a:gd name="T89" fmla="*/ 1810 h 2197"/>
                <a:gd name="T90" fmla="*/ 207 w 2291"/>
                <a:gd name="T91" fmla="*/ 1476 h 2197"/>
                <a:gd name="T92" fmla="*/ 738 w 2291"/>
                <a:gd name="T93" fmla="*/ 1433 h 2197"/>
                <a:gd name="T94" fmla="*/ 781 w 2291"/>
                <a:gd name="T95" fmla="*/ 1810 h 2197"/>
                <a:gd name="T96" fmla="*/ 250 w 2291"/>
                <a:gd name="T97" fmla="*/ 1853 h 2197"/>
                <a:gd name="T98" fmla="*/ 207 w 2291"/>
                <a:gd name="T99" fmla="*/ 1476 h 2197"/>
                <a:gd name="T100" fmla="*/ 805 w 2291"/>
                <a:gd name="T101" fmla="*/ 1949 h 2197"/>
                <a:gd name="T102" fmla="*/ 141 w 2291"/>
                <a:gd name="T103" fmla="*/ 1969 h 2197"/>
                <a:gd name="T104" fmla="*/ 0 w 2291"/>
                <a:gd name="T105" fmla="*/ 2159 h 2197"/>
                <a:gd name="T106" fmla="*/ 26 w 2291"/>
                <a:gd name="T107" fmla="*/ 2197 h 2197"/>
                <a:gd name="T108" fmla="*/ 988 w 2291"/>
                <a:gd name="T109" fmla="*/ 2171 h 2197"/>
                <a:gd name="T110" fmla="*/ 971 w 2291"/>
                <a:gd name="T111" fmla="*/ 2114 h 2197"/>
                <a:gd name="T112" fmla="*/ 971 w 2291"/>
                <a:gd name="T113" fmla="*/ 1659 h 2197"/>
                <a:gd name="T114" fmla="*/ 1088 w 2291"/>
                <a:gd name="T115" fmla="*/ 1610 h 2197"/>
                <a:gd name="T116" fmla="*/ 971 w 2291"/>
                <a:gd name="T117" fmla="*/ 1659 h 2197"/>
                <a:gd name="T118" fmla="*/ 1204 w 2291"/>
                <a:gd name="T119" fmla="*/ 1610 h 2197"/>
                <a:gd name="T120" fmla="*/ 1320 w 2291"/>
                <a:gd name="T121" fmla="*/ 1659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91" h="2197">
                  <a:moveTo>
                    <a:pt x="1506" y="1023"/>
                  </a:moveTo>
                  <a:cubicBezTo>
                    <a:pt x="1448" y="923"/>
                    <a:pt x="1448" y="923"/>
                    <a:pt x="1448" y="923"/>
                  </a:cubicBezTo>
                  <a:cubicBezTo>
                    <a:pt x="1406" y="947"/>
                    <a:pt x="1406" y="947"/>
                    <a:pt x="1406" y="947"/>
                  </a:cubicBezTo>
                  <a:cubicBezTo>
                    <a:pt x="1464" y="1048"/>
                    <a:pt x="1464" y="1048"/>
                    <a:pt x="1464" y="1048"/>
                  </a:cubicBezTo>
                  <a:lnTo>
                    <a:pt x="1506" y="1023"/>
                  </a:lnTo>
                  <a:close/>
                  <a:moveTo>
                    <a:pt x="1622" y="1225"/>
                  </a:moveTo>
                  <a:cubicBezTo>
                    <a:pt x="1564" y="1124"/>
                    <a:pt x="1564" y="1124"/>
                    <a:pt x="1564" y="1124"/>
                  </a:cubicBezTo>
                  <a:cubicBezTo>
                    <a:pt x="1522" y="1149"/>
                    <a:pt x="1522" y="1149"/>
                    <a:pt x="1522" y="1149"/>
                  </a:cubicBezTo>
                  <a:cubicBezTo>
                    <a:pt x="1580" y="1249"/>
                    <a:pt x="1580" y="1249"/>
                    <a:pt x="1580" y="1249"/>
                  </a:cubicBezTo>
                  <a:lnTo>
                    <a:pt x="1622" y="1225"/>
                  </a:lnTo>
                  <a:close/>
                  <a:moveTo>
                    <a:pt x="711" y="1249"/>
                  </a:moveTo>
                  <a:cubicBezTo>
                    <a:pt x="769" y="1149"/>
                    <a:pt x="769" y="1149"/>
                    <a:pt x="769" y="1149"/>
                  </a:cubicBezTo>
                  <a:cubicBezTo>
                    <a:pt x="727" y="1124"/>
                    <a:pt x="727" y="1124"/>
                    <a:pt x="727" y="1124"/>
                  </a:cubicBezTo>
                  <a:cubicBezTo>
                    <a:pt x="669" y="1225"/>
                    <a:pt x="669" y="1225"/>
                    <a:pt x="669" y="1225"/>
                  </a:cubicBezTo>
                  <a:lnTo>
                    <a:pt x="711" y="1249"/>
                  </a:lnTo>
                  <a:close/>
                  <a:moveTo>
                    <a:pt x="828" y="1048"/>
                  </a:moveTo>
                  <a:cubicBezTo>
                    <a:pt x="886" y="947"/>
                    <a:pt x="886" y="947"/>
                    <a:pt x="886" y="947"/>
                  </a:cubicBezTo>
                  <a:cubicBezTo>
                    <a:pt x="844" y="923"/>
                    <a:pt x="844" y="923"/>
                    <a:pt x="844" y="923"/>
                  </a:cubicBezTo>
                  <a:cubicBezTo>
                    <a:pt x="786" y="1023"/>
                    <a:pt x="786" y="1023"/>
                    <a:pt x="786" y="1023"/>
                  </a:cubicBezTo>
                  <a:lnTo>
                    <a:pt x="828" y="1048"/>
                  </a:lnTo>
                  <a:close/>
                  <a:moveTo>
                    <a:pt x="902" y="540"/>
                  </a:moveTo>
                  <a:cubicBezTo>
                    <a:pt x="1390" y="540"/>
                    <a:pt x="1390" y="540"/>
                    <a:pt x="1390" y="540"/>
                  </a:cubicBezTo>
                  <a:cubicBezTo>
                    <a:pt x="1447" y="540"/>
                    <a:pt x="1493" y="494"/>
                    <a:pt x="1493" y="437"/>
                  </a:cubicBezTo>
                  <a:cubicBezTo>
                    <a:pt x="1493" y="103"/>
                    <a:pt x="1493" y="103"/>
                    <a:pt x="1493" y="103"/>
                  </a:cubicBezTo>
                  <a:cubicBezTo>
                    <a:pt x="1493" y="46"/>
                    <a:pt x="1447" y="0"/>
                    <a:pt x="1390" y="0"/>
                  </a:cubicBezTo>
                  <a:cubicBezTo>
                    <a:pt x="902" y="0"/>
                    <a:pt x="902" y="0"/>
                    <a:pt x="902" y="0"/>
                  </a:cubicBezTo>
                  <a:cubicBezTo>
                    <a:pt x="845" y="0"/>
                    <a:pt x="799" y="46"/>
                    <a:pt x="799" y="103"/>
                  </a:cubicBezTo>
                  <a:cubicBezTo>
                    <a:pt x="799" y="437"/>
                    <a:pt x="799" y="437"/>
                    <a:pt x="799" y="437"/>
                  </a:cubicBezTo>
                  <a:cubicBezTo>
                    <a:pt x="799" y="494"/>
                    <a:pt x="845" y="540"/>
                    <a:pt x="902" y="540"/>
                  </a:cubicBezTo>
                  <a:close/>
                  <a:moveTo>
                    <a:pt x="859" y="103"/>
                  </a:moveTo>
                  <a:cubicBezTo>
                    <a:pt x="859" y="79"/>
                    <a:pt x="878" y="60"/>
                    <a:pt x="902" y="60"/>
                  </a:cubicBezTo>
                  <a:cubicBezTo>
                    <a:pt x="1390" y="60"/>
                    <a:pt x="1390" y="60"/>
                    <a:pt x="1390" y="60"/>
                  </a:cubicBezTo>
                  <a:cubicBezTo>
                    <a:pt x="1413" y="60"/>
                    <a:pt x="1433" y="79"/>
                    <a:pt x="1433" y="103"/>
                  </a:cubicBezTo>
                  <a:cubicBezTo>
                    <a:pt x="1433" y="437"/>
                    <a:pt x="1433" y="437"/>
                    <a:pt x="1433" y="437"/>
                  </a:cubicBezTo>
                  <a:cubicBezTo>
                    <a:pt x="1433" y="461"/>
                    <a:pt x="1413" y="480"/>
                    <a:pt x="1390" y="480"/>
                  </a:cubicBezTo>
                  <a:cubicBezTo>
                    <a:pt x="902" y="480"/>
                    <a:pt x="902" y="480"/>
                    <a:pt x="902" y="480"/>
                  </a:cubicBezTo>
                  <a:cubicBezTo>
                    <a:pt x="878" y="480"/>
                    <a:pt x="859" y="461"/>
                    <a:pt x="859" y="437"/>
                  </a:cubicBezTo>
                  <a:lnTo>
                    <a:pt x="859" y="103"/>
                  </a:lnTo>
                  <a:close/>
                  <a:moveTo>
                    <a:pt x="678" y="824"/>
                  </a:moveTo>
                  <a:cubicBezTo>
                    <a:pt x="1614" y="824"/>
                    <a:pt x="1614" y="824"/>
                    <a:pt x="1614" y="824"/>
                  </a:cubicBezTo>
                  <a:cubicBezTo>
                    <a:pt x="1628" y="824"/>
                    <a:pt x="1640" y="812"/>
                    <a:pt x="1640" y="798"/>
                  </a:cubicBezTo>
                  <a:cubicBezTo>
                    <a:pt x="1640" y="786"/>
                    <a:pt x="1640" y="786"/>
                    <a:pt x="1640" y="786"/>
                  </a:cubicBezTo>
                  <a:cubicBezTo>
                    <a:pt x="1640" y="772"/>
                    <a:pt x="1632" y="752"/>
                    <a:pt x="1623" y="741"/>
                  </a:cubicBezTo>
                  <a:cubicBezTo>
                    <a:pt x="1499" y="596"/>
                    <a:pt x="1499" y="596"/>
                    <a:pt x="1499" y="596"/>
                  </a:cubicBezTo>
                  <a:cubicBezTo>
                    <a:pt x="1490" y="585"/>
                    <a:pt x="1471" y="576"/>
                    <a:pt x="1457" y="576"/>
                  </a:cubicBezTo>
                  <a:cubicBezTo>
                    <a:pt x="835" y="576"/>
                    <a:pt x="835" y="576"/>
                    <a:pt x="835" y="576"/>
                  </a:cubicBezTo>
                  <a:cubicBezTo>
                    <a:pt x="821" y="576"/>
                    <a:pt x="802" y="585"/>
                    <a:pt x="792" y="596"/>
                  </a:cubicBezTo>
                  <a:cubicBezTo>
                    <a:pt x="669" y="741"/>
                    <a:pt x="669" y="741"/>
                    <a:pt x="669" y="741"/>
                  </a:cubicBezTo>
                  <a:cubicBezTo>
                    <a:pt x="659" y="752"/>
                    <a:pt x="652" y="772"/>
                    <a:pt x="652" y="786"/>
                  </a:cubicBezTo>
                  <a:cubicBezTo>
                    <a:pt x="652" y="798"/>
                    <a:pt x="652" y="798"/>
                    <a:pt x="652" y="798"/>
                  </a:cubicBezTo>
                  <a:cubicBezTo>
                    <a:pt x="652" y="812"/>
                    <a:pt x="664" y="824"/>
                    <a:pt x="678" y="824"/>
                  </a:cubicBezTo>
                  <a:close/>
                  <a:moveTo>
                    <a:pt x="1450" y="1476"/>
                  </a:moveTo>
                  <a:cubicBezTo>
                    <a:pt x="1450" y="1810"/>
                    <a:pt x="1450" y="1810"/>
                    <a:pt x="1450" y="1810"/>
                  </a:cubicBezTo>
                  <a:cubicBezTo>
                    <a:pt x="1450" y="1867"/>
                    <a:pt x="1497" y="1913"/>
                    <a:pt x="1554" y="1913"/>
                  </a:cubicBezTo>
                  <a:cubicBezTo>
                    <a:pt x="2041" y="1913"/>
                    <a:pt x="2041" y="1913"/>
                    <a:pt x="2041" y="1913"/>
                  </a:cubicBezTo>
                  <a:cubicBezTo>
                    <a:pt x="2098" y="1913"/>
                    <a:pt x="2144" y="1867"/>
                    <a:pt x="2144" y="1810"/>
                  </a:cubicBezTo>
                  <a:cubicBezTo>
                    <a:pt x="2144" y="1476"/>
                    <a:pt x="2144" y="1476"/>
                    <a:pt x="2144" y="1476"/>
                  </a:cubicBezTo>
                  <a:cubicBezTo>
                    <a:pt x="2144" y="1419"/>
                    <a:pt x="2098" y="1373"/>
                    <a:pt x="2041" y="1373"/>
                  </a:cubicBezTo>
                  <a:cubicBezTo>
                    <a:pt x="1554" y="1373"/>
                    <a:pt x="1554" y="1373"/>
                    <a:pt x="1554" y="1373"/>
                  </a:cubicBezTo>
                  <a:cubicBezTo>
                    <a:pt x="1497" y="1373"/>
                    <a:pt x="1450" y="1419"/>
                    <a:pt x="1450" y="1476"/>
                  </a:cubicBezTo>
                  <a:close/>
                  <a:moveTo>
                    <a:pt x="2084" y="1476"/>
                  </a:moveTo>
                  <a:cubicBezTo>
                    <a:pt x="2084" y="1810"/>
                    <a:pt x="2084" y="1810"/>
                    <a:pt x="2084" y="1810"/>
                  </a:cubicBezTo>
                  <a:cubicBezTo>
                    <a:pt x="2084" y="1834"/>
                    <a:pt x="2065" y="1853"/>
                    <a:pt x="2041" y="1853"/>
                  </a:cubicBezTo>
                  <a:cubicBezTo>
                    <a:pt x="1554" y="1853"/>
                    <a:pt x="1554" y="1853"/>
                    <a:pt x="1554" y="1853"/>
                  </a:cubicBezTo>
                  <a:cubicBezTo>
                    <a:pt x="1530" y="1853"/>
                    <a:pt x="1511" y="1834"/>
                    <a:pt x="1511" y="1810"/>
                  </a:cubicBezTo>
                  <a:cubicBezTo>
                    <a:pt x="1511" y="1476"/>
                    <a:pt x="1511" y="1476"/>
                    <a:pt x="1511" y="1476"/>
                  </a:cubicBezTo>
                  <a:cubicBezTo>
                    <a:pt x="1511" y="1452"/>
                    <a:pt x="1530" y="1433"/>
                    <a:pt x="1554" y="1433"/>
                  </a:cubicBezTo>
                  <a:cubicBezTo>
                    <a:pt x="2041" y="1433"/>
                    <a:pt x="2041" y="1433"/>
                    <a:pt x="2041" y="1433"/>
                  </a:cubicBezTo>
                  <a:cubicBezTo>
                    <a:pt x="2065" y="1433"/>
                    <a:pt x="2084" y="1452"/>
                    <a:pt x="2084" y="1476"/>
                  </a:cubicBezTo>
                  <a:close/>
                  <a:moveTo>
                    <a:pt x="2275" y="2114"/>
                  </a:moveTo>
                  <a:cubicBezTo>
                    <a:pt x="2151" y="1969"/>
                    <a:pt x="2151" y="1969"/>
                    <a:pt x="2151" y="1969"/>
                  </a:cubicBezTo>
                  <a:cubicBezTo>
                    <a:pt x="2142" y="1958"/>
                    <a:pt x="2123" y="1949"/>
                    <a:pt x="2108" y="1949"/>
                  </a:cubicBezTo>
                  <a:cubicBezTo>
                    <a:pt x="1486" y="1949"/>
                    <a:pt x="1486" y="1949"/>
                    <a:pt x="1486" y="1949"/>
                  </a:cubicBezTo>
                  <a:cubicBezTo>
                    <a:pt x="1472" y="1949"/>
                    <a:pt x="1453" y="1958"/>
                    <a:pt x="1444" y="1969"/>
                  </a:cubicBezTo>
                  <a:cubicBezTo>
                    <a:pt x="1320" y="2114"/>
                    <a:pt x="1320" y="2114"/>
                    <a:pt x="1320" y="2114"/>
                  </a:cubicBezTo>
                  <a:cubicBezTo>
                    <a:pt x="1311" y="2125"/>
                    <a:pt x="1304" y="2145"/>
                    <a:pt x="1304" y="2159"/>
                  </a:cubicBezTo>
                  <a:cubicBezTo>
                    <a:pt x="1304" y="2171"/>
                    <a:pt x="1304" y="2171"/>
                    <a:pt x="1304" y="2171"/>
                  </a:cubicBezTo>
                  <a:cubicBezTo>
                    <a:pt x="1304" y="2185"/>
                    <a:pt x="1315" y="2197"/>
                    <a:pt x="1329" y="2197"/>
                  </a:cubicBezTo>
                  <a:cubicBezTo>
                    <a:pt x="2265" y="2197"/>
                    <a:pt x="2265" y="2197"/>
                    <a:pt x="2265" y="2197"/>
                  </a:cubicBezTo>
                  <a:cubicBezTo>
                    <a:pt x="2280" y="2197"/>
                    <a:pt x="2291" y="2185"/>
                    <a:pt x="2291" y="2171"/>
                  </a:cubicBezTo>
                  <a:cubicBezTo>
                    <a:pt x="2291" y="2159"/>
                    <a:pt x="2291" y="2159"/>
                    <a:pt x="2291" y="2159"/>
                  </a:cubicBezTo>
                  <a:cubicBezTo>
                    <a:pt x="2291" y="2145"/>
                    <a:pt x="2284" y="2125"/>
                    <a:pt x="2275" y="2114"/>
                  </a:cubicBezTo>
                  <a:close/>
                  <a:moveTo>
                    <a:pt x="250" y="1913"/>
                  </a:moveTo>
                  <a:cubicBezTo>
                    <a:pt x="738" y="1913"/>
                    <a:pt x="738" y="1913"/>
                    <a:pt x="738" y="1913"/>
                  </a:cubicBezTo>
                  <a:cubicBezTo>
                    <a:pt x="795" y="1913"/>
                    <a:pt x="841" y="1867"/>
                    <a:pt x="841" y="1810"/>
                  </a:cubicBezTo>
                  <a:cubicBezTo>
                    <a:pt x="841" y="1476"/>
                    <a:pt x="841" y="1476"/>
                    <a:pt x="841" y="1476"/>
                  </a:cubicBezTo>
                  <a:cubicBezTo>
                    <a:pt x="841" y="1419"/>
                    <a:pt x="795" y="1373"/>
                    <a:pt x="738" y="1373"/>
                  </a:cubicBezTo>
                  <a:cubicBezTo>
                    <a:pt x="250" y="1373"/>
                    <a:pt x="250" y="1373"/>
                    <a:pt x="250" y="1373"/>
                  </a:cubicBezTo>
                  <a:cubicBezTo>
                    <a:pt x="193" y="1373"/>
                    <a:pt x="147" y="1419"/>
                    <a:pt x="147" y="1476"/>
                  </a:cubicBezTo>
                  <a:cubicBezTo>
                    <a:pt x="147" y="1810"/>
                    <a:pt x="147" y="1810"/>
                    <a:pt x="147" y="1810"/>
                  </a:cubicBezTo>
                  <a:cubicBezTo>
                    <a:pt x="147" y="1867"/>
                    <a:pt x="193" y="1913"/>
                    <a:pt x="250" y="1913"/>
                  </a:cubicBezTo>
                  <a:close/>
                  <a:moveTo>
                    <a:pt x="207" y="1476"/>
                  </a:moveTo>
                  <a:cubicBezTo>
                    <a:pt x="207" y="1452"/>
                    <a:pt x="227" y="1433"/>
                    <a:pt x="250" y="1433"/>
                  </a:cubicBezTo>
                  <a:cubicBezTo>
                    <a:pt x="738" y="1433"/>
                    <a:pt x="738" y="1433"/>
                    <a:pt x="738" y="1433"/>
                  </a:cubicBezTo>
                  <a:cubicBezTo>
                    <a:pt x="762" y="1433"/>
                    <a:pt x="781" y="1452"/>
                    <a:pt x="781" y="1476"/>
                  </a:cubicBezTo>
                  <a:cubicBezTo>
                    <a:pt x="781" y="1810"/>
                    <a:pt x="781" y="1810"/>
                    <a:pt x="781" y="1810"/>
                  </a:cubicBezTo>
                  <a:cubicBezTo>
                    <a:pt x="781" y="1834"/>
                    <a:pt x="762" y="1853"/>
                    <a:pt x="738" y="1853"/>
                  </a:cubicBezTo>
                  <a:cubicBezTo>
                    <a:pt x="250" y="1853"/>
                    <a:pt x="250" y="1853"/>
                    <a:pt x="250" y="1853"/>
                  </a:cubicBezTo>
                  <a:cubicBezTo>
                    <a:pt x="227" y="1853"/>
                    <a:pt x="207" y="1834"/>
                    <a:pt x="207" y="1810"/>
                  </a:cubicBezTo>
                  <a:lnTo>
                    <a:pt x="207" y="1476"/>
                  </a:lnTo>
                  <a:close/>
                  <a:moveTo>
                    <a:pt x="848" y="1969"/>
                  </a:moveTo>
                  <a:cubicBezTo>
                    <a:pt x="838" y="1958"/>
                    <a:pt x="819" y="1949"/>
                    <a:pt x="805" y="1949"/>
                  </a:cubicBezTo>
                  <a:cubicBezTo>
                    <a:pt x="183" y="1949"/>
                    <a:pt x="183" y="1949"/>
                    <a:pt x="183" y="1949"/>
                  </a:cubicBezTo>
                  <a:cubicBezTo>
                    <a:pt x="169" y="1949"/>
                    <a:pt x="150" y="1958"/>
                    <a:pt x="141" y="1969"/>
                  </a:cubicBezTo>
                  <a:cubicBezTo>
                    <a:pt x="17" y="2114"/>
                    <a:pt x="17" y="2114"/>
                    <a:pt x="17" y="2114"/>
                  </a:cubicBezTo>
                  <a:cubicBezTo>
                    <a:pt x="8" y="2125"/>
                    <a:pt x="0" y="2145"/>
                    <a:pt x="0" y="2159"/>
                  </a:cubicBezTo>
                  <a:cubicBezTo>
                    <a:pt x="0" y="2171"/>
                    <a:pt x="0" y="2171"/>
                    <a:pt x="0" y="2171"/>
                  </a:cubicBezTo>
                  <a:cubicBezTo>
                    <a:pt x="0" y="2185"/>
                    <a:pt x="12" y="2197"/>
                    <a:pt x="26" y="2197"/>
                  </a:cubicBezTo>
                  <a:cubicBezTo>
                    <a:pt x="962" y="2197"/>
                    <a:pt x="962" y="2197"/>
                    <a:pt x="962" y="2197"/>
                  </a:cubicBezTo>
                  <a:cubicBezTo>
                    <a:pt x="977" y="2197"/>
                    <a:pt x="988" y="2185"/>
                    <a:pt x="988" y="2171"/>
                  </a:cubicBezTo>
                  <a:cubicBezTo>
                    <a:pt x="988" y="2159"/>
                    <a:pt x="988" y="2159"/>
                    <a:pt x="988" y="2159"/>
                  </a:cubicBezTo>
                  <a:cubicBezTo>
                    <a:pt x="988" y="2145"/>
                    <a:pt x="981" y="2125"/>
                    <a:pt x="971" y="2114"/>
                  </a:cubicBezTo>
                  <a:lnTo>
                    <a:pt x="848" y="1969"/>
                  </a:lnTo>
                  <a:close/>
                  <a:moveTo>
                    <a:pt x="971" y="1659"/>
                  </a:moveTo>
                  <a:cubicBezTo>
                    <a:pt x="1088" y="1659"/>
                    <a:pt x="1088" y="1659"/>
                    <a:pt x="1088" y="1659"/>
                  </a:cubicBezTo>
                  <a:cubicBezTo>
                    <a:pt x="1088" y="1610"/>
                    <a:pt x="1088" y="1610"/>
                    <a:pt x="1088" y="1610"/>
                  </a:cubicBezTo>
                  <a:cubicBezTo>
                    <a:pt x="971" y="1610"/>
                    <a:pt x="971" y="1610"/>
                    <a:pt x="971" y="1610"/>
                  </a:cubicBezTo>
                  <a:lnTo>
                    <a:pt x="971" y="1659"/>
                  </a:lnTo>
                  <a:close/>
                  <a:moveTo>
                    <a:pt x="1320" y="1610"/>
                  </a:moveTo>
                  <a:cubicBezTo>
                    <a:pt x="1204" y="1610"/>
                    <a:pt x="1204" y="1610"/>
                    <a:pt x="1204" y="1610"/>
                  </a:cubicBezTo>
                  <a:cubicBezTo>
                    <a:pt x="1204" y="1659"/>
                    <a:pt x="1204" y="1659"/>
                    <a:pt x="1204" y="1659"/>
                  </a:cubicBezTo>
                  <a:cubicBezTo>
                    <a:pt x="1320" y="1659"/>
                    <a:pt x="1320" y="1659"/>
                    <a:pt x="1320" y="1659"/>
                  </a:cubicBezTo>
                  <a:lnTo>
                    <a:pt x="1320" y="1610"/>
                  </a:ln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00B0F0"/>
                </a:solidFill>
              </a:endParaRPr>
            </a:p>
          </p:txBody>
        </p:sp>
      </p:grpSp>
      <p:grpSp>
        <p:nvGrpSpPr>
          <p:cNvPr id="6" name="Group 5"/>
          <p:cNvGrpSpPr/>
          <p:nvPr/>
        </p:nvGrpSpPr>
        <p:grpSpPr>
          <a:xfrm>
            <a:off x="582159" y="4786660"/>
            <a:ext cx="3150054" cy="1463040"/>
            <a:chOff x="580571" y="4786660"/>
            <a:chExt cx="3150054" cy="1463040"/>
          </a:xfrm>
        </p:grpSpPr>
        <p:sp>
          <p:nvSpPr>
            <p:cNvPr id="16" name="Rectangle 15"/>
            <p:cNvSpPr/>
            <p:nvPr>
              <p:custDataLst>
                <p:tags r:id="rId7"/>
              </p:custDataLst>
            </p:nvPr>
          </p:nvSpPr>
          <p:spPr bwMode="auto">
            <a:xfrm>
              <a:off x="580571" y="4786660"/>
              <a:ext cx="3150054" cy="14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371600" tIns="45718" rIns="91440" bIns="45718" numCol="1" rtlCol="0" anchor="ctr" anchorCtr="0" compatLnSpc="1">
              <a:prstTxWarp prst="textNoShape">
                <a:avLst/>
              </a:prstTxWarp>
            </a:bodyPr>
            <a:lstStyle/>
            <a:p>
              <a:pPr defTabSz="913788" fontAlgn="base">
                <a:spcBef>
                  <a:spcPct val="0"/>
                </a:spcBef>
                <a:spcAft>
                  <a:spcPct val="0"/>
                </a:spcAft>
              </a:pPr>
              <a:r>
                <a:rPr lang="en-US" dirty="0">
                  <a:ln>
                    <a:solidFill>
                      <a:srgbClr val="FFFFFF">
                        <a:alpha val="0"/>
                      </a:srgbClr>
                    </a:solidFill>
                  </a:ln>
                  <a:solidFill>
                    <a:srgbClr val="FFFFFF"/>
                  </a:solidFill>
                </a:rPr>
                <a:t>BROADER</a:t>
              </a:r>
            </a:p>
            <a:p>
              <a:pPr defTabSz="913788" fontAlgn="base">
                <a:spcBef>
                  <a:spcPct val="0"/>
                </a:spcBef>
                <a:spcAft>
                  <a:spcPct val="0"/>
                </a:spcAft>
              </a:pPr>
              <a:r>
                <a:rPr lang="en-US" dirty="0">
                  <a:ln>
                    <a:solidFill>
                      <a:srgbClr val="FFFFFF">
                        <a:alpha val="0"/>
                      </a:srgbClr>
                    </a:solidFill>
                  </a:ln>
                  <a:solidFill>
                    <a:srgbClr val="FFFFFF"/>
                  </a:solidFill>
                </a:rPr>
                <a:t>ACCESS</a:t>
              </a:r>
            </a:p>
          </p:txBody>
        </p:sp>
        <p:sp>
          <p:nvSpPr>
            <p:cNvPr id="20" name="Freeform 73"/>
            <p:cNvSpPr>
              <a:spLocks noEditPoints="1"/>
            </p:cNvSpPr>
            <p:nvPr/>
          </p:nvSpPr>
          <p:spPr bwMode="black">
            <a:xfrm>
              <a:off x="784238" y="5014754"/>
              <a:ext cx="1042974" cy="1006854"/>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solidFill>
                  <a:srgbClr val="00B0F0"/>
                </a:solidFill>
              </a:endParaRPr>
            </a:p>
          </p:txBody>
        </p:sp>
      </p:grpSp>
    </p:spTree>
    <p:extLst>
      <p:ext uri="{BB962C8B-B14F-4D97-AF65-F5344CB8AC3E}">
        <p14:creationId xmlns:p14="http://schemas.microsoft.com/office/powerpoint/2010/main" val="263043866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1000"/>
                                        <p:tgtEl>
                                          <p:spTgt spid="11"/>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left)">
                                      <p:cBhvr>
                                        <p:cTn id="19" dur="1000"/>
                                        <p:tgtEl>
                                          <p:spTgt spid="13"/>
                                        </p:tgtEl>
                                      </p:cBhvr>
                                    </p:animEffect>
                                  </p:childTnLst>
                                </p:cTn>
                              </p:par>
                            </p:childTnLst>
                          </p:cTn>
                        </p:par>
                        <p:par>
                          <p:cTn id="20" fill="hold">
                            <p:stCondLst>
                              <p:cond delay="3000"/>
                            </p:stCondLst>
                            <p:childTnLst>
                              <p:par>
                                <p:cTn id="21" presetID="10"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3500"/>
                            </p:stCondLst>
                            <p:childTnLst>
                              <p:par>
                                <p:cTn id="25" presetID="22" presetClass="entr" presetSubtype="8"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5"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0"/>
            <a:ext cx="12192000" cy="925513"/>
          </a:xfrm>
          <a:prstGeom prst="rect">
            <a:avLst/>
          </a:prstGeom>
        </p:spPr>
        <p:txBody>
          <a:bodyPr/>
          <a:lstStyle/>
          <a:p>
            <a:r>
              <a:rPr lang="en-US" dirty="0"/>
              <a:t>Deploying and Interacting With a Hadoop Cluster on Azure</a:t>
            </a:r>
          </a:p>
        </p:txBody>
      </p:sp>
    </p:spTree>
    <p:extLst>
      <p:ext uri="{BB962C8B-B14F-4D97-AF65-F5344CB8AC3E}">
        <p14:creationId xmlns:p14="http://schemas.microsoft.com/office/powerpoint/2010/main" val="29278607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Autofit/>
          </a:bodyPr>
          <a:lstStyle/>
          <a:p>
            <a:r>
              <a:rPr lang="en-US" dirty="0" err="1" smtClean="0"/>
              <a:t>MapReduce</a:t>
            </a:r>
            <a:endParaRPr lang="en-US" dirty="0"/>
          </a:p>
        </p:txBody>
      </p:sp>
      <p:sp>
        <p:nvSpPr>
          <p:cNvPr id="3" name="Text Placeholder 2"/>
          <p:cNvSpPr>
            <a:spLocks noGrp="1"/>
          </p:cNvSpPr>
          <p:nvPr>
            <p:ph idx="4294967295"/>
          </p:nvPr>
        </p:nvSpPr>
        <p:spPr>
          <a:xfrm>
            <a:off x="0" y="0"/>
            <a:ext cx="12192000" cy="6858000"/>
          </a:xfrm>
          <a:prstGeom prst="rect">
            <a:avLst/>
          </a:prstGeom>
        </p:spPr>
        <p:txBody>
          <a:bodyPr>
            <a:normAutofit/>
          </a:bodyPr>
          <a:lstStyle/>
          <a:p>
            <a:pPr marL="574503" indent="-571329">
              <a:buFont typeface="Arial" panose="020B0604020202020204" pitchFamily="34" charset="0"/>
              <a:buChar char="•"/>
            </a:pPr>
            <a:r>
              <a:rPr lang="en-US" sz="2799" dirty="0">
                <a:solidFill>
                  <a:schemeClr val="bg1"/>
                </a:solidFill>
              </a:rPr>
              <a:t>Analogous to GROUP BY in SQL</a:t>
            </a:r>
          </a:p>
          <a:p>
            <a:pPr marL="574503" indent="-571329">
              <a:buFont typeface="Arial" panose="020B0604020202020204" pitchFamily="34" charset="0"/>
              <a:buChar char="•"/>
            </a:pPr>
            <a:r>
              <a:rPr lang="en-US" sz="2799" dirty="0">
                <a:solidFill>
                  <a:schemeClr val="bg1"/>
                </a:solidFill>
              </a:rPr>
              <a:t>Usually combiners can be an effective way to minimize network IO</a:t>
            </a:r>
          </a:p>
          <a:p>
            <a:pPr marL="574503" indent="-571329">
              <a:buFont typeface="Arial" panose="020B0604020202020204" pitchFamily="34" charset="0"/>
              <a:buChar char="•"/>
            </a:pPr>
            <a:r>
              <a:rPr lang="en-US" sz="2799" dirty="0">
                <a:solidFill>
                  <a:schemeClr val="bg1"/>
                </a:solidFill>
              </a:rPr>
              <a:t>Based on the dataset opportunity to use a custom partitioner to balance the </a:t>
            </a:r>
            <a:r>
              <a:rPr lang="en-US" sz="2799" dirty="0" smtClean="0">
                <a:solidFill>
                  <a:schemeClr val="bg1"/>
                </a:solidFill>
              </a:rPr>
              <a:t>reducers</a:t>
            </a:r>
          </a:p>
          <a:p>
            <a:pPr marL="574503" indent="-571329">
              <a:buFont typeface="Arial" panose="020B0604020202020204" pitchFamily="34" charset="0"/>
              <a:buChar char="•"/>
            </a:pPr>
            <a:r>
              <a:rPr lang="en-US" sz="2799" dirty="0" smtClean="0"/>
              <a:t>Complete control of mappers and reducers</a:t>
            </a:r>
          </a:p>
          <a:p>
            <a:pPr marL="574503" indent="-571329">
              <a:buFont typeface="Arial" panose="020B0604020202020204" pitchFamily="34" charset="0"/>
              <a:buChar char="•"/>
            </a:pPr>
            <a:r>
              <a:rPr lang="en-US" sz="2799" dirty="0" smtClean="0">
                <a:solidFill>
                  <a:schemeClr val="bg1"/>
                </a:solidFill>
              </a:rPr>
              <a:t>Non-trivial to write</a:t>
            </a:r>
            <a:endParaRPr lang="en-US" sz="2799" dirty="0">
              <a:solidFill>
                <a:schemeClr val="bg1"/>
              </a:solidFill>
            </a:endParaRPr>
          </a:p>
        </p:txBody>
      </p:sp>
      <p:sp>
        <p:nvSpPr>
          <p:cNvPr id="7" name="Slide Number Placeholder 6"/>
          <p:cNvSpPr>
            <a:spLocks noGrp="1"/>
          </p:cNvSpPr>
          <p:nvPr>
            <p:ph type="sldNum" sz="quarter" idx="4294967295"/>
          </p:nvPr>
        </p:nvSpPr>
        <p:spPr>
          <a:xfrm>
            <a:off x="9448800" y="6256338"/>
            <a:ext cx="2743200" cy="365125"/>
          </a:xfrm>
          <a:prstGeom prst="rect">
            <a:avLst/>
          </a:prstGeom>
        </p:spPr>
        <p:txBody>
          <a:bodyPr/>
          <a:lstStyle/>
          <a:p>
            <a:fld id="{27258FFF-F925-446B-8502-81C933981705}" type="slidenum">
              <a:rPr lang="en-US" smtClean="0"/>
              <a:pPr/>
              <a:t>89</a:t>
            </a:fld>
            <a:endParaRPr lang="en-US" dirty="0"/>
          </a:p>
        </p:txBody>
      </p:sp>
    </p:spTree>
    <p:extLst>
      <p:ext uri="{BB962C8B-B14F-4D97-AF65-F5344CB8AC3E}">
        <p14:creationId xmlns:p14="http://schemas.microsoft.com/office/powerpoint/2010/main" val="116778895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idx="4294967295"/>
          </p:nvPr>
        </p:nvSpPr>
        <p:spPr>
          <a:xfrm>
            <a:off x="0" y="0"/>
            <a:ext cx="11655425" cy="900113"/>
          </a:xfrm>
          <a:prstGeom prst="rect">
            <a:avLst/>
          </a:prstGeom>
        </p:spPr>
        <p:txBody>
          <a:bodyPr>
            <a:normAutofit/>
          </a:bodyPr>
          <a:lstStyle/>
          <a:p>
            <a:r>
              <a:rPr lang="en-US" sz="4400" dirty="0" smtClean="0">
                <a:solidFill>
                  <a:schemeClr val="tx2"/>
                </a:solidFill>
              </a:rPr>
              <a:t>SQL Database – investments this year</a:t>
            </a:r>
            <a:endParaRPr lang="en-US" sz="4400" dirty="0">
              <a:solidFill>
                <a:schemeClr val="tx2"/>
              </a:solidFill>
            </a:endParaRPr>
          </a:p>
        </p:txBody>
      </p:sp>
      <p:sp>
        <p:nvSpPr>
          <p:cNvPr id="4" name="Rectangle 3"/>
          <p:cNvSpPr/>
          <p:nvPr/>
        </p:nvSpPr>
        <p:spPr>
          <a:xfrm>
            <a:off x="3898076" y="1038534"/>
            <a:ext cx="7968004" cy="1008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48212" tIns="134464" rIns="179285" bIns="134464" rtlCol="0" anchor="ctr">
            <a:noAutofit/>
          </a:bodyPr>
          <a:lstStyle/>
          <a:p>
            <a:pPr>
              <a:lnSpc>
                <a:spcPts val="2353"/>
              </a:lnSpc>
            </a:pPr>
            <a:r>
              <a:rPr lang="en-US" sz="1961" dirty="0">
                <a:solidFill>
                  <a:srgbClr val="FFFFFF"/>
                </a:solidFill>
                <a:latin typeface="Segoe UI Light"/>
              </a:rPr>
              <a:t>Increased from 99.9% to </a:t>
            </a:r>
            <a:r>
              <a:rPr lang="en-US" sz="1961" b="1" dirty="0">
                <a:solidFill>
                  <a:srgbClr val="FFFFFF"/>
                </a:solidFill>
                <a:latin typeface="Segoe UI Light"/>
              </a:rPr>
              <a:t>99.99% </a:t>
            </a:r>
            <a:r>
              <a:rPr lang="en-US" sz="1961" dirty="0">
                <a:solidFill>
                  <a:srgbClr val="FFFFFF"/>
                </a:solidFill>
                <a:latin typeface="Segoe UI Light"/>
              </a:rPr>
              <a:t>uptime SLA</a:t>
            </a:r>
          </a:p>
        </p:txBody>
      </p:sp>
      <p:sp>
        <p:nvSpPr>
          <p:cNvPr id="5" name="Rectangle 4"/>
          <p:cNvSpPr/>
          <p:nvPr/>
        </p:nvSpPr>
        <p:spPr>
          <a:xfrm>
            <a:off x="3898076" y="2103520"/>
            <a:ext cx="7968004" cy="10129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48212" tIns="134464" rIns="179285" bIns="134464" rtlCol="0" anchor="ctr">
            <a:noAutofit/>
          </a:bodyPr>
          <a:lstStyle/>
          <a:p>
            <a:pPr>
              <a:lnSpc>
                <a:spcPts val="2353"/>
              </a:lnSpc>
            </a:pPr>
            <a:r>
              <a:rPr lang="en-US" sz="1961" dirty="0">
                <a:solidFill>
                  <a:srgbClr val="FFFFFF"/>
                </a:solidFill>
                <a:latin typeface="Segoe UI Light"/>
              </a:rPr>
              <a:t>New service design point enables scale up of resources, delivering </a:t>
            </a:r>
            <a:r>
              <a:rPr lang="en-US" sz="1961" b="1" dirty="0">
                <a:solidFill>
                  <a:srgbClr val="FFFFFF"/>
                </a:solidFill>
                <a:latin typeface="Segoe UI Light"/>
              </a:rPr>
              <a:t>predictable throughput &amp; performance</a:t>
            </a:r>
          </a:p>
        </p:txBody>
      </p:sp>
      <p:sp>
        <p:nvSpPr>
          <p:cNvPr id="12" name="Rectangle 11"/>
          <p:cNvSpPr/>
          <p:nvPr/>
        </p:nvSpPr>
        <p:spPr>
          <a:xfrm>
            <a:off x="793483" y="1038534"/>
            <a:ext cx="3021319" cy="100871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79285" tIns="134464" rIns="179285" bIns="134464" rtlCol="0" anchor="ctr">
            <a:noAutofit/>
          </a:bodyPr>
          <a:lstStyle/>
          <a:p>
            <a:pPr marL="672290"/>
            <a:r>
              <a:rPr lang="en-US" sz="2745" dirty="0">
                <a:solidFill>
                  <a:srgbClr val="FFFFFF"/>
                </a:solidFill>
                <a:latin typeface="Segoe UI Light"/>
              </a:rPr>
              <a:t>SLA</a:t>
            </a:r>
          </a:p>
        </p:txBody>
      </p:sp>
      <p:sp>
        <p:nvSpPr>
          <p:cNvPr id="13" name="Rectangle 12"/>
          <p:cNvSpPr/>
          <p:nvPr/>
        </p:nvSpPr>
        <p:spPr>
          <a:xfrm>
            <a:off x="793483" y="2103520"/>
            <a:ext cx="3021319" cy="101296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79285" tIns="134464" rIns="179285" bIns="134464" rtlCol="0" anchor="ctr">
            <a:noAutofit/>
          </a:bodyPr>
          <a:lstStyle/>
          <a:p>
            <a:pPr marL="672290"/>
            <a:r>
              <a:rPr lang="en-US" sz="2745" dirty="0">
                <a:solidFill>
                  <a:srgbClr val="FFFFFF"/>
                </a:solidFill>
                <a:latin typeface="Segoe UI Light"/>
              </a:rPr>
              <a:t>Performance</a:t>
            </a:r>
          </a:p>
        </p:txBody>
      </p:sp>
      <p:sp>
        <p:nvSpPr>
          <p:cNvPr id="14" name="Rectangle 13"/>
          <p:cNvSpPr/>
          <p:nvPr/>
        </p:nvSpPr>
        <p:spPr>
          <a:xfrm>
            <a:off x="3898076" y="3172754"/>
            <a:ext cx="7968004" cy="1008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48212" tIns="134464" rIns="179285" bIns="134464" rtlCol="0" anchor="ctr">
            <a:noAutofit/>
          </a:bodyPr>
          <a:lstStyle/>
          <a:p>
            <a:pPr>
              <a:lnSpc>
                <a:spcPts val="2353"/>
              </a:lnSpc>
            </a:pPr>
            <a:r>
              <a:rPr lang="en-US" sz="1961" dirty="0">
                <a:solidFill>
                  <a:srgbClr val="FFFFFF"/>
                </a:solidFill>
                <a:latin typeface="Segoe UI Light"/>
              </a:rPr>
              <a:t>Point-in-time-restore, geo-restore, and standard and active geo-replication </a:t>
            </a:r>
            <a:r>
              <a:rPr lang="en-US" sz="1961" b="1" dirty="0">
                <a:solidFill>
                  <a:srgbClr val="FFFFFF"/>
                </a:solidFill>
                <a:latin typeface="Segoe UI Light"/>
              </a:rPr>
              <a:t>protect against human &amp; environmental-initiated events</a:t>
            </a:r>
          </a:p>
        </p:txBody>
      </p:sp>
      <p:sp>
        <p:nvSpPr>
          <p:cNvPr id="15" name="Rectangle 14"/>
          <p:cNvSpPr/>
          <p:nvPr/>
        </p:nvSpPr>
        <p:spPr>
          <a:xfrm>
            <a:off x="3898076" y="4237740"/>
            <a:ext cx="7968004" cy="10129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48212" tIns="134464" rIns="179285" bIns="134464" rtlCol="0" anchor="ctr">
            <a:noAutofit/>
          </a:bodyPr>
          <a:lstStyle/>
          <a:p>
            <a:pPr>
              <a:lnSpc>
                <a:spcPts val="2353"/>
              </a:lnSpc>
            </a:pPr>
            <a:r>
              <a:rPr lang="en-US" sz="1961" b="1" dirty="0">
                <a:solidFill>
                  <a:srgbClr val="FFFFFF"/>
                </a:solidFill>
                <a:latin typeface="Segoe UI Light"/>
              </a:rPr>
              <a:t>Azure certifications</a:t>
            </a:r>
            <a:r>
              <a:rPr lang="en-US" sz="1961" dirty="0">
                <a:solidFill>
                  <a:srgbClr val="FFFFFF"/>
                </a:solidFill>
                <a:latin typeface="Segoe UI Light"/>
              </a:rPr>
              <a:t>: ISO, HIPAA BAA, EU Model Clause</a:t>
            </a:r>
          </a:p>
          <a:p>
            <a:pPr>
              <a:lnSpc>
                <a:spcPts val="2353"/>
              </a:lnSpc>
            </a:pPr>
            <a:r>
              <a:rPr lang="en-US" sz="1961" b="1" dirty="0">
                <a:solidFill>
                  <a:srgbClr val="FFFFFF"/>
                </a:solidFill>
                <a:latin typeface="Segoe UI Light"/>
              </a:rPr>
              <a:t>Auditing</a:t>
            </a:r>
            <a:r>
              <a:rPr lang="en-US" sz="1961" dirty="0">
                <a:solidFill>
                  <a:srgbClr val="FFFFFF"/>
                </a:solidFill>
                <a:latin typeface="Segoe UI Light"/>
              </a:rPr>
              <a:t> on SQL Database</a:t>
            </a:r>
          </a:p>
        </p:txBody>
      </p:sp>
      <p:sp>
        <p:nvSpPr>
          <p:cNvPr id="22" name="Rectangle 21"/>
          <p:cNvSpPr/>
          <p:nvPr/>
        </p:nvSpPr>
        <p:spPr>
          <a:xfrm>
            <a:off x="793483" y="3172754"/>
            <a:ext cx="3021319" cy="100871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79285" tIns="134464" rIns="179285" bIns="134464" rtlCol="0" anchor="ctr">
            <a:noAutofit/>
          </a:bodyPr>
          <a:lstStyle/>
          <a:p>
            <a:pPr marL="672290"/>
            <a:r>
              <a:rPr lang="en-US" sz="2745" dirty="0">
                <a:solidFill>
                  <a:srgbClr val="FFFFFF"/>
                </a:solidFill>
                <a:latin typeface="Segoe UI Light"/>
              </a:rPr>
              <a:t>Protection</a:t>
            </a:r>
          </a:p>
        </p:txBody>
      </p:sp>
      <p:sp>
        <p:nvSpPr>
          <p:cNvPr id="23" name="Rectangle 22"/>
          <p:cNvSpPr/>
          <p:nvPr/>
        </p:nvSpPr>
        <p:spPr>
          <a:xfrm>
            <a:off x="793483" y="4237740"/>
            <a:ext cx="3021319" cy="101296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79285" tIns="134464" rIns="179285" bIns="134464" rtlCol="0" anchor="ctr">
            <a:noAutofit/>
          </a:bodyPr>
          <a:lstStyle/>
          <a:p>
            <a:pPr marL="672290"/>
            <a:r>
              <a:rPr lang="en-US" sz="2745" dirty="0">
                <a:solidFill>
                  <a:srgbClr val="FFFFFF"/>
                </a:solidFill>
                <a:latin typeface="Segoe UI Light"/>
              </a:rPr>
              <a:t>Compliance</a:t>
            </a:r>
          </a:p>
        </p:txBody>
      </p:sp>
      <p:grpSp>
        <p:nvGrpSpPr>
          <p:cNvPr id="6" name="Group 38"/>
          <p:cNvGrpSpPr>
            <a:grpSpLocks/>
          </p:cNvGrpSpPr>
          <p:nvPr/>
        </p:nvGrpSpPr>
        <p:grpSpPr bwMode="auto">
          <a:xfrm>
            <a:off x="913655" y="1277595"/>
            <a:ext cx="581716" cy="581716"/>
            <a:chOff x="-3781305" y="3065460"/>
            <a:chExt cx="1777999" cy="1777999"/>
          </a:xfrm>
          <a:solidFill>
            <a:schemeClr val="bg1"/>
          </a:solidFill>
        </p:grpSpPr>
        <p:sp>
          <p:nvSpPr>
            <p:cNvPr id="7"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sp>
          <p:nvSpPr>
            <p:cNvPr id="8"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grpSp>
      <p:grpSp>
        <p:nvGrpSpPr>
          <p:cNvPr id="9" name="Group 38"/>
          <p:cNvGrpSpPr>
            <a:grpSpLocks/>
          </p:cNvGrpSpPr>
          <p:nvPr/>
        </p:nvGrpSpPr>
        <p:grpSpPr bwMode="auto">
          <a:xfrm>
            <a:off x="897755" y="2319143"/>
            <a:ext cx="581716" cy="581716"/>
            <a:chOff x="-3781305" y="3065460"/>
            <a:chExt cx="1777999" cy="1777999"/>
          </a:xfrm>
          <a:solidFill>
            <a:schemeClr val="bg1"/>
          </a:solidFill>
        </p:grpSpPr>
        <p:sp>
          <p:nvSpPr>
            <p:cNvPr id="10"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sp>
          <p:nvSpPr>
            <p:cNvPr id="11"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grpSp>
      <p:grpSp>
        <p:nvGrpSpPr>
          <p:cNvPr id="16" name="Group 38"/>
          <p:cNvGrpSpPr>
            <a:grpSpLocks/>
          </p:cNvGrpSpPr>
          <p:nvPr/>
        </p:nvGrpSpPr>
        <p:grpSpPr bwMode="auto">
          <a:xfrm>
            <a:off x="897755" y="3386253"/>
            <a:ext cx="581716" cy="581716"/>
            <a:chOff x="-3781305" y="3065460"/>
            <a:chExt cx="1777999" cy="1777999"/>
          </a:xfrm>
          <a:solidFill>
            <a:schemeClr val="bg1"/>
          </a:solidFill>
        </p:grpSpPr>
        <p:sp>
          <p:nvSpPr>
            <p:cNvPr id="17"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sp>
          <p:nvSpPr>
            <p:cNvPr id="18"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grpSp>
      <p:grpSp>
        <p:nvGrpSpPr>
          <p:cNvPr id="19" name="Group 38"/>
          <p:cNvGrpSpPr>
            <a:grpSpLocks/>
          </p:cNvGrpSpPr>
          <p:nvPr/>
        </p:nvGrpSpPr>
        <p:grpSpPr bwMode="auto">
          <a:xfrm>
            <a:off x="897755" y="4453363"/>
            <a:ext cx="581716" cy="581716"/>
            <a:chOff x="-3781305" y="3065460"/>
            <a:chExt cx="1777999" cy="1777999"/>
          </a:xfrm>
          <a:solidFill>
            <a:schemeClr val="bg1"/>
          </a:solidFill>
        </p:grpSpPr>
        <p:sp>
          <p:nvSpPr>
            <p:cNvPr id="20"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sp>
          <p:nvSpPr>
            <p:cNvPr id="21"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grpSp>
      <p:grpSp>
        <p:nvGrpSpPr>
          <p:cNvPr id="29" name="Group 2"/>
          <p:cNvGrpSpPr/>
          <p:nvPr/>
        </p:nvGrpSpPr>
        <p:grpSpPr>
          <a:xfrm>
            <a:off x="-1179" y="6512639"/>
            <a:ext cx="12192314" cy="353950"/>
            <a:chOff x="2577137" y="4571778"/>
            <a:chExt cx="9101124" cy="1390560"/>
          </a:xfrm>
        </p:grpSpPr>
        <p:sp>
          <p:nvSpPr>
            <p:cNvPr id="30" name="TextBox 4"/>
            <p:cNvSpPr txBox="1"/>
            <p:nvPr/>
          </p:nvSpPr>
          <p:spPr>
            <a:xfrm>
              <a:off x="2577137" y="4571778"/>
              <a:ext cx="3034890" cy="1390458"/>
            </a:xfrm>
            <a:prstGeom prst="rect">
              <a:avLst/>
            </a:prstGeom>
            <a:solidFill>
              <a:schemeClr val="accent2"/>
            </a:solidFill>
          </p:spPr>
          <p:txBody>
            <a:bodyPr wrap="square" lIns="457135" tIns="137141" rIns="365708" rtlCol="0">
              <a:noAutofit/>
            </a:bodyPr>
            <a:lstStyle/>
            <a:p>
              <a:pPr defTabSz="914225">
                <a:lnSpc>
                  <a:spcPts val="3000"/>
                </a:lnSpc>
              </a:pPr>
              <a:r>
                <a:rPr lang="en-US" sz="2800" dirty="0">
                  <a:solidFill>
                    <a:srgbClr val="FFFFFF"/>
                  </a:solidFill>
                  <a:latin typeface="Segoe UI Light"/>
                </a:rPr>
                <a:t> </a:t>
              </a:r>
            </a:p>
          </p:txBody>
        </p:sp>
        <p:sp>
          <p:nvSpPr>
            <p:cNvPr id="31" name="TextBox 6"/>
            <p:cNvSpPr txBox="1"/>
            <p:nvPr/>
          </p:nvSpPr>
          <p:spPr>
            <a:xfrm>
              <a:off x="5487791" y="4572324"/>
              <a:ext cx="6190470" cy="1390014"/>
            </a:xfrm>
            <a:prstGeom prst="rect">
              <a:avLst/>
            </a:prstGeom>
            <a:solidFill>
              <a:schemeClr val="accent2">
                <a:lumMod val="50000"/>
              </a:schemeClr>
            </a:solidFill>
          </p:spPr>
          <p:txBody>
            <a:bodyPr wrap="square" lIns="457135" tIns="137141" rIns="639989" rtlCol="0">
              <a:noAutofit/>
            </a:bodyPr>
            <a:lstStyle/>
            <a:p>
              <a:pPr defTabSz="913774">
                <a:lnSpc>
                  <a:spcPts val="2941"/>
                </a:lnSpc>
                <a:defRPr/>
              </a:pPr>
              <a:endParaRPr lang="en-US" sz="2800" kern="0" dirty="0">
                <a:solidFill>
                  <a:srgbClr val="FFFFFF"/>
                </a:solidFill>
                <a:latin typeface="Segoe UI Light"/>
              </a:endParaRPr>
            </a:p>
          </p:txBody>
        </p:sp>
      </p:grpSp>
      <p:sp>
        <p:nvSpPr>
          <p:cNvPr id="32" name="Rectangle 31"/>
          <p:cNvSpPr/>
          <p:nvPr/>
        </p:nvSpPr>
        <p:spPr>
          <a:xfrm>
            <a:off x="3898076" y="5314015"/>
            <a:ext cx="7968004" cy="10129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48212" tIns="134464" rIns="179285" bIns="134464" rtlCol="0" anchor="ctr">
            <a:noAutofit/>
          </a:bodyPr>
          <a:lstStyle/>
          <a:p>
            <a:pPr>
              <a:lnSpc>
                <a:spcPts val="2353"/>
              </a:lnSpc>
            </a:pPr>
            <a:r>
              <a:rPr lang="en-US" sz="1961" dirty="0">
                <a:solidFill>
                  <a:srgbClr val="FFFFFF"/>
                </a:solidFill>
                <a:latin typeface="Segoe UI Light"/>
              </a:rPr>
              <a:t>Increased max size from 150 GB to </a:t>
            </a:r>
            <a:r>
              <a:rPr lang="en-US" sz="1961" b="1" dirty="0">
                <a:solidFill>
                  <a:srgbClr val="FFFFFF"/>
                </a:solidFill>
                <a:latin typeface="Segoe UI Light"/>
              </a:rPr>
              <a:t>500 GB</a:t>
            </a:r>
          </a:p>
          <a:p>
            <a:pPr>
              <a:lnSpc>
                <a:spcPts val="2353"/>
              </a:lnSpc>
            </a:pPr>
            <a:r>
              <a:rPr lang="en-US" sz="1961" dirty="0">
                <a:solidFill>
                  <a:srgbClr val="FFFFFF"/>
                </a:solidFill>
                <a:latin typeface="Segoe UI Light"/>
              </a:rPr>
              <a:t>Moved from daily to </a:t>
            </a:r>
            <a:r>
              <a:rPr lang="en-US" sz="1961" b="1" dirty="0">
                <a:solidFill>
                  <a:srgbClr val="FFFFFF"/>
                </a:solidFill>
                <a:latin typeface="Segoe UI Light"/>
              </a:rPr>
              <a:t>hourly billing</a:t>
            </a:r>
          </a:p>
        </p:txBody>
      </p:sp>
      <p:sp>
        <p:nvSpPr>
          <p:cNvPr id="33" name="Rectangle 32"/>
          <p:cNvSpPr/>
          <p:nvPr/>
        </p:nvSpPr>
        <p:spPr>
          <a:xfrm>
            <a:off x="793483" y="5314015"/>
            <a:ext cx="3021319" cy="101296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79285" tIns="134464" rIns="179285" bIns="134464" rtlCol="0" anchor="ctr">
            <a:noAutofit/>
          </a:bodyPr>
          <a:lstStyle/>
          <a:p>
            <a:pPr marL="672290"/>
            <a:r>
              <a:rPr lang="en-US" sz="2745" dirty="0">
                <a:solidFill>
                  <a:srgbClr val="FFFFFF"/>
                </a:solidFill>
                <a:latin typeface="Segoe UI Light"/>
              </a:rPr>
              <a:t>Flexibility</a:t>
            </a:r>
          </a:p>
        </p:txBody>
      </p:sp>
      <p:grpSp>
        <p:nvGrpSpPr>
          <p:cNvPr id="34" name="Group 38"/>
          <p:cNvGrpSpPr>
            <a:grpSpLocks/>
          </p:cNvGrpSpPr>
          <p:nvPr/>
        </p:nvGrpSpPr>
        <p:grpSpPr bwMode="auto">
          <a:xfrm>
            <a:off x="897755" y="5529638"/>
            <a:ext cx="581716" cy="581716"/>
            <a:chOff x="-3781305" y="3065460"/>
            <a:chExt cx="1777999" cy="1777999"/>
          </a:xfrm>
          <a:solidFill>
            <a:schemeClr val="bg1"/>
          </a:solidFill>
        </p:grpSpPr>
        <p:sp>
          <p:nvSpPr>
            <p:cNvPr id="35"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sp>
          <p:nvSpPr>
            <p:cNvPr id="36" name="Freeform 8"/>
            <p:cNvSpPr>
              <a:spLocks/>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314">
                <a:defRPr/>
              </a:pPr>
              <a:endParaRPr lang="en-US" dirty="0">
                <a:solidFill>
                  <a:srgbClr val="000000"/>
                </a:solidFill>
              </a:endParaRPr>
            </a:p>
          </p:txBody>
        </p:sp>
      </p:grpSp>
    </p:spTree>
    <p:extLst>
      <p:ext uri="{BB962C8B-B14F-4D97-AF65-F5344CB8AC3E}">
        <p14:creationId xmlns:p14="http://schemas.microsoft.com/office/powerpoint/2010/main" val="20352960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t>Hive</a:t>
            </a:r>
            <a:endParaRPr lang="en-US" dirty="0"/>
          </a:p>
        </p:txBody>
      </p:sp>
      <p:sp>
        <p:nvSpPr>
          <p:cNvPr id="3" name="Content Placeholder 2"/>
          <p:cNvSpPr>
            <a:spLocks noGrp="1"/>
          </p:cNvSpPr>
          <p:nvPr>
            <p:ph idx="4294967295"/>
          </p:nvPr>
        </p:nvSpPr>
        <p:spPr>
          <a:xfrm>
            <a:off x="0" y="0"/>
            <a:ext cx="12192000" cy="6858000"/>
          </a:xfrm>
          <a:prstGeom prst="rect">
            <a:avLst/>
          </a:prstGeom>
        </p:spPr>
        <p:txBody>
          <a:bodyPr>
            <a:noAutofit/>
          </a:bodyPr>
          <a:lstStyle/>
          <a:p>
            <a:endParaRPr lang="en-US" sz="2800" dirty="0" smtClean="0"/>
          </a:p>
          <a:p>
            <a:r>
              <a:rPr lang="en-US" sz="2800" dirty="0" smtClean="0"/>
              <a:t>SQL-Like query syntax – if you know SQL, you’ll be able to use Hive</a:t>
            </a:r>
          </a:p>
          <a:p>
            <a:r>
              <a:rPr lang="en-US" sz="2800" dirty="0" smtClean="0"/>
              <a:t>Relational set algebra mixed with row-oriented manipulation</a:t>
            </a:r>
          </a:p>
          <a:p>
            <a:r>
              <a:rPr lang="en-US" sz="2800" dirty="0" smtClean="0"/>
              <a:t>Declare tables (internal and external) and views</a:t>
            </a:r>
          </a:p>
          <a:p>
            <a:r>
              <a:rPr lang="en-US" sz="2800" dirty="0" smtClean="0"/>
              <a:t>Query processor optimizes </a:t>
            </a:r>
            <a:r>
              <a:rPr lang="en-US" sz="2800" dirty="0" err="1" smtClean="0"/>
              <a:t>MapReduce</a:t>
            </a:r>
            <a:r>
              <a:rPr lang="en-US" sz="2800" dirty="0" smtClean="0"/>
              <a:t> job</a:t>
            </a:r>
          </a:p>
        </p:txBody>
      </p:sp>
      <p:sp>
        <p:nvSpPr>
          <p:cNvPr id="4" name="Slide Number Placeholder 3"/>
          <p:cNvSpPr>
            <a:spLocks noGrp="1"/>
          </p:cNvSpPr>
          <p:nvPr>
            <p:ph type="sldNum" sz="quarter" idx="4294967295"/>
          </p:nvPr>
        </p:nvSpPr>
        <p:spPr>
          <a:xfrm>
            <a:off x="9448800" y="6256338"/>
            <a:ext cx="2743200" cy="365125"/>
          </a:xfrm>
          <a:prstGeom prst="rect">
            <a:avLst/>
          </a:prstGeom>
        </p:spPr>
        <p:txBody>
          <a:bodyPr/>
          <a:lstStyle/>
          <a:p>
            <a:fld id="{0A164282-434E-41D4-9582-783D542A7B68}" type="slidenum">
              <a:rPr lang="en-US" smtClean="0"/>
              <a:pPr/>
              <a:t>90</a:t>
            </a:fld>
            <a:endParaRPr lang="en-US"/>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rgbClr val="FFFFFF"/>
                </a:solidFill>
              </a:rPr>
              <a:t>Microsoft Azure</a:t>
            </a:r>
            <a:endParaRPr lang="en-US" dirty="0">
              <a:solidFill>
                <a:srgbClr val="FFFFFF"/>
              </a:solidFill>
            </a:endParaRPr>
          </a:p>
        </p:txBody>
      </p:sp>
    </p:spTree>
    <p:extLst>
      <p:ext uri="{BB962C8B-B14F-4D97-AF65-F5344CB8AC3E}">
        <p14:creationId xmlns:p14="http://schemas.microsoft.com/office/powerpoint/2010/main" val="39888138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err="1" smtClean="0"/>
              <a:t>HiveQL</a:t>
            </a:r>
            <a:r>
              <a:rPr lang="en-US" dirty="0" smtClean="0"/>
              <a:t> Examples</a:t>
            </a:r>
            <a:endParaRPr lang="en-US" dirty="0"/>
          </a:p>
        </p:txBody>
      </p:sp>
      <p:sp>
        <p:nvSpPr>
          <p:cNvPr id="6" name="Content Placeholder 5"/>
          <p:cNvSpPr>
            <a:spLocks noGrp="1"/>
          </p:cNvSpPr>
          <p:nvPr>
            <p:ph idx="4294967295"/>
          </p:nvPr>
        </p:nvSpPr>
        <p:spPr>
          <a:xfrm>
            <a:off x="1111250" y="1482725"/>
            <a:ext cx="11080750" cy="2292350"/>
          </a:xfrm>
          <a:prstGeom prst="rect">
            <a:avLst/>
          </a:prstGeom>
        </p:spPr>
        <p:txBody>
          <a:bodyPr/>
          <a:lstStyle/>
          <a:p>
            <a:r>
              <a:rPr lang="en-US" dirty="0" smtClean="0"/>
              <a:t>Create an External Table</a:t>
            </a:r>
          </a:p>
          <a:p>
            <a:endParaRPr lang="en-US" dirty="0"/>
          </a:p>
          <a:p>
            <a:endParaRPr lang="en-US" dirty="0" smtClean="0"/>
          </a:p>
          <a:p>
            <a:endParaRPr lang="en-US" dirty="0"/>
          </a:p>
        </p:txBody>
      </p:sp>
      <p:sp>
        <p:nvSpPr>
          <p:cNvPr id="9" name="TextBox 8"/>
          <p:cNvSpPr txBox="1"/>
          <p:nvPr/>
        </p:nvSpPr>
        <p:spPr>
          <a:xfrm>
            <a:off x="990600" y="2057400"/>
            <a:ext cx="10563753" cy="1723549"/>
          </a:xfrm>
          <a:prstGeom prst="rect">
            <a:avLst/>
          </a:prstGeom>
          <a:solidFill>
            <a:schemeClr val="bg1"/>
          </a:solidFill>
          <a:ln>
            <a:solidFill>
              <a:schemeClr val="accent2"/>
            </a:solidFill>
          </a:ln>
        </p:spPr>
        <p:txBody>
          <a:bodyPr wrap="square" lIns="91440" tIns="0" rIns="0" bIns="0" rtlCol="0">
            <a:spAutoFit/>
          </a:bodyPr>
          <a:lstStyle/>
          <a:p>
            <a:r>
              <a:rPr lang="en-US" sz="1600" dirty="0">
                <a:solidFill>
                  <a:srgbClr val="0000FF"/>
                </a:solidFill>
                <a:latin typeface="Consolas"/>
              </a:rPr>
              <a:t>CREATE EXTERNAL TABLE </a:t>
            </a:r>
            <a:r>
              <a:rPr lang="en-US" sz="1600" dirty="0" err="1" smtClean="0">
                <a:solidFill>
                  <a:srgbClr val="081C23"/>
                </a:solidFill>
                <a:latin typeface="Consolas"/>
              </a:rPr>
              <a:t>iislogs</a:t>
            </a:r>
            <a:r>
              <a:rPr lang="en-US" sz="1600" dirty="0" smtClean="0">
                <a:solidFill>
                  <a:srgbClr val="081C23"/>
                </a:solidFill>
                <a:latin typeface="Consolas"/>
              </a:rPr>
              <a:t>(</a:t>
            </a:r>
          </a:p>
          <a:p>
            <a:r>
              <a:rPr lang="en-US" sz="1600" dirty="0">
                <a:solidFill>
                  <a:srgbClr val="081C23"/>
                </a:solidFill>
                <a:latin typeface="Consolas"/>
              </a:rPr>
              <a:t>	</a:t>
            </a:r>
            <a:r>
              <a:rPr lang="en-US" sz="1600" dirty="0" err="1" smtClean="0">
                <a:solidFill>
                  <a:srgbClr val="081C23"/>
                </a:solidFill>
                <a:latin typeface="Consolas"/>
              </a:rPr>
              <a:t>sdate</a:t>
            </a:r>
            <a:r>
              <a:rPr lang="en-US" sz="1600" dirty="0" smtClean="0">
                <a:solidFill>
                  <a:srgbClr val="081C23"/>
                </a:solidFill>
                <a:latin typeface="Consolas"/>
              </a:rPr>
              <a:t> </a:t>
            </a:r>
            <a:r>
              <a:rPr lang="en-US" sz="1600" dirty="0">
                <a:solidFill>
                  <a:srgbClr val="0000FF"/>
                </a:solidFill>
                <a:latin typeface="Consolas"/>
              </a:rPr>
              <a:t>string, </a:t>
            </a:r>
            <a:r>
              <a:rPr lang="en-US" sz="1600" dirty="0" err="1">
                <a:solidFill>
                  <a:srgbClr val="081C23"/>
                </a:solidFill>
                <a:latin typeface="Consolas"/>
              </a:rPr>
              <a:t>stime</a:t>
            </a:r>
            <a:r>
              <a:rPr lang="en-US" sz="1600" dirty="0">
                <a:solidFill>
                  <a:srgbClr val="081C23"/>
                </a:solidFill>
                <a:latin typeface="Consolas"/>
              </a:rPr>
              <a:t> </a:t>
            </a:r>
            <a:r>
              <a:rPr lang="en-US" sz="1600" dirty="0">
                <a:solidFill>
                  <a:srgbClr val="0000FF"/>
                </a:solidFill>
                <a:latin typeface="Consolas"/>
              </a:rPr>
              <a:t>string, </a:t>
            </a:r>
            <a:r>
              <a:rPr lang="en-US" sz="1600" dirty="0" err="1">
                <a:solidFill>
                  <a:srgbClr val="081C23"/>
                </a:solidFill>
                <a:latin typeface="Consolas"/>
              </a:rPr>
              <a:t>ssitename</a:t>
            </a:r>
            <a:r>
              <a:rPr lang="en-US" sz="1600" dirty="0">
                <a:solidFill>
                  <a:srgbClr val="081C23"/>
                </a:solidFill>
                <a:latin typeface="Consolas"/>
              </a:rPr>
              <a:t> </a:t>
            </a:r>
            <a:r>
              <a:rPr lang="en-US" sz="1600" dirty="0">
                <a:solidFill>
                  <a:srgbClr val="0000FF"/>
                </a:solidFill>
                <a:latin typeface="Consolas"/>
              </a:rPr>
              <a:t>string, </a:t>
            </a:r>
            <a:r>
              <a:rPr lang="en-US" sz="1600" dirty="0" err="1">
                <a:solidFill>
                  <a:srgbClr val="081C23"/>
                </a:solidFill>
                <a:latin typeface="Consolas"/>
              </a:rPr>
              <a:t>csmethod</a:t>
            </a:r>
            <a:r>
              <a:rPr lang="en-US" sz="1600" dirty="0">
                <a:solidFill>
                  <a:srgbClr val="081C23"/>
                </a:solidFill>
                <a:latin typeface="Consolas"/>
              </a:rPr>
              <a:t> </a:t>
            </a:r>
            <a:r>
              <a:rPr lang="en-US" sz="1600" dirty="0">
                <a:solidFill>
                  <a:srgbClr val="0000FF"/>
                </a:solidFill>
                <a:latin typeface="Consolas"/>
              </a:rPr>
              <a:t>string, </a:t>
            </a:r>
            <a:r>
              <a:rPr lang="en-US" sz="1600" dirty="0" err="1">
                <a:solidFill>
                  <a:srgbClr val="081C23"/>
                </a:solidFill>
                <a:latin typeface="Consolas"/>
              </a:rPr>
              <a:t>csuristem</a:t>
            </a:r>
            <a:r>
              <a:rPr lang="en-US" sz="1600" dirty="0">
                <a:solidFill>
                  <a:srgbClr val="081C23"/>
                </a:solidFill>
                <a:latin typeface="Consolas"/>
              </a:rPr>
              <a:t> </a:t>
            </a:r>
            <a:r>
              <a:rPr lang="en-US" sz="1600" dirty="0">
                <a:solidFill>
                  <a:srgbClr val="0000FF"/>
                </a:solidFill>
                <a:latin typeface="Consolas"/>
              </a:rPr>
              <a:t>string, </a:t>
            </a:r>
            <a:r>
              <a:rPr lang="en-US" sz="1600" dirty="0" smtClean="0">
                <a:solidFill>
                  <a:srgbClr val="0000FF"/>
                </a:solidFill>
                <a:latin typeface="Consolas"/>
              </a:rPr>
              <a:t>    	</a:t>
            </a:r>
            <a:r>
              <a:rPr lang="en-US" sz="1600" dirty="0" err="1" smtClean="0">
                <a:solidFill>
                  <a:srgbClr val="081C23"/>
                </a:solidFill>
                <a:latin typeface="Consolas"/>
              </a:rPr>
              <a:t>csuriquery</a:t>
            </a:r>
            <a:r>
              <a:rPr lang="en-US" sz="1600" dirty="0" smtClean="0">
                <a:solidFill>
                  <a:srgbClr val="081C23"/>
                </a:solidFill>
                <a:latin typeface="Consolas"/>
              </a:rPr>
              <a:t> </a:t>
            </a:r>
            <a:r>
              <a:rPr lang="en-US" sz="1600" dirty="0">
                <a:solidFill>
                  <a:srgbClr val="0000FF"/>
                </a:solidFill>
                <a:latin typeface="Consolas"/>
              </a:rPr>
              <a:t>string, </a:t>
            </a:r>
            <a:r>
              <a:rPr lang="en-US" sz="1600" dirty="0">
                <a:solidFill>
                  <a:srgbClr val="081C23"/>
                </a:solidFill>
                <a:latin typeface="Consolas"/>
              </a:rPr>
              <a:t>sport </a:t>
            </a:r>
            <a:r>
              <a:rPr lang="en-US" sz="1600" dirty="0" err="1">
                <a:solidFill>
                  <a:srgbClr val="0000FF"/>
                </a:solidFill>
                <a:latin typeface="Consolas"/>
              </a:rPr>
              <a:t>int</a:t>
            </a:r>
            <a:r>
              <a:rPr lang="en-US" sz="1600" dirty="0">
                <a:solidFill>
                  <a:srgbClr val="0000FF"/>
                </a:solidFill>
                <a:latin typeface="Consolas"/>
              </a:rPr>
              <a:t>, </a:t>
            </a:r>
            <a:r>
              <a:rPr lang="en-US" sz="1600" dirty="0" err="1">
                <a:solidFill>
                  <a:srgbClr val="081C23"/>
                </a:solidFill>
                <a:latin typeface="Consolas"/>
              </a:rPr>
              <a:t>scstatus</a:t>
            </a:r>
            <a:r>
              <a:rPr lang="en-US" sz="1600" dirty="0">
                <a:solidFill>
                  <a:srgbClr val="081C23"/>
                </a:solidFill>
                <a:latin typeface="Consolas"/>
              </a:rPr>
              <a:t> </a:t>
            </a:r>
            <a:r>
              <a:rPr lang="en-US" sz="1600" dirty="0" err="1">
                <a:solidFill>
                  <a:srgbClr val="0000FF"/>
                </a:solidFill>
                <a:latin typeface="Consolas"/>
              </a:rPr>
              <a:t>int</a:t>
            </a:r>
            <a:r>
              <a:rPr lang="en-US" sz="1600" dirty="0">
                <a:solidFill>
                  <a:srgbClr val="0000FF"/>
                </a:solidFill>
                <a:latin typeface="Consolas"/>
              </a:rPr>
              <a:t>, </a:t>
            </a:r>
            <a:r>
              <a:rPr lang="en-US" sz="1600" dirty="0" err="1">
                <a:solidFill>
                  <a:srgbClr val="081C23"/>
                </a:solidFill>
                <a:latin typeface="Consolas"/>
              </a:rPr>
              <a:t>scbytes</a:t>
            </a:r>
            <a:r>
              <a:rPr lang="en-US" sz="1600" dirty="0">
                <a:solidFill>
                  <a:srgbClr val="081C23"/>
                </a:solidFill>
                <a:latin typeface="Consolas"/>
              </a:rPr>
              <a:t> </a:t>
            </a:r>
            <a:r>
              <a:rPr lang="en-US" sz="1600" dirty="0" err="1">
                <a:solidFill>
                  <a:srgbClr val="0000FF"/>
                </a:solidFill>
                <a:latin typeface="Consolas"/>
              </a:rPr>
              <a:t>int</a:t>
            </a:r>
            <a:r>
              <a:rPr lang="en-US" sz="1600" dirty="0">
                <a:solidFill>
                  <a:srgbClr val="0000FF"/>
                </a:solidFill>
                <a:latin typeface="Consolas"/>
              </a:rPr>
              <a:t>, </a:t>
            </a:r>
            <a:r>
              <a:rPr lang="en-US" sz="1600" dirty="0" err="1">
                <a:solidFill>
                  <a:srgbClr val="081C23"/>
                </a:solidFill>
                <a:latin typeface="Consolas"/>
              </a:rPr>
              <a:t>sbytes</a:t>
            </a:r>
            <a:r>
              <a:rPr lang="en-US" sz="1600" dirty="0">
                <a:solidFill>
                  <a:srgbClr val="081C23"/>
                </a:solidFill>
                <a:latin typeface="Consolas"/>
              </a:rPr>
              <a:t> </a:t>
            </a:r>
            <a:r>
              <a:rPr lang="en-US" sz="1600" dirty="0" err="1">
                <a:solidFill>
                  <a:srgbClr val="0000FF"/>
                </a:solidFill>
                <a:latin typeface="Consolas"/>
              </a:rPr>
              <a:t>int</a:t>
            </a:r>
            <a:r>
              <a:rPr lang="en-US" sz="1600" dirty="0">
                <a:solidFill>
                  <a:srgbClr val="0000FF"/>
                </a:solidFill>
                <a:latin typeface="Consolas"/>
              </a:rPr>
              <a:t>, </a:t>
            </a:r>
            <a:r>
              <a:rPr lang="en-US" sz="1600" dirty="0" err="1">
                <a:solidFill>
                  <a:srgbClr val="081C23"/>
                </a:solidFill>
                <a:latin typeface="Consolas"/>
              </a:rPr>
              <a:t>timetaken</a:t>
            </a:r>
            <a:r>
              <a:rPr lang="en-US" sz="1600" dirty="0">
                <a:solidFill>
                  <a:srgbClr val="081C23"/>
                </a:solidFill>
                <a:latin typeface="Consolas"/>
              </a:rPr>
              <a:t> </a:t>
            </a:r>
            <a:r>
              <a:rPr lang="en-US" sz="1600" dirty="0" err="1">
                <a:solidFill>
                  <a:srgbClr val="0000FF"/>
                </a:solidFill>
                <a:latin typeface="Consolas"/>
              </a:rPr>
              <a:t>int</a:t>
            </a:r>
            <a:r>
              <a:rPr lang="en-US" sz="1600" dirty="0">
                <a:solidFill>
                  <a:srgbClr val="081C23"/>
                </a:solidFill>
                <a:latin typeface="Consolas"/>
              </a:rPr>
              <a:t>)</a:t>
            </a:r>
          </a:p>
          <a:p>
            <a:r>
              <a:rPr lang="en-US" sz="1600" dirty="0">
                <a:solidFill>
                  <a:srgbClr val="0000FF"/>
                </a:solidFill>
                <a:latin typeface="Consolas"/>
              </a:rPr>
              <a:t>ROW FORMAT DELIMITED </a:t>
            </a:r>
          </a:p>
          <a:p>
            <a:r>
              <a:rPr lang="en-US" sz="1600" dirty="0">
                <a:solidFill>
                  <a:srgbClr val="0000FF"/>
                </a:solidFill>
                <a:latin typeface="Consolas"/>
              </a:rPr>
              <a:t>  FIELDS TERMINATED BY </a:t>
            </a:r>
            <a:r>
              <a:rPr lang="en-US" sz="1600" dirty="0">
                <a:solidFill>
                  <a:srgbClr val="081C23"/>
                </a:solidFill>
                <a:latin typeface="Consolas"/>
              </a:rPr>
              <a:t>' '</a:t>
            </a:r>
            <a:r>
              <a:rPr lang="en-US" sz="1600" dirty="0">
                <a:solidFill>
                  <a:srgbClr val="0000FF"/>
                </a:solidFill>
                <a:latin typeface="Consolas"/>
              </a:rPr>
              <a:t> </a:t>
            </a:r>
          </a:p>
          <a:p>
            <a:r>
              <a:rPr lang="en-US" sz="1600" dirty="0">
                <a:solidFill>
                  <a:srgbClr val="0000FF"/>
                </a:solidFill>
                <a:latin typeface="Consolas"/>
              </a:rPr>
              <a:t>LOCATION</a:t>
            </a:r>
          </a:p>
          <a:p>
            <a:r>
              <a:rPr lang="en-US" sz="1600" dirty="0">
                <a:solidFill>
                  <a:srgbClr val="0000FF"/>
                </a:solidFill>
                <a:latin typeface="Consolas"/>
              </a:rPr>
              <a:t>  </a:t>
            </a:r>
            <a:r>
              <a:rPr lang="en-US" sz="1600" dirty="0">
                <a:solidFill>
                  <a:srgbClr val="FF0000"/>
                </a:solidFill>
                <a:latin typeface="Consolas"/>
              </a:rPr>
              <a:t>'</a:t>
            </a:r>
            <a:r>
              <a:rPr lang="en-US" sz="1600" dirty="0" err="1">
                <a:solidFill>
                  <a:srgbClr val="FF0000"/>
                </a:solidFill>
                <a:latin typeface="Consolas"/>
              </a:rPr>
              <a:t>wasb</a:t>
            </a:r>
            <a:r>
              <a:rPr lang="en-US" sz="1600" dirty="0">
                <a:solidFill>
                  <a:srgbClr val="FF0000"/>
                </a:solidFill>
                <a:latin typeface="Consolas"/>
              </a:rPr>
              <a:t>://iis-logs@myapp.blob.core.windows.net/'</a:t>
            </a:r>
          </a:p>
        </p:txBody>
      </p:sp>
      <p:sp>
        <p:nvSpPr>
          <p:cNvPr id="10" name="TextBox 9"/>
          <p:cNvSpPr txBox="1"/>
          <p:nvPr/>
        </p:nvSpPr>
        <p:spPr>
          <a:xfrm>
            <a:off x="996696" y="4511331"/>
            <a:ext cx="10563753" cy="1477328"/>
          </a:xfrm>
          <a:prstGeom prst="rect">
            <a:avLst/>
          </a:prstGeom>
          <a:solidFill>
            <a:schemeClr val="bg1"/>
          </a:solidFill>
          <a:ln>
            <a:solidFill>
              <a:schemeClr val="accent2"/>
            </a:solidFill>
          </a:ln>
        </p:spPr>
        <p:txBody>
          <a:bodyPr wrap="square" lIns="91440" tIns="0" rIns="0" bIns="0" rtlCol="0">
            <a:spAutoFit/>
          </a:bodyPr>
          <a:lstStyle/>
          <a:p>
            <a:r>
              <a:rPr lang="en-US" sz="1600" dirty="0">
                <a:solidFill>
                  <a:srgbClr val="0000FF"/>
                </a:solidFill>
                <a:highlight>
                  <a:srgbClr val="FFFFFF"/>
                </a:highlight>
                <a:latin typeface="Consolas" panose="020B0609020204030204" pitchFamily="49" charset="0"/>
              </a:rPr>
              <a:t>select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sdate</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stime</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csmethod</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scuristem</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query_params</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api</a:t>
            </a:r>
            <a:r>
              <a:rPr lang="en-US" sz="1600" dirty="0">
                <a:solidFill>
                  <a:srgbClr val="000000"/>
                </a:solidFill>
                <a:highlight>
                  <a:srgbClr val="FFFFFF"/>
                </a:highlight>
                <a:latin typeface="Consolas" panose="020B0609020204030204" pitchFamily="49" charset="0"/>
              </a:rPr>
              <a:t>-version'] </a:t>
            </a:r>
            <a:r>
              <a:rPr lang="en-US" sz="1600" dirty="0">
                <a:solidFill>
                  <a:srgbClr val="0000FF"/>
                </a:solidFill>
                <a:highlight>
                  <a:srgbClr val="FFFFFF"/>
                </a:highlight>
                <a:latin typeface="Consolas" panose="020B0609020204030204" pitchFamily="49" charset="0"/>
              </a:rPr>
              <a:t>as</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api_version</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smtClean="0">
                <a:solidFill>
                  <a:srgbClr val="000000"/>
                </a:solidFill>
                <a:highlight>
                  <a:srgbClr val="FFFFFF"/>
                </a:highlight>
                <a:latin typeface="Consolas" panose="020B0609020204030204" pitchFamily="49" charset="0"/>
              </a:rPr>
              <a:t>	</a:t>
            </a:r>
            <a:r>
              <a:rPr lang="en-US" sz="1600" dirty="0" err="1" smtClean="0">
                <a:solidFill>
                  <a:srgbClr val="000000"/>
                </a:solidFill>
                <a:highlight>
                  <a:srgbClr val="FFFFFF"/>
                </a:highlight>
                <a:latin typeface="Consolas" panose="020B0609020204030204" pitchFamily="49" charset="0"/>
              </a:rPr>
              <a:t>query_params</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search_value</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as</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search_value</a:t>
            </a:r>
            <a:endParaRPr lang="en-US" sz="1600" dirty="0">
              <a:solidFill>
                <a:srgbClr val="000000"/>
              </a:solidFill>
              <a:highlight>
                <a:srgbClr val="FFFFFF"/>
              </a:highlight>
              <a:latin typeface="Consolas" panose="020B0609020204030204" pitchFamily="49" charset="0"/>
            </a:endParaRPr>
          </a:p>
          <a:p>
            <a:r>
              <a:rPr lang="en-US" sz="1600" dirty="0">
                <a:solidFill>
                  <a:srgbClr val="0000FF"/>
                </a:solidFill>
                <a:highlight>
                  <a:srgbClr val="FFFFFF"/>
                </a:highlight>
                <a:latin typeface="Consolas" panose="020B0609020204030204" pitchFamily="49" charset="0"/>
              </a:rPr>
              <a:t>from </a:t>
            </a:r>
            <a:r>
              <a:rPr lang="en-US" sz="1600" dirty="0">
                <a:solidFill>
                  <a:srgbClr val="808080"/>
                </a:solidFill>
                <a:highlight>
                  <a:srgbClr val="FFFFFF"/>
                </a:highlight>
                <a:latin typeface="Consolas" panose="020B0609020204030204" pitchFamily="49" charset="0"/>
              </a:rPr>
              <a:t>(</a:t>
            </a:r>
            <a:r>
              <a:rPr lang="en-US" sz="1600" dirty="0">
                <a:solidFill>
                  <a:srgbClr val="0000FF"/>
                </a:solidFill>
                <a:highlight>
                  <a:srgbClr val="FFFFFF"/>
                </a:highlight>
                <a:latin typeface="Consolas" panose="020B0609020204030204" pitchFamily="49" charset="0"/>
              </a:rPr>
              <a:t>select</a:t>
            </a:r>
            <a:r>
              <a:rPr lang="en-US" sz="1600" dirty="0">
                <a:solidFill>
                  <a:srgbClr val="000000"/>
                </a:solidFill>
                <a:highlight>
                  <a:srgbClr val="FFFFFF"/>
                </a:highlight>
                <a:latin typeface="Consolas" panose="020B0609020204030204" pitchFamily="49" charset="0"/>
              </a:rPr>
              <a:t> </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str_to_map</a:t>
            </a:r>
            <a:r>
              <a:rPr lang="en-US" sz="1600" dirty="0">
                <a:solidFill>
                  <a:srgbClr val="80808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csuriquery</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FF0000"/>
                </a:solidFill>
                <a:highlight>
                  <a:srgbClr val="FFFFFF"/>
                </a:highlight>
                <a:latin typeface="Consolas" panose="020B0609020204030204" pitchFamily="49" charset="0"/>
              </a:rPr>
              <a:t>'&amp;'</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FF0000"/>
                </a:solidFill>
                <a:highlight>
                  <a:srgbClr val="FFFFFF"/>
                </a:highlight>
                <a:latin typeface="Consolas" panose="020B0609020204030204" pitchFamily="49" charset="0"/>
              </a:rPr>
              <a:t>'='</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as</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query_params</a:t>
            </a:r>
            <a:endParaRPr lang="en-US" sz="1600" dirty="0">
              <a:solidFill>
                <a:srgbClr val="000000"/>
              </a:solidFill>
              <a:highlight>
                <a:srgbClr val="FFFFFF"/>
              </a:highlight>
              <a:latin typeface="Consolas" panose="020B0609020204030204" pitchFamily="49" charset="0"/>
            </a:endParaRPr>
          </a:p>
          <a:p>
            <a:r>
              <a:rPr lang="en-US" sz="1600" dirty="0" smtClean="0">
                <a:solidFill>
                  <a:srgbClr val="0000FF"/>
                </a:solidFill>
                <a:highlight>
                  <a:srgbClr val="FFFFFF"/>
                </a:highlight>
                <a:latin typeface="Consolas" panose="020B0609020204030204" pitchFamily="49" charset="0"/>
              </a:rPr>
              <a:t>	from</a:t>
            </a:r>
            <a:r>
              <a:rPr lang="en-US" sz="1600" dirty="0" smtClean="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iislogs</a:t>
            </a:r>
            <a:endParaRPr lang="en-US" sz="1600" dirty="0">
              <a:solidFill>
                <a:srgbClr val="000000"/>
              </a:solidFill>
              <a:highlight>
                <a:srgbClr val="FFFFFF"/>
              </a:highlight>
              <a:latin typeface="Consolas" panose="020B0609020204030204" pitchFamily="49" charset="0"/>
            </a:endParaRPr>
          </a:p>
          <a:p>
            <a:r>
              <a:rPr lang="en-US" sz="1600" dirty="0" smtClean="0">
                <a:solidFill>
                  <a:srgbClr val="808080"/>
                </a:solidFill>
                <a:highlight>
                  <a:srgbClr val="FFFFFF"/>
                </a:highlight>
                <a:latin typeface="Consolas" panose="020B0609020204030204" pitchFamily="49" charset="0"/>
              </a:rPr>
              <a:t>) </a:t>
            </a:r>
            <a:r>
              <a:rPr lang="en-US" sz="1600" dirty="0" err="1" smtClean="0">
                <a:solidFill>
                  <a:srgbClr val="808080"/>
                </a:solidFill>
                <a:highlight>
                  <a:srgbClr val="FFFFFF"/>
                </a:highlight>
                <a:latin typeface="Consolas" panose="020B0609020204030204" pitchFamily="49" charset="0"/>
              </a:rPr>
              <a:t>version_logs</a:t>
            </a:r>
            <a:endParaRPr lang="en-US" sz="1600" dirty="0">
              <a:solidFill>
                <a:srgbClr val="000000"/>
              </a:solidFill>
              <a:highlight>
                <a:srgbClr val="FFFFFF"/>
              </a:highlight>
              <a:latin typeface="Consolas" panose="020B0609020204030204" pitchFamily="49" charset="0"/>
            </a:endParaRPr>
          </a:p>
          <a:p>
            <a:r>
              <a:rPr lang="en-US" sz="1600" dirty="0">
                <a:solidFill>
                  <a:srgbClr val="0000FF"/>
                </a:solidFill>
                <a:highlight>
                  <a:srgbClr val="FFFFFF"/>
                </a:highlight>
                <a:latin typeface="Consolas" panose="020B0609020204030204" pitchFamily="49" charset="0"/>
              </a:rPr>
              <a:t>where</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query_params</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api</a:t>
            </a:r>
            <a:r>
              <a:rPr lang="en-US" sz="1600" dirty="0">
                <a:solidFill>
                  <a:srgbClr val="000000"/>
                </a:solidFill>
                <a:highlight>
                  <a:srgbClr val="FFFFFF"/>
                </a:highlight>
                <a:latin typeface="Consolas" panose="020B0609020204030204" pitchFamily="49" charset="0"/>
              </a:rPr>
              <a:t>-version'] </a:t>
            </a:r>
            <a:r>
              <a:rPr lang="en-US" sz="1600" dirty="0">
                <a:solidFill>
                  <a:srgbClr val="808080"/>
                </a:solidFill>
                <a:highlight>
                  <a:srgbClr val="FFFFFF"/>
                </a:highlight>
                <a:latin typeface="Consolas" panose="020B0609020204030204" pitchFamily="49" charset="0"/>
              </a:rPr>
              <a:t>is</a:t>
            </a:r>
            <a:r>
              <a:rPr lang="en-US" sz="1600" dirty="0">
                <a:solidFill>
                  <a:srgbClr val="000000"/>
                </a:solidFill>
                <a:highlight>
                  <a:srgbClr val="FFFFFF"/>
                </a:highlight>
                <a:latin typeface="Consolas" panose="020B0609020204030204" pitchFamily="49" charset="0"/>
              </a:rPr>
              <a:t> </a:t>
            </a:r>
            <a:r>
              <a:rPr lang="en-US" sz="1600" dirty="0">
                <a:solidFill>
                  <a:srgbClr val="808080"/>
                </a:solidFill>
                <a:highlight>
                  <a:srgbClr val="FFFFFF"/>
                </a:highlight>
                <a:latin typeface="Consolas" panose="020B0609020204030204" pitchFamily="49" charset="0"/>
              </a:rPr>
              <a:t>not</a:t>
            </a:r>
            <a:r>
              <a:rPr lang="en-US" sz="1600" dirty="0">
                <a:solidFill>
                  <a:srgbClr val="000000"/>
                </a:solidFill>
                <a:highlight>
                  <a:srgbClr val="FFFFFF"/>
                </a:highlight>
                <a:latin typeface="Consolas" panose="020B0609020204030204" pitchFamily="49" charset="0"/>
              </a:rPr>
              <a:t> </a:t>
            </a:r>
            <a:r>
              <a:rPr lang="en-US" sz="1600" dirty="0">
                <a:solidFill>
                  <a:srgbClr val="808080"/>
                </a:solidFill>
                <a:highlight>
                  <a:srgbClr val="FFFFFF"/>
                </a:highlight>
                <a:latin typeface="Consolas" panose="020B0609020204030204" pitchFamily="49" charset="0"/>
              </a:rPr>
              <a:t>null</a:t>
            </a:r>
            <a:endParaRPr lang="en-US" sz="1600" dirty="0">
              <a:solidFill>
                <a:srgbClr val="FF0000"/>
              </a:solidFill>
              <a:latin typeface="Consolas"/>
            </a:endParaRPr>
          </a:p>
        </p:txBody>
      </p:sp>
      <p:sp>
        <p:nvSpPr>
          <p:cNvPr id="11" name="Content Placeholder 5"/>
          <p:cNvSpPr txBox="1">
            <a:spLocks/>
          </p:cNvSpPr>
          <p:nvPr/>
        </p:nvSpPr>
        <p:spPr>
          <a:xfrm>
            <a:off x="560798" y="3866650"/>
            <a:ext cx="11079822" cy="22924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FFFFFF"/>
                </a:solidFill>
              </a:rPr>
              <a:t>Run a query to return data</a:t>
            </a:r>
          </a:p>
          <a:p>
            <a:endParaRPr lang="en-US" dirty="0" smtClean="0">
              <a:solidFill>
                <a:srgbClr val="FFFFFF"/>
              </a:solidFill>
            </a:endParaRPr>
          </a:p>
          <a:p>
            <a:endParaRPr lang="en-US" dirty="0" smtClean="0">
              <a:solidFill>
                <a:srgbClr val="FFFFFF"/>
              </a:solidFill>
            </a:endParaRPr>
          </a:p>
          <a:p>
            <a:endParaRPr lang="en-US" dirty="0" smtClean="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34964902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par>
                          <p:cTn id="15" fill="hold">
                            <p:stCondLst>
                              <p:cond delay="0"/>
                            </p:stCondLst>
                            <p:childTnLst>
                              <p:par>
                                <p:cTn id="16" presetID="10"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9" grpId="0" animBg="1"/>
      <p:bldP spid="10" grpId="0" animBg="1"/>
      <p:bldP spid="11"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t>Pig</a:t>
            </a:r>
            <a:endParaRPr lang="en-US" dirty="0"/>
          </a:p>
        </p:txBody>
      </p:sp>
      <p:sp>
        <p:nvSpPr>
          <p:cNvPr id="3" name="Content Placeholder 2"/>
          <p:cNvSpPr>
            <a:spLocks noGrp="1"/>
          </p:cNvSpPr>
          <p:nvPr>
            <p:ph idx="4294967295"/>
          </p:nvPr>
        </p:nvSpPr>
        <p:spPr>
          <a:xfrm>
            <a:off x="0" y="0"/>
            <a:ext cx="12192000" cy="6858000"/>
          </a:xfrm>
          <a:prstGeom prst="rect">
            <a:avLst/>
          </a:prstGeom>
        </p:spPr>
        <p:txBody>
          <a:bodyPr>
            <a:noAutofit/>
          </a:bodyPr>
          <a:lstStyle/>
          <a:p>
            <a:r>
              <a:rPr lang="en-US" sz="2800" dirty="0" smtClean="0"/>
              <a:t>Script language for expressing </a:t>
            </a:r>
            <a:r>
              <a:rPr lang="en-US" sz="2800" dirty="0" err="1" smtClean="0"/>
              <a:t>MapReduce</a:t>
            </a:r>
            <a:r>
              <a:rPr lang="en-US" sz="2800" dirty="0" smtClean="0"/>
              <a:t> jobs</a:t>
            </a:r>
          </a:p>
          <a:p>
            <a:r>
              <a:rPr lang="en-US" sz="2800" dirty="0" smtClean="0"/>
              <a:t>Script operations can be chained together</a:t>
            </a:r>
          </a:p>
          <a:p>
            <a:r>
              <a:rPr lang="en-US" sz="2800" dirty="0" smtClean="0"/>
              <a:t>Compiler optimizes </a:t>
            </a:r>
            <a:r>
              <a:rPr lang="en-US" sz="2800" dirty="0" err="1" smtClean="0"/>
              <a:t>MapReduce</a:t>
            </a:r>
            <a:r>
              <a:rPr lang="en-US" sz="2800" dirty="0" smtClean="0"/>
              <a:t> job</a:t>
            </a:r>
            <a:endParaRPr lang="en-US" sz="2800" dirty="0"/>
          </a:p>
        </p:txBody>
      </p:sp>
    </p:spTree>
    <p:extLst>
      <p:ext uri="{BB962C8B-B14F-4D97-AF65-F5344CB8AC3E}">
        <p14:creationId xmlns:p14="http://schemas.microsoft.com/office/powerpoint/2010/main" val="10949337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err="1" smtClean="0"/>
              <a:t>PigLatin</a:t>
            </a:r>
            <a:r>
              <a:rPr lang="en-US" dirty="0" smtClean="0"/>
              <a:t> Examples</a:t>
            </a:r>
            <a:endParaRPr lang="en-US" dirty="0"/>
          </a:p>
        </p:txBody>
      </p:sp>
      <p:sp>
        <p:nvSpPr>
          <p:cNvPr id="6" name="Content Placeholder 5"/>
          <p:cNvSpPr>
            <a:spLocks noGrp="1"/>
          </p:cNvSpPr>
          <p:nvPr>
            <p:ph idx="4294967295"/>
          </p:nvPr>
        </p:nvSpPr>
        <p:spPr>
          <a:xfrm>
            <a:off x="1111250" y="1482725"/>
            <a:ext cx="11080750" cy="2292350"/>
          </a:xfrm>
          <a:prstGeom prst="rect">
            <a:avLst/>
          </a:prstGeom>
        </p:spPr>
        <p:txBody>
          <a:bodyPr/>
          <a:lstStyle/>
          <a:p>
            <a:r>
              <a:rPr lang="en-US" dirty="0" smtClean="0"/>
              <a:t>Load and Transform Data</a:t>
            </a:r>
          </a:p>
          <a:p>
            <a:endParaRPr lang="en-US" dirty="0"/>
          </a:p>
          <a:p>
            <a:endParaRPr lang="en-US" dirty="0" smtClean="0"/>
          </a:p>
          <a:p>
            <a:endParaRPr lang="en-US" dirty="0"/>
          </a:p>
        </p:txBody>
      </p:sp>
      <p:sp>
        <p:nvSpPr>
          <p:cNvPr id="9" name="TextBox 8"/>
          <p:cNvSpPr txBox="1"/>
          <p:nvPr/>
        </p:nvSpPr>
        <p:spPr>
          <a:xfrm>
            <a:off x="990600" y="2057400"/>
            <a:ext cx="10563753" cy="738664"/>
          </a:xfrm>
          <a:prstGeom prst="rect">
            <a:avLst/>
          </a:prstGeom>
          <a:solidFill>
            <a:schemeClr val="bg1"/>
          </a:solidFill>
          <a:ln>
            <a:solidFill>
              <a:schemeClr val="accent2"/>
            </a:solidFill>
          </a:ln>
        </p:spPr>
        <p:txBody>
          <a:bodyPr wrap="square" lIns="91440" tIns="0" rIns="0" bIns="0" rtlCol="0">
            <a:spAutoFit/>
          </a:bodyPr>
          <a:lstStyle/>
          <a:p>
            <a:r>
              <a:rPr lang="en-US" sz="1600" dirty="0" smtClean="0">
                <a:solidFill>
                  <a:srgbClr val="0000FF"/>
                </a:solidFill>
                <a:latin typeface="Consolas"/>
              </a:rPr>
              <a:t>A </a:t>
            </a:r>
            <a:r>
              <a:rPr lang="en-US" sz="1600" dirty="0">
                <a:solidFill>
                  <a:srgbClr val="0000FF"/>
                </a:solidFill>
                <a:latin typeface="Consolas"/>
              </a:rPr>
              <a:t>= load '</a:t>
            </a:r>
            <a:r>
              <a:rPr lang="en-US" sz="1600" dirty="0" err="1">
                <a:solidFill>
                  <a:srgbClr val="0000FF"/>
                </a:solidFill>
                <a:latin typeface="Consolas"/>
              </a:rPr>
              <a:t>passwd</a:t>
            </a:r>
            <a:r>
              <a:rPr lang="en-US" sz="1600" dirty="0">
                <a:solidFill>
                  <a:srgbClr val="0000FF"/>
                </a:solidFill>
                <a:latin typeface="Consolas"/>
              </a:rPr>
              <a:t>' using </a:t>
            </a:r>
            <a:r>
              <a:rPr lang="en-US" sz="1600" dirty="0" err="1">
                <a:solidFill>
                  <a:srgbClr val="0000FF"/>
                </a:solidFill>
                <a:latin typeface="Consolas"/>
              </a:rPr>
              <a:t>PigStorage</a:t>
            </a:r>
            <a:r>
              <a:rPr lang="en-US" sz="1600" dirty="0">
                <a:solidFill>
                  <a:srgbClr val="0000FF"/>
                </a:solidFill>
                <a:latin typeface="Consolas"/>
              </a:rPr>
              <a:t>(':');  -- load the </a:t>
            </a:r>
            <a:r>
              <a:rPr lang="en-US" sz="1600" dirty="0" err="1">
                <a:solidFill>
                  <a:srgbClr val="0000FF"/>
                </a:solidFill>
                <a:latin typeface="Consolas"/>
              </a:rPr>
              <a:t>passwd</a:t>
            </a:r>
            <a:r>
              <a:rPr lang="en-US" sz="1600" dirty="0">
                <a:solidFill>
                  <a:srgbClr val="0000FF"/>
                </a:solidFill>
                <a:latin typeface="Consolas"/>
              </a:rPr>
              <a:t> file </a:t>
            </a:r>
          </a:p>
          <a:p>
            <a:r>
              <a:rPr lang="en-US" sz="1600" dirty="0">
                <a:solidFill>
                  <a:srgbClr val="0000FF"/>
                </a:solidFill>
                <a:latin typeface="Consolas"/>
              </a:rPr>
              <a:t>B = </a:t>
            </a:r>
            <a:r>
              <a:rPr lang="en-US" sz="1600" dirty="0" err="1">
                <a:solidFill>
                  <a:srgbClr val="0000FF"/>
                </a:solidFill>
                <a:latin typeface="Consolas"/>
              </a:rPr>
              <a:t>foreach</a:t>
            </a:r>
            <a:r>
              <a:rPr lang="en-US" sz="1600" dirty="0">
                <a:solidFill>
                  <a:srgbClr val="0000FF"/>
                </a:solidFill>
                <a:latin typeface="Consolas"/>
              </a:rPr>
              <a:t> A generate $0 as id;  -- extract the user IDs </a:t>
            </a:r>
          </a:p>
          <a:p>
            <a:r>
              <a:rPr lang="en-US" sz="1600" dirty="0">
                <a:solidFill>
                  <a:srgbClr val="0000FF"/>
                </a:solidFill>
                <a:latin typeface="Consolas"/>
              </a:rPr>
              <a:t>store B into ‘</a:t>
            </a:r>
            <a:r>
              <a:rPr lang="en-US" sz="1600" dirty="0" err="1">
                <a:solidFill>
                  <a:srgbClr val="0000FF"/>
                </a:solidFill>
                <a:latin typeface="Consolas"/>
              </a:rPr>
              <a:t>id.out</a:t>
            </a:r>
            <a:r>
              <a:rPr lang="en-US" sz="1600" dirty="0">
                <a:solidFill>
                  <a:srgbClr val="0000FF"/>
                </a:solidFill>
                <a:latin typeface="Consolas"/>
              </a:rPr>
              <a:t>’;  -- write the results to a file name </a:t>
            </a:r>
            <a:r>
              <a:rPr lang="en-US" sz="1600" dirty="0" err="1">
                <a:solidFill>
                  <a:srgbClr val="0000FF"/>
                </a:solidFill>
                <a:latin typeface="Consolas"/>
              </a:rPr>
              <a:t>id.out</a:t>
            </a:r>
            <a:endParaRPr lang="en-US" sz="1600" dirty="0">
              <a:solidFill>
                <a:srgbClr val="0000FF"/>
              </a:solidFill>
              <a:latin typeface="Consolas"/>
            </a:endParaRPr>
          </a:p>
        </p:txBody>
      </p:sp>
      <p:sp>
        <p:nvSpPr>
          <p:cNvPr id="10" name="TextBox 9"/>
          <p:cNvSpPr txBox="1"/>
          <p:nvPr/>
        </p:nvSpPr>
        <p:spPr>
          <a:xfrm>
            <a:off x="966216" y="3657600"/>
            <a:ext cx="10563753" cy="2215991"/>
          </a:xfrm>
          <a:prstGeom prst="rect">
            <a:avLst/>
          </a:prstGeom>
          <a:solidFill>
            <a:schemeClr val="bg1"/>
          </a:solidFill>
          <a:ln>
            <a:solidFill>
              <a:schemeClr val="accent2"/>
            </a:solidFill>
          </a:ln>
        </p:spPr>
        <p:txBody>
          <a:bodyPr wrap="square" lIns="91440" tIns="0" rIns="0" bIns="0" rtlCol="0">
            <a:spAutoFit/>
          </a:bodyPr>
          <a:lstStyle/>
          <a:p>
            <a:r>
              <a:rPr lang="en-US" sz="1600" dirty="0">
                <a:solidFill>
                  <a:srgbClr val="000000"/>
                </a:solidFill>
                <a:highlight>
                  <a:srgbClr val="FFFFFF"/>
                </a:highlight>
                <a:latin typeface="Consolas" panose="020B0609020204030204" pitchFamily="49" charset="0"/>
              </a:rPr>
              <a:t>LOGS </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LOAD</a:t>
            </a:r>
            <a:r>
              <a:rPr lang="en-US" sz="1600" dirty="0">
                <a:solidFill>
                  <a:srgbClr val="000000"/>
                </a:solidFill>
                <a:highlight>
                  <a:srgbClr val="FFFFFF"/>
                </a:highlight>
                <a:latin typeface="Consolas" panose="020B0609020204030204" pitchFamily="49" charset="0"/>
              </a:rPr>
              <a:t> </a:t>
            </a:r>
            <a:r>
              <a:rPr lang="en-US" sz="1600" dirty="0">
                <a:solidFill>
                  <a:srgbClr val="FF0000"/>
                </a:solidFill>
                <a:highlight>
                  <a:srgbClr val="FFFFFF"/>
                </a:highlight>
                <a:latin typeface="Consolas" panose="020B0609020204030204" pitchFamily="49" charset="0"/>
              </a:rPr>
              <a:t>'</a:t>
            </a:r>
            <a:r>
              <a:rPr lang="en-US" sz="1600" dirty="0" err="1">
                <a:solidFill>
                  <a:srgbClr val="FF0000"/>
                </a:solidFill>
                <a:highlight>
                  <a:srgbClr val="FFFFFF"/>
                </a:highlight>
                <a:latin typeface="Consolas" panose="020B0609020204030204" pitchFamily="49" charset="0"/>
              </a:rPr>
              <a:t>wasb</a:t>
            </a:r>
            <a:r>
              <a:rPr lang="en-US" sz="1600" dirty="0">
                <a:solidFill>
                  <a:srgbClr val="FF0000"/>
                </a:solidFill>
                <a:highlight>
                  <a:srgbClr val="FFFFFF"/>
                </a:highlight>
                <a:latin typeface="Consolas" panose="020B0609020204030204" pitchFamily="49" charset="0"/>
              </a:rPr>
              <a:t>:///example/data/sample.log'</a:t>
            </a:r>
            <a:r>
              <a:rPr lang="en-US" sz="1600" dirty="0">
                <a:solidFill>
                  <a:srgbClr val="808080"/>
                </a:solidFill>
                <a:highlight>
                  <a:srgbClr val="FFFFFF"/>
                </a:highlight>
                <a:latin typeface="Consolas" panose="020B0609020204030204" pitchFamily="49" charset="0"/>
              </a:rPr>
              <a:t>;</a:t>
            </a:r>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LEVELS </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foreach</a:t>
            </a:r>
            <a:r>
              <a:rPr lang="en-US" sz="1600" dirty="0">
                <a:solidFill>
                  <a:srgbClr val="000000"/>
                </a:solidFill>
                <a:highlight>
                  <a:srgbClr val="FFFFFF"/>
                </a:highlight>
                <a:latin typeface="Consolas" panose="020B0609020204030204" pitchFamily="49" charset="0"/>
              </a:rPr>
              <a:t> LOGS generate REGEX_EXTRACT</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$0</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FF0000"/>
                </a:solidFill>
                <a:highlight>
                  <a:srgbClr val="FFFFFF"/>
                </a:highlight>
                <a:latin typeface="Consolas" panose="020B0609020204030204" pitchFamily="49" charset="0"/>
              </a:rPr>
              <a:t>'(TRACE|DEBUG|INFO|WARN|ERROR|FATAL)'</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1</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as</a:t>
            </a:r>
            <a:r>
              <a:rPr lang="en-US" sz="1600" dirty="0">
                <a:solidFill>
                  <a:srgbClr val="000000"/>
                </a:solidFill>
                <a:highlight>
                  <a:srgbClr val="FFFFFF"/>
                </a:highlight>
                <a:latin typeface="Consolas" panose="020B0609020204030204" pitchFamily="49" charset="0"/>
              </a:rPr>
              <a:t> LOGLEVEL</a:t>
            </a:r>
            <a:r>
              <a:rPr lang="en-US" sz="1600" dirty="0">
                <a:solidFill>
                  <a:srgbClr val="808080"/>
                </a:solidFill>
                <a:highlight>
                  <a:srgbClr val="FFFFFF"/>
                </a:highlight>
                <a:latin typeface="Consolas" panose="020B0609020204030204" pitchFamily="49" charset="0"/>
              </a:rPr>
              <a:t>;</a:t>
            </a:r>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FILTEREDLEVELS </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FILTER LEVELS </a:t>
            </a:r>
            <a:r>
              <a:rPr lang="en-US" sz="1600" dirty="0">
                <a:solidFill>
                  <a:srgbClr val="0000FF"/>
                </a:solidFill>
                <a:highlight>
                  <a:srgbClr val="FFFFFF"/>
                </a:highlight>
                <a:latin typeface="Consolas" panose="020B0609020204030204" pitchFamily="49" charset="0"/>
              </a:rPr>
              <a:t>by</a:t>
            </a:r>
            <a:r>
              <a:rPr lang="en-US" sz="1600" dirty="0">
                <a:solidFill>
                  <a:srgbClr val="000000"/>
                </a:solidFill>
                <a:highlight>
                  <a:srgbClr val="FFFFFF"/>
                </a:highlight>
                <a:latin typeface="Consolas" panose="020B0609020204030204" pitchFamily="49" charset="0"/>
              </a:rPr>
              <a:t> LOGLEVEL </a:t>
            </a:r>
            <a:r>
              <a:rPr lang="en-US" sz="1600" dirty="0">
                <a:solidFill>
                  <a:srgbClr val="808080"/>
                </a:solidFill>
                <a:highlight>
                  <a:srgbClr val="FFFFFF"/>
                </a:highlight>
                <a:latin typeface="Consolas" panose="020B0609020204030204" pitchFamily="49" charset="0"/>
              </a:rPr>
              <a:t>is</a:t>
            </a:r>
            <a:r>
              <a:rPr lang="en-US" sz="1600" dirty="0">
                <a:solidFill>
                  <a:srgbClr val="000000"/>
                </a:solidFill>
                <a:highlight>
                  <a:srgbClr val="FFFFFF"/>
                </a:highlight>
                <a:latin typeface="Consolas" panose="020B0609020204030204" pitchFamily="49" charset="0"/>
              </a:rPr>
              <a:t> </a:t>
            </a:r>
            <a:r>
              <a:rPr lang="en-US" sz="1600" dirty="0">
                <a:solidFill>
                  <a:srgbClr val="808080"/>
                </a:solidFill>
                <a:highlight>
                  <a:srgbClr val="FFFFFF"/>
                </a:highlight>
                <a:latin typeface="Consolas" panose="020B0609020204030204" pitchFamily="49" charset="0"/>
              </a:rPr>
              <a:t>not</a:t>
            </a:r>
            <a:r>
              <a:rPr lang="en-US" sz="1600" dirty="0">
                <a:solidFill>
                  <a:srgbClr val="000000"/>
                </a:solidFill>
                <a:highlight>
                  <a:srgbClr val="FFFFFF"/>
                </a:highlight>
                <a:latin typeface="Consolas" panose="020B0609020204030204" pitchFamily="49" charset="0"/>
              </a:rPr>
              <a:t> </a:t>
            </a:r>
            <a:r>
              <a:rPr lang="en-US" sz="1600" dirty="0">
                <a:solidFill>
                  <a:srgbClr val="808080"/>
                </a:solidFill>
                <a:highlight>
                  <a:srgbClr val="FFFFFF"/>
                </a:highlight>
                <a:latin typeface="Consolas" panose="020B0609020204030204" pitchFamily="49" charset="0"/>
              </a:rPr>
              <a:t>null;</a:t>
            </a:r>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GROUPEDLEVELS </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GROUP</a:t>
            </a:r>
            <a:r>
              <a:rPr lang="en-US" sz="1600" dirty="0">
                <a:solidFill>
                  <a:srgbClr val="000000"/>
                </a:solidFill>
                <a:highlight>
                  <a:srgbClr val="FFFFFF"/>
                </a:highlight>
                <a:latin typeface="Consolas" panose="020B0609020204030204" pitchFamily="49" charset="0"/>
              </a:rPr>
              <a:t> FILTEREDLEVELS </a:t>
            </a:r>
            <a:r>
              <a:rPr lang="en-US" sz="1600" dirty="0">
                <a:solidFill>
                  <a:srgbClr val="0000FF"/>
                </a:solidFill>
                <a:highlight>
                  <a:srgbClr val="FFFFFF"/>
                </a:highlight>
                <a:latin typeface="Consolas" panose="020B0609020204030204" pitchFamily="49" charset="0"/>
              </a:rPr>
              <a:t>by</a:t>
            </a:r>
            <a:r>
              <a:rPr lang="en-US" sz="1600" dirty="0">
                <a:solidFill>
                  <a:srgbClr val="000000"/>
                </a:solidFill>
                <a:highlight>
                  <a:srgbClr val="FFFFFF"/>
                </a:highlight>
                <a:latin typeface="Consolas" panose="020B0609020204030204" pitchFamily="49" charset="0"/>
              </a:rPr>
              <a:t> LOGLEVEL</a:t>
            </a:r>
            <a:r>
              <a:rPr lang="en-US" sz="1600" dirty="0">
                <a:solidFill>
                  <a:srgbClr val="808080"/>
                </a:solidFill>
                <a:highlight>
                  <a:srgbClr val="FFFFFF"/>
                </a:highlight>
                <a:latin typeface="Consolas" panose="020B0609020204030204" pitchFamily="49" charset="0"/>
              </a:rPr>
              <a:t>;</a:t>
            </a:r>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FREQUENCIES </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foreach</a:t>
            </a:r>
            <a:r>
              <a:rPr lang="en-US" sz="1600" dirty="0">
                <a:solidFill>
                  <a:srgbClr val="000000"/>
                </a:solidFill>
                <a:highlight>
                  <a:srgbClr val="FFFFFF"/>
                </a:highlight>
                <a:latin typeface="Consolas" panose="020B0609020204030204" pitchFamily="49" charset="0"/>
              </a:rPr>
              <a:t> GROUPEDLEVELS generate </a:t>
            </a:r>
            <a:r>
              <a:rPr lang="en-US" sz="1600" dirty="0">
                <a:solidFill>
                  <a:srgbClr val="0000FF"/>
                </a:solidFill>
                <a:highlight>
                  <a:srgbClr val="FFFFFF"/>
                </a:highlight>
                <a:latin typeface="Consolas" panose="020B0609020204030204" pitchFamily="49" charset="0"/>
              </a:rPr>
              <a:t>group</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as</a:t>
            </a:r>
            <a:r>
              <a:rPr lang="en-US" sz="1600" dirty="0">
                <a:solidFill>
                  <a:srgbClr val="000000"/>
                </a:solidFill>
                <a:highlight>
                  <a:srgbClr val="FFFFFF"/>
                </a:highlight>
                <a:latin typeface="Consolas" panose="020B0609020204030204" pitchFamily="49" charset="0"/>
              </a:rPr>
              <a:t> LOGLEVEL</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FF00FF"/>
                </a:solidFill>
                <a:highlight>
                  <a:srgbClr val="FFFFFF"/>
                </a:highlight>
                <a:latin typeface="Consolas" panose="020B0609020204030204" pitchFamily="49" charset="0"/>
              </a:rPr>
              <a:t>COUNT</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FILTEREDLEVELS</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LOGLEVEL</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as</a:t>
            </a:r>
            <a:r>
              <a:rPr lang="en-US" sz="1600" dirty="0">
                <a:solidFill>
                  <a:srgbClr val="000000"/>
                </a:solidFill>
                <a:highlight>
                  <a:srgbClr val="FFFFFF"/>
                </a:highlight>
                <a:latin typeface="Consolas" panose="020B0609020204030204" pitchFamily="49" charset="0"/>
              </a:rPr>
              <a:t> </a:t>
            </a:r>
            <a:r>
              <a:rPr lang="en-US" sz="1600" dirty="0">
                <a:solidFill>
                  <a:srgbClr val="FF00FF"/>
                </a:solidFill>
                <a:highlight>
                  <a:srgbClr val="FFFFFF"/>
                </a:highlight>
                <a:latin typeface="Consolas" panose="020B0609020204030204" pitchFamily="49" charset="0"/>
              </a:rPr>
              <a:t>COUNT</a:t>
            </a:r>
            <a:r>
              <a:rPr lang="en-US" sz="1600" dirty="0">
                <a:solidFill>
                  <a:srgbClr val="808080"/>
                </a:solidFill>
                <a:highlight>
                  <a:srgbClr val="FFFFFF"/>
                </a:highlight>
                <a:latin typeface="Consolas" panose="020B0609020204030204" pitchFamily="49" charset="0"/>
              </a:rPr>
              <a:t>;</a:t>
            </a:r>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RESULT </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order</a:t>
            </a:r>
            <a:r>
              <a:rPr lang="en-US" sz="1600" dirty="0">
                <a:solidFill>
                  <a:srgbClr val="000000"/>
                </a:solidFill>
                <a:highlight>
                  <a:srgbClr val="FFFFFF"/>
                </a:highlight>
                <a:latin typeface="Consolas" panose="020B0609020204030204" pitchFamily="49" charset="0"/>
              </a:rPr>
              <a:t> FREQUENCIES </a:t>
            </a:r>
            <a:r>
              <a:rPr lang="en-US" sz="1600" dirty="0">
                <a:solidFill>
                  <a:srgbClr val="0000FF"/>
                </a:solidFill>
                <a:highlight>
                  <a:srgbClr val="FFFFFF"/>
                </a:highlight>
                <a:latin typeface="Consolas" panose="020B0609020204030204" pitchFamily="49" charset="0"/>
              </a:rPr>
              <a:t>by</a:t>
            </a:r>
            <a:r>
              <a:rPr lang="en-US" sz="1600" dirty="0">
                <a:solidFill>
                  <a:srgbClr val="000000"/>
                </a:solidFill>
                <a:highlight>
                  <a:srgbClr val="FFFFFF"/>
                </a:highlight>
                <a:latin typeface="Consolas" panose="020B0609020204030204" pitchFamily="49" charset="0"/>
              </a:rPr>
              <a:t> </a:t>
            </a:r>
            <a:r>
              <a:rPr lang="en-US" sz="1600" dirty="0">
                <a:solidFill>
                  <a:srgbClr val="FF00FF"/>
                </a:solidFill>
                <a:highlight>
                  <a:srgbClr val="FFFFFF"/>
                </a:highlight>
                <a:latin typeface="Consolas" panose="020B0609020204030204" pitchFamily="49" charset="0"/>
              </a:rPr>
              <a:t>COUNT</a:t>
            </a:r>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desc</a:t>
            </a:r>
            <a:r>
              <a:rPr lang="en-US" sz="1600" dirty="0">
                <a:solidFill>
                  <a:srgbClr val="808080"/>
                </a:solidFill>
                <a:highlight>
                  <a:srgbClr val="FFFFFF"/>
                </a:highlight>
                <a:latin typeface="Consolas" panose="020B0609020204030204" pitchFamily="49" charset="0"/>
              </a:rPr>
              <a:t>;</a:t>
            </a:r>
            <a:endParaRPr lang="en-US" sz="1600" dirty="0">
              <a:solidFill>
                <a:srgbClr val="000000"/>
              </a:solidFill>
              <a:highlight>
                <a:srgbClr val="FFFFFF"/>
              </a:highlight>
              <a:latin typeface="Consolas" panose="020B0609020204030204" pitchFamily="49" charset="0"/>
            </a:endParaRPr>
          </a:p>
          <a:p>
            <a:r>
              <a:rPr lang="en-US" sz="1600" dirty="0">
                <a:solidFill>
                  <a:srgbClr val="0000FF"/>
                </a:solidFill>
                <a:highlight>
                  <a:srgbClr val="FFFFFF"/>
                </a:highlight>
                <a:latin typeface="Consolas" panose="020B0609020204030204" pitchFamily="49" charset="0"/>
              </a:rPr>
              <a:t>DUMP</a:t>
            </a:r>
            <a:r>
              <a:rPr lang="en-US" sz="1600" dirty="0">
                <a:solidFill>
                  <a:srgbClr val="000000"/>
                </a:solidFill>
                <a:highlight>
                  <a:srgbClr val="FFFFFF"/>
                </a:highlight>
                <a:latin typeface="Consolas" panose="020B0609020204030204" pitchFamily="49" charset="0"/>
              </a:rPr>
              <a:t> RESULT</a:t>
            </a:r>
            <a:r>
              <a:rPr lang="en-US" sz="1600" dirty="0">
                <a:solidFill>
                  <a:srgbClr val="808080"/>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endParaRPr lang="en-US" sz="1600" dirty="0">
              <a:solidFill>
                <a:srgbClr val="FF0000"/>
              </a:solidFill>
              <a:latin typeface="Consolas"/>
            </a:endParaRPr>
          </a:p>
        </p:txBody>
      </p:sp>
      <p:sp>
        <p:nvSpPr>
          <p:cNvPr id="11" name="Content Placeholder 5"/>
          <p:cNvSpPr txBox="1">
            <a:spLocks/>
          </p:cNvSpPr>
          <p:nvPr/>
        </p:nvSpPr>
        <p:spPr>
          <a:xfrm>
            <a:off x="560798" y="3044840"/>
            <a:ext cx="11079822" cy="31142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FFFFFF"/>
                </a:solidFill>
              </a:rPr>
              <a:t>Run a query to </a:t>
            </a:r>
            <a:r>
              <a:rPr lang="en-US" dirty="0" smtClean="0">
                <a:solidFill>
                  <a:srgbClr val="FFFFFF"/>
                </a:solidFill>
              </a:rPr>
              <a:t>return and process </a:t>
            </a:r>
            <a:r>
              <a:rPr lang="en-US" dirty="0">
                <a:solidFill>
                  <a:srgbClr val="FFFFFF"/>
                </a:solidFill>
              </a:rPr>
              <a:t>data</a:t>
            </a:r>
          </a:p>
          <a:p>
            <a:endParaRPr lang="en-US" dirty="0" smtClean="0">
              <a:solidFill>
                <a:srgbClr val="FFFFFF"/>
              </a:solidFill>
            </a:endParaRPr>
          </a:p>
          <a:p>
            <a:endParaRPr lang="en-US" dirty="0" smtClean="0">
              <a:solidFill>
                <a:srgbClr val="FFFFFF"/>
              </a:solidFill>
            </a:endParaRPr>
          </a:p>
          <a:p>
            <a:endParaRPr lang="en-US" dirty="0" smtClean="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22467650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par>
                          <p:cTn id="15" fill="hold">
                            <p:stCondLst>
                              <p:cond delay="0"/>
                            </p:stCondLst>
                            <p:childTnLst>
                              <p:par>
                                <p:cTn id="16" presetID="10"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9" grpId="0" animBg="1"/>
      <p:bldP spid="10" grpId="0" animBg="1"/>
      <p:bldP spid="11"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307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0"/>
                        <a:ext cx="158750" cy="158750"/>
                      </a:xfrm>
                      <a:prstGeom prst="rect">
                        <a:avLst/>
                      </a:prstGeom>
                    </p:spPr>
                  </p:pic>
                </p:oleObj>
              </mc:Fallback>
            </mc:AlternateContent>
          </a:graphicData>
        </a:graphic>
      </p:graphicFrame>
      <p:sp>
        <p:nvSpPr>
          <p:cNvPr id="5" name="Title 4"/>
          <p:cNvSpPr>
            <a:spLocks noGrp="1"/>
          </p:cNvSpPr>
          <p:nvPr>
            <p:ph type="title" idx="4294967295"/>
          </p:nvPr>
        </p:nvSpPr>
        <p:spPr>
          <a:xfrm>
            <a:off x="0" y="228600"/>
            <a:ext cx="11152188" cy="747713"/>
          </a:xfrm>
          <a:prstGeom prst="rect">
            <a:avLst/>
          </a:prstGeom>
        </p:spPr>
        <p:txBody>
          <a:bodyPr>
            <a:normAutofit fontScale="90000"/>
          </a:bodyPr>
          <a:lstStyle/>
          <a:p>
            <a:r>
              <a:rPr lang="en-US" dirty="0">
                <a:solidFill>
                  <a:schemeClr val="bg1">
                    <a:alpha val="99000"/>
                  </a:schemeClr>
                </a:solidFill>
              </a:rPr>
              <a:t>Microsoft Big Data Roadmap</a:t>
            </a:r>
          </a:p>
        </p:txBody>
      </p:sp>
      <p:grpSp>
        <p:nvGrpSpPr>
          <p:cNvPr id="47" name="Group 46"/>
          <p:cNvGrpSpPr/>
          <p:nvPr/>
        </p:nvGrpSpPr>
        <p:grpSpPr>
          <a:xfrm>
            <a:off x="6175782" y="1420812"/>
            <a:ext cx="4607787" cy="2437590"/>
            <a:chOff x="6174193" y="1420812"/>
            <a:chExt cx="4607787" cy="2437590"/>
          </a:xfrm>
        </p:grpSpPr>
        <p:sp>
          <p:nvSpPr>
            <p:cNvPr id="16" name="Content Placeholder 13"/>
            <p:cNvSpPr txBox="1">
              <a:spLocks/>
            </p:cNvSpPr>
            <p:nvPr/>
          </p:nvSpPr>
          <p:spPr>
            <a:xfrm>
              <a:off x="7305043" y="1420812"/>
              <a:ext cx="3476937" cy="2437590"/>
            </a:xfrm>
            <a:prstGeom prst="rect">
              <a:avLst/>
            </a:prstGeom>
          </p:spPr>
          <p:txBody>
            <a:bodyPr vert="horz" wrap="square" lIns="0" tIns="0" rIns="0" bIns="0" rtlCol="0">
              <a:spAutoFit/>
            </a:bodyPr>
            <a:lstStyle>
              <a:lvl1pPr marL="0" indent="0" algn="l" defTabSz="914363" rtl="0" eaLnBrk="1" latinLnBrk="0" hangingPunct="1">
                <a:lnSpc>
                  <a:spcPct val="90000"/>
                </a:lnSpc>
                <a:spcBef>
                  <a:spcPts val="0"/>
                </a:spcBef>
                <a:spcAft>
                  <a:spcPts val="0"/>
                </a:spcAft>
                <a:buSzPct val="80000"/>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lgn="l" defTabSz="914363" rtl="0" eaLnBrk="1" latinLnBrk="0" hangingPunct="1">
                <a:lnSpc>
                  <a:spcPct val="90000"/>
                </a:lnSpc>
                <a:spcBef>
                  <a:spcPts val="0"/>
                </a:spcBef>
                <a:spcAft>
                  <a:spcPts val="0"/>
                </a:spcAft>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lgn="l" defTabSz="914363" rtl="0" eaLnBrk="1" latinLnBrk="0" hangingPunct="1">
                <a:lnSpc>
                  <a:spcPct val="90000"/>
                </a:lnSpc>
                <a:spcBef>
                  <a:spcPts val="0"/>
                </a:spcBef>
                <a:spcAft>
                  <a:spcPts val="400"/>
                </a:spcAft>
                <a:buSzPct val="80000"/>
                <a:buFont typeface="Arial" pitchFamily="34" charset="0"/>
                <a:buNone/>
                <a:defRPr sz="2000" kern="1200">
                  <a:gradFill>
                    <a:gsLst>
                      <a:gs pos="0">
                        <a:srgbClr val="595959"/>
                      </a:gs>
                      <a:gs pos="86000">
                        <a:srgbClr val="595959"/>
                      </a:gs>
                    </a:gsLst>
                    <a:lin ang="5400000" scaled="0"/>
                  </a:gradFill>
                  <a:latin typeface="+mn-lt"/>
                  <a:ea typeface="+mn-ea"/>
                  <a:cs typeface="+mn-cs"/>
                </a:defRPr>
              </a:lvl3pPr>
              <a:lvl4pPr marL="0" indent="0" algn="l" defTabSz="914363" rtl="0" eaLnBrk="1" latinLnBrk="0" hangingPunct="1">
                <a:lnSpc>
                  <a:spcPct val="90000"/>
                </a:lnSpc>
                <a:spcBef>
                  <a:spcPts val="0"/>
                </a:spcBef>
                <a:spcAft>
                  <a:spcPts val="400"/>
                </a:spcAft>
                <a:buSzPct val="80000"/>
                <a:buFont typeface="Arial" pitchFamily="34" charset="0"/>
                <a:buNone/>
                <a:defRPr sz="2000" kern="1200">
                  <a:gradFill>
                    <a:gsLst>
                      <a:gs pos="0">
                        <a:srgbClr val="595959"/>
                      </a:gs>
                      <a:gs pos="86000">
                        <a:srgbClr val="595959"/>
                      </a:gs>
                    </a:gsLst>
                    <a:lin ang="5400000" scaled="0"/>
                  </a:gradFill>
                  <a:latin typeface="+mn-lt"/>
                  <a:ea typeface="+mn-ea"/>
                  <a:cs typeface="+mn-cs"/>
                </a:defRPr>
              </a:lvl4pPr>
              <a:lvl5pPr marL="342900" indent="-342900" algn="l" defTabSz="914363" rtl="0" eaLnBrk="1" latinLnBrk="0" hangingPunct="1">
                <a:lnSpc>
                  <a:spcPct val="90000"/>
                </a:lnSpc>
                <a:spcBef>
                  <a:spcPts val="0"/>
                </a:spcBef>
                <a:spcAft>
                  <a:spcPts val="400"/>
                </a:spcAft>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1033462" indent="-342900" algn="l" defTabSz="914363" rtl="0" eaLnBrk="1" latinLnBrk="0" hangingPunct="1">
                <a:spcBef>
                  <a:spcPct val="20000"/>
                </a:spcBef>
                <a:buFont typeface="Arial" pitchFamily="34" charset="0"/>
                <a:buChar char="•"/>
                <a:defRPr sz="2400" kern="1200">
                  <a:gradFill>
                    <a:gsLst>
                      <a:gs pos="0">
                        <a:srgbClr val="595959"/>
                      </a:gs>
                      <a:gs pos="86000">
                        <a:srgbClr val="595959"/>
                      </a:gs>
                    </a:gsLst>
                    <a:lin ang="5400000" scaled="0"/>
                  </a:gradFill>
                  <a:latin typeface="+mn-lt"/>
                  <a:ea typeface="+mn-ea"/>
                  <a:cs typeface="+mn-cs"/>
                </a:defRPr>
              </a:lvl6pPr>
              <a:lvl7pPr marL="1255713" indent="-225425" algn="l" defTabSz="914363" rtl="0" eaLnBrk="1" latinLnBrk="0" hangingPunct="1">
                <a:spcBef>
                  <a:spcPct val="20000"/>
                </a:spcBef>
                <a:buFont typeface="Arial" pitchFamily="34" charset="0"/>
                <a:buChar char="•"/>
                <a:defRPr sz="2000" kern="1200">
                  <a:gradFill>
                    <a:gsLst>
                      <a:gs pos="0">
                        <a:srgbClr val="595959"/>
                      </a:gs>
                      <a:gs pos="86000">
                        <a:srgbClr val="595959"/>
                      </a:gs>
                    </a:gsLst>
                    <a:lin ang="5400000" scaled="0"/>
                  </a:gradFill>
                  <a:latin typeface="+mn-lt"/>
                  <a:ea typeface="+mn-ea"/>
                  <a:cs typeface="+mn-cs"/>
                </a:defRPr>
              </a:lvl7pPr>
              <a:lvl8pPr marL="1487488" indent="-231775" algn="l" defTabSz="914363" rtl="0" eaLnBrk="1" latinLnBrk="0" hangingPunct="1">
                <a:spcBef>
                  <a:spcPct val="20000"/>
                </a:spcBef>
                <a:buFont typeface="Arial" pitchFamily="34" charset="0"/>
                <a:buChar char="•"/>
                <a:defRPr sz="2000" kern="1200">
                  <a:gradFill>
                    <a:gsLst>
                      <a:gs pos="0">
                        <a:srgbClr val="595959"/>
                      </a:gs>
                      <a:gs pos="86000">
                        <a:srgbClr val="595959"/>
                      </a:gs>
                    </a:gsLst>
                    <a:lin ang="5400000" scaled="0"/>
                  </a:gra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1218987">
                <a:buClr>
                  <a:srgbClr val="292929"/>
                </a:buClr>
                <a:buSzTx/>
              </a:pPr>
              <a:r>
                <a:rPr sz="2200">
                  <a:solidFill>
                    <a:srgbClr val="FFFFFF">
                      <a:alpha val="99000"/>
                    </a:srgbClr>
                  </a:solidFill>
                </a:rPr>
                <a:t>To accelerate the delivery </a:t>
              </a:r>
              <a:br>
                <a:rPr sz="2200">
                  <a:solidFill>
                    <a:srgbClr val="FFFFFF">
                      <a:alpha val="99000"/>
                    </a:srgbClr>
                  </a:solidFill>
                </a:rPr>
              </a:br>
              <a:r>
                <a:rPr sz="2200">
                  <a:solidFill>
                    <a:srgbClr val="FFFFFF">
                      <a:alpha val="99000"/>
                    </a:srgbClr>
                  </a:solidFill>
                </a:rPr>
                <a:t>of Microsoft’s Hadoop based solution for Windows Server and service for Microsoft Azure, Microsoft is announcing a partnership with </a:t>
              </a:r>
              <a:r>
                <a:rPr sz="2200" err="1">
                  <a:solidFill>
                    <a:srgbClr val="FFFFFF">
                      <a:alpha val="99000"/>
                    </a:srgbClr>
                  </a:solidFill>
                </a:rPr>
                <a:t>Hortonworks</a:t>
              </a:r>
              <a:endParaRPr sz="2200">
                <a:solidFill>
                  <a:srgbClr val="FFFFFF">
                    <a:alpha val="99000"/>
                  </a:srgbClr>
                </a:solidFill>
              </a:endParaRPr>
            </a:p>
            <a:p>
              <a:pPr defTabSz="1218987">
                <a:buClr>
                  <a:srgbClr val="292929"/>
                </a:buClr>
                <a:buSzTx/>
              </a:pPr>
              <a:endParaRPr sz="2200">
                <a:solidFill>
                  <a:srgbClr val="FFFFFF">
                    <a:alpha val="99000"/>
                  </a:srgbClr>
                </a:solidFill>
              </a:endParaRPr>
            </a:p>
          </p:txBody>
        </p:sp>
        <p:grpSp>
          <p:nvGrpSpPr>
            <p:cNvPr id="45" name="Group 44"/>
            <p:cNvGrpSpPr/>
            <p:nvPr/>
          </p:nvGrpSpPr>
          <p:grpSpPr>
            <a:xfrm>
              <a:off x="6174193" y="1420812"/>
              <a:ext cx="1003850" cy="1003850"/>
              <a:chOff x="5118100" y="1635757"/>
              <a:chExt cx="1003850" cy="1003850"/>
            </a:xfrm>
          </p:grpSpPr>
          <p:sp>
            <p:nvSpPr>
              <p:cNvPr id="12" name="Rectangle 11"/>
              <p:cNvSpPr/>
              <p:nvPr/>
            </p:nvSpPr>
            <p:spPr bwMode="auto">
              <a:xfrm>
                <a:off x="5118100" y="1635757"/>
                <a:ext cx="1003850" cy="10038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nvGrpSpPr>
              <p:cNvPr id="36" name="Group 35"/>
              <p:cNvGrpSpPr/>
              <p:nvPr/>
            </p:nvGrpSpPr>
            <p:grpSpPr>
              <a:xfrm>
                <a:off x="5296248" y="1940515"/>
                <a:ext cx="647554" cy="394335"/>
                <a:chOff x="5296248" y="1905149"/>
                <a:chExt cx="647554" cy="394335"/>
              </a:xfrm>
            </p:grpSpPr>
            <p:sp>
              <p:nvSpPr>
                <p:cNvPr id="31" name="Freeform 26"/>
                <p:cNvSpPr>
                  <a:spLocks/>
                </p:cNvSpPr>
                <p:nvPr/>
              </p:nvSpPr>
              <p:spPr bwMode="black">
                <a:xfrm>
                  <a:off x="5375347" y="1957868"/>
                  <a:ext cx="469318" cy="341616"/>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600">
                    <a:solidFill>
                      <a:srgbClr val="00B0F0"/>
                    </a:solidFill>
                  </a:endParaRPr>
                </a:p>
              </p:txBody>
            </p:sp>
            <p:sp>
              <p:nvSpPr>
                <p:cNvPr id="32" name="Freeform 27"/>
                <p:cNvSpPr>
                  <a:spLocks/>
                </p:cNvSpPr>
                <p:nvPr/>
              </p:nvSpPr>
              <p:spPr bwMode="black">
                <a:xfrm>
                  <a:off x="5448117" y="1905149"/>
                  <a:ext cx="436624" cy="249886"/>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600">
                    <a:solidFill>
                      <a:srgbClr val="00B0F0"/>
                    </a:solidFill>
                  </a:endParaRPr>
                </a:p>
              </p:txBody>
            </p:sp>
            <p:sp>
              <p:nvSpPr>
                <p:cNvPr id="33" name="Freeform 28"/>
                <p:cNvSpPr>
                  <a:spLocks/>
                </p:cNvSpPr>
                <p:nvPr/>
              </p:nvSpPr>
              <p:spPr bwMode="black">
                <a:xfrm>
                  <a:off x="5395385" y="2147654"/>
                  <a:ext cx="211984" cy="146558"/>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600">
                    <a:solidFill>
                      <a:srgbClr val="00B0F0"/>
                    </a:solidFill>
                  </a:endParaRPr>
                </a:p>
              </p:txBody>
            </p:sp>
            <p:sp>
              <p:nvSpPr>
                <p:cNvPr id="34" name="Freeform 29"/>
                <p:cNvSpPr>
                  <a:spLocks/>
                </p:cNvSpPr>
                <p:nvPr/>
              </p:nvSpPr>
              <p:spPr bwMode="black">
                <a:xfrm>
                  <a:off x="5841501" y="1945215"/>
                  <a:ext cx="102301" cy="211929"/>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600">
                    <a:solidFill>
                      <a:srgbClr val="00B0F0"/>
                    </a:solidFill>
                  </a:endParaRPr>
                </a:p>
              </p:txBody>
            </p:sp>
            <p:sp>
              <p:nvSpPr>
                <p:cNvPr id="35" name="Freeform 30"/>
                <p:cNvSpPr>
                  <a:spLocks/>
                </p:cNvSpPr>
                <p:nvPr/>
              </p:nvSpPr>
              <p:spPr bwMode="black">
                <a:xfrm>
                  <a:off x="5296248" y="1923074"/>
                  <a:ext cx="117066" cy="234071"/>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600">
                    <a:solidFill>
                      <a:srgbClr val="00B0F0"/>
                    </a:solidFill>
                  </a:endParaRPr>
                </a:p>
              </p:txBody>
            </p:sp>
          </p:grpSp>
        </p:grpSp>
      </p:grpSp>
      <p:grpSp>
        <p:nvGrpSpPr>
          <p:cNvPr id="48" name="Group 47"/>
          <p:cNvGrpSpPr/>
          <p:nvPr/>
        </p:nvGrpSpPr>
        <p:grpSpPr>
          <a:xfrm>
            <a:off x="6175782" y="4010752"/>
            <a:ext cx="4607787" cy="1828193"/>
            <a:chOff x="6174193" y="4010751"/>
            <a:chExt cx="4607787" cy="1828193"/>
          </a:xfrm>
        </p:grpSpPr>
        <p:sp>
          <p:nvSpPr>
            <p:cNvPr id="17" name="Content Placeholder 13"/>
            <p:cNvSpPr txBox="1">
              <a:spLocks/>
            </p:cNvSpPr>
            <p:nvPr/>
          </p:nvSpPr>
          <p:spPr>
            <a:xfrm>
              <a:off x="7305043" y="4010751"/>
              <a:ext cx="3476937" cy="1828193"/>
            </a:xfrm>
            <a:prstGeom prst="rect">
              <a:avLst/>
            </a:prstGeom>
          </p:spPr>
          <p:txBody>
            <a:bodyPr vert="horz" wrap="square" lIns="0" tIns="0" rIns="0" bIns="0" rtlCol="0">
              <a:spAutoFit/>
            </a:bodyPr>
            <a:lstStyle>
              <a:lvl1pPr marL="0" indent="0" algn="l" defTabSz="914363" rtl="0" eaLnBrk="1" latinLnBrk="0" hangingPunct="1">
                <a:lnSpc>
                  <a:spcPct val="90000"/>
                </a:lnSpc>
                <a:spcBef>
                  <a:spcPts val="0"/>
                </a:spcBef>
                <a:spcAft>
                  <a:spcPts val="0"/>
                </a:spcAft>
                <a:buSzPct val="80000"/>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lgn="l" defTabSz="914363" rtl="0" eaLnBrk="1" latinLnBrk="0" hangingPunct="1">
                <a:lnSpc>
                  <a:spcPct val="90000"/>
                </a:lnSpc>
                <a:spcBef>
                  <a:spcPts val="0"/>
                </a:spcBef>
                <a:spcAft>
                  <a:spcPts val="0"/>
                </a:spcAft>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lgn="l" defTabSz="914363" rtl="0" eaLnBrk="1" latinLnBrk="0" hangingPunct="1">
                <a:lnSpc>
                  <a:spcPct val="90000"/>
                </a:lnSpc>
                <a:spcBef>
                  <a:spcPts val="0"/>
                </a:spcBef>
                <a:spcAft>
                  <a:spcPts val="400"/>
                </a:spcAft>
                <a:buSzPct val="80000"/>
                <a:buFont typeface="Arial" pitchFamily="34" charset="0"/>
                <a:buNone/>
                <a:defRPr sz="2000" kern="1200">
                  <a:gradFill>
                    <a:gsLst>
                      <a:gs pos="0">
                        <a:srgbClr val="595959"/>
                      </a:gs>
                      <a:gs pos="86000">
                        <a:srgbClr val="595959"/>
                      </a:gs>
                    </a:gsLst>
                    <a:lin ang="5400000" scaled="0"/>
                  </a:gradFill>
                  <a:latin typeface="+mn-lt"/>
                  <a:ea typeface="+mn-ea"/>
                  <a:cs typeface="+mn-cs"/>
                </a:defRPr>
              </a:lvl3pPr>
              <a:lvl4pPr marL="0" indent="0" algn="l" defTabSz="914363" rtl="0" eaLnBrk="1" latinLnBrk="0" hangingPunct="1">
                <a:lnSpc>
                  <a:spcPct val="90000"/>
                </a:lnSpc>
                <a:spcBef>
                  <a:spcPts val="0"/>
                </a:spcBef>
                <a:spcAft>
                  <a:spcPts val="400"/>
                </a:spcAft>
                <a:buSzPct val="80000"/>
                <a:buFont typeface="Arial" pitchFamily="34" charset="0"/>
                <a:buNone/>
                <a:defRPr sz="2000" kern="1200">
                  <a:gradFill>
                    <a:gsLst>
                      <a:gs pos="0">
                        <a:srgbClr val="595959"/>
                      </a:gs>
                      <a:gs pos="86000">
                        <a:srgbClr val="595959"/>
                      </a:gs>
                    </a:gsLst>
                    <a:lin ang="5400000" scaled="0"/>
                  </a:gradFill>
                  <a:latin typeface="+mn-lt"/>
                  <a:ea typeface="+mn-ea"/>
                  <a:cs typeface="+mn-cs"/>
                </a:defRPr>
              </a:lvl4pPr>
              <a:lvl5pPr marL="342900" indent="-342900" algn="l" defTabSz="914363" rtl="0" eaLnBrk="1" latinLnBrk="0" hangingPunct="1">
                <a:lnSpc>
                  <a:spcPct val="90000"/>
                </a:lnSpc>
                <a:spcBef>
                  <a:spcPts val="0"/>
                </a:spcBef>
                <a:spcAft>
                  <a:spcPts val="400"/>
                </a:spcAft>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1033462" indent="-342900" algn="l" defTabSz="914363" rtl="0" eaLnBrk="1" latinLnBrk="0" hangingPunct="1">
                <a:spcBef>
                  <a:spcPct val="20000"/>
                </a:spcBef>
                <a:buFont typeface="Arial" pitchFamily="34" charset="0"/>
                <a:buChar char="•"/>
                <a:defRPr sz="2400" kern="1200">
                  <a:gradFill>
                    <a:gsLst>
                      <a:gs pos="0">
                        <a:srgbClr val="595959"/>
                      </a:gs>
                      <a:gs pos="86000">
                        <a:srgbClr val="595959"/>
                      </a:gs>
                    </a:gsLst>
                    <a:lin ang="5400000" scaled="0"/>
                  </a:gradFill>
                  <a:latin typeface="+mn-lt"/>
                  <a:ea typeface="+mn-ea"/>
                  <a:cs typeface="+mn-cs"/>
                </a:defRPr>
              </a:lvl6pPr>
              <a:lvl7pPr marL="1255713" indent="-225425" algn="l" defTabSz="914363" rtl="0" eaLnBrk="1" latinLnBrk="0" hangingPunct="1">
                <a:spcBef>
                  <a:spcPct val="20000"/>
                </a:spcBef>
                <a:buFont typeface="Arial" pitchFamily="34" charset="0"/>
                <a:buChar char="•"/>
                <a:defRPr sz="2000" kern="1200">
                  <a:gradFill>
                    <a:gsLst>
                      <a:gs pos="0">
                        <a:srgbClr val="595959"/>
                      </a:gs>
                      <a:gs pos="86000">
                        <a:srgbClr val="595959"/>
                      </a:gs>
                    </a:gsLst>
                    <a:lin ang="5400000" scaled="0"/>
                  </a:gradFill>
                  <a:latin typeface="+mn-lt"/>
                  <a:ea typeface="+mn-ea"/>
                  <a:cs typeface="+mn-cs"/>
                </a:defRPr>
              </a:lvl7pPr>
              <a:lvl8pPr marL="1487488" indent="-231775" algn="l" defTabSz="914363" rtl="0" eaLnBrk="1" latinLnBrk="0" hangingPunct="1">
                <a:spcBef>
                  <a:spcPct val="20000"/>
                </a:spcBef>
                <a:buFont typeface="Arial" pitchFamily="34" charset="0"/>
                <a:buChar char="•"/>
                <a:defRPr sz="2000" kern="1200">
                  <a:gradFill>
                    <a:gsLst>
                      <a:gs pos="0">
                        <a:srgbClr val="595959"/>
                      </a:gs>
                      <a:gs pos="86000">
                        <a:srgbClr val="595959"/>
                      </a:gs>
                    </a:gsLst>
                    <a:lin ang="5400000" scaled="0"/>
                  </a:gra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1218987">
                <a:buClr>
                  <a:srgbClr val="292929"/>
                </a:buClr>
                <a:buSzTx/>
              </a:pPr>
              <a:r>
                <a:rPr sz="2200">
                  <a:solidFill>
                    <a:srgbClr val="FFFFFF">
                      <a:alpha val="99000"/>
                    </a:srgbClr>
                  </a:solidFill>
                </a:rPr>
                <a:t>Microsoft is committed </a:t>
              </a:r>
              <a:br>
                <a:rPr sz="2200">
                  <a:solidFill>
                    <a:srgbClr val="FFFFFF">
                      <a:alpha val="99000"/>
                    </a:srgbClr>
                  </a:solidFill>
                </a:rPr>
              </a:br>
              <a:r>
                <a:rPr sz="2200">
                  <a:solidFill>
                    <a:srgbClr val="FFFFFF">
                      <a:alpha val="99000"/>
                    </a:srgbClr>
                  </a:solidFill>
                </a:rPr>
                <a:t>to broadening accessibility and usage of Hadoop to end users, developers and IT professionals in organizations of all sizes</a:t>
              </a:r>
            </a:p>
          </p:txBody>
        </p:sp>
        <p:grpSp>
          <p:nvGrpSpPr>
            <p:cNvPr id="46" name="Group 45"/>
            <p:cNvGrpSpPr/>
            <p:nvPr/>
          </p:nvGrpSpPr>
          <p:grpSpPr>
            <a:xfrm>
              <a:off x="6174193" y="4010751"/>
              <a:ext cx="1003850" cy="1003850"/>
              <a:chOff x="5118100" y="3581400"/>
              <a:chExt cx="1003850" cy="1003850"/>
            </a:xfrm>
          </p:grpSpPr>
          <p:sp>
            <p:nvSpPr>
              <p:cNvPr id="37" name="Rectangle 36"/>
              <p:cNvSpPr/>
              <p:nvPr/>
            </p:nvSpPr>
            <p:spPr bwMode="auto">
              <a:xfrm>
                <a:off x="5118100" y="3581400"/>
                <a:ext cx="1003850" cy="10038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38" name="Freeform 73"/>
              <p:cNvSpPr>
                <a:spLocks noChangeAspect="1" noEditPoints="1"/>
              </p:cNvSpPr>
              <p:nvPr/>
            </p:nvSpPr>
            <p:spPr bwMode="black">
              <a:xfrm>
                <a:off x="5294438" y="3757074"/>
                <a:ext cx="651174" cy="652503"/>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solidFill>
                    <a:srgbClr val="00B0F0"/>
                  </a:solidFill>
                </a:endParaRPr>
              </a:p>
            </p:txBody>
          </p:sp>
        </p:grpSp>
      </p:grpSp>
      <p:grpSp>
        <p:nvGrpSpPr>
          <p:cNvPr id="49" name="Group 48"/>
          <p:cNvGrpSpPr/>
          <p:nvPr/>
        </p:nvGrpSpPr>
        <p:grpSpPr>
          <a:xfrm>
            <a:off x="520701" y="3858402"/>
            <a:ext cx="4620459" cy="2437590"/>
            <a:chOff x="147750" y="3858402"/>
            <a:chExt cx="4620459" cy="2437590"/>
          </a:xfrm>
        </p:grpSpPr>
        <p:sp>
          <p:nvSpPr>
            <p:cNvPr id="18" name="Content Placeholder 13"/>
            <p:cNvSpPr txBox="1">
              <a:spLocks/>
            </p:cNvSpPr>
            <p:nvPr/>
          </p:nvSpPr>
          <p:spPr>
            <a:xfrm>
              <a:off x="1291272" y="3858402"/>
              <a:ext cx="3476937" cy="2437590"/>
            </a:xfrm>
            <a:prstGeom prst="rect">
              <a:avLst/>
            </a:prstGeom>
          </p:spPr>
          <p:txBody>
            <a:bodyPr vert="horz" wrap="square" lIns="0" tIns="0" rIns="0" bIns="0" rtlCol="0">
              <a:spAutoFit/>
            </a:bodyPr>
            <a:lstStyle>
              <a:lvl1pPr marL="0" indent="0" algn="l" defTabSz="914363" rtl="0" eaLnBrk="1" latinLnBrk="0" hangingPunct="1">
                <a:lnSpc>
                  <a:spcPct val="90000"/>
                </a:lnSpc>
                <a:spcBef>
                  <a:spcPts val="0"/>
                </a:spcBef>
                <a:spcAft>
                  <a:spcPts val="0"/>
                </a:spcAft>
                <a:buSzPct val="80000"/>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lgn="l" defTabSz="914363" rtl="0" eaLnBrk="1" latinLnBrk="0" hangingPunct="1">
                <a:lnSpc>
                  <a:spcPct val="90000"/>
                </a:lnSpc>
                <a:spcBef>
                  <a:spcPts val="0"/>
                </a:spcBef>
                <a:spcAft>
                  <a:spcPts val="0"/>
                </a:spcAft>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lgn="l" defTabSz="914363" rtl="0" eaLnBrk="1" latinLnBrk="0" hangingPunct="1">
                <a:lnSpc>
                  <a:spcPct val="90000"/>
                </a:lnSpc>
                <a:spcBef>
                  <a:spcPts val="0"/>
                </a:spcBef>
                <a:spcAft>
                  <a:spcPts val="400"/>
                </a:spcAft>
                <a:buSzPct val="80000"/>
                <a:buFont typeface="Arial" pitchFamily="34" charset="0"/>
                <a:buNone/>
                <a:defRPr sz="2000" kern="1200">
                  <a:gradFill>
                    <a:gsLst>
                      <a:gs pos="0">
                        <a:srgbClr val="595959"/>
                      </a:gs>
                      <a:gs pos="86000">
                        <a:srgbClr val="595959"/>
                      </a:gs>
                    </a:gsLst>
                    <a:lin ang="5400000" scaled="0"/>
                  </a:gradFill>
                  <a:latin typeface="+mn-lt"/>
                  <a:ea typeface="+mn-ea"/>
                  <a:cs typeface="+mn-cs"/>
                </a:defRPr>
              </a:lvl3pPr>
              <a:lvl4pPr marL="0" indent="0" algn="l" defTabSz="914363" rtl="0" eaLnBrk="1" latinLnBrk="0" hangingPunct="1">
                <a:lnSpc>
                  <a:spcPct val="90000"/>
                </a:lnSpc>
                <a:spcBef>
                  <a:spcPts val="0"/>
                </a:spcBef>
                <a:spcAft>
                  <a:spcPts val="400"/>
                </a:spcAft>
                <a:buSzPct val="80000"/>
                <a:buFont typeface="Arial" pitchFamily="34" charset="0"/>
                <a:buNone/>
                <a:defRPr sz="2000" kern="1200">
                  <a:gradFill>
                    <a:gsLst>
                      <a:gs pos="0">
                        <a:srgbClr val="595959"/>
                      </a:gs>
                      <a:gs pos="86000">
                        <a:srgbClr val="595959"/>
                      </a:gs>
                    </a:gsLst>
                    <a:lin ang="5400000" scaled="0"/>
                  </a:gradFill>
                  <a:latin typeface="+mn-lt"/>
                  <a:ea typeface="+mn-ea"/>
                  <a:cs typeface="+mn-cs"/>
                </a:defRPr>
              </a:lvl4pPr>
              <a:lvl5pPr marL="342900" indent="-342900" algn="l" defTabSz="914363" rtl="0" eaLnBrk="1" latinLnBrk="0" hangingPunct="1">
                <a:lnSpc>
                  <a:spcPct val="90000"/>
                </a:lnSpc>
                <a:spcBef>
                  <a:spcPts val="0"/>
                </a:spcBef>
                <a:spcAft>
                  <a:spcPts val="400"/>
                </a:spcAft>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1033462" indent="-342900" algn="l" defTabSz="914363" rtl="0" eaLnBrk="1" latinLnBrk="0" hangingPunct="1">
                <a:spcBef>
                  <a:spcPct val="20000"/>
                </a:spcBef>
                <a:buFont typeface="Arial" pitchFamily="34" charset="0"/>
                <a:buChar char="•"/>
                <a:defRPr sz="2400" kern="1200">
                  <a:gradFill>
                    <a:gsLst>
                      <a:gs pos="0">
                        <a:srgbClr val="595959"/>
                      </a:gs>
                      <a:gs pos="86000">
                        <a:srgbClr val="595959"/>
                      </a:gs>
                    </a:gsLst>
                    <a:lin ang="5400000" scaled="0"/>
                  </a:gradFill>
                  <a:latin typeface="+mn-lt"/>
                  <a:ea typeface="+mn-ea"/>
                  <a:cs typeface="+mn-cs"/>
                </a:defRPr>
              </a:lvl6pPr>
              <a:lvl7pPr marL="1255713" indent="-225425" algn="l" defTabSz="914363" rtl="0" eaLnBrk="1" latinLnBrk="0" hangingPunct="1">
                <a:spcBef>
                  <a:spcPct val="20000"/>
                </a:spcBef>
                <a:buFont typeface="Arial" pitchFamily="34" charset="0"/>
                <a:buChar char="•"/>
                <a:defRPr sz="2000" kern="1200">
                  <a:gradFill>
                    <a:gsLst>
                      <a:gs pos="0">
                        <a:srgbClr val="595959"/>
                      </a:gs>
                      <a:gs pos="86000">
                        <a:srgbClr val="595959"/>
                      </a:gs>
                    </a:gsLst>
                    <a:lin ang="5400000" scaled="0"/>
                  </a:gradFill>
                  <a:latin typeface="+mn-lt"/>
                  <a:ea typeface="+mn-ea"/>
                  <a:cs typeface="+mn-cs"/>
                </a:defRPr>
              </a:lvl7pPr>
              <a:lvl8pPr marL="1487488" indent="-231775" algn="l" defTabSz="914363" rtl="0" eaLnBrk="1" latinLnBrk="0" hangingPunct="1">
                <a:spcBef>
                  <a:spcPct val="20000"/>
                </a:spcBef>
                <a:buFont typeface="Arial" pitchFamily="34" charset="0"/>
                <a:buChar char="•"/>
                <a:defRPr sz="2000" kern="1200">
                  <a:gradFill>
                    <a:gsLst>
                      <a:gs pos="0">
                        <a:srgbClr val="595959"/>
                      </a:gs>
                      <a:gs pos="86000">
                        <a:srgbClr val="595959"/>
                      </a:gs>
                    </a:gsLst>
                    <a:lin ang="5400000" scaled="0"/>
                  </a:gra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1218987">
                <a:buClr>
                  <a:srgbClr val="292929"/>
                </a:buClr>
                <a:buSzTx/>
              </a:pPr>
              <a:r>
                <a:rPr sz="2200">
                  <a:solidFill>
                    <a:srgbClr val="FFFFFF">
                      <a:alpha val="99000"/>
                    </a:srgbClr>
                  </a:solidFill>
                </a:rPr>
                <a:t>Microsoft is announcing </a:t>
              </a:r>
              <a:br>
                <a:rPr sz="2200">
                  <a:solidFill>
                    <a:srgbClr val="FFFFFF">
                      <a:alpha val="99000"/>
                    </a:srgbClr>
                  </a:solidFill>
                </a:rPr>
              </a:br>
              <a:r>
                <a:rPr sz="2200">
                  <a:solidFill>
                    <a:srgbClr val="FFFFFF">
                      <a:alpha val="99000"/>
                    </a:srgbClr>
                  </a:solidFill>
                </a:rPr>
                <a:t>an end-to-end roadmap </a:t>
              </a:r>
              <a:br>
                <a:rPr sz="2200">
                  <a:solidFill>
                    <a:srgbClr val="FFFFFF">
                      <a:alpha val="99000"/>
                    </a:srgbClr>
                  </a:solidFill>
                </a:rPr>
              </a:br>
              <a:r>
                <a:rPr sz="2200">
                  <a:solidFill>
                    <a:srgbClr val="FFFFFF">
                      <a:alpha val="99000"/>
                    </a:srgbClr>
                  </a:solidFill>
                </a:rPr>
                <a:t>for Big Data that embraces Apache </a:t>
              </a:r>
              <a:r>
                <a:rPr sz="2200" err="1">
                  <a:solidFill>
                    <a:srgbClr val="FFFFFF">
                      <a:alpha val="99000"/>
                    </a:srgbClr>
                  </a:solidFill>
                </a:rPr>
                <a:t>Hadoop</a:t>
              </a:r>
              <a:r>
                <a:rPr sz="2200" baseline="30000" err="1">
                  <a:solidFill>
                    <a:srgbClr val="FFFFFF">
                      <a:alpha val="99000"/>
                    </a:srgbClr>
                  </a:solidFill>
                </a:rPr>
                <a:t>TM</a:t>
              </a:r>
              <a:r>
                <a:rPr sz="2200">
                  <a:solidFill>
                    <a:srgbClr val="FFFFFF">
                      <a:alpha val="99000"/>
                    </a:srgbClr>
                  </a:solidFill>
                </a:rPr>
                <a:t> by distributing enterprise class Hadoop based solutions on both Windows Server and Microsoft Azure</a:t>
              </a:r>
            </a:p>
          </p:txBody>
        </p:sp>
        <p:grpSp>
          <p:nvGrpSpPr>
            <p:cNvPr id="44" name="Group 43"/>
            <p:cNvGrpSpPr/>
            <p:nvPr/>
          </p:nvGrpSpPr>
          <p:grpSpPr>
            <a:xfrm>
              <a:off x="147750" y="3858402"/>
              <a:ext cx="1003850" cy="1003850"/>
              <a:chOff x="-992188" y="3581400"/>
              <a:chExt cx="1003850" cy="1003850"/>
            </a:xfrm>
          </p:grpSpPr>
          <p:sp>
            <p:nvSpPr>
              <p:cNvPr id="39" name="Rectangle 38"/>
              <p:cNvSpPr/>
              <p:nvPr/>
            </p:nvSpPr>
            <p:spPr bwMode="auto">
              <a:xfrm>
                <a:off x="-992188" y="3581400"/>
                <a:ext cx="1003850" cy="10038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40" name="Freeform 21"/>
              <p:cNvSpPr>
                <a:spLocks noEditPoints="1"/>
              </p:cNvSpPr>
              <p:nvPr/>
            </p:nvSpPr>
            <p:spPr bwMode="black">
              <a:xfrm>
                <a:off x="-764654" y="3809006"/>
                <a:ext cx="548782" cy="548639"/>
              </a:xfrm>
              <a:custGeom>
                <a:avLst/>
                <a:gdLst>
                  <a:gd name="T0" fmla="*/ 75 w 300"/>
                  <a:gd name="T1" fmla="*/ 60 h 300"/>
                  <a:gd name="T2" fmla="*/ 37 w 300"/>
                  <a:gd name="T3" fmla="*/ 52 h 300"/>
                  <a:gd name="T4" fmla="*/ 0 w 300"/>
                  <a:gd name="T5" fmla="*/ 60 h 300"/>
                  <a:gd name="T6" fmla="*/ 0 w 300"/>
                  <a:gd name="T7" fmla="*/ 15 h 300"/>
                  <a:gd name="T8" fmla="*/ 37 w 300"/>
                  <a:gd name="T9" fmla="*/ 22 h 300"/>
                  <a:gd name="T10" fmla="*/ 75 w 300"/>
                  <a:gd name="T11" fmla="*/ 15 h 300"/>
                  <a:gd name="T12" fmla="*/ 300 w 300"/>
                  <a:gd name="T13" fmla="*/ 15 h 300"/>
                  <a:gd name="T14" fmla="*/ 262 w 300"/>
                  <a:gd name="T15" fmla="*/ 22 h 300"/>
                  <a:gd name="T16" fmla="*/ 225 w 300"/>
                  <a:gd name="T17" fmla="*/ 15 h 300"/>
                  <a:gd name="T18" fmla="*/ 225 w 300"/>
                  <a:gd name="T19" fmla="*/ 60 h 300"/>
                  <a:gd name="T20" fmla="*/ 262 w 300"/>
                  <a:gd name="T21" fmla="*/ 52 h 300"/>
                  <a:gd name="T22" fmla="*/ 300 w 300"/>
                  <a:gd name="T23" fmla="*/ 60 h 300"/>
                  <a:gd name="T24" fmla="*/ 300 w 300"/>
                  <a:gd name="T25" fmla="*/ 15 h 300"/>
                  <a:gd name="T26" fmla="*/ 173 w 300"/>
                  <a:gd name="T27" fmla="*/ 0 h 300"/>
                  <a:gd name="T28" fmla="*/ 128 w 300"/>
                  <a:gd name="T29" fmla="*/ 0 h 300"/>
                  <a:gd name="T30" fmla="*/ 135 w 300"/>
                  <a:gd name="T31" fmla="*/ 37 h 300"/>
                  <a:gd name="T32" fmla="*/ 128 w 300"/>
                  <a:gd name="T33" fmla="*/ 75 h 300"/>
                  <a:gd name="T34" fmla="*/ 173 w 300"/>
                  <a:gd name="T35" fmla="*/ 75 h 300"/>
                  <a:gd name="T36" fmla="*/ 165 w 300"/>
                  <a:gd name="T37" fmla="*/ 37 h 300"/>
                  <a:gd name="T38" fmla="*/ 38 w 300"/>
                  <a:gd name="T39" fmla="*/ 225 h 300"/>
                  <a:gd name="T40" fmla="*/ 38 w 300"/>
                  <a:gd name="T41" fmla="*/ 300 h 300"/>
                  <a:gd name="T42" fmla="*/ 38 w 300"/>
                  <a:gd name="T43" fmla="*/ 225 h 300"/>
                  <a:gd name="T44" fmla="*/ 38 w 300"/>
                  <a:gd name="T45" fmla="*/ 277 h 300"/>
                  <a:gd name="T46" fmla="*/ 38 w 300"/>
                  <a:gd name="T47" fmla="*/ 247 h 300"/>
                  <a:gd name="T48" fmla="*/ 150 w 300"/>
                  <a:gd name="T49" fmla="*/ 225 h 300"/>
                  <a:gd name="T50" fmla="*/ 150 w 300"/>
                  <a:gd name="T51" fmla="*/ 300 h 300"/>
                  <a:gd name="T52" fmla="*/ 150 w 300"/>
                  <a:gd name="T53" fmla="*/ 225 h 300"/>
                  <a:gd name="T54" fmla="*/ 150 w 300"/>
                  <a:gd name="T55" fmla="*/ 277 h 300"/>
                  <a:gd name="T56" fmla="*/ 150 w 300"/>
                  <a:gd name="T57" fmla="*/ 247 h 300"/>
                  <a:gd name="T58" fmla="*/ 263 w 300"/>
                  <a:gd name="T59" fmla="*/ 225 h 300"/>
                  <a:gd name="T60" fmla="*/ 263 w 300"/>
                  <a:gd name="T61" fmla="*/ 300 h 300"/>
                  <a:gd name="T62" fmla="*/ 263 w 300"/>
                  <a:gd name="T63" fmla="*/ 225 h 300"/>
                  <a:gd name="T64" fmla="*/ 263 w 300"/>
                  <a:gd name="T65" fmla="*/ 277 h 300"/>
                  <a:gd name="T66" fmla="*/ 263 w 300"/>
                  <a:gd name="T67" fmla="*/ 247 h 300"/>
                  <a:gd name="T68" fmla="*/ 162 w 300"/>
                  <a:gd name="T69" fmla="*/ 162 h 300"/>
                  <a:gd name="T70" fmla="*/ 257 w 300"/>
                  <a:gd name="T71" fmla="*/ 174 h 300"/>
                  <a:gd name="T72" fmla="*/ 269 w 300"/>
                  <a:gd name="T73" fmla="*/ 207 h 300"/>
                  <a:gd name="T74" fmla="*/ 162 w 300"/>
                  <a:gd name="T75" fmla="*/ 162 h 300"/>
                  <a:gd name="T76" fmla="*/ 60 w 300"/>
                  <a:gd name="T77" fmla="*/ 166 h 300"/>
                  <a:gd name="T78" fmla="*/ 138 w 300"/>
                  <a:gd name="T79" fmla="*/ 174 h 300"/>
                  <a:gd name="T80" fmla="*/ 65 w 300"/>
                  <a:gd name="T81" fmla="*/ 162 h 300"/>
                  <a:gd name="T82" fmla="*/ 9 w 300"/>
                  <a:gd name="T83" fmla="*/ 105 h 300"/>
                  <a:gd name="T84" fmla="*/ 32 w 300"/>
                  <a:gd name="T85" fmla="*/ 167 h 300"/>
                  <a:gd name="T86" fmla="*/ 44 w 300"/>
                  <a:gd name="T87" fmla="*/ 148 h 300"/>
                  <a:gd name="T88" fmla="*/ 66 w 300"/>
                  <a:gd name="T89" fmla="*/ 105 h 300"/>
                  <a:gd name="T90" fmla="*/ 215 w 300"/>
                  <a:gd name="T91" fmla="*/ 85 h 300"/>
                  <a:gd name="T92" fmla="*/ 231 w 300"/>
                  <a:gd name="T93" fmla="*/ 101 h 300"/>
                  <a:gd name="T94" fmla="*/ 162 w 300"/>
                  <a:gd name="T95" fmla="*/ 149 h 300"/>
                  <a:gd name="T96" fmla="*/ 255 w 300"/>
                  <a:gd name="T97" fmla="*/ 125 h 300"/>
                  <a:gd name="T98" fmla="*/ 215 w 300"/>
                  <a:gd name="T99" fmla="*/ 85 h 300"/>
                  <a:gd name="T100" fmla="*/ 47 w 300"/>
                  <a:gd name="T101" fmla="*/ 153 h 300"/>
                  <a:gd name="T102" fmla="*/ 35 w 300"/>
                  <a:gd name="T103" fmla="*/ 174 h 300"/>
                  <a:gd name="T104" fmla="*/ 44 w 300"/>
                  <a:gd name="T105" fmla="*/ 207 h 300"/>
                  <a:gd name="T106" fmla="*/ 55 w 300"/>
                  <a:gd name="T107" fmla="*/ 162 h 300"/>
                  <a:gd name="T108" fmla="*/ 110 w 300"/>
                  <a:gd name="T109" fmla="*/ 151 h 300"/>
                  <a:gd name="T110" fmla="*/ 138 w 300"/>
                  <a:gd name="T111" fmla="*/ 139 h 300"/>
                  <a:gd name="T112" fmla="*/ 179 w 300"/>
                  <a:gd name="T113" fmla="*/ 105 h 300"/>
                  <a:gd name="T114" fmla="*/ 122 w 300"/>
                  <a:gd name="T115" fmla="*/ 105 h 300"/>
                  <a:gd name="T116" fmla="*/ 144 w 300"/>
                  <a:gd name="T117" fmla="*/ 207 h 300"/>
                  <a:gd name="T118" fmla="*/ 156 w 300"/>
                  <a:gd name="T119" fmla="*/ 10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0" h="300">
                    <a:moveTo>
                      <a:pt x="52" y="37"/>
                    </a:moveTo>
                    <a:cubicBezTo>
                      <a:pt x="75" y="60"/>
                      <a:pt x="75" y="60"/>
                      <a:pt x="75" y="60"/>
                    </a:cubicBezTo>
                    <a:cubicBezTo>
                      <a:pt x="60" y="75"/>
                      <a:pt x="60" y="75"/>
                      <a:pt x="60" y="75"/>
                    </a:cubicBezTo>
                    <a:cubicBezTo>
                      <a:pt x="37" y="52"/>
                      <a:pt x="37" y="52"/>
                      <a:pt x="37" y="52"/>
                    </a:cubicBezTo>
                    <a:cubicBezTo>
                      <a:pt x="15" y="75"/>
                      <a:pt x="15" y="75"/>
                      <a:pt x="15" y="75"/>
                    </a:cubicBezTo>
                    <a:cubicBezTo>
                      <a:pt x="0" y="60"/>
                      <a:pt x="0" y="60"/>
                      <a:pt x="0" y="60"/>
                    </a:cubicBezTo>
                    <a:cubicBezTo>
                      <a:pt x="23" y="37"/>
                      <a:pt x="23" y="37"/>
                      <a:pt x="23" y="37"/>
                    </a:cubicBezTo>
                    <a:cubicBezTo>
                      <a:pt x="0" y="15"/>
                      <a:pt x="0" y="15"/>
                      <a:pt x="0" y="15"/>
                    </a:cubicBezTo>
                    <a:cubicBezTo>
                      <a:pt x="15" y="0"/>
                      <a:pt x="15" y="0"/>
                      <a:pt x="15" y="0"/>
                    </a:cubicBezTo>
                    <a:cubicBezTo>
                      <a:pt x="37" y="22"/>
                      <a:pt x="37" y="22"/>
                      <a:pt x="37" y="22"/>
                    </a:cubicBezTo>
                    <a:cubicBezTo>
                      <a:pt x="60" y="0"/>
                      <a:pt x="60" y="0"/>
                      <a:pt x="60" y="0"/>
                    </a:cubicBezTo>
                    <a:cubicBezTo>
                      <a:pt x="75" y="15"/>
                      <a:pt x="75" y="15"/>
                      <a:pt x="75" y="15"/>
                    </a:cubicBezTo>
                    <a:lnTo>
                      <a:pt x="52" y="37"/>
                    </a:lnTo>
                    <a:close/>
                    <a:moveTo>
                      <a:pt x="300" y="15"/>
                    </a:moveTo>
                    <a:cubicBezTo>
                      <a:pt x="285" y="0"/>
                      <a:pt x="285" y="0"/>
                      <a:pt x="285" y="0"/>
                    </a:cubicBezTo>
                    <a:cubicBezTo>
                      <a:pt x="262" y="22"/>
                      <a:pt x="262" y="22"/>
                      <a:pt x="262" y="22"/>
                    </a:cubicBezTo>
                    <a:cubicBezTo>
                      <a:pt x="240" y="0"/>
                      <a:pt x="240" y="0"/>
                      <a:pt x="240" y="0"/>
                    </a:cubicBezTo>
                    <a:cubicBezTo>
                      <a:pt x="225" y="15"/>
                      <a:pt x="225" y="15"/>
                      <a:pt x="225" y="15"/>
                    </a:cubicBezTo>
                    <a:cubicBezTo>
                      <a:pt x="248" y="37"/>
                      <a:pt x="248" y="37"/>
                      <a:pt x="248" y="37"/>
                    </a:cubicBezTo>
                    <a:cubicBezTo>
                      <a:pt x="225" y="60"/>
                      <a:pt x="225" y="60"/>
                      <a:pt x="225" y="60"/>
                    </a:cubicBezTo>
                    <a:cubicBezTo>
                      <a:pt x="240" y="75"/>
                      <a:pt x="240" y="75"/>
                      <a:pt x="240" y="75"/>
                    </a:cubicBezTo>
                    <a:cubicBezTo>
                      <a:pt x="262" y="52"/>
                      <a:pt x="262" y="52"/>
                      <a:pt x="262" y="52"/>
                    </a:cubicBezTo>
                    <a:cubicBezTo>
                      <a:pt x="285" y="75"/>
                      <a:pt x="285" y="75"/>
                      <a:pt x="285" y="75"/>
                    </a:cubicBezTo>
                    <a:cubicBezTo>
                      <a:pt x="300" y="60"/>
                      <a:pt x="300" y="60"/>
                      <a:pt x="300" y="60"/>
                    </a:cubicBezTo>
                    <a:cubicBezTo>
                      <a:pt x="277" y="37"/>
                      <a:pt x="277" y="37"/>
                      <a:pt x="277" y="37"/>
                    </a:cubicBezTo>
                    <a:lnTo>
                      <a:pt x="300" y="15"/>
                    </a:lnTo>
                    <a:close/>
                    <a:moveTo>
                      <a:pt x="188" y="15"/>
                    </a:moveTo>
                    <a:cubicBezTo>
                      <a:pt x="173" y="0"/>
                      <a:pt x="173" y="0"/>
                      <a:pt x="173" y="0"/>
                    </a:cubicBezTo>
                    <a:cubicBezTo>
                      <a:pt x="150" y="22"/>
                      <a:pt x="150" y="22"/>
                      <a:pt x="150" y="22"/>
                    </a:cubicBezTo>
                    <a:cubicBezTo>
                      <a:pt x="128" y="0"/>
                      <a:pt x="128" y="0"/>
                      <a:pt x="128" y="0"/>
                    </a:cubicBezTo>
                    <a:cubicBezTo>
                      <a:pt x="113" y="15"/>
                      <a:pt x="113" y="15"/>
                      <a:pt x="113" y="15"/>
                    </a:cubicBezTo>
                    <a:cubicBezTo>
                      <a:pt x="135" y="37"/>
                      <a:pt x="135" y="37"/>
                      <a:pt x="135" y="37"/>
                    </a:cubicBezTo>
                    <a:cubicBezTo>
                      <a:pt x="113" y="60"/>
                      <a:pt x="113" y="60"/>
                      <a:pt x="113" y="60"/>
                    </a:cubicBezTo>
                    <a:cubicBezTo>
                      <a:pt x="128" y="75"/>
                      <a:pt x="128" y="75"/>
                      <a:pt x="128" y="75"/>
                    </a:cubicBezTo>
                    <a:cubicBezTo>
                      <a:pt x="150" y="52"/>
                      <a:pt x="150" y="52"/>
                      <a:pt x="150" y="52"/>
                    </a:cubicBezTo>
                    <a:cubicBezTo>
                      <a:pt x="173" y="75"/>
                      <a:pt x="173" y="75"/>
                      <a:pt x="173" y="75"/>
                    </a:cubicBezTo>
                    <a:cubicBezTo>
                      <a:pt x="188" y="60"/>
                      <a:pt x="188" y="60"/>
                      <a:pt x="188" y="60"/>
                    </a:cubicBezTo>
                    <a:cubicBezTo>
                      <a:pt x="165" y="37"/>
                      <a:pt x="165" y="37"/>
                      <a:pt x="165" y="37"/>
                    </a:cubicBezTo>
                    <a:lnTo>
                      <a:pt x="188" y="15"/>
                    </a:lnTo>
                    <a:close/>
                    <a:moveTo>
                      <a:pt x="38" y="225"/>
                    </a:moveTo>
                    <a:cubicBezTo>
                      <a:pt x="17" y="225"/>
                      <a:pt x="0" y="242"/>
                      <a:pt x="0" y="262"/>
                    </a:cubicBezTo>
                    <a:cubicBezTo>
                      <a:pt x="0" y="283"/>
                      <a:pt x="17" y="300"/>
                      <a:pt x="38" y="300"/>
                    </a:cubicBezTo>
                    <a:cubicBezTo>
                      <a:pt x="58" y="300"/>
                      <a:pt x="75" y="283"/>
                      <a:pt x="75" y="262"/>
                    </a:cubicBezTo>
                    <a:cubicBezTo>
                      <a:pt x="75" y="242"/>
                      <a:pt x="58" y="225"/>
                      <a:pt x="38" y="225"/>
                    </a:cubicBezTo>
                    <a:close/>
                    <a:moveTo>
                      <a:pt x="53" y="262"/>
                    </a:moveTo>
                    <a:cubicBezTo>
                      <a:pt x="53" y="271"/>
                      <a:pt x="46" y="277"/>
                      <a:pt x="38" y="277"/>
                    </a:cubicBezTo>
                    <a:cubicBezTo>
                      <a:pt x="29" y="277"/>
                      <a:pt x="23" y="271"/>
                      <a:pt x="23" y="262"/>
                    </a:cubicBezTo>
                    <a:cubicBezTo>
                      <a:pt x="23" y="254"/>
                      <a:pt x="29" y="247"/>
                      <a:pt x="38" y="247"/>
                    </a:cubicBezTo>
                    <a:cubicBezTo>
                      <a:pt x="46" y="247"/>
                      <a:pt x="53" y="254"/>
                      <a:pt x="53" y="262"/>
                    </a:cubicBezTo>
                    <a:close/>
                    <a:moveTo>
                      <a:pt x="150" y="225"/>
                    </a:moveTo>
                    <a:cubicBezTo>
                      <a:pt x="129" y="225"/>
                      <a:pt x="113" y="242"/>
                      <a:pt x="113" y="262"/>
                    </a:cubicBezTo>
                    <a:cubicBezTo>
                      <a:pt x="113" y="283"/>
                      <a:pt x="129" y="300"/>
                      <a:pt x="150" y="300"/>
                    </a:cubicBezTo>
                    <a:cubicBezTo>
                      <a:pt x="171" y="300"/>
                      <a:pt x="188" y="283"/>
                      <a:pt x="188" y="262"/>
                    </a:cubicBezTo>
                    <a:cubicBezTo>
                      <a:pt x="188" y="242"/>
                      <a:pt x="171" y="225"/>
                      <a:pt x="150" y="225"/>
                    </a:cubicBezTo>
                    <a:close/>
                    <a:moveTo>
                      <a:pt x="165" y="262"/>
                    </a:moveTo>
                    <a:cubicBezTo>
                      <a:pt x="165" y="271"/>
                      <a:pt x="158" y="277"/>
                      <a:pt x="150" y="277"/>
                    </a:cubicBezTo>
                    <a:cubicBezTo>
                      <a:pt x="142" y="277"/>
                      <a:pt x="135" y="271"/>
                      <a:pt x="135" y="262"/>
                    </a:cubicBezTo>
                    <a:cubicBezTo>
                      <a:pt x="135" y="254"/>
                      <a:pt x="142" y="247"/>
                      <a:pt x="150" y="247"/>
                    </a:cubicBezTo>
                    <a:cubicBezTo>
                      <a:pt x="158" y="247"/>
                      <a:pt x="165" y="254"/>
                      <a:pt x="165" y="262"/>
                    </a:cubicBezTo>
                    <a:close/>
                    <a:moveTo>
                      <a:pt x="263" y="225"/>
                    </a:moveTo>
                    <a:cubicBezTo>
                      <a:pt x="242" y="225"/>
                      <a:pt x="225" y="242"/>
                      <a:pt x="225" y="262"/>
                    </a:cubicBezTo>
                    <a:cubicBezTo>
                      <a:pt x="225" y="283"/>
                      <a:pt x="242" y="300"/>
                      <a:pt x="263" y="300"/>
                    </a:cubicBezTo>
                    <a:cubicBezTo>
                      <a:pt x="283" y="300"/>
                      <a:pt x="300" y="283"/>
                      <a:pt x="300" y="262"/>
                    </a:cubicBezTo>
                    <a:cubicBezTo>
                      <a:pt x="300" y="242"/>
                      <a:pt x="283" y="225"/>
                      <a:pt x="263" y="225"/>
                    </a:cubicBezTo>
                    <a:close/>
                    <a:moveTo>
                      <a:pt x="278" y="262"/>
                    </a:moveTo>
                    <a:cubicBezTo>
                      <a:pt x="278" y="271"/>
                      <a:pt x="271" y="277"/>
                      <a:pt x="263" y="277"/>
                    </a:cubicBezTo>
                    <a:cubicBezTo>
                      <a:pt x="254" y="277"/>
                      <a:pt x="248" y="271"/>
                      <a:pt x="248" y="262"/>
                    </a:cubicBezTo>
                    <a:cubicBezTo>
                      <a:pt x="248" y="254"/>
                      <a:pt x="254" y="247"/>
                      <a:pt x="263" y="247"/>
                    </a:cubicBezTo>
                    <a:cubicBezTo>
                      <a:pt x="271" y="247"/>
                      <a:pt x="278" y="254"/>
                      <a:pt x="278" y="262"/>
                    </a:cubicBezTo>
                    <a:close/>
                    <a:moveTo>
                      <a:pt x="162" y="162"/>
                    </a:moveTo>
                    <a:cubicBezTo>
                      <a:pt x="162" y="174"/>
                      <a:pt x="162" y="174"/>
                      <a:pt x="162" y="174"/>
                    </a:cubicBezTo>
                    <a:cubicBezTo>
                      <a:pt x="257" y="174"/>
                      <a:pt x="257" y="174"/>
                      <a:pt x="257" y="174"/>
                    </a:cubicBezTo>
                    <a:cubicBezTo>
                      <a:pt x="257" y="207"/>
                      <a:pt x="257" y="207"/>
                      <a:pt x="257" y="207"/>
                    </a:cubicBezTo>
                    <a:cubicBezTo>
                      <a:pt x="269" y="207"/>
                      <a:pt x="269" y="207"/>
                      <a:pt x="269" y="207"/>
                    </a:cubicBezTo>
                    <a:cubicBezTo>
                      <a:pt x="269" y="162"/>
                      <a:pt x="269" y="162"/>
                      <a:pt x="269" y="162"/>
                    </a:cubicBezTo>
                    <a:lnTo>
                      <a:pt x="162" y="162"/>
                    </a:lnTo>
                    <a:close/>
                    <a:moveTo>
                      <a:pt x="65" y="162"/>
                    </a:moveTo>
                    <a:cubicBezTo>
                      <a:pt x="63" y="163"/>
                      <a:pt x="62" y="164"/>
                      <a:pt x="60" y="166"/>
                    </a:cubicBezTo>
                    <a:cubicBezTo>
                      <a:pt x="58" y="168"/>
                      <a:pt x="56" y="171"/>
                      <a:pt x="55" y="174"/>
                    </a:cubicBezTo>
                    <a:cubicBezTo>
                      <a:pt x="138" y="174"/>
                      <a:pt x="138" y="174"/>
                      <a:pt x="138" y="174"/>
                    </a:cubicBezTo>
                    <a:cubicBezTo>
                      <a:pt x="138" y="162"/>
                      <a:pt x="138" y="162"/>
                      <a:pt x="138" y="162"/>
                    </a:cubicBezTo>
                    <a:lnTo>
                      <a:pt x="65" y="162"/>
                    </a:lnTo>
                    <a:close/>
                    <a:moveTo>
                      <a:pt x="38" y="76"/>
                    </a:moveTo>
                    <a:cubicBezTo>
                      <a:pt x="9" y="105"/>
                      <a:pt x="9" y="105"/>
                      <a:pt x="9" y="105"/>
                    </a:cubicBezTo>
                    <a:cubicBezTo>
                      <a:pt x="32" y="105"/>
                      <a:pt x="32" y="105"/>
                      <a:pt x="32" y="105"/>
                    </a:cubicBezTo>
                    <a:cubicBezTo>
                      <a:pt x="32" y="167"/>
                      <a:pt x="32" y="167"/>
                      <a:pt x="32" y="167"/>
                    </a:cubicBezTo>
                    <a:cubicBezTo>
                      <a:pt x="34" y="160"/>
                      <a:pt x="38" y="154"/>
                      <a:pt x="43" y="149"/>
                    </a:cubicBezTo>
                    <a:cubicBezTo>
                      <a:pt x="43" y="149"/>
                      <a:pt x="43" y="148"/>
                      <a:pt x="44" y="148"/>
                    </a:cubicBezTo>
                    <a:cubicBezTo>
                      <a:pt x="44" y="105"/>
                      <a:pt x="44" y="105"/>
                      <a:pt x="44" y="105"/>
                    </a:cubicBezTo>
                    <a:cubicBezTo>
                      <a:pt x="66" y="105"/>
                      <a:pt x="66" y="105"/>
                      <a:pt x="66" y="105"/>
                    </a:cubicBezTo>
                    <a:lnTo>
                      <a:pt x="38" y="76"/>
                    </a:lnTo>
                    <a:close/>
                    <a:moveTo>
                      <a:pt x="215" y="85"/>
                    </a:moveTo>
                    <a:cubicBezTo>
                      <a:pt x="235" y="105"/>
                      <a:pt x="235" y="105"/>
                      <a:pt x="235" y="105"/>
                    </a:cubicBezTo>
                    <a:cubicBezTo>
                      <a:pt x="231" y="101"/>
                      <a:pt x="231" y="101"/>
                      <a:pt x="231" y="101"/>
                    </a:cubicBezTo>
                    <a:cubicBezTo>
                      <a:pt x="208" y="123"/>
                      <a:pt x="185" y="133"/>
                      <a:pt x="162" y="137"/>
                    </a:cubicBezTo>
                    <a:cubicBezTo>
                      <a:pt x="162" y="149"/>
                      <a:pt x="162" y="149"/>
                      <a:pt x="162" y="149"/>
                    </a:cubicBezTo>
                    <a:cubicBezTo>
                      <a:pt x="187" y="145"/>
                      <a:pt x="214" y="135"/>
                      <a:pt x="239" y="109"/>
                    </a:cubicBezTo>
                    <a:cubicBezTo>
                      <a:pt x="255" y="125"/>
                      <a:pt x="255" y="125"/>
                      <a:pt x="255" y="125"/>
                    </a:cubicBezTo>
                    <a:cubicBezTo>
                      <a:pt x="255" y="85"/>
                      <a:pt x="255" y="85"/>
                      <a:pt x="255" y="85"/>
                    </a:cubicBezTo>
                    <a:lnTo>
                      <a:pt x="215" y="85"/>
                    </a:lnTo>
                    <a:close/>
                    <a:moveTo>
                      <a:pt x="111" y="139"/>
                    </a:moveTo>
                    <a:cubicBezTo>
                      <a:pt x="85" y="139"/>
                      <a:pt x="62" y="138"/>
                      <a:pt x="47" y="153"/>
                    </a:cubicBezTo>
                    <a:cubicBezTo>
                      <a:pt x="46" y="154"/>
                      <a:pt x="45" y="156"/>
                      <a:pt x="44" y="157"/>
                    </a:cubicBezTo>
                    <a:cubicBezTo>
                      <a:pt x="40" y="162"/>
                      <a:pt x="37" y="167"/>
                      <a:pt x="35" y="174"/>
                    </a:cubicBezTo>
                    <a:cubicBezTo>
                      <a:pt x="33" y="183"/>
                      <a:pt x="32" y="194"/>
                      <a:pt x="32" y="207"/>
                    </a:cubicBezTo>
                    <a:cubicBezTo>
                      <a:pt x="44" y="207"/>
                      <a:pt x="44" y="207"/>
                      <a:pt x="44" y="207"/>
                    </a:cubicBezTo>
                    <a:cubicBezTo>
                      <a:pt x="44" y="193"/>
                      <a:pt x="45" y="182"/>
                      <a:pt x="48" y="174"/>
                    </a:cubicBezTo>
                    <a:cubicBezTo>
                      <a:pt x="50" y="169"/>
                      <a:pt x="52" y="165"/>
                      <a:pt x="55" y="162"/>
                    </a:cubicBezTo>
                    <a:cubicBezTo>
                      <a:pt x="56" y="162"/>
                      <a:pt x="56" y="162"/>
                      <a:pt x="56" y="161"/>
                    </a:cubicBezTo>
                    <a:cubicBezTo>
                      <a:pt x="67" y="150"/>
                      <a:pt x="86" y="151"/>
                      <a:pt x="110" y="151"/>
                    </a:cubicBezTo>
                    <a:cubicBezTo>
                      <a:pt x="119" y="151"/>
                      <a:pt x="128" y="152"/>
                      <a:pt x="138" y="151"/>
                    </a:cubicBezTo>
                    <a:cubicBezTo>
                      <a:pt x="138" y="139"/>
                      <a:pt x="138" y="139"/>
                      <a:pt x="138" y="139"/>
                    </a:cubicBezTo>
                    <a:cubicBezTo>
                      <a:pt x="128" y="140"/>
                      <a:pt x="119" y="139"/>
                      <a:pt x="111" y="139"/>
                    </a:cubicBezTo>
                    <a:close/>
                    <a:moveTo>
                      <a:pt x="179" y="105"/>
                    </a:moveTo>
                    <a:cubicBezTo>
                      <a:pt x="150" y="76"/>
                      <a:pt x="150" y="76"/>
                      <a:pt x="150" y="76"/>
                    </a:cubicBezTo>
                    <a:cubicBezTo>
                      <a:pt x="122" y="105"/>
                      <a:pt x="122" y="105"/>
                      <a:pt x="122" y="105"/>
                    </a:cubicBezTo>
                    <a:cubicBezTo>
                      <a:pt x="144" y="105"/>
                      <a:pt x="144" y="105"/>
                      <a:pt x="144" y="105"/>
                    </a:cubicBezTo>
                    <a:cubicBezTo>
                      <a:pt x="144" y="207"/>
                      <a:pt x="144" y="207"/>
                      <a:pt x="144" y="207"/>
                    </a:cubicBezTo>
                    <a:cubicBezTo>
                      <a:pt x="156" y="207"/>
                      <a:pt x="156" y="207"/>
                      <a:pt x="156" y="207"/>
                    </a:cubicBezTo>
                    <a:cubicBezTo>
                      <a:pt x="156" y="105"/>
                      <a:pt x="156" y="105"/>
                      <a:pt x="156" y="105"/>
                    </a:cubicBezTo>
                    <a:lnTo>
                      <a:pt x="179" y="105"/>
                    </a:lnTo>
                    <a:close/>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endParaRPr lang="en-US" sz="1600">
                  <a:solidFill>
                    <a:srgbClr val="00B0F0"/>
                  </a:solidFill>
                </a:endParaRPr>
              </a:p>
            </p:txBody>
          </p:sp>
        </p:grpSp>
      </p:grpSp>
      <p:grpSp>
        <p:nvGrpSpPr>
          <p:cNvPr id="50" name="Group 49"/>
          <p:cNvGrpSpPr/>
          <p:nvPr/>
        </p:nvGrpSpPr>
        <p:grpSpPr>
          <a:xfrm>
            <a:off x="520701" y="1420812"/>
            <a:ext cx="4620459" cy="2132892"/>
            <a:chOff x="147750" y="1420812"/>
            <a:chExt cx="4620459" cy="2132892"/>
          </a:xfrm>
        </p:grpSpPr>
        <p:sp>
          <p:nvSpPr>
            <p:cNvPr id="15" name="Content Placeholder 13"/>
            <p:cNvSpPr txBox="1">
              <a:spLocks/>
            </p:cNvSpPr>
            <p:nvPr/>
          </p:nvSpPr>
          <p:spPr>
            <a:xfrm>
              <a:off x="1291272" y="1420812"/>
              <a:ext cx="3476937" cy="2132892"/>
            </a:xfrm>
            <a:prstGeom prst="rect">
              <a:avLst/>
            </a:prstGeom>
          </p:spPr>
          <p:txBody>
            <a:bodyPr vert="horz" wrap="square" lIns="0" tIns="0" rIns="0" bIns="0" rtlCol="0">
              <a:spAutoFit/>
            </a:bodyPr>
            <a:lstStyle>
              <a:lvl1pPr marL="0" indent="0" algn="l" defTabSz="914363" rtl="0" eaLnBrk="1" latinLnBrk="0" hangingPunct="1">
                <a:lnSpc>
                  <a:spcPct val="90000"/>
                </a:lnSpc>
                <a:spcBef>
                  <a:spcPts val="0"/>
                </a:spcBef>
                <a:spcAft>
                  <a:spcPts val="0"/>
                </a:spcAft>
                <a:buSzPct val="80000"/>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lgn="l" defTabSz="914363" rtl="0" eaLnBrk="1" latinLnBrk="0" hangingPunct="1">
                <a:lnSpc>
                  <a:spcPct val="90000"/>
                </a:lnSpc>
                <a:spcBef>
                  <a:spcPts val="0"/>
                </a:spcBef>
                <a:spcAft>
                  <a:spcPts val="0"/>
                </a:spcAft>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lgn="l" defTabSz="914363" rtl="0" eaLnBrk="1" latinLnBrk="0" hangingPunct="1">
                <a:lnSpc>
                  <a:spcPct val="90000"/>
                </a:lnSpc>
                <a:spcBef>
                  <a:spcPts val="0"/>
                </a:spcBef>
                <a:spcAft>
                  <a:spcPts val="400"/>
                </a:spcAft>
                <a:buSzPct val="80000"/>
                <a:buFont typeface="Arial" pitchFamily="34" charset="0"/>
                <a:buNone/>
                <a:defRPr sz="2000" kern="1200">
                  <a:gradFill>
                    <a:gsLst>
                      <a:gs pos="0">
                        <a:srgbClr val="595959"/>
                      </a:gs>
                      <a:gs pos="86000">
                        <a:srgbClr val="595959"/>
                      </a:gs>
                    </a:gsLst>
                    <a:lin ang="5400000" scaled="0"/>
                  </a:gradFill>
                  <a:latin typeface="+mn-lt"/>
                  <a:ea typeface="+mn-ea"/>
                  <a:cs typeface="+mn-cs"/>
                </a:defRPr>
              </a:lvl3pPr>
              <a:lvl4pPr marL="0" indent="0" algn="l" defTabSz="914363" rtl="0" eaLnBrk="1" latinLnBrk="0" hangingPunct="1">
                <a:lnSpc>
                  <a:spcPct val="90000"/>
                </a:lnSpc>
                <a:spcBef>
                  <a:spcPts val="0"/>
                </a:spcBef>
                <a:spcAft>
                  <a:spcPts val="400"/>
                </a:spcAft>
                <a:buSzPct val="80000"/>
                <a:buFont typeface="Arial" pitchFamily="34" charset="0"/>
                <a:buNone/>
                <a:defRPr sz="2000" kern="1200">
                  <a:gradFill>
                    <a:gsLst>
                      <a:gs pos="0">
                        <a:srgbClr val="595959"/>
                      </a:gs>
                      <a:gs pos="86000">
                        <a:srgbClr val="595959"/>
                      </a:gs>
                    </a:gsLst>
                    <a:lin ang="5400000" scaled="0"/>
                  </a:gradFill>
                  <a:latin typeface="+mn-lt"/>
                  <a:ea typeface="+mn-ea"/>
                  <a:cs typeface="+mn-cs"/>
                </a:defRPr>
              </a:lvl4pPr>
              <a:lvl5pPr marL="342900" indent="-342900" algn="l" defTabSz="914363" rtl="0" eaLnBrk="1" latinLnBrk="0" hangingPunct="1">
                <a:lnSpc>
                  <a:spcPct val="90000"/>
                </a:lnSpc>
                <a:spcBef>
                  <a:spcPts val="0"/>
                </a:spcBef>
                <a:spcAft>
                  <a:spcPts val="400"/>
                </a:spcAft>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1033462" indent="-342900" algn="l" defTabSz="914363" rtl="0" eaLnBrk="1" latinLnBrk="0" hangingPunct="1">
                <a:spcBef>
                  <a:spcPct val="20000"/>
                </a:spcBef>
                <a:buFont typeface="Arial" pitchFamily="34" charset="0"/>
                <a:buChar char="•"/>
                <a:defRPr sz="2400" kern="1200">
                  <a:gradFill>
                    <a:gsLst>
                      <a:gs pos="0">
                        <a:srgbClr val="595959"/>
                      </a:gs>
                      <a:gs pos="86000">
                        <a:srgbClr val="595959"/>
                      </a:gs>
                    </a:gsLst>
                    <a:lin ang="5400000" scaled="0"/>
                  </a:gradFill>
                  <a:latin typeface="+mn-lt"/>
                  <a:ea typeface="+mn-ea"/>
                  <a:cs typeface="+mn-cs"/>
                </a:defRPr>
              </a:lvl6pPr>
              <a:lvl7pPr marL="1255713" indent="-225425" algn="l" defTabSz="914363" rtl="0" eaLnBrk="1" latinLnBrk="0" hangingPunct="1">
                <a:spcBef>
                  <a:spcPct val="20000"/>
                </a:spcBef>
                <a:buFont typeface="Arial" pitchFamily="34" charset="0"/>
                <a:buChar char="•"/>
                <a:defRPr sz="2000" kern="1200">
                  <a:gradFill>
                    <a:gsLst>
                      <a:gs pos="0">
                        <a:srgbClr val="595959"/>
                      </a:gs>
                      <a:gs pos="86000">
                        <a:srgbClr val="595959"/>
                      </a:gs>
                    </a:gsLst>
                    <a:lin ang="5400000" scaled="0"/>
                  </a:gradFill>
                  <a:latin typeface="+mn-lt"/>
                  <a:ea typeface="+mn-ea"/>
                  <a:cs typeface="+mn-cs"/>
                </a:defRPr>
              </a:lvl7pPr>
              <a:lvl8pPr marL="1487488" indent="-231775" algn="l" defTabSz="914363" rtl="0" eaLnBrk="1" latinLnBrk="0" hangingPunct="1">
                <a:spcBef>
                  <a:spcPct val="20000"/>
                </a:spcBef>
                <a:buFont typeface="Arial" pitchFamily="34" charset="0"/>
                <a:buChar char="•"/>
                <a:defRPr sz="2000" kern="1200">
                  <a:gradFill>
                    <a:gsLst>
                      <a:gs pos="0">
                        <a:srgbClr val="595959"/>
                      </a:gs>
                      <a:gs pos="86000">
                        <a:srgbClr val="595959"/>
                      </a:gs>
                    </a:gsLst>
                    <a:lin ang="5400000" scaled="0"/>
                  </a:gra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1218987">
                <a:buClr>
                  <a:srgbClr val="292929"/>
                </a:buClr>
                <a:buSzTx/>
              </a:pPr>
              <a:r>
                <a:rPr sz="2200">
                  <a:solidFill>
                    <a:srgbClr val="FFFFFF">
                      <a:alpha val="99000"/>
                    </a:srgbClr>
                  </a:solidFill>
                </a:rPr>
                <a:t>Microsoft is extending </a:t>
              </a:r>
              <a:br>
                <a:rPr sz="2200">
                  <a:solidFill>
                    <a:srgbClr val="FFFFFF">
                      <a:alpha val="99000"/>
                    </a:srgbClr>
                  </a:solidFill>
                </a:rPr>
              </a:br>
              <a:r>
                <a:rPr sz="2200">
                  <a:solidFill>
                    <a:srgbClr val="FFFFFF">
                      <a:alpha val="99000"/>
                    </a:srgbClr>
                  </a:solidFill>
                </a:rPr>
                <a:t>its leadership in business intelligence and data warehousing to provide insights to all users by activating new types of </a:t>
              </a:r>
              <a:br>
                <a:rPr sz="2200">
                  <a:solidFill>
                    <a:srgbClr val="FFFFFF">
                      <a:alpha val="99000"/>
                    </a:srgbClr>
                  </a:solidFill>
                </a:rPr>
              </a:br>
              <a:r>
                <a:rPr sz="2200">
                  <a:solidFill>
                    <a:srgbClr val="FFFFFF">
                      <a:alpha val="99000"/>
                    </a:srgbClr>
                  </a:solidFill>
                </a:rPr>
                <a:t>data of any size</a:t>
              </a:r>
            </a:p>
          </p:txBody>
        </p:sp>
        <p:grpSp>
          <p:nvGrpSpPr>
            <p:cNvPr id="43" name="Group 42"/>
            <p:cNvGrpSpPr/>
            <p:nvPr/>
          </p:nvGrpSpPr>
          <p:grpSpPr>
            <a:xfrm>
              <a:off x="147750" y="1420812"/>
              <a:ext cx="1003850" cy="1003850"/>
              <a:chOff x="150812" y="1491184"/>
              <a:chExt cx="1003850" cy="1003850"/>
            </a:xfrm>
          </p:grpSpPr>
          <p:sp>
            <p:nvSpPr>
              <p:cNvPr id="41" name="Rectangle 40"/>
              <p:cNvSpPr/>
              <p:nvPr/>
            </p:nvSpPr>
            <p:spPr bwMode="auto">
              <a:xfrm>
                <a:off x="150812" y="1491184"/>
                <a:ext cx="1003850" cy="10038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42" name="Freeform 81"/>
              <p:cNvSpPr>
                <a:spLocks noEditPoints="1"/>
              </p:cNvSpPr>
              <p:nvPr/>
            </p:nvSpPr>
            <p:spPr bwMode="black">
              <a:xfrm>
                <a:off x="274734" y="1762366"/>
                <a:ext cx="756006" cy="461487"/>
              </a:xfrm>
              <a:custGeom>
                <a:avLst/>
                <a:gdLst>
                  <a:gd name="T0" fmla="*/ 1588 w 3451"/>
                  <a:gd name="T1" fmla="*/ 2110 h 2110"/>
                  <a:gd name="T2" fmla="*/ 2100 w 3451"/>
                  <a:gd name="T3" fmla="*/ 1951 h 2110"/>
                  <a:gd name="T4" fmla="*/ 1141 w 3451"/>
                  <a:gd name="T5" fmla="*/ 1911 h 2110"/>
                  <a:gd name="T6" fmla="*/ 1215 w 3451"/>
                  <a:gd name="T7" fmla="*/ 1929 h 2110"/>
                  <a:gd name="T8" fmla="*/ 1799 w 3451"/>
                  <a:gd name="T9" fmla="*/ 2021 h 2110"/>
                  <a:gd name="T10" fmla="*/ 2036 w 3451"/>
                  <a:gd name="T11" fmla="*/ 1911 h 2110"/>
                  <a:gd name="T12" fmla="*/ 1121 w 3451"/>
                  <a:gd name="T13" fmla="*/ 1193 h 2110"/>
                  <a:gd name="T14" fmla="*/ 1992 w 3451"/>
                  <a:gd name="T15" fmla="*/ 1211 h 2110"/>
                  <a:gd name="T16" fmla="*/ 2497 w 3451"/>
                  <a:gd name="T17" fmla="*/ 803 h 2110"/>
                  <a:gd name="T18" fmla="*/ 975 w 3451"/>
                  <a:gd name="T19" fmla="*/ 240 h 2110"/>
                  <a:gd name="T20" fmla="*/ 1616 w 3451"/>
                  <a:gd name="T21" fmla="*/ 736 h 2110"/>
                  <a:gd name="T22" fmla="*/ 2006 w 3451"/>
                  <a:gd name="T23" fmla="*/ 508 h 2110"/>
                  <a:gd name="T24" fmla="*/ 1990 w 3451"/>
                  <a:gd name="T25" fmla="*/ 320 h 2110"/>
                  <a:gd name="T26" fmla="*/ 2004 w 3451"/>
                  <a:gd name="T27" fmla="*/ 426 h 2110"/>
                  <a:gd name="T28" fmla="*/ 2038 w 3451"/>
                  <a:gd name="T29" fmla="*/ 1120 h 2110"/>
                  <a:gd name="T30" fmla="*/ 2304 w 3451"/>
                  <a:gd name="T31" fmla="*/ 985 h 2110"/>
                  <a:gd name="T32" fmla="*/ 2225 w 3451"/>
                  <a:gd name="T33" fmla="*/ 465 h 2110"/>
                  <a:gd name="T34" fmla="*/ 2219 w 3451"/>
                  <a:gd name="T35" fmla="*/ 477 h 2110"/>
                  <a:gd name="T36" fmla="*/ 1844 w 3451"/>
                  <a:gd name="T37" fmla="*/ 192 h 2110"/>
                  <a:gd name="T38" fmla="*/ 1818 w 3451"/>
                  <a:gd name="T39" fmla="*/ 109 h 2110"/>
                  <a:gd name="T40" fmla="*/ 1133 w 3451"/>
                  <a:gd name="T41" fmla="*/ 1121 h 2110"/>
                  <a:gd name="T42" fmla="*/ 1171 w 3451"/>
                  <a:gd name="T43" fmla="*/ 951 h 2110"/>
                  <a:gd name="T44" fmla="*/ 1115 w 3451"/>
                  <a:gd name="T45" fmla="*/ 350 h 2110"/>
                  <a:gd name="T46" fmla="*/ 1155 w 3451"/>
                  <a:gd name="T47" fmla="*/ 517 h 2110"/>
                  <a:gd name="T48" fmla="*/ 1265 w 3451"/>
                  <a:gd name="T49" fmla="*/ 843 h 2110"/>
                  <a:gd name="T50" fmla="*/ 1555 w 3451"/>
                  <a:gd name="T51" fmla="*/ 284 h 2110"/>
                  <a:gd name="T52" fmla="*/ 1353 w 3451"/>
                  <a:gd name="T53" fmla="*/ 109 h 2110"/>
                  <a:gd name="T54" fmla="*/ 1221 w 3451"/>
                  <a:gd name="T55" fmla="*/ 201 h 2110"/>
                  <a:gd name="T56" fmla="*/ 923 w 3451"/>
                  <a:gd name="T57" fmla="*/ 379 h 2110"/>
                  <a:gd name="T58" fmla="*/ 945 w 3451"/>
                  <a:gd name="T59" fmla="*/ 466 h 2110"/>
                  <a:gd name="T60" fmla="*/ 447 w 3451"/>
                  <a:gd name="T61" fmla="*/ 993 h 2110"/>
                  <a:gd name="T62" fmla="*/ 2737 w 3451"/>
                  <a:gd name="T63" fmla="*/ 1157 h 2110"/>
                  <a:gd name="T64" fmla="*/ 1748 w 3451"/>
                  <a:gd name="T65" fmla="*/ 1552 h 2110"/>
                  <a:gd name="T66" fmla="*/ 2015 w 3451"/>
                  <a:gd name="T67" fmla="*/ 1319 h 2110"/>
                  <a:gd name="T68" fmla="*/ 581 w 3451"/>
                  <a:gd name="T69" fmla="*/ 1265 h 2110"/>
                  <a:gd name="T70" fmla="*/ 1557 w 3451"/>
                  <a:gd name="T71" fmla="*/ 1799 h 2110"/>
                  <a:gd name="T72" fmla="*/ 2476 w 3451"/>
                  <a:gd name="T73" fmla="*/ 1476 h 2110"/>
                  <a:gd name="T74" fmla="*/ 123 w 3451"/>
                  <a:gd name="T75" fmla="*/ 1195 h 2110"/>
                  <a:gd name="T76" fmla="*/ 231 w 3451"/>
                  <a:gd name="T77" fmla="*/ 956 h 2110"/>
                  <a:gd name="T78" fmla="*/ 530 w 3451"/>
                  <a:gd name="T79" fmla="*/ 1074 h 2110"/>
                  <a:gd name="T80" fmla="*/ 658 w 3451"/>
                  <a:gd name="T81" fmla="*/ 1255 h 2110"/>
                  <a:gd name="T82" fmla="*/ 628 w 3451"/>
                  <a:gd name="T83" fmla="*/ 1016 h 2110"/>
                  <a:gd name="T84" fmla="*/ 724 w 3451"/>
                  <a:gd name="T85" fmla="*/ 1343 h 2110"/>
                  <a:gd name="T86" fmla="*/ 824 w 3451"/>
                  <a:gd name="T87" fmla="*/ 1434 h 2110"/>
                  <a:gd name="T88" fmla="*/ 767 w 3451"/>
                  <a:gd name="T89" fmla="*/ 1212 h 2110"/>
                  <a:gd name="T90" fmla="*/ 927 w 3451"/>
                  <a:gd name="T91" fmla="*/ 1501 h 2110"/>
                  <a:gd name="T92" fmla="*/ 988 w 3451"/>
                  <a:gd name="T93" fmla="*/ 1427 h 2110"/>
                  <a:gd name="T94" fmla="*/ 1270 w 3451"/>
                  <a:gd name="T95" fmla="*/ 1671 h 2110"/>
                  <a:gd name="T96" fmla="*/ 1264 w 3451"/>
                  <a:gd name="T97" fmla="*/ 1444 h 2110"/>
                  <a:gd name="T98" fmla="*/ 1501 w 3451"/>
                  <a:gd name="T99" fmla="*/ 1703 h 2110"/>
                  <a:gd name="T100" fmla="*/ 1695 w 3451"/>
                  <a:gd name="T101" fmla="*/ 1440 h 2110"/>
                  <a:gd name="T102" fmla="*/ 2020 w 3451"/>
                  <a:gd name="T103" fmla="*/ 1654 h 2110"/>
                  <a:gd name="T104" fmla="*/ 1901 w 3451"/>
                  <a:gd name="T105" fmla="*/ 1457 h 2110"/>
                  <a:gd name="T106" fmla="*/ 2053 w 3451"/>
                  <a:gd name="T107" fmla="*/ 1600 h 2110"/>
                  <a:gd name="T108" fmla="*/ 2208 w 3451"/>
                  <a:gd name="T109" fmla="*/ 1543 h 2110"/>
                  <a:gd name="T110" fmla="*/ 2294 w 3451"/>
                  <a:gd name="T111" fmla="*/ 1280 h 2110"/>
                  <a:gd name="T112" fmla="*/ 2386 w 3451"/>
                  <a:gd name="T113" fmla="*/ 1486 h 2110"/>
                  <a:gd name="T114" fmla="*/ 2473 w 3451"/>
                  <a:gd name="T115" fmla="*/ 1155 h 2110"/>
                  <a:gd name="T116" fmla="*/ 2654 w 3451"/>
                  <a:gd name="T117" fmla="*/ 1074 h 2110"/>
                  <a:gd name="T118" fmla="*/ 2954 w 3451"/>
                  <a:gd name="T119" fmla="*/ 1154 h 2110"/>
                  <a:gd name="T120" fmla="*/ 3062 w 3451"/>
                  <a:gd name="T121" fmla="*/ 1154 h 2110"/>
                  <a:gd name="T122" fmla="*/ 1038 w 3451"/>
                  <a:gd name="T123" fmla="*/ 1498 h 2110"/>
                  <a:gd name="T124" fmla="*/ 2472 w 3451"/>
                  <a:gd name="T125" fmla="*/ 1231 h 2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51" h="2110">
                    <a:moveTo>
                      <a:pt x="1585" y="1902"/>
                    </a:moveTo>
                    <a:cubicBezTo>
                      <a:pt x="1383" y="1902"/>
                      <a:pt x="1184" y="1867"/>
                      <a:pt x="1012" y="1802"/>
                    </a:cubicBezTo>
                    <a:cubicBezTo>
                      <a:pt x="945" y="1776"/>
                      <a:pt x="884" y="1747"/>
                      <a:pt x="828" y="1714"/>
                    </a:cubicBezTo>
                    <a:cubicBezTo>
                      <a:pt x="896" y="1807"/>
                      <a:pt x="980" y="1887"/>
                      <a:pt x="1077" y="1951"/>
                    </a:cubicBezTo>
                    <a:cubicBezTo>
                      <a:pt x="1119" y="1979"/>
                      <a:pt x="1165" y="2004"/>
                      <a:pt x="1212" y="2026"/>
                    </a:cubicBezTo>
                    <a:cubicBezTo>
                      <a:pt x="1264" y="2049"/>
                      <a:pt x="1318" y="2068"/>
                      <a:pt x="1375" y="2082"/>
                    </a:cubicBezTo>
                    <a:cubicBezTo>
                      <a:pt x="1443" y="2099"/>
                      <a:pt x="1515" y="2108"/>
                      <a:pt x="1588" y="2110"/>
                    </a:cubicBezTo>
                    <a:cubicBezTo>
                      <a:pt x="1588" y="2110"/>
                      <a:pt x="1588" y="2110"/>
                      <a:pt x="1588" y="2110"/>
                    </a:cubicBezTo>
                    <a:cubicBezTo>
                      <a:pt x="1588" y="2110"/>
                      <a:pt x="1588" y="2110"/>
                      <a:pt x="1588" y="2110"/>
                    </a:cubicBezTo>
                    <a:cubicBezTo>
                      <a:pt x="1588" y="2110"/>
                      <a:pt x="1588" y="2110"/>
                      <a:pt x="1588" y="2110"/>
                    </a:cubicBezTo>
                    <a:cubicBezTo>
                      <a:pt x="1588" y="2110"/>
                      <a:pt x="1588" y="2110"/>
                      <a:pt x="1588" y="2110"/>
                    </a:cubicBezTo>
                    <a:cubicBezTo>
                      <a:pt x="1662" y="2108"/>
                      <a:pt x="1733" y="2099"/>
                      <a:pt x="1802" y="2082"/>
                    </a:cubicBezTo>
                    <a:cubicBezTo>
                      <a:pt x="1858" y="2068"/>
                      <a:pt x="1913" y="2049"/>
                      <a:pt x="1965" y="2026"/>
                    </a:cubicBezTo>
                    <a:cubicBezTo>
                      <a:pt x="2012" y="2004"/>
                      <a:pt x="2057" y="1979"/>
                      <a:pt x="2100" y="1951"/>
                    </a:cubicBezTo>
                    <a:cubicBezTo>
                      <a:pt x="2199" y="1886"/>
                      <a:pt x="2285" y="1802"/>
                      <a:pt x="2354" y="1706"/>
                    </a:cubicBezTo>
                    <a:cubicBezTo>
                      <a:pt x="2264" y="1761"/>
                      <a:pt x="2159" y="1806"/>
                      <a:pt x="2045" y="1839"/>
                    </a:cubicBezTo>
                    <a:cubicBezTo>
                      <a:pt x="1899" y="1881"/>
                      <a:pt x="1744" y="1902"/>
                      <a:pt x="1585" y="1902"/>
                    </a:cubicBezTo>
                    <a:close/>
                    <a:moveTo>
                      <a:pt x="1104" y="1897"/>
                    </a:moveTo>
                    <a:cubicBezTo>
                      <a:pt x="1087" y="1886"/>
                      <a:pt x="1071" y="1874"/>
                      <a:pt x="1054" y="1861"/>
                    </a:cubicBezTo>
                    <a:cubicBezTo>
                      <a:pt x="1080" y="1873"/>
                      <a:pt x="1107" y="1883"/>
                      <a:pt x="1134" y="1893"/>
                    </a:cubicBezTo>
                    <a:cubicBezTo>
                      <a:pt x="1136" y="1899"/>
                      <a:pt x="1138" y="1905"/>
                      <a:pt x="1141" y="1911"/>
                    </a:cubicBezTo>
                    <a:cubicBezTo>
                      <a:pt x="1128" y="1907"/>
                      <a:pt x="1116" y="1902"/>
                      <a:pt x="1104" y="1897"/>
                    </a:cubicBezTo>
                    <a:close/>
                    <a:moveTo>
                      <a:pt x="1557" y="2049"/>
                    </a:moveTo>
                    <a:cubicBezTo>
                      <a:pt x="1532" y="2048"/>
                      <a:pt x="1513" y="2045"/>
                      <a:pt x="1488" y="2042"/>
                    </a:cubicBezTo>
                    <a:cubicBezTo>
                      <a:pt x="1451" y="2037"/>
                      <a:pt x="1414" y="2030"/>
                      <a:pt x="1378" y="2021"/>
                    </a:cubicBezTo>
                    <a:cubicBezTo>
                      <a:pt x="1353" y="2014"/>
                      <a:pt x="1328" y="2007"/>
                      <a:pt x="1304" y="1998"/>
                    </a:cubicBezTo>
                    <a:cubicBezTo>
                      <a:pt x="1284" y="1991"/>
                      <a:pt x="1265" y="1983"/>
                      <a:pt x="1247" y="1975"/>
                    </a:cubicBezTo>
                    <a:cubicBezTo>
                      <a:pt x="1235" y="1962"/>
                      <a:pt x="1224" y="1947"/>
                      <a:pt x="1215" y="1929"/>
                    </a:cubicBezTo>
                    <a:cubicBezTo>
                      <a:pt x="1213" y="1925"/>
                      <a:pt x="1211" y="1921"/>
                      <a:pt x="1209" y="1917"/>
                    </a:cubicBezTo>
                    <a:cubicBezTo>
                      <a:pt x="1329" y="1952"/>
                      <a:pt x="1449" y="1971"/>
                      <a:pt x="1557" y="1973"/>
                    </a:cubicBezTo>
                    <a:lnTo>
                      <a:pt x="1557" y="2049"/>
                    </a:lnTo>
                    <a:close/>
                    <a:moveTo>
                      <a:pt x="1962" y="1929"/>
                    </a:moveTo>
                    <a:cubicBezTo>
                      <a:pt x="1952" y="1947"/>
                      <a:pt x="1942" y="1962"/>
                      <a:pt x="1930" y="1975"/>
                    </a:cubicBezTo>
                    <a:cubicBezTo>
                      <a:pt x="1911" y="1983"/>
                      <a:pt x="1892" y="1991"/>
                      <a:pt x="1873" y="1998"/>
                    </a:cubicBezTo>
                    <a:cubicBezTo>
                      <a:pt x="1849" y="2007"/>
                      <a:pt x="1824" y="2014"/>
                      <a:pt x="1799" y="2021"/>
                    </a:cubicBezTo>
                    <a:cubicBezTo>
                      <a:pt x="1763" y="2030"/>
                      <a:pt x="1726" y="2037"/>
                      <a:pt x="1689" y="2042"/>
                    </a:cubicBezTo>
                    <a:cubicBezTo>
                      <a:pt x="1664" y="2045"/>
                      <a:pt x="1645" y="2048"/>
                      <a:pt x="1620" y="2049"/>
                    </a:cubicBezTo>
                    <a:cubicBezTo>
                      <a:pt x="1620" y="1973"/>
                      <a:pt x="1620" y="1973"/>
                      <a:pt x="1620" y="1973"/>
                    </a:cubicBezTo>
                    <a:cubicBezTo>
                      <a:pt x="1728" y="1971"/>
                      <a:pt x="1848" y="1952"/>
                      <a:pt x="1968" y="1917"/>
                    </a:cubicBezTo>
                    <a:cubicBezTo>
                      <a:pt x="1966" y="1921"/>
                      <a:pt x="1964" y="1925"/>
                      <a:pt x="1962" y="1929"/>
                    </a:cubicBezTo>
                    <a:close/>
                    <a:moveTo>
                      <a:pt x="2072" y="1897"/>
                    </a:moveTo>
                    <a:cubicBezTo>
                      <a:pt x="2060" y="1902"/>
                      <a:pt x="2048" y="1907"/>
                      <a:pt x="2036" y="1911"/>
                    </a:cubicBezTo>
                    <a:cubicBezTo>
                      <a:pt x="2038" y="1905"/>
                      <a:pt x="2040" y="1899"/>
                      <a:pt x="2043" y="1893"/>
                    </a:cubicBezTo>
                    <a:cubicBezTo>
                      <a:pt x="2070" y="1883"/>
                      <a:pt x="2097" y="1872"/>
                      <a:pt x="2123" y="1860"/>
                    </a:cubicBezTo>
                    <a:cubicBezTo>
                      <a:pt x="2107" y="1873"/>
                      <a:pt x="2090" y="1886"/>
                      <a:pt x="2072" y="1897"/>
                    </a:cubicBezTo>
                    <a:close/>
                    <a:moveTo>
                      <a:pt x="699" y="879"/>
                    </a:moveTo>
                    <a:cubicBezTo>
                      <a:pt x="783" y="1007"/>
                      <a:pt x="903" y="1100"/>
                      <a:pt x="1046" y="1163"/>
                    </a:cubicBezTo>
                    <a:cubicBezTo>
                      <a:pt x="1070" y="1173"/>
                      <a:pt x="1095" y="1182"/>
                      <a:pt x="1121" y="1191"/>
                    </a:cubicBezTo>
                    <a:cubicBezTo>
                      <a:pt x="1121" y="1191"/>
                      <a:pt x="1121" y="1192"/>
                      <a:pt x="1121" y="1193"/>
                    </a:cubicBezTo>
                    <a:cubicBezTo>
                      <a:pt x="1140" y="1199"/>
                      <a:pt x="1159" y="1205"/>
                      <a:pt x="1178" y="1211"/>
                    </a:cubicBezTo>
                    <a:cubicBezTo>
                      <a:pt x="1178" y="1210"/>
                      <a:pt x="1178" y="1209"/>
                      <a:pt x="1178" y="1208"/>
                    </a:cubicBezTo>
                    <a:cubicBezTo>
                      <a:pt x="1237" y="1225"/>
                      <a:pt x="1296" y="1239"/>
                      <a:pt x="1355" y="1249"/>
                    </a:cubicBezTo>
                    <a:cubicBezTo>
                      <a:pt x="1429" y="1259"/>
                      <a:pt x="1506" y="1264"/>
                      <a:pt x="1585" y="1264"/>
                    </a:cubicBezTo>
                    <a:cubicBezTo>
                      <a:pt x="1663" y="1264"/>
                      <a:pt x="1739" y="1259"/>
                      <a:pt x="1812" y="1249"/>
                    </a:cubicBezTo>
                    <a:cubicBezTo>
                      <a:pt x="1872" y="1239"/>
                      <a:pt x="1932" y="1225"/>
                      <a:pt x="1992" y="1208"/>
                    </a:cubicBezTo>
                    <a:cubicBezTo>
                      <a:pt x="1992" y="1209"/>
                      <a:pt x="1992" y="1210"/>
                      <a:pt x="1992" y="1211"/>
                    </a:cubicBezTo>
                    <a:cubicBezTo>
                      <a:pt x="2012" y="1205"/>
                      <a:pt x="2031" y="1199"/>
                      <a:pt x="2049" y="1193"/>
                    </a:cubicBezTo>
                    <a:cubicBezTo>
                      <a:pt x="2049" y="1192"/>
                      <a:pt x="2049" y="1191"/>
                      <a:pt x="2049" y="1190"/>
                    </a:cubicBezTo>
                    <a:cubicBezTo>
                      <a:pt x="2077" y="1181"/>
                      <a:pt x="2104" y="1171"/>
                      <a:pt x="2130" y="1161"/>
                    </a:cubicBezTo>
                    <a:cubicBezTo>
                      <a:pt x="2267" y="1099"/>
                      <a:pt x="2382" y="1010"/>
                      <a:pt x="2465" y="888"/>
                    </a:cubicBezTo>
                    <a:cubicBezTo>
                      <a:pt x="2466" y="887"/>
                      <a:pt x="2467" y="885"/>
                      <a:pt x="2467" y="883"/>
                    </a:cubicBezTo>
                    <a:cubicBezTo>
                      <a:pt x="2472" y="873"/>
                      <a:pt x="2476" y="863"/>
                      <a:pt x="2480" y="852"/>
                    </a:cubicBezTo>
                    <a:cubicBezTo>
                      <a:pt x="2497" y="803"/>
                      <a:pt x="2497" y="803"/>
                      <a:pt x="2497" y="803"/>
                    </a:cubicBezTo>
                    <a:cubicBezTo>
                      <a:pt x="2495" y="788"/>
                      <a:pt x="2491" y="763"/>
                      <a:pt x="2490" y="756"/>
                    </a:cubicBezTo>
                    <a:cubicBezTo>
                      <a:pt x="2458" y="596"/>
                      <a:pt x="2386" y="451"/>
                      <a:pt x="2285" y="332"/>
                    </a:cubicBezTo>
                    <a:cubicBezTo>
                      <a:pt x="2272" y="316"/>
                      <a:pt x="2259" y="301"/>
                      <a:pt x="2245" y="287"/>
                    </a:cubicBezTo>
                    <a:cubicBezTo>
                      <a:pt x="2241" y="283"/>
                      <a:pt x="2195" y="240"/>
                      <a:pt x="2195" y="240"/>
                    </a:cubicBezTo>
                    <a:cubicBezTo>
                      <a:pt x="2033" y="94"/>
                      <a:pt x="1819" y="4"/>
                      <a:pt x="1585" y="0"/>
                    </a:cubicBezTo>
                    <a:cubicBezTo>
                      <a:pt x="1585" y="0"/>
                      <a:pt x="1585" y="0"/>
                      <a:pt x="1585" y="0"/>
                    </a:cubicBezTo>
                    <a:cubicBezTo>
                      <a:pt x="1351" y="4"/>
                      <a:pt x="1137" y="94"/>
                      <a:pt x="975" y="240"/>
                    </a:cubicBezTo>
                    <a:cubicBezTo>
                      <a:pt x="975" y="240"/>
                      <a:pt x="925" y="283"/>
                      <a:pt x="886" y="332"/>
                    </a:cubicBezTo>
                    <a:cubicBezTo>
                      <a:pt x="784" y="451"/>
                      <a:pt x="712" y="596"/>
                      <a:pt x="681" y="756"/>
                    </a:cubicBezTo>
                    <a:cubicBezTo>
                      <a:pt x="680" y="759"/>
                      <a:pt x="677" y="779"/>
                      <a:pt x="673" y="806"/>
                    </a:cubicBezTo>
                    <a:cubicBezTo>
                      <a:pt x="689" y="853"/>
                      <a:pt x="689" y="853"/>
                      <a:pt x="689" y="853"/>
                    </a:cubicBezTo>
                    <a:cubicBezTo>
                      <a:pt x="692" y="861"/>
                      <a:pt x="695" y="870"/>
                      <a:pt x="699" y="879"/>
                    </a:cubicBezTo>
                    <a:close/>
                    <a:moveTo>
                      <a:pt x="1616" y="1197"/>
                    </a:moveTo>
                    <a:cubicBezTo>
                      <a:pt x="1616" y="736"/>
                      <a:pt x="1616" y="736"/>
                      <a:pt x="1616" y="736"/>
                    </a:cubicBezTo>
                    <a:cubicBezTo>
                      <a:pt x="1687" y="734"/>
                      <a:pt x="1767" y="723"/>
                      <a:pt x="1852" y="700"/>
                    </a:cubicBezTo>
                    <a:cubicBezTo>
                      <a:pt x="1871" y="747"/>
                      <a:pt x="1889" y="794"/>
                      <a:pt x="1905" y="843"/>
                    </a:cubicBezTo>
                    <a:cubicBezTo>
                      <a:pt x="1918" y="879"/>
                      <a:pt x="1928" y="916"/>
                      <a:pt x="1938" y="951"/>
                    </a:cubicBezTo>
                    <a:cubicBezTo>
                      <a:pt x="1949" y="989"/>
                      <a:pt x="1958" y="1026"/>
                      <a:pt x="1966" y="1063"/>
                    </a:cubicBezTo>
                    <a:cubicBezTo>
                      <a:pt x="1972" y="1088"/>
                      <a:pt x="1977" y="1113"/>
                      <a:pt x="1981" y="1138"/>
                    </a:cubicBezTo>
                    <a:cubicBezTo>
                      <a:pt x="1857" y="1175"/>
                      <a:pt x="1731" y="1195"/>
                      <a:pt x="1616" y="1197"/>
                    </a:cubicBezTo>
                    <a:close/>
                    <a:moveTo>
                      <a:pt x="2006" y="508"/>
                    </a:moveTo>
                    <a:cubicBezTo>
                      <a:pt x="2009" y="511"/>
                      <a:pt x="2012" y="514"/>
                      <a:pt x="2015" y="517"/>
                    </a:cubicBezTo>
                    <a:cubicBezTo>
                      <a:pt x="2026" y="527"/>
                      <a:pt x="2035" y="538"/>
                      <a:pt x="2045" y="548"/>
                    </a:cubicBezTo>
                    <a:cubicBezTo>
                      <a:pt x="1998" y="577"/>
                      <a:pt x="1942" y="601"/>
                      <a:pt x="1882" y="620"/>
                    </a:cubicBezTo>
                    <a:cubicBezTo>
                      <a:pt x="1823" y="488"/>
                      <a:pt x="1755" y="373"/>
                      <a:pt x="1684" y="281"/>
                    </a:cubicBezTo>
                    <a:cubicBezTo>
                      <a:pt x="1798" y="335"/>
                      <a:pt x="1909" y="413"/>
                      <a:pt x="2006" y="508"/>
                    </a:cubicBezTo>
                    <a:close/>
                    <a:moveTo>
                      <a:pt x="1755" y="251"/>
                    </a:moveTo>
                    <a:cubicBezTo>
                      <a:pt x="1838" y="265"/>
                      <a:pt x="1917" y="288"/>
                      <a:pt x="1990" y="320"/>
                    </a:cubicBezTo>
                    <a:cubicBezTo>
                      <a:pt x="2013" y="329"/>
                      <a:pt x="2034" y="339"/>
                      <a:pt x="2055" y="350"/>
                    </a:cubicBezTo>
                    <a:cubicBezTo>
                      <a:pt x="2095" y="371"/>
                      <a:pt x="2133" y="394"/>
                      <a:pt x="2168" y="420"/>
                    </a:cubicBezTo>
                    <a:cubicBezTo>
                      <a:pt x="2165" y="427"/>
                      <a:pt x="2162" y="435"/>
                      <a:pt x="2158" y="443"/>
                    </a:cubicBezTo>
                    <a:cubicBezTo>
                      <a:pt x="2143" y="468"/>
                      <a:pt x="2121" y="492"/>
                      <a:pt x="2094" y="515"/>
                    </a:cubicBezTo>
                    <a:cubicBezTo>
                      <a:pt x="2085" y="504"/>
                      <a:pt x="2075" y="494"/>
                      <a:pt x="2065" y="484"/>
                    </a:cubicBezTo>
                    <a:cubicBezTo>
                      <a:pt x="2062" y="481"/>
                      <a:pt x="2060" y="479"/>
                      <a:pt x="2057" y="476"/>
                    </a:cubicBezTo>
                    <a:cubicBezTo>
                      <a:pt x="2040" y="459"/>
                      <a:pt x="2022" y="442"/>
                      <a:pt x="2004" y="426"/>
                    </a:cubicBezTo>
                    <a:cubicBezTo>
                      <a:pt x="1926" y="356"/>
                      <a:pt x="1842" y="298"/>
                      <a:pt x="1755" y="251"/>
                    </a:cubicBezTo>
                    <a:close/>
                    <a:moveTo>
                      <a:pt x="1824" y="636"/>
                    </a:moveTo>
                    <a:cubicBezTo>
                      <a:pt x="1753" y="654"/>
                      <a:pt x="1684" y="664"/>
                      <a:pt x="1616" y="666"/>
                    </a:cubicBezTo>
                    <a:cubicBezTo>
                      <a:pt x="1616" y="284"/>
                      <a:pt x="1616" y="284"/>
                      <a:pt x="1616" y="284"/>
                    </a:cubicBezTo>
                    <a:cubicBezTo>
                      <a:pt x="1623" y="292"/>
                      <a:pt x="1625" y="302"/>
                      <a:pt x="1632" y="311"/>
                    </a:cubicBezTo>
                    <a:cubicBezTo>
                      <a:pt x="1702" y="400"/>
                      <a:pt x="1768" y="512"/>
                      <a:pt x="1824" y="636"/>
                    </a:cubicBezTo>
                    <a:close/>
                    <a:moveTo>
                      <a:pt x="2038" y="1120"/>
                    </a:moveTo>
                    <a:cubicBezTo>
                      <a:pt x="2028" y="1066"/>
                      <a:pt x="2015" y="1009"/>
                      <a:pt x="1999" y="951"/>
                    </a:cubicBezTo>
                    <a:cubicBezTo>
                      <a:pt x="1989" y="915"/>
                      <a:pt x="1978" y="878"/>
                      <a:pt x="1966" y="840"/>
                    </a:cubicBezTo>
                    <a:cubicBezTo>
                      <a:pt x="1964" y="835"/>
                      <a:pt x="1963" y="830"/>
                      <a:pt x="1961" y="825"/>
                    </a:cubicBezTo>
                    <a:cubicBezTo>
                      <a:pt x="1945" y="776"/>
                      <a:pt x="1927" y="729"/>
                      <a:pt x="1909" y="684"/>
                    </a:cubicBezTo>
                    <a:cubicBezTo>
                      <a:pt x="1975" y="663"/>
                      <a:pt x="2038" y="636"/>
                      <a:pt x="2092" y="602"/>
                    </a:cubicBezTo>
                    <a:cubicBezTo>
                      <a:pt x="2183" y="710"/>
                      <a:pt x="2251" y="829"/>
                      <a:pt x="2293" y="951"/>
                    </a:cubicBezTo>
                    <a:cubicBezTo>
                      <a:pt x="2297" y="962"/>
                      <a:pt x="2300" y="974"/>
                      <a:pt x="2304" y="985"/>
                    </a:cubicBezTo>
                    <a:cubicBezTo>
                      <a:pt x="2234" y="1040"/>
                      <a:pt x="2140" y="1086"/>
                      <a:pt x="2038" y="1120"/>
                    </a:cubicBezTo>
                    <a:close/>
                    <a:moveTo>
                      <a:pt x="2246" y="379"/>
                    </a:moveTo>
                    <a:cubicBezTo>
                      <a:pt x="2261" y="398"/>
                      <a:pt x="2273" y="418"/>
                      <a:pt x="2284" y="440"/>
                    </a:cubicBezTo>
                    <a:cubicBezTo>
                      <a:pt x="2271" y="428"/>
                      <a:pt x="2258" y="416"/>
                      <a:pt x="2244" y="405"/>
                    </a:cubicBezTo>
                    <a:cubicBezTo>
                      <a:pt x="2245" y="397"/>
                      <a:pt x="2246" y="388"/>
                      <a:pt x="2246" y="379"/>
                    </a:cubicBezTo>
                    <a:close/>
                    <a:moveTo>
                      <a:pt x="2219" y="477"/>
                    </a:moveTo>
                    <a:cubicBezTo>
                      <a:pt x="2221" y="473"/>
                      <a:pt x="2223" y="469"/>
                      <a:pt x="2225" y="465"/>
                    </a:cubicBezTo>
                    <a:cubicBezTo>
                      <a:pt x="2264" y="499"/>
                      <a:pt x="2299" y="537"/>
                      <a:pt x="2330" y="576"/>
                    </a:cubicBezTo>
                    <a:cubicBezTo>
                      <a:pt x="2357" y="611"/>
                      <a:pt x="2380" y="648"/>
                      <a:pt x="2399" y="686"/>
                    </a:cubicBezTo>
                    <a:cubicBezTo>
                      <a:pt x="2412" y="713"/>
                      <a:pt x="2423" y="741"/>
                      <a:pt x="2433" y="769"/>
                    </a:cubicBezTo>
                    <a:cubicBezTo>
                      <a:pt x="2433" y="773"/>
                      <a:pt x="2453" y="840"/>
                      <a:pt x="2352" y="942"/>
                    </a:cubicBezTo>
                    <a:cubicBezTo>
                      <a:pt x="2342" y="914"/>
                      <a:pt x="2332" y="886"/>
                      <a:pt x="2320" y="858"/>
                    </a:cubicBezTo>
                    <a:cubicBezTo>
                      <a:pt x="2276" y="757"/>
                      <a:pt x="2216" y="658"/>
                      <a:pt x="2140" y="567"/>
                    </a:cubicBezTo>
                    <a:cubicBezTo>
                      <a:pt x="2173" y="541"/>
                      <a:pt x="2201" y="510"/>
                      <a:pt x="2219" y="477"/>
                    </a:cubicBezTo>
                    <a:close/>
                    <a:moveTo>
                      <a:pt x="2022" y="219"/>
                    </a:moveTo>
                    <a:cubicBezTo>
                      <a:pt x="2069" y="234"/>
                      <a:pt x="2111" y="255"/>
                      <a:pt x="2149" y="283"/>
                    </a:cubicBezTo>
                    <a:cubicBezTo>
                      <a:pt x="2163" y="307"/>
                      <a:pt x="2172" y="331"/>
                      <a:pt x="2175" y="353"/>
                    </a:cubicBezTo>
                    <a:cubicBezTo>
                      <a:pt x="2133" y="325"/>
                      <a:pt x="2088" y="300"/>
                      <a:pt x="2041" y="278"/>
                    </a:cubicBezTo>
                    <a:cubicBezTo>
                      <a:pt x="2018" y="267"/>
                      <a:pt x="1995" y="258"/>
                      <a:pt x="1971" y="249"/>
                    </a:cubicBezTo>
                    <a:cubicBezTo>
                      <a:pt x="1909" y="225"/>
                      <a:pt x="1844" y="208"/>
                      <a:pt x="1776" y="196"/>
                    </a:cubicBezTo>
                    <a:cubicBezTo>
                      <a:pt x="1799" y="193"/>
                      <a:pt x="1822" y="192"/>
                      <a:pt x="1844" y="192"/>
                    </a:cubicBezTo>
                    <a:cubicBezTo>
                      <a:pt x="1881" y="192"/>
                      <a:pt x="1916" y="195"/>
                      <a:pt x="1950" y="201"/>
                    </a:cubicBezTo>
                    <a:cubicBezTo>
                      <a:pt x="1975" y="206"/>
                      <a:pt x="1999" y="211"/>
                      <a:pt x="2022" y="219"/>
                    </a:cubicBezTo>
                    <a:close/>
                    <a:moveTo>
                      <a:pt x="1859" y="116"/>
                    </a:moveTo>
                    <a:cubicBezTo>
                      <a:pt x="1872" y="120"/>
                      <a:pt x="1885" y="127"/>
                      <a:pt x="1897" y="136"/>
                    </a:cubicBezTo>
                    <a:cubicBezTo>
                      <a:pt x="1879" y="134"/>
                      <a:pt x="1862" y="134"/>
                      <a:pt x="1844" y="134"/>
                    </a:cubicBezTo>
                    <a:cubicBezTo>
                      <a:pt x="1798" y="134"/>
                      <a:pt x="1750" y="138"/>
                      <a:pt x="1703" y="147"/>
                    </a:cubicBezTo>
                    <a:cubicBezTo>
                      <a:pt x="1744" y="122"/>
                      <a:pt x="1782" y="109"/>
                      <a:pt x="1818" y="109"/>
                    </a:cubicBezTo>
                    <a:cubicBezTo>
                      <a:pt x="1832" y="109"/>
                      <a:pt x="1846" y="111"/>
                      <a:pt x="1859" y="116"/>
                    </a:cubicBezTo>
                    <a:close/>
                    <a:moveTo>
                      <a:pt x="1610" y="59"/>
                    </a:moveTo>
                    <a:cubicBezTo>
                      <a:pt x="1648" y="61"/>
                      <a:pt x="1686" y="65"/>
                      <a:pt x="1722" y="71"/>
                    </a:cubicBezTo>
                    <a:cubicBezTo>
                      <a:pt x="1685" y="87"/>
                      <a:pt x="1648" y="111"/>
                      <a:pt x="1610" y="142"/>
                    </a:cubicBezTo>
                    <a:lnTo>
                      <a:pt x="1610" y="59"/>
                    </a:lnTo>
                    <a:close/>
                    <a:moveTo>
                      <a:pt x="1171" y="951"/>
                    </a:moveTo>
                    <a:cubicBezTo>
                      <a:pt x="1155" y="1009"/>
                      <a:pt x="1143" y="1066"/>
                      <a:pt x="1133" y="1121"/>
                    </a:cubicBezTo>
                    <a:cubicBezTo>
                      <a:pt x="1030" y="1086"/>
                      <a:pt x="937" y="1040"/>
                      <a:pt x="867" y="985"/>
                    </a:cubicBezTo>
                    <a:cubicBezTo>
                      <a:pt x="870" y="974"/>
                      <a:pt x="873" y="963"/>
                      <a:pt x="877" y="951"/>
                    </a:cubicBezTo>
                    <a:cubicBezTo>
                      <a:pt x="919" y="830"/>
                      <a:pt x="987" y="710"/>
                      <a:pt x="1078" y="602"/>
                    </a:cubicBezTo>
                    <a:cubicBezTo>
                      <a:pt x="1132" y="636"/>
                      <a:pt x="1195" y="663"/>
                      <a:pt x="1261" y="684"/>
                    </a:cubicBezTo>
                    <a:cubicBezTo>
                      <a:pt x="1243" y="729"/>
                      <a:pt x="1225" y="776"/>
                      <a:pt x="1209" y="825"/>
                    </a:cubicBezTo>
                    <a:cubicBezTo>
                      <a:pt x="1208" y="830"/>
                      <a:pt x="1206" y="835"/>
                      <a:pt x="1204" y="840"/>
                    </a:cubicBezTo>
                    <a:cubicBezTo>
                      <a:pt x="1192" y="878"/>
                      <a:pt x="1181" y="915"/>
                      <a:pt x="1171" y="951"/>
                    </a:cubicBezTo>
                    <a:close/>
                    <a:moveTo>
                      <a:pt x="1166" y="426"/>
                    </a:moveTo>
                    <a:cubicBezTo>
                      <a:pt x="1148" y="442"/>
                      <a:pt x="1131" y="459"/>
                      <a:pt x="1114" y="476"/>
                    </a:cubicBezTo>
                    <a:cubicBezTo>
                      <a:pt x="1111" y="479"/>
                      <a:pt x="1108" y="481"/>
                      <a:pt x="1105" y="484"/>
                    </a:cubicBezTo>
                    <a:cubicBezTo>
                      <a:pt x="1095" y="494"/>
                      <a:pt x="1086" y="505"/>
                      <a:pt x="1076" y="515"/>
                    </a:cubicBezTo>
                    <a:cubicBezTo>
                      <a:pt x="1049" y="493"/>
                      <a:pt x="1026" y="468"/>
                      <a:pt x="1012" y="443"/>
                    </a:cubicBezTo>
                    <a:cubicBezTo>
                      <a:pt x="1008" y="435"/>
                      <a:pt x="1005" y="428"/>
                      <a:pt x="1002" y="420"/>
                    </a:cubicBezTo>
                    <a:cubicBezTo>
                      <a:pt x="1037" y="394"/>
                      <a:pt x="1075" y="371"/>
                      <a:pt x="1115" y="350"/>
                    </a:cubicBezTo>
                    <a:cubicBezTo>
                      <a:pt x="1136" y="339"/>
                      <a:pt x="1158" y="329"/>
                      <a:pt x="1180" y="320"/>
                    </a:cubicBezTo>
                    <a:cubicBezTo>
                      <a:pt x="1253" y="288"/>
                      <a:pt x="1332" y="265"/>
                      <a:pt x="1416" y="251"/>
                    </a:cubicBezTo>
                    <a:cubicBezTo>
                      <a:pt x="1328" y="298"/>
                      <a:pt x="1244" y="356"/>
                      <a:pt x="1166" y="426"/>
                    </a:cubicBezTo>
                    <a:close/>
                    <a:moveTo>
                      <a:pt x="1487" y="281"/>
                    </a:moveTo>
                    <a:cubicBezTo>
                      <a:pt x="1415" y="373"/>
                      <a:pt x="1348" y="488"/>
                      <a:pt x="1289" y="620"/>
                    </a:cubicBezTo>
                    <a:cubicBezTo>
                      <a:pt x="1228" y="601"/>
                      <a:pt x="1172" y="577"/>
                      <a:pt x="1125" y="549"/>
                    </a:cubicBezTo>
                    <a:cubicBezTo>
                      <a:pt x="1135" y="538"/>
                      <a:pt x="1145" y="527"/>
                      <a:pt x="1155" y="517"/>
                    </a:cubicBezTo>
                    <a:cubicBezTo>
                      <a:pt x="1158" y="514"/>
                      <a:pt x="1161" y="511"/>
                      <a:pt x="1164" y="508"/>
                    </a:cubicBezTo>
                    <a:cubicBezTo>
                      <a:pt x="1262" y="413"/>
                      <a:pt x="1372" y="335"/>
                      <a:pt x="1487" y="281"/>
                    </a:cubicBezTo>
                    <a:close/>
                    <a:moveTo>
                      <a:pt x="1555" y="1197"/>
                    </a:moveTo>
                    <a:cubicBezTo>
                      <a:pt x="1439" y="1195"/>
                      <a:pt x="1313" y="1175"/>
                      <a:pt x="1189" y="1139"/>
                    </a:cubicBezTo>
                    <a:cubicBezTo>
                      <a:pt x="1194" y="1114"/>
                      <a:pt x="1199" y="1088"/>
                      <a:pt x="1204" y="1063"/>
                    </a:cubicBezTo>
                    <a:cubicBezTo>
                      <a:pt x="1212" y="1026"/>
                      <a:pt x="1222" y="989"/>
                      <a:pt x="1232" y="951"/>
                    </a:cubicBezTo>
                    <a:cubicBezTo>
                      <a:pt x="1242" y="916"/>
                      <a:pt x="1253" y="879"/>
                      <a:pt x="1265" y="843"/>
                    </a:cubicBezTo>
                    <a:cubicBezTo>
                      <a:pt x="1281" y="794"/>
                      <a:pt x="1299" y="747"/>
                      <a:pt x="1318" y="700"/>
                    </a:cubicBezTo>
                    <a:cubicBezTo>
                      <a:pt x="1404" y="723"/>
                      <a:pt x="1484" y="734"/>
                      <a:pt x="1555" y="736"/>
                    </a:cubicBezTo>
                    <a:lnTo>
                      <a:pt x="1555" y="1197"/>
                    </a:lnTo>
                    <a:close/>
                    <a:moveTo>
                      <a:pt x="1555" y="666"/>
                    </a:moveTo>
                    <a:cubicBezTo>
                      <a:pt x="1486" y="664"/>
                      <a:pt x="1418" y="654"/>
                      <a:pt x="1346" y="636"/>
                    </a:cubicBezTo>
                    <a:cubicBezTo>
                      <a:pt x="1402" y="512"/>
                      <a:pt x="1468" y="400"/>
                      <a:pt x="1538" y="311"/>
                    </a:cubicBezTo>
                    <a:cubicBezTo>
                      <a:pt x="1545" y="302"/>
                      <a:pt x="1547" y="292"/>
                      <a:pt x="1555" y="284"/>
                    </a:cubicBezTo>
                    <a:lnTo>
                      <a:pt x="1555" y="666"/>
                    </a:lnTo>
                    <a:close/>
                    <a:moveTo>
                      <a:pt x="1560" y="59"/>
                    </a:moveTo>
                    <a:cubicBezTo>
                      <a:pt x="1560" y="142"/>
                      <a:pt x="1560" y="142"/>
                      <a:pt x="1560" y="142"/>
                    </a:cubicBezTo>
                    <a:cubicBezTo>
                      <a:pt x="1523" y="111"/>
                      <a:pt x="1485" y="87"/>
                      <a:pt x="1448" y="71"/>
                    </a:cubicBezTo>
                    <a:cubicBezTo>
                      <a:pt x="1485" y="65"/>
                      <a:pt x="1522" y="61"/>
                      <a:pt x="1560" y="59"/>
                    </a:cubicBezTo>
                    <a:close/>
                    <a:moveTo>
                      <a:pt x="1311" y="116"/>
                    </a:moveTo>
                    <a:cubicBezTo>
                      <a:pt x="1324" y="111"/>
                      <a:pt x="1338" y="109"/>
                      <a:pt x="1353" y="109"/>
                    </a:cubicBezTo>
                    <a:cubicBezTo>
                      <a:pt x="1388" y="109"/>
                      <a:pt x="1427" y="122"/>
                      <a:pt x="1468" y="147"/>
                    </a:cubicBezTo>
                    <a:cubicBezTo>
                      <a:pt x="1420" y="138"/>
                      <a:pt x="1373" y="134"/>
                      <a:pt x="1326" y="134"/>
                    </a:cubicBezTo>
                    <a:cubicBezTo>
                      <a:pt x="1309" y="134"/>
                      <a:pt x="1291" y="134"/>
                      <a:pt x="1274" y="136"/>
                    </a:cubicBezTo>
                    <a:cubicBezTo>
                      <a:pt x="1286" y="127"/>
                      <a:pt x="1298" y="120"/>
                      <a:pt x="1311" y="116"/>
                    </a:cubicBezTo>
                    <a:close/>
                    <a:moveTo>
                      <a:pt x="1020" y="283"/>
                    </a:moveTo>
                    <a:cubicBezTo>
                      <a:pt x="1059" y="256"/>
                      <a:pt x="1101" y="234"/>
                      <a:pt x="1148" y="219"/>
                    </a:cubicBezTo>
                    <a:cubicBezTo>
                      <a:pt x="1172" y="211"/>
                      <a:pt x="1196" y="206"/>
                      <a:pt x="1221" y="201"/>
                    </a:cubicBezTo>
                    <a:cubicBezTo>
                      <a:pt x="1254" y="195"/>
                      <a:pt x="1290" y="192"/>
                      <a:pt x="1326" y="192"/>
                    </a:cubicBezTo>
                    <a:cubicBezTo>
                      <a:pt x="1349" y="192"/>
                      <a:pt x="1371" y="193"/>
                      <a:pt x="1394" y="196"/>
                    </a:cubicBezTo>
                    <a:cubicBezTo>
                      <a:pt x="1326" y="208"/>
                      <a:pt x="1261" y="225"/>
                      <a:pt x="1200" y="249"/>
                    </a:cubicBezTo>
                    <a:cubicBezTo>
                      <a:pt x="1176" y="258"/>
                      <a:pt x="1152" y="267"/>
                      <a:pt x="1130" y="278"/>
                    </a:cubicBezTo>
                    <a:cubicBezTo>
                      <a:pt x="1082" y="300"/>
                      <a:pt x="1037" y="326"/>
                      <a:pt x="995" y="354"/>
                    </a:cubicBezTo>
                    <a:cubicBezTo>
                      <a:pt x="998" y="331"/>
                      <a:pt x="1006" y="308"/>
                      <a:pt x="1020" y="283"/>
                    </a:cubicBezTo>
                    <a:close/>
                    <a:moveTo>
                      <a:pt x="923" y="379"/>
                    </a:moveTo>
                    <a:cubicBezTo>
                      <a:pt x="924" y="388"/>
                      <a:pt x="925" y="397"/>
                      <a:pt x="926" y="406"/>
                    </a:cubicBezTo>
                    <a:cubicBezTo>
                      <a:pt x="912" y="417"/>
                      <a:pt x="899" y="428"/>
                      <a:pt x="886" y="440"/>
                    </a:cubicBezTo>
                    <a:cubicBezTo>
                      <a:pt x="897" y="419"/>
                      <a:pt x="909" y="399"/>
                      <a:pt x="923" y="379"/>
                    </a:cubicBezTo>
                    <a:close/>
                    <a:moveTo>
                      <a:pt x="742" y="759"/>
                    </a:moveTo>
                    <a:cubicBezTo>
                      <a:pt x="751" y="731"/>
                      <a:pt x="758" y="713"/>
                      <a:pt x="772" y="686"/>
                    </a:cubicBezTo>
                    <a:cubicBezTo>
                      <a:pt x="791" y="648"/>
                      <a:pt x="814" y="611"/>
                      <a:pt x="840" y="576"/>
                    </a:cubicBezTo>
                    <a:cubicBezTo>
                      <a:pt x="871" y="537"/>
                      <a:pt x="906" y="500"/>
                      <a:pt x="945" y="466"/>
                    </a:cubicBezTo>
                    <a:cubicBezTo>
                      <a:pt x="947" y="469"/>
                      <a:pt x="949" y="473"/>
                      <a:pt x="951" y="477"/>
                    </a:cubicBezTo>
                    <a:cubicBezTo>
                      <a:pt x="969" y="510"/>
                      <a:pt x="997" y="541"/>
                      <a:pt x="1030" y="568"/>
                    </a:cubicBezTo>
                    <a:cubicBezTo>
                      <a:pt x="955" y="659"/>
                      <a:pt x="894" y="757"/>
                      <a:pt x="851" y="858"/>
                    </a:cubicBezTo>
                    <a:cubicBezTo>
                      <a:pt x="839" y="886"/>
                      <a:pt x="828" y="914"/>
                      <a:pt x="819" y="942"/>
                    </a:cubicBezTo>
                    <a:cubicBezTo>
                      <a:pt x="772" y="894"/>
                      <a:pt x="743" y="839"/>
                      <a:pt x="741" y="780"/>
                    </a:cubicBezTo>
                    <a:cubicBezTo>
                      <a:pt x="741" y="780"/>
                      <a:pt x="741" y="763"/>
                      <a:pt x="742" y="759"/>
                    </a:cubicBezTo>
                    <a:close/>
                    <a:moveTo>
                      <a:pt x="447" y="993"/>
                    </a:moveTo>
                    <a:cubicBezTo>
                      <a:pt x="411" y="993"/>
                      <a:pt x="409" y="1049"/>
                      <a:pt x="409" y="1074"/>
                    </a:cubicBezTo>
                    <a:cubicBezTo>
                      <a:pt x="409" y="1153"/>
                      <a:pt x="437" y="1157"/>
                      <a:pt x="447" y="1157"/>
                    </a:cubicBezTo>
                    <a:cubicBezTo>
                      <a:pt x="458" y="1157"/>
                      <a:pt x="486" y="1153"/>
                      <a:pt x="486" y="1074"/>
                    </a:cubicBezTo>
                    <a:cubicBezTo>
                      <a:pt x="486" y="1049"/>
                      <a:pt x="483" y="993"/>
                      <a:pt x="447" y="993"/>
                    </a:cubicBezTo>
                    <a:close/>
                    <a:moveTo>
                      <a:pt x="2737" y="993"/>
                    </a:moveTo>
                    <a:cubicBezTo>
                      <a:pt x="2701" y="993"/>
                      <a:pt x="2698" y="1049"/>
                      <a:pt x="2698" y="1074"/>
                    </a:cubicBezTo>
                    <a:cubicBezTo>
                      <a:pt x="2698" y="1153"/>
                      <a:pt x="2726" y="1157"/>
                      <a:pt x="2737" y="1157"/>
                    </a:cubicBezTo>
                    <a:cubicBezTo>
                      <a:pt x="2747" y="1157"/>
                      <a:pt x="2776" y="1153"/>
                      <a:pt x="2776" y="1074"/>
                    </a:cubicBezTo>
                    <a:cubicBezTo>
                      <a:pt x="2776" y="1049"/>
                      <a:pt x="2773" y="993"/>
                      <a:pt x="2737" y="993"/>
                    </a:cubicBezTo>
                    <a:close/>
                    <a:moveTo>
                      <a:pt x="1746" y="1536"/>
                    </a:moveTo>
                    <a:cubicBezTo>
                      <a:pt x="1733" y="1465"/>
                      <a:pt x="1677" y="1481"/>
                      <a:pt x="1660" y="1501"/>
                    </a:cubicBezTo>
                    <a:cubicBezTo>
                      <a:pt x="1653" y="1509"/>
                      <a:pt x="1648" y="1524"/>
                      <a:pt x="1644" y="1541"/>
                    </a:cubicBezTo>
                    <a:cubicBezTo>
                      <a:pt x="1634" y="1593"/>
                      <a:pt x="1642" y="1668"/>
                      <a:pt x="1695" y="1667"/>
                    </a:cubicBezTo>
                    <a:cubicBezTo>
                      <a:pt x="1741" y="1664"/>
                      <a:pt x="1753" y="1606"/>
                      <a:pt x="1748" y="1552"/>
                    </a:cubicBezTo>
                    <a:cubicBezTo>
                      <a:pt x="1748" y="1546"/>
                      <a:pt x="1747" y="1541"/>
                      <a:pt x="1746" y="1536"/>
                    </a:cubicBezTo>
                    <a:close/>
                    <a:moveTo>
                      <a:pt x="3451" y="1075"/>
                    </a:moveTo>
                    <a:cubicBezTo>
                      <a:pt x="3118" y="753"/>
                      <a:pt x="3118" y="753"/>
                      <a:pt x="3118" y="753"/>
                    </a:cubicBezTo>
                    <a:cubicBezTo>
                      <a:pt x="3118" y="886"/>
                      <a:pt x="3118" y="886"/>
                      <a:pt x="3118" y="886"/>
                    </a:cubicBezTo>
                    <a:cubicBezTo>
                      <a:pt x="2577" y="886"/>
                      <a:pt x="2577" y="886"/>
                      <a:pt x="2577" y="886"/>
                    </a:cubicBezTo>
                    <a:cubicBezTo>
                      <a:pt x="2572" y="900"/>
                      <a:pt x="2567" y="913"/>
                      <a:pt x="2560" y="927"/>
                    </a:cubicBezTo>
                    <a:cubicBezTo>
                      <a:pt x="2483" y="1094"/>
                      <a:pt x="2292" y="1240"/>
                      <a:pt x="2015" y="1319"/>
                    </a:cubicBezTo>
                    <a:cubicBezTo>
                      <a:pt x="1876" y="1360"/>
                      <a:pt x="1728" y="1379"/>
                      <a:pt x="1584" y="1379"/>
                    </a:cubicBezTo>
                    <a:cubicBezTo>
                      <a:pt x="1203" y="1379"/>
                      <a:pt x="839" y="1247"/>
                      <a:pt x="667" y="1023"/>
                    </a:cubicBezTo>
                    <a:cubicBezTo>
                      <a:pt x="650" y="1001"/>
                      <a:pt x="635" y="979"/>
                      <a:pt x="623" y="957"/>
                    </a:cubicBezTo>
                    <a:cubicBezTo>
                      <a:pt x="610" y="933"/>
                      <a:pt x="600" y="910"/>
                      <a:pt x="592" y="886"/>
                    </a:cubicBezTo>
                    <a:cubicBezTo>
                      <a:pt x="0" y="886"/>
                      <a:pt x="0" y="886"/>
                      <a:pt x="0" y="886"/>
                    </a:cubicBezTo>
                    <a:cubicBezTo>
                      <a:pt x="0" y="1265"/>
                      <a:pt x="0" y="1265"/>
                      <a:pt x="0" y="1265"/>
                    </a:cubicBezTo>
                    <a:cubicBezTo>
                      <a:pt x="581" y="1265"/>
                      <a:pt x="581" y="1265"/>
                      <a:pt x="581" y="1265"/>
                    </a:cubicBezTo>
                    <a:cubicBezTo>
                      <a:pt x="585" y="1281"/>
                      <a:pt x="590" y="1298"/>
                      <a:pt x="596" y="1315"/>
                    </a:cubicBezTo>
                    <a:cubicBezTo>
                      <a:pt x="612" y="1358"/>
                      <a:pt x="635" y="1401"/>
                      <a:pt x="668" y="1443"/>
                    </a:cubicBezTo>
                    <a:cubicBezTo>
                      <a:pt x="679" y="1459"/>
                      <a:pt x="692" y="1474"/>
                      <a:pt x="706" y="1488"/>
                    </a:cubicBezTo>
                    <a:cubicBezTo>
                      <a:pt x="744" y="1530"/>
                      <a:pt x="790" y="1568"/>
                      <a:pt x="841" y="1601"/>
                    </a:cubicBezTo>
                    <a:cubicBezTo>
                      <a:pt x="917" y="1651"/>
                      <a:pt x="1005" y="1693"/>
                      <a:pt x="1101" y="1724"/>
                    </a:cubicBezTo>
                    <a:cubicBezTo>
                      <a:pt x="1121" y="1731"/>
                      <a:pt x="1142" y="1737"/>
                      <a:pt x="1163" y="1743"/>
                    </a:cubicBezTo>
                    <a:cubicBezTo>
                      <a:pt x="1286" y="1778"/>
                      <a:pt x="1420" y="1797"/>
                      <a:pt x="1557" y="1799"/>
                    </a:cubicBezTo>
                    <a:cubicBezTo>
                      <a:pt x="1566" y="1799"/>
                      <a:pt x="1575" y="1800"/>
                      <a:pt x="1585" y="1800"/>
                    </a:cubicBezTo>
                    <a:cubicBezTo>
                      <a:pt x="1596" y="1800"/>
                      <a:pt x="1608" y="1799"/>
                      <a:pt x="1620" y="1799"/>
                    </a:cubicBezTo>
                    <a:cubicBezTo>
                      <a:pt x="1752" y="1796"/>
                      <a:pt x="1886" y="1777"/>
                      <a:pt x="2014" y="1741"/>
                    </a:cubicBezTo>
                    <a:cubicBezTo>
                      <a:pt x="2015" y="1741"/>
                      <a:pt x="2016" y="1740"/>
                      <a:pt x="2016" y="1740"/>
                    </a:cubicBezTo>
                    <a:cubicBezTo>
                      <a:pt x="2037" y="1734"/>
                      <a:pt x="2057" y="1728"/>
                      <a:pt x="2076" y="1721"/>
                    </a:cubicBezTo>
                    <a:cubicBezTo>
                      <a:pt x="2177" y="1687"/>
                      <a:pt x="2265" y="1644"/>
                      <a:pt x="2338" y="1594"/>
                    </a:cubicBezTo>
                    <a:cubicBezTo>
                      <a:pt x="2392" y="1558"/>
                      <a:pt x="2438" y="1518"/>
                      <a:pt x="2476" y="1476"/>
                    </a:cubicBezTo>
                    <a:cubicBezTo>
                      <a:pt x="2521" y="1425"/>
                      <a:pt x="2554" y="1371"/>
                      <a:pt x="2575" y="1316"/>
                    </a:cubicBezTo>
                    <a:cubicBezTo>
                      <a:pt x="2581" y="1299"/>
                      <a:pt x="2586" y="1282"/>
                      <a:pt x="2590" y="1265"/>
                    </a:cubicBezTo>
                    <a:cubicBezTo>
                      <a:pt x="3118" y="1265"/>
                      <a:pt x="3118" y="1265"/>
                      <a:pt x="3118" y="1265"/>
                    </a:cubicBezTo>
                    <a:cubicBezTo>
                      <a:pt x="3118" y="1397"/>
                      <a:pt x="3118" y="1397"/>
                      <a:pt x="3118" y="1397"/>
                    </a:cubicBezTo>
                    <a:lnTo>
                      <a:pt x="3451" y="1075"/>
                    </a:lnTo>
                    <a:close/>
                    <a:moveTo>
                      <a:pt x="296" y="1195"/>
                    </a:moveTo>
                    <a:cubicBezTo>
                      <a:pt x="123" y="1195"/>
                      <a:pt x="123" y="1195"/>
                      <a:pt x="123" y="1195"/>
                    </a:cubicBezTo>
                    <a:cubicBezTo>
                      <a:pt x="123" y="1154"/>
                      <a:pt x="123" y="1154"/>
                      <a:pt x="123" y="1154"/>
                    </a:cubicBezTo>
                    <a:cubicBezTo>
                      <a:pt x="188" y="1154"/>
                      <a:pt x="188" y="1154"/>
                      <a:pt x="188" y="1154"/>
                    </a:cubicBezTo>
                    <a:cubicBezTo>
                      <a:pt x="188" y="1005"/>
                      <a:pt x="188" y="1005"/>
                      <a:pt x="188" y="1005"/>
                    </a:cubicBezTo>
                    <a:cubicBezTo>
                      <a:pt x="135" y="1028"/>
                      <a:pt x="135" y="1028"/>
                      <a:pt x="135" y="1028"/>
                    </a:cubicBezTo>
                    <a:cubicBezTo>
                      <a:pt x="118" y="991"/>
                      <a:pt x="118" y="991"/>
                      <a:pt x="118" y="991"/>
                    </a:cubicBezTo>
                    <a:cubicBezTo>
                      <a:pt x="201" y="956"/>
                      <a:pt x="201" y="956"/>
                      <a:pt x="201" y="956"/>
                    </a:cubicBezTo>
                    <a:cubicBezTo>
                      <a:pt x="231" y="956"/>
                      <a:pt x="231" y="956"/>
                      <a:pt x="231" y="956"/>
                    </a:cubicBezTo>
                    <a:cubicBezTo>
                      <a:pt x="231" y="1154"/>
                      <a:pt x="231" y="1154"/>
                      <a:pt x="231" y="1154"/>
                    </a:cubicBezTo>
                    <a:cubicBezTo>
                      <a:pt x="296" y="1154"/>
                      <a:pt x="296" y="1154"/>
                      <a:pt x="296" y="1154"/>
                    </a:cubicBezTo>
                    <a:lnTo>
                      <a:pt x="296" y="1195"/>
                    </a:lnTo>
                    <a:close/>
                    <a:moveTo>
                      <a:pt x="447" y="1197"/>
                    </a:moveTo>
                    <a:cubicBezTo>
                      <a:pt x="377" y="1197"/>
                      <a:pt x="365" y="1127"/>
                      <a:pt x="365" y="1074"/>
                    </a:cubicBezTo>
                    <a:cubicBezTo>
                      <a:pt x="365" y="1022"/>
                      <a:pt x="378" y="953"/>
                      <a:pt x="447" y="953"/>
                    </a:cubicBezTo>
                    <a:cubicBezTo>
                      <a:pt x="517" y="953"/>
                      <a:pt x="530" y="1022"/>
                      <a:pt x="530" y="1074"/>
                    </a:cubicBezTo>
                    <a:cubicBezTo>
                      <a:pt x="530" y="1127"/>
                      <a:pt x="517" y="1197"/>
                      <a:pt x="447" y="1197"/>
                    </a:cubicBezTo>
                    <a:close/>
                    <a:moveTo>
                      <a:pt x="693" y="1351"/>
                    </a:moveTo>
                    <a:cubicBezTo>
                      <a:pt x="678" y="1332"/>
                      <a:pt x="666" y="1313"/>
                      <a:pt x="655" y="1294"/>
                    </a:cubicBezTo>
                    <a:cubicBezTo>
                      <a:pt x="645" y="1278"/>
                      <a:pt x="637" y="1261"/>
                      <a:pt x="630" y="1245"/>
                    </a:cubicBezTo>
                    <a:cubicBezTo>
                      <a:pt x="630" y="1201"/>
                      <a:pt x="630" y="1201"/>
                      <a:pt x="630" y="1201"/>
                    </a:cubicBezTo>
                    <a:cubicBezTo>
                      <a:pt x="635" y="1213"/>
                      <a:pt x="641" y="1225"/>
                      <a:pt x="648" y="1237"/>
                    </a:cubicBezTo>
                    <a:cubicBezTo>
                      <a:pt x="651" y="1243"/>
                      <a:pt x="654" y="1249"/>
                      <a:pt x="658" y="1255"/>
                    </a:cubicBezTo>
                    <a:cubicBezTo>
                      <a:pt x="658" y="1177"/>
                      <a:pt x="658" y="1177"/>
                      <a:pt x="658" y="1177"/>
                    </a:cubicBezTo>
                    <a:cubicBezTo>
                      <a:pt x="658" y="1090"/>
                      <a:pt x="658" y="1090"/>
                      <a:pt x="658" y="1090"/>
                    </a:cubicBezTo>
                    <a:cubicBezTo>
                      <a:pt x="654" y="1087"/>
                      <a:pt x="650" y="1084"/>
                      <a:pt x="646" y="1080"/>
                    </a:cubicBezTo>
                    <a:cubicBezTo>
                      <a:pt x="646" y="1080"/>
                      <a:pt x="646" y="1080"/>
                      <a:pt x="646" y="1080"/>
                    </a:cubicBezTo>
                    <a:cubicBezTo>
                      <a:pt x="642" y="1077"/>
                      <a:pt x="638" y="1073"/>
                      <a:pt x="634" y="1070"/>
                    </a:cubicBezTo>
                    <a:cubicBezTo>
                      <a:pt x="630" y="1032"/>
                      <a:pt x="630" y="1032"/>
                      <a:pt x="630" y="1032"/>
                    </a:cubicBezTo>
                    <a:cubicBezTo>
                      <a:pt x="628" y="1016"/>
                      <a:pt x="628" y="1016"/>
                      <a:pt x="628" y="1016"/>
                    </a:cubicBezTo>
                    <a:cubicBezTo>
                      <a:pt x="638" y="1025"/>
                      <a:pt x="653" y="1037"/>
                      <a:pt x="664" y="1046"/>
                    </a:cubicBezTo>
                    <a:cubicBezTo>
                      <a:pt x="670" y="1054"/>
                      <a:pt x="675" y="1062"/>
                      <a:pt x="681" y="1070"/>
                    </a:cubicBezTo>
                    <a:cubicBezTo>
                      <a:pt x="681" y="1113"/>
                      <a:pt x="681" y="1113"/>
                      <a:pt x="681" y="1113"/>
                    </a:cubicBezTo>
                    <a:cubicBezTo>
                      <a:pt x="681" y="1205"/>
                      <a:pt x="681" y="1205"/>
                      <a:pt x="681" y="1205"/>
                    </a:cubicBezTo>
                    <a:cubicBezTo>
                      <a:pt x="681" y="1291"/>
                      <a:pt x="681" y="1291"/>
                      <a:pt x="681" y="1291"/>
                    </a:cubicBezTo>
                    <a:cubicBezTo>
                      <a:pt x="685" y="1296"/>
                      <a:pt x="689" y="1301"/>
                      <a:pt x="693" y="1306"/>
                    </a:cubicBezTo>
                    <a:cubicBezTo>
                      <a:pt x="703" y="1319"/>
                      <a:pt x="713" y="1331"/>
                      <a:pt x="724" y="1343"/>
                    </a:cubicBezTo>
                    <a:cubicBezTo>
                      <a:pt x="724" y="1388"/>
                      <a:pt x="724" y="1388"/>
                      <a:pt x="724" y="1388"/>
                    </a:cubicBezTo>
                    <a:cubicBezTo>
                      <a:pt x="713" y="1376"/>
                      <a:pt x="703" y="1364"/>
                      <a:pt x="693" y="1351"/>
                    </a:cubicBezTo>
                    <a:close/>
                    <a:moveTo>
                      <a:pt x="816" y="1473"/>
                    </a:moveTo>
                    <a:cubicBezTo>
                      <a:pt x="800" y="1460"/>
                      <a:pt x="784" y="1447"/>
                      <a:pt x="769" y="1433"/>
                    </a:cubicBezTo>
                    <a:cubicBezTo>
                      <a:pt x="768" y="1388"/>
                      <a:pt x="768" y="1388"/>
                      <a:pt x="768" y="1388"/>
                    </a:cubicBezTo>
                    <a:cubicBezTo>
                      <a:pt x="783" y="1402"/>
                      <a:pt x="799" y="1415"/>
                      <a:pt x="815" y="1427"/>
                    </a:cubicBezTo>
                    <a:cubicBezTo>
                      <a:pt x="818" y="1430"/>
                      <a:pt x="821" y="1432"/>
                      <a:pt x="824" y="1434"/>
                    </a:cubicBezTo>
                    <a:cubicBezTo>
                      <a:pt x="823" y="1333"/>
                      <a:pt x="823" y="1333"/>
                      <a:pt x="823" y="1333"/>
                    </a:cubicBezTo>
                    <a:cubicBezTo>
                      <a:pt x="823" y="1322"/>
                      <a:pt x="823" y="1322"/>
                      <a:pt x="823" y="1322"/>
                    </a:cubicBezTo>
                    <a:cubicBezTo>
                      <a:pt x="823" y="1268"/>
                      <a:pt x="823" y="1268"/>
                      <a:pt x="823" y="1268"/>
                    </a:cubicBezTo>
                    <a:cubicBezTo>
                      <a:pt x="810" y="1265"/>
                      <a:pt x="792" y="1260"/>
                      <a:pt x="778" y="1257"/>
                    </a:cubicBezTo>
                    <a:cubicBezTo>
                      <a:pt x="776" y="1248"/>
                      <a:pt x="776" y="1248"/>
                      <a:pt x="776" y="1248"/>
                    </a:cubicBezTo>
                    <a:cubicBezTo>
                      <a:pt x="768" y="1218"/>
                      <a:pt x="768" y="1218"/>
                      <a:pt x="768" y="1218"/>
                    </a:cubicBezTo>
                    <a:cubicBezTo>
                      <a:pt x="767" y="1212"/>
                      <a:pt x="767" y="1212"/>
                      <a:pt x="767" y="1212"/>
                    </a:cubicBezTo>
                    <a:cubicBezTo>
                      <a:pt x="764" y="1204"/>
                      <a:pt x="764" y="1204"/>
                      <a:pt x="764" y="1204"/>
                    </a:cubicBezTo>
                    <a:cubicBezTo>
                      <a:pt x="785" y="1210"/>
                      <a:pt x="814" y="1217"/>
                      <a:pt x="835" y="1222"/>
                    </a:cubicBezTo>
                    <a:cubicBezTo>
                      <a:pt x="844" y="1229"/>
                      <a:pt x="853" y="1235"/>
                      <a:pt x="862" y="1241"/>
                    </a:cubicBezTo>
                    <a:cubicBezTo>
                      <a:pt x="862" y="1291"/>
                      <a:pt x="862" y="1291"/>
                      <a:pt x="862" y="1291"/>
                    </a:cubicBezTo>
                    <a:cubicBezTo>
                      <a:pt x="863" y="1360"/>
                      <a:pt x="863" y="1360"/>
                      <a:pt x="863" y="1360"/>
                    </a:cubicBezTo>
                    <a:cubicBezTo>
                      <a:pt x="863" y="1462"/>
                      <a:pt x="863" y="1462"/>
                      <a:pt x="863" y="1462"/>
                    </a:cubicBezTo>
                    <a:cubicBezTo>
                      <a:pt x="883" y="1475"/>
                      <a:pt x="905" y="1489"/>
                      <a:pt x="927" y="1501"/>
                    </a:cubicBezTo>
                    <a:cubicBezTo>
                      <a:pt x="927" y="1546"/>
                      <a:pt x="927" y="1546"/>
                      <a:pt x="927" y="1546"/>
                    </a:cubicBezTo>
                    <a:cubicBezTo>
                      <a:pt x="888" y="1523"/>
                      <a:pt x="850" y="1499"/>
                      <a:pt x="816" y="1473"/>
                    </a:cubicBezTo>
                    <a:close/>
                    <a:moveTo>
                      <a:pt x="1172" y="1585"/>
                    </a:moveTo>
                    <a:cubicBezTo>
                      <a:pt x="1168" y="1596"/>
                      <a:pt x="1163" y="1604"/>
                      <a:pt x="1157" y="1611"/>
                    </a:cubicBezTo>
                    <a:cubicBezTo>
                      <a:pt x="1141" y="1628"/>
                      <a:pt x="1119" y="1632"/>
                      <a:pt x="1096" y="1627"/>
                    </a:cubicBezTo>
                    <a:cubicBezTo>
                      <a:pt x="1063" y="1619"/>
                      <a:pt x="1028" y="1592"/>
                      <a:pt x="1010" y="1557"/>
                    </a:cubicBezTo>
                    <a:cubicBezTo>
                      <a:pt x="1006" y="1548"/>
                      <a:pt x="987" y="1483"/>
                      <a:pt x="988" y="1427"/>
                    </a:cubicBezTo>
                    <a:cubicBezTo>
                      <a:pt x="989" y="1406"/>
                      <a:pt x="992" y="1385"/>
                      <a:pt x="1001" y="1371"/>
                    </a:cubicBezTo>
                    <a:cubicBezTo>
                      <a:pt x="1014" y="1348"/>
                      <a:pt x="1039" y="1338"/>
                      <a:pt x="1082" y="1351"/>
                    </a:cubicBezTo>
                    <a:cubicBezTo>
                      <a:pt x="1127" y="1368"/>
                      <a:pt x="1152" y="1398"/>
                      <a:pt x="1166" y="1431"/>
                    </a:cubicBezTo>
                    <a:cubicBezTo>
                      <a:pt x="1167" y="1434"/>
                      <a:pt x="1168" y="1437"/>
                      <a:pt x="1169" y="1439"/>
                    </a:cubicBezTo>
                    <a:cubicBezTo>
                      <a:pt x="1176" y="1458"/>
                      <a:pt x="1179" y="1476"/>
                      <a:pt x="1181" y="1494"/>
                    </a:cubicBezTo>
                    <a:cubicBezTo>
                      <a:pt x="1184" y="1543"/>
                      <a:pt x="1173" y="1584"/>
                      <a:pt x="1172" y="1585"/>
                    </a:cubicBezTo>
                    <a:close/>
                    <a:moveTo>
                      <a:pt x="1270" y="1671"/>
                    </a:moveTo>
                    <a:cubicBezTo>
                      <a:pt x="1270" y="1627"/>
                      <a:pt x="1270" y="1627"/>
                      <a:pt x="1270" y="1627"/>
                    </a:cubicBezTo>
                    <a:cubicBezTo>
                      <a:pt x="1298" y="1633"/>
                      <a:pt x="1327" y="1638"/>
                      <a:pt x="1356" y="1643"/>
                    </a:cubicBezTo>
                    <a:cubicBezTo>
                      <a:pt x="1356" y="1528"/>
                      <a:pt x="1356" y="1528"/>
                      <a:pt x="1356" y="1528"/>
                    </a:cubicBezTo>
                    <a:cubicBezTo>
                      <a:pt x="1355" y="1477"/>
                      <a:pt x="1355" y="1477"/>
                      <a:pt x="1355" y="1477"/>
                    </a:cubicBezTo>
                    <a:cubicBezTo>
                      <a:pt x="1335" y="1481"/>
                      <a:pt x="1307" y="1486"/>
                      <a:pt x="1286" y="1489"/>
                    </a:cubicBezTo>
                    <a:cubicBezTo>
                      <a:pt x="1270" y="1456"/>
                      <a:pt x="1270" y="1456"/>
                      <a:pt x="1270" y="1456"/>
                    </a:cubicBezTo>
                    <a:cubicBezTo>
                      <a:pt x="1264" y="1444"/>
                      <a:pt x="1264" y="1444"/>
                      <a:pt x="1264" y="1444"/>
                    </a:cubicBezTo>
                    <a:cubicBezTo>
                      <a:pt x="1297" y="1439"/>
                      <a:pt x="1340" y="1431"/>
                      <a:pt x="1373" y="1425"/>
                    </a:cubicBezTo>
                    <a:cubicBezTo>
                      <a:pt x="1386" y="1427"/>
                      <a:pt x="1399" y="1429"/>
                      <a:pt x="1412" y="1430"/>
                    </a:cubicBezTo>
                    <a:cubicBezTo>
                      <a:pt x="1413" y="1477"/>
                      <a:pt x="1413" y="1477"/>
                      <a:pt x="1413" y="1477"/>
                    </a:cubicBezTo>
                    <a:cubicBezTo>
                      <a:pt x="1413" y="1534"/>
                      <a:pt x="1413" y="1534"/>
                      <a:pt x="1413" y="1534"/>
                    </a:cubicBezTo>
                    <a:cubicBezTo>
                      <a:pt x="1413" y="1651"/>
                      <a:pt x="1413" y="1651"/>
                      <a:pt x="1413" y="1651"/>
                    </a:cubicBezTo>
                    <a:cubicBezTo>
                      <a:pt x="1442" y="1654"/>
                      <a:pt x="1472" y="1657"/>
                      <a:pt x="1501" y="1659"/>
                    </a:cubicBezTo>
                    <a:cubicBezTo>
                      <a:pt x="1501" y="1703"/>
                      <a:pt x="1501" y="1703"/>
                      <a:pt x="1501" y="1703"/>
                    </a:cubicBezTo>
                    <a:cubicBezTo>
                      <a:pt x="1422" y="1698"/>
                      <a:pt x="1345" y="1687"/>
                      <a:pt x="1270" y="1671"/>
                    </a:cubicBezTo>
                    <a:close/>
                    <a:moveTo>
                      <a:pt x="1625" y="1693"/>
                    </a:moveTo>
                    <a:cubicBezTo>
                      <a:pt x="1623" y="1692"/>
                      <a:pt x="1622" y="1691"/>
                      <a:pt x="1620" y="1689"/>
                    </a:cubicBezTo>
                    <a:cubicBezTo>
                      <a:pt x="1580" y="1654"/>
                      <a:pt x="1577" y="1586"/>
                      <a:pt x="1583" y="1542"/>
                    </a:cubicBezTo>
                    <a:cubicBezTo>
                      <a:pt x="1584" y="1534"/>
                      <a:pt x="1586" y="1526"/>
                      <a:pt x="1587" y="1519"/>
                    </a:cubicBezTo>
                    <a:cubicBezTo>
                      <a:pt x="1591" y="1506"/>
                      <a:pt x="1596" y="1495"/>
                      <a:pt x="1602" y="1485"/>
                    </a:cubicBezTo>
                    <a:cubicBezTo>
                      <a:pt x="1628" y="1446"/>
                      <a:pt x="1672" y="1442"/>
                      <a:pt x="1695" y="1440"/>
                    </a:cubicBezTo>
                    <a:cubicBezTo>
                      <a:pt x="1737" y="1438"/>
                      <a:pt x="1768" y="1449"/>
                      <a:pt x="1786" y="1475"/>
                    </a:cubicBezTo>
                    <a:cubicBezTo>
                      <a:pt x="1797" y="1489"/>
                      <a:pt x="1804" y="1507"/>
                      <a:pt x="1807" y="1530"/>
                    </a:cubicBezTo>
                    <a:cubicBezTo>
                      <a:pt x="1807" y="1530"/>
                      <a:pt x="1808" y="1530"/>
                      <a:pt x="1808" y="1531"/>
                    </a:cubicBezTo>
                    <a:cubicBezTo>
                      <a:pt x="1834" y="1705"/>
                      <a:pt x="1690" y="1741"/>
                      <a:pt x="1625" y="1693"/>
                    </a:cubicBezTo>
                    <a:close/>
                    <a:moveTo>
                      <a:pt x="2080" y="1636"/>
                    </a:moveTo>
                    <a:cubicBezTo>
                      <a:pt x="2068" y="1640"/>
                      <a:pt x="2055" y="1644"/>
                      <a:pt x="2042" y="1648"/>
                    </a:cubicBezTo>
                    <a:cubicBezTo>
                      <a:pt x="2034" y="1650"/>
                      <a:pt x="2027" y="1652"/>
                      <a:pt x="2020" y="1654"/>
                    </a:cubicBezTo>
                    <a:cubicBezTo>
                      <a:pt x="1982" y="1664"/>
                      <a:pt x="1945" y="1673"/>
                      <a:pt x="1907" y="1680"/>
                    </a:cubicBezTo>
                    <a:cubicBezTo>
                      <a:pt x="1907" y="1635"/>
                      <a:pt x="1907" y="1635"/>
                      <a:pt x="1907" y="1635"/>
                    </a:cubicBezTo>
                    <a:cubicBezTo>
                      <a:pt x="1936" y="1629"/>
                      <a:pt x="1966" y="1623"/>
                      <a:pt x="1996" y="1616"/>
                    </a:cubicBezTo>
                    <a:cubicBezTo>
                      <a:pt x="1995" y="1495"/>
                      <a:pt x="1995" y="1495"/>
                      <a:pt x="1995" y="1495"/>
                    </a:cubicBezTo>
                    <a:cubicBezTo>
                      <a:pt x="1995" y="1450"/>
                      <a:pt x="1995" y="1450"/>
                      <a:pt x="1995" y="1450"/>
                    </a:cubicBezTo>
                    <a:cubicBezTo>
                      <a:pt x="1974" y="1463"/>
                      <a:pt x="1945" y="1479"/>
                      <a:pt x="1923" y="1491"/>
                    </a:cubicBezTo>
                    <a:cubicBezTo>
                      <a:pt x="1901" y="1457"/>
                      <a:pt x="1901" y="1457"/>
                      <a:pt x="1901" y="1457"/>
                    </a:cubicBezTo>
                    <a:cubicBezTo>
                      <a:pt x="1900" y="1455"/>
                      <a:pt x="1900" y="1455"/>
                      <a:pt x="1900" y="1455"/>
                    </a:cubicBezTo>
                    <a:cubicBezTo>
                      <a:pt x="1934" y="1436"/>
                      <a:pt x="1979" y="1410"/>
                      <a:pt x="2013" y="1391"/>
                    </a:cubicBezTo>
                    <a:cubicBezTo>
                      <a:pt x="2022" y="1388"/>
                      <a:pt x="2032" y="1386"/>
                      <a:pt x="2041" y="1383"/>
                    </a:cubicBezTo>
                    <a:cubicBezTo>
                      <a:pt x="2045" y="1382"/>
                      <a:pt x="2049" y="1381"/>
                      <a:pt x="2053" y="1380"/>
                    </a:cubicBezTo>
                    <a:cubicBezTo>
                      <a:pt x="2053" y="1419"/>
                      <a:pt x="2053" y="1419"/>
                      <a:pt x="2053" y="1419"/>
                    </a:cubicBezTo>
                    <a:cubicBezTo>
                      <a:pt x="2053" y="1478"/>
                      <a:pt x="2053" y="1478"/>
                      <a:pt x="2053" y="1478"/>
                    </a:cubicBezTo>
                    <a:cubicBezTo>
                      <a:pt x="2053" y="1600"/>
                      <a:pt x="2053" y="1600"/>
                      <a:pt x="2053" y="1600"/>
                    </a:cubicBezTo>
                    <a:cubicBezTo>
                      <a:pt x="2062" y="1597"/>
                      <a:pt x="2071" y="1594"/>
                      <a:pt x="2080" y="1591"/>
                    </a:cubicBezTo>
                    <a:cubicBezTo>
                      <a:pt x="2099" y="1585"/>
                      <a:pt x="2118" y="1579"/>
                      <a:pt x="2137" y="1572"/>
                    </a:cubicBezTo>
                    <a:cubicBezTo>
                      <a:pt x="2137" y="1617"/>
                      <a:pt x="2137" y="1617"/>
                      <a:pt x="2137" y="1617"/>
                    </a:cubicBezTo>
                    <a:cubicBezTo>
                      <a:pt x="2118" y="1623"/>
                      <a:pt x="2100" y="1630"/>
                      <a:pt x="2080" y="1636"/>
                    </a:cubicBezTo>
                    <a:close/>
                    <a:moveTo>
                      <a:pt x="2357" y="1506"/>
                    </a:moveTo>
                    <a:cubicBezTo>
                      <a:pt x="2313" y="1536"/>
                      <a:pt x="2263" y="1563"/>
                      <a:pt x="2208" y="1588"/>
                    </a:cubicBezTo>
                    <a:cubicBezTo>
                      <a:pt x="2208" y="1543"/>
                      <a:pt x="2208" y="1543"/>
                      <a:pt x="2208" y="1543"/>
                    </a:cubicBezTo>
                    <a:cubicBezTo>
                      <a:pt x="2233" y="1532"/>
                      <a:pt x="2257" y="1520"/>
                      <a:pt x="2280" y="1508"/>
                    </a:cubicBezTo>
                    <a:cubicBezTo>
                      <a:pt x="2280" y="1380"/>
                      <a:pt x="2280" y="1380"/>
                      <a:pt x="2280" y="1380"/>
                    </a:cubicBezTo>
                    <a:cubicBezTo>
                      <a:pt x="2280" y="1342"/>
                      <a:pt x="2280" y="1342"/>
                      <a:pt x="2280" y="1342"/>
                    </a:cubicBezTo>
                    <a:cubicBezTo>
                      <a:pt x="2263" y="1359"/>
                      <a:pt x="2239" y="1380"/>
                      <a:pt x="2222" y="1396"/>
                    </a:cubicBezTo>
                    <a:cubicBezTo>
                      <a:pt x="2202" y="1364"/>
                      <a:pt x="2202" y="1364"/>
                      <a:pt x="2202" y="1364"/>
                    </a:cubicBezTo>
                    <a:cubicBezTo>
                      <a:pt x="2208" y="1359"/>
                      <a:pt x="2214" y="1354"/>
                      <a:pt x="2220" y="1349"/>
                    </a:cubicBezTo>
                    <a:cubicBezTo>
                      <a:pt x="2244" y="1327"/>
                      <a:pt x="2272" y="1301"/>
                      <a:pt x="2294" y="1280"/>
                    </a:cubicBezTo>
                    <a:cubicBezTo>
                      <a:pt x="2304" y="1274"/>
                      <a:pt x="2314" y="1268"/>
                      <a:pt x="2324" y="1262"/>
                    </a:cubicBezTo>
                    <a:cubicBezTo>
                      <a:pt x="2324" y="1284"/>
                      <a:pt x="2324" y="1284"/>
                      <a:pt x="2324" y="1284"/>
                    </a:cubicBezTo>
                    <a:cubicBezTo>
                      <a:pt x="2324" y="1353"/>
                      <a:pt x="2324" y="1353"/>
                      <a:pt x="2324" y="1353"/>
                    </a:cubicBezTo>
                    <a:cubicBezTo>
                      <a:pt x="2324" y="1483"/>
                      <a:pt x="2324" y="1483"/>
                      <a:pt x="2324" y="1483"/>
                    </a:cubicBezTo>
                    <a:cubicBezTo>
                      <a:pt x="2337" y="1475"/>
                      <a:pt x="2349" y="1467"/>
                      <a:pt x="2361" y="1459"/>
                    </a:cubicBezTo>
                    <a:cubicBezTo>
                      <a:pt x="2369" y="1453"/>
                      <a:pt x="2378" y="1448"/>
                      <a:pt x="2386" y="1442"/>
                    </a:cubicBezTo>
                    <a:cubicBezTo>
                      <a:pt x="2386" y="1486"/>
                      <a:pt x="2386" y="1486"/>
                      <a:pt x="2386" y="1486"/>
                    </a:cubicBezTo>
                    <a:cubicBezTo>
                      <a:pt x="2376" y="1493"/>
                      <a:pt x="2367" y="1500"/>
                      <a:pt x="2357" y="1506"/>
                    </a:cubicBezTo>
                    <a:close/>
                    <a:moveTo>
                      <a:pt x="2534" y="1312"/>
                    </a:moveTo>
                    <a:cubicBezTo>
                      <a:pt x="2527" y="1345"/>
                      <a:pt x="2516" y="1369"/>
                      <a:pt x="2503" y="1386"/>
                    </a:cubicBezTo>
                    <a:cubicBezTo>
                      <a:pt x="2490" y="1405"/>
                      <a:pt x="2476" y="1414"/>
                      <a:pt x="2465" y="1413"/>
                    </a:cubicBezTo>
                    <a:cubicBezTo>
                      <a:pt x="2456" y="1413"/>
                      <a:pt x="2447" y="1403"/>
                      <a:pt x="2441" y="1386"/>
                    </a:cubicBezTo>
                    <a:cubicBezTo>
                      <a:pt x="2432" y="1358"/>
                      <a:pt x="2429" y="1314"/>
                      <a:pt x="2436" y="1266"/>
                    </a:cubicBezTo>
                    <a:cubicBezTo>
                      <a:pt x="2441" y="1228"/>
                      <a:pt x="2453" y="1189"/>
                      <a:pt x="2473" y="1155"/>
                    </a:cubicBezTo>
                    <a:cubicBezTo>
                      <a:pt x="2480" y="1144"/>
                      <a:pt x="2487" y="1134"/>
                      <a:pt x="2495" y="1124"/>
                    </a:cubicBezTo>
                    <a:cubicBezTo>
                      <a:pt x="2512" y="1107"/>
                      <a:pt x="2523" y="1102"/>
                      <a:pt x="2531" y="1109"/>
                    </a:cubicBezTo>
                    <a:cubicBezTo>
                      <a:pt x="2531" y="1110"/>
                      <a:pt x="2532" y="1111"/>
                      <a:pt x="2532" y="1111"/>
                    </a:cubicBezTo>
                    <a:cubicBezTo>
                      <a:pt x="2532" y="1111"/>
                      <a:pt x="2532" y="1111"/>
                      <a:pt x="2532" y="1111"/>
                    </a:cubicBezTo>
                    <a:cubicBezTo>
                      <a:pt x="2549" y="1135"/>
                      <a:pt x="2549" y="1246"/>
                      <a:pt x="2534" y="1312"/>
                    </a:cubicBezTo>
                    <a:close/>
                    <a:moveTo>
                      <a:pt x="2737" y="1197"/>
                    </a:moveTo>
                    <a:cubicBezTo>
                      <a:pt x="2667" y="1197"/>
                      <a:pt x="2654" y="1127"/>
                      <a:pt x="2654" y="1074"/>
                    </a:cubicBezTo>
                    <a:cubicBezTo>
                      <a:pt x="2654" y="1022"/>
                      <a:pt x="2668" y="953"/>
                      <a:pt x="2737" y="953"/>
                    </a:cubicBezTo>
                    <a:cubicBezTo>
                      <a:pt x="2806" y="953"/>
                      <a:pt x="2819" y="1022"/>
                      <a:pt x="2819" y="1074"/>
                    </a:cubicBezTo>
                    <a:cubicBezTo>
                      <a:pt x="2819" y="1127"/>
                      <a:pt x="2807" y="1197"/>
                      <a:pt x="2737" y="1197"/>
                    </a:cubicBezTo>
                    <a:close/>
                    <a:moveTo>
                      <a:pt x="3062" y="1195"/>
                    </a:moveTo>
                    <a:cubicBezTo>
                      <a:pt x="2889" y="1195"/>
                      <a:pt x="2889" y="1195"/>
                      <a:pt x="2889" y="1195"/>
                    </a:cubicBezTo>
                    <a:cubicBezTo>
                      <a:pt x="2889" y="1154"/>
                      <a:pt x="2889" y="1154"/>
                      <a:pt x="2889" y="1154"/>
                    </a:cubicBezTo>
                    <a:cubicBezTo>
                      <a:pt x="2954" y="1154"/>
                      <a:pt x="2954" y="1154"/>
                      <a:pt x="2954" y="1154"/>
                    </a:cubicBezTo>
                    <a:cubicBezTo>
                      <a:pt x="2954" y="1005"/>
                      <a:pt x="2954" y="1005"/>
                      <a:pt x="2954" y="1005"/>
                    </a:cubicBezTo>
                    <a:cubicBezTo>
                      <a:pt x="2902" y="1028"/>
                      <a:pt x="2902" y="1028"/>
                      <a:pt x="2902" y="1028"/>
                    </a:cubicBezTo>
                    <a:cubicBezTo>
                      <a:pt x="2885" y="991"/>
                      <a:pt x="2885" y="991"/>
                      <a:pt x="2885" y="991"/>
                    </a:cubicBezTo>
                    <a:cubicBezTo>
                      <a:pt x="2967" y="956"/>
                      <a:pt x="2967" y="956"/>
                      <a:pt x="2967" y="956"/>
                    </a:cubicBezTo>
                    <a:cubicBezTo>
                      <a:pt x="2997" y="956"/>
                      <a:pt x="2997" y="956"/>
                      <a:pt x="2997" y="956"/>
                    </a:cubicBezTo>
                    <a:cubicBezTo>
                      <a:pt x="2997" y="1154"/>
                      <a:pt x="2997" y="1154"/>
                      <a:pt x="2997" y="1154"/>
                    </a:cubicBezTo>
                    <a:cubicBezTo>
                      <a:pt x="3062" y="1154"/>
                      <a:pt x="3062" y="1154"/>
                      <a:pt x="3062" y="1154"/>
                    </a:cubicBezTo>
                    <a:lnTo>
                      <a:pt x="3062" y="1195"/>
                    </a:lnTo>
                    <a:close/>
                    <a:moveTo>
                      <a:pt x="1111" y="1423"/>
                    </a:moveTo>
                    <a:cubicBezTo>
                      <a:pt x="1108" y="1419"/>
                      <a:pt x="1106" y="1415"/>
                      <a:pt x="1103" y="1412"/>
                    </a:cubicBezTo>
                    <a:cubicBezTo>
                      <a:pt x="1092" y="1397"/>
                      <a:pt x="1078" y="1390"/>
                      <a:pt x="1062" y="1395"/>
                    </a:cubicBezTo>
                    <a:cubicBezTo>
                      <a:pt x="1061" y="1395"/>
                      <a:pt x="1060" y="1395"/>
                      <a:pt x="1059" y="1396"/>
                    </a:cubicBezTo>
                    <a:cubicBezTo>
                      <a:pt x="1045" y="1402"/>
                      <a:pt x="1039" y="1425"/>
                      <a:pt x="1038" y="1448"/>
                    </a:cubicBezTo>
                    <a:cubicBezTo>
                      <a:pt x="1036" y="1472"/>
                      <a:pt x="1038" y="1496"/>
                      <a:pt x="1038" y="1498"/>
                    </a:cubicBezTo>
                    <a:cubicBezTo>
                      <a:pt x="1046" y="1564"/>
                      <a:pt x="1073" y="1575"/>
                      <a:pt x="1082" y="1578"/>
                    </a:cubicBezTo>
                    <a:cubicBezTo>
                      <a:pt x="1087" y="1580"/>
                      <a:pt x="1092" y="1581"/>
                      <a:pt x="1097" y="1580"/>
                    </a:cubicBezTo>
                    <a:cubicBezTo>
                      <a:pt x="1105" y="1579"/>
                      <a:pt x="1112" y="1575"/>
                      <a:pt x="1117" y="1566"/>
                    </a:cubicBezTo>
                    <a:cubicBezTo>
                      <a:pt x="1129" y="1544"/>
                      <a:pt x="1132" y="1511"/>
                      <a:pt x="1128" y="1480"/>
                    </a:cubicBezTo>
                    <a:cubicBezTo>
                      <a:pt x="1125" y="1459"/>
                      <a:pt x="1119" y="1439"/>
                      <a:pt x="1111" y="1423"/>
                    </a:cubicBezTo>
                    <a:close/>
                    <a:moveTo>
                      <a:pt x="2509" y="1164"/>
                    </a:moveTo>
                    <a:cubicBezTo>
                      <a:pt x="2502" y="1159"/>
                      <a:pt x="2480" y="1174"/>
                      <a:pt x="2472" y="1231"/>
                    </a:cubicBezTo>
                    <a:cubicBezTo>
                      <a:pt x="2469" y="1250"/>
                      <a:pt x="2467" y="1273"/>
                      <a:pt x="2468" y="1302"/>
                    </a:cubicBezTo>
                    <a:cubicBezTo>
                      <a:pt x="2469" y="1330"/>
                      <a:pt x="2474" y="1373"/>
                      <a:pt x="2495" y="1351"/>
                    </a:cubicBezTo>
                    <a:cubicBezTo>
                      <a:pt x="2521" y="1323"/>
                      <a:pt x="2525" y="1221"/>
                      <a:pt x="2516" y="1180"/>
                    </a:cubicBezTo>
                    <a:cubicBezTo>
                      <a:pt x="2514" y="1171"/>
                      <a:pt x="2512" y="1165"/>
                      <a:pt x="2509" y="1164"/>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solidFill>
                    <a:srgbClr val="00B0F0"/>
                  </a:solidFill>
                </a:endParaRPr>
              </a:p>
            </p:txBody>
          </p:sp>
        </p:grpSp>
      </p:grpSp>
    </p:spTree>
    <p:extLst>
      <p:ext uri="{BB962C8B-B14F-4D97-AF65-F5344CB8AC3E}">
        <p14:creationId xmlns:p14="http://schemas.microsoft.com/office/powerpoint/2010/main" val="20288308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1000"/>
                                        <p:tgtEl>
                                          <p:spTgt spid="5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fade">
                                      <p:cBhvr>
                                        <p:cTn id="11" dur="1000"/>
                                        <p:tgtEl>
                                          <p:spTgt spid="49"/>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1000"/>
                                        <p:tgtEl>
                                          <p:spTgt spid="47"/>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1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4294967295"/>
          </p:nvPr>
        </p:nvSpPr>
        <p:spPr>
          <a:xfrm>
            <a:off x="0" y="1385888"/>
            <a:ext cx="11149013" cy="2216150"/>
          </a:xfrm>
          <a:prstGeom prst="rect">
            <a:avLst/>
          </a:prstGeom>
        </p:spPr>
        <p:txBody>
          <a:bodyPr/>
          <a:lstStyle/>
          <a:p>
            <a:pPr marL="0" lvl="0" indent="0">
              <a:buNone/>
            </a:pPr>
            <a:r>
              <a:rPr lang="en-US" u="sng" dirty="0" smtClean="0">
                <a:ln>
                  <a:solidFill>
                    <a:srgbClr val="FFFFFF">
                      <a:alpha val="0"/>
                    </a:srgbClr>
                  </a:solidFill>
                </a:ln>
                <a:latin typeface="Segoe UI Light" pitchFamily="34" charset="0"/>
              </a:rPr>
              <a:t>http://www.hadooponazure.com/</a:t>
            </a:r>
          </a:p>
          <a:p>
            <a:pPr marL="0" indent="0">
              <a:buNone/>
            </a:pPr>
            <a:r>
              <a:rPr lang="en-US" u="sng" dirty="0" smtClean="0">
                <a:ln>
                  <a:solidFill>
                    <a:srgbClr val="FFFFFF">
                      <a:alpha val="0"/>
                    </a:srgbClr>
                  </a:solidFill>
                </a:ln>
                <a:latin typeface="Segoe UI Light" pitchFamily="34" charset="0"/>
              </a:rPr>
              <a:t>http://hadoop.apache.org/</a:t>
            </a:r>
            <a:endParaRPr lang="en-US" u="sng" dirty="0">
              <a:ln>
                <a:solidFill>
                  <a:srgbClr val="FFFFFF">
                    <a:alpha val="0"/>
                  </a:srgbClr>
                </a:solidFill>
              </a:ln>
              <a:latin typeface="Segoe UI Light" pitchFamily="34" charset="0"/>
            </a:endParaRPr>
          </a:p>
          <a:p>
            <a:pPr lvl="0"/>
            <a:endParaRPr lang="en-US" u="sng" dirty="0" smtClean="0">
              <a:ln>
                <a:solidFill>
                  <a:srgbClr val="FFFFFF">
                    <a:alpha val="0"/>
                  </a:srgbClr>
                </a:solidFill>
              </a:ln>
              <a:latin typeface="Segoe UI Light" pitchFamily="34" charset="0"/>
            </a:endParaRPr>
          </a:p>
          <a:p>
            <a:endParaRPr lang="en-US" dirty="0"/>
          </a:p>
        </p:txBody>
      </p:sp>
      <p:sp>
        <p:nvSpPr>
          <p:cNvPr id="2" name="Title 1"/>
          <p:cNvSpPr>
            <a:spLocks noGrp="1"/>
          </p:cNvSpPr>
          <p:nvPr>
            <p:ph type="title" idx="4294967295"/>
          </p:nvPr>
        </p:nvSpPr>
        <p:spPr>
          <a:xfrm>
            <a:off x="0" y="290513"/>
            <a:ext cx="11152188" cy="747712"/>
          </a:xfrm>
          <a:prstGeom prst="rect">
            <a:avLst/>
          </a:prstGeom>
        </p:spPr>
        <p:txBody>
          <a:bodyPr>
            <a:normAutofit fontScale="90000"/>
          </a:bodyPr>
          <a:lstStyle/>
          <a:p>
            <a:r>
              <a:rPr lang="en-US" dirty="0">
                <a:solidFill>
                  <a:schemeClr val="bg1"/>
                </a:solidFill>
              </a:rPr>
              <a:t>Resources</a:t>
            </a:r>
            <a:endParaRPr lang="en-US" sz="3200" dirty="0">
              <a:solidFill>
                <a:schemeClr val="bg1"/>
              </a:solidFill>
            </a:endParaRPr>
          </a:p>
        </p:txBody>
      </p:sp>
    </p:spTree>
    <p:extLst>
      <p:ext uri="{BB962C8B-B14F-4D97-AF65-F5344CB8AC3E}">
        <p14:creationId xmlns:p14="http://schemas.microsoft.com/office/powerpoint/2010/main" val="31150546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 name="Title 3"/>
          <p:cNvSpPr txBox="1">
            <a:spLocks/>
          </p:cNvSpPr>
          <p:nvPr/>
        </p:nvSpPr>
        <p:spPr>
          <a:xfrm>
            <a:off x="231221" y="3648367"/>
            <a:ext cx="3178420" cy="872110"/>
          </a:xfrm>
          <a:prstGeom prst="rect">
            <a:avLst/>
          </a:prstGeom>
        </p:spPr>
        <p:txBody>
          <a:bodyPr vert="horz" wrap="square" lIns="146304" tIns="91440" rIns="146304" bIns="91440" rtlCol="0" anchor="ctr">
            <a:noAutofit/>
          </a:bodyPr>
          <a:lstStyle>
            <a:lvl1pPr algn="l" defTabSz="914180" rtl="0" eaLnBrk="1" latinLnBrk="0" hangingPunct="1">
              <a:lnSpc>
                <a:spcPts val="6175"/>
              </a:lnSpc>
              <a:spcBef>
                <a:spcPct val="0"/>
              </a:spcBef>
              <a:buNone/>
              <a:defRPr lang="en-US" sz="5293" b="0" kern="1200" cap="none" spc="-100" baseline="0">
                <a:ln w="3175">
                  <a:noFill/>
                </a:ln>
                <a:solidFill>
                  <a:schemeClr val="bg1"/>
                </a:solidFill>
                <a:effectLst/>
                <a:latin typeface="+mj-lt"/>
                <a:ea typeface="+mn-ea"/>
                <a:cs typeface="Segoe UI" pitchFamily="34" charset="0"/>
              </a:defRPr>
            </a:lvl1pPr>
          </a:lstStyle>
          <a:p>
            <a:pPr>
              <a:lnSpc>
                <a:spcPct val="100000"/>
              </a:lnSpc>
            </a:pPr>
            <a:r>
              <a:rPr lang="en-US" altLang="ja-JP" sz="4799" dirty="0">
                <a:ea typeface="メイリオ" pitchFamily="50" charset="-128"/>
                <a:cs typeface="Segoe UI Light" panose="020B0502040204020203" pitchFamily="34" charset="0"/>
              </a:rPr>
              <a:t>Azure </a:t>
            </a:r>
            <a:r>
              <a:rPr lang="en-US" altLang="ja-JP" sz="4799" dirty="0" smtClean="0">
                <a:ea typeface="メイリオ" pitchFamily="50" charset="-128"/>
                <a:cs typeface="Segoe UI Light" panose="020B0502040204020203" pitchFamily="34" charset="0"/>
              </a:rPr>
              <a:t>footprint</a:t>
            </a:r>
            <a:endParaRPr lang="en-US" sz="4799" dirty="0">
              <a:ea typeface="メイリオ" pitchFamily="50" charset="-128"/>
              <a:cs typeface="Segoe UI Light" panose="020B0502040204020203" pitchFamily="34" charset="0"/>
            </a:endParaRPr>
          </a:p>
        </p:txBody>
      </p:sp>
      <p:grpSp>
        <p:nvGrpSpPr>
          <p:cNvPr id="1239" name="Group 1238"/>
          <p:cNvGrpSpPr/>
          <p:nvPr/>
        </p:nvGrpSpPr>
        <p:grpSpPr>
          <a:xfrm>
            <a:off x="429370" y="289026"/>
            <a:ext cx="11148737" cy="6215364"/>
            <a:chOff x="395371" y="1139688"/>
            <a:chExt cx="8399866" cy="4651514"/>
          </a:xfrm>
          <a:solidFill>
            <a:srgbClr val="00B0F0"/>
          </a:solidFill>
        </p:grpSpPr>
        <p:sp>
          <p:nvSpPr>
            <p:cNvPr id="1240" name="Oval 9"/>
            <p:cNvSpPr>
              <a:spLocks noChangeAspect="1" noChangeArrowheads="1"/>
            </p:cNvSpPr>
            <p:nvPr userDrawn="1"/>
          </p:nvSpPr>
          <p:spPr bwMode="auto">
            <a:xfrm>
              <a:off x="2417310"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1" name="Oval 10"/>
            <p:cNvSpPr>
              <a:spLocks noChangeAspect="1" noChangeArrowheads="1"/>
            </p:cNvSpPr>
            <p:nvPr userDrawn="1"/>
          </p:nvSpPr>
          <p:spPr bwMode="auto">
            <a:xfrm>
              <a:off x="2528886"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2" name="Oval 11"/>
            <p:cNvSpPr>
              <a:spLocks noChangeAspect="1" noChangeArrowheads="1"/>
            </p:cNvSpPr>
            <p:nvPr userDrawn="1"/>
          </p:nvSpPr>
          <p:spPr bwMode="auto">
            <a:xfrm>
              <a:off x="264196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3" name="Oval 12"/>
            <p:cNvSpPr>
              <a:spLocks noChangeAspect="1" noChangeArrowheads="1"/>
            </p:cNvSpPr>
            <p:nvPr userDrawn="1"/>
          </p:nvSpPr>
          <p:spPr bwMode="auto">
            <a:xfrm>
              <a:off x="2753545"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4" name="Oval 13"/>
            <p:cNvSpPr>
              <a:spLocks noChangeAspect="1" noChangeArrowheads="1"/>
            </p:cNvSpPr>
            <p:nvPr userDrawn="1"/>
          </p:nvSpPr>
          <p:spPr bwMode="auto">
            <a:xfrm>
              <a:off x="309128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5" name="Oval 14"/>
            <p:cNvSpPr>
              <a:spLocks noChangeAspect="1" noChangeArrowheads="1"/>
            </p:cNvSpPr>
            <p:nvPr userDrawn="1"/>
          </p:nvSpPr>
          <p:spPr bwMode="auto">
            <a:xfrm>
              <a:off x="320437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6" name="Oval 15"/>
            <p:cNvSpPr>
              <a:spLocks noChangeAspect="1" noChangeArrowheads="1"/>
            </p:cNvSpPr>
            <p:nvPr userDrawn="1"/>
          </p:nvSpPr>
          <p:spPr bwMode="auto">
            <a:xfrm>
              <a:off x="331594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7" name="Oval 16"/>
            <p:cNvSpPr>
              <a:spLocks noChangeAspect="1" noChangeArrowheads="1"/>
            </p:cNvSpPr>
            <p:nvPr userDrawn="1"/>
          </p:nvSpPr>
          <p:spPr bwMode="auto">
            <a:xfrm>
              <a:off x="3429033"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8" name="Oval 17"/>
            <p:cNvSpPr>
              <a:spLocks noChangeAspect="1" noChangeArrowheads="1"/>
            </p:cNvSpPr>
            <p:nvPr userDrawn="1"/>
          </p:nvSpPr>
          <p:spPr bwMode="auto">
            <a:xfrm>
              <a:off x="354060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9" name="Oval 18"/>
            <p:cNvSpPr>
              <a:spLocks noChangeAspect="1" noChangeArrowheads="1"/>
            </p:cNvSpPr>
            <p:nvPr userDrawn="1"/>
          </p:nvSpPr>
          <p:spPr bwMode="auto">
            <a:xfrm>
              <a:off x="365369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0" name="Oval 19"/>
            <p:cNvSpPr>
              <a:spLocks noChangeAspect="1" noChangeArrowheads="1"/>
            </p:cNvSpPr>
            <p:nvPr userDrawn="1"/>
          </p:nvSpPr>
          <p:spPr bwMode="auto">
            <a:xfrm>
              <a:off x="376526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1" name="Oval 20"/>
            <p:cNvSpPr>
              <a:spLocks noChangeAspect="1" noChangeArrowheads="1"/>
            </p:cNvSpPr>
            <p:nvPr userDrawn="1"/>
          </p:nvSpPr>
          <p:spPr bwMode="auto">
            <a:xfrm>
              <a:off x="3878352"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2" name="Oval 21"/>
            <p:cNvSpPr>
              <a:spLocks noChangeAspect="1" noChangeArrowheads="1"/>
            </p:cNvSpPr>
            <p:nvPr userDrawn="1"/>
          </p:nvSpPr>
          <p:spPr bwMode="auto">
            <a:xfrm>
              <a:off x="3989928"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3" name="Oval 22"/>
            <p:cNvSpPr>
              <a:spLocks noChangeAspect="1" noChangeArrowheads="1"/>
            </p:cNvSpPr>
            <p:nvPr userDrawn="1"/>
          </p:nvSpPr>
          <p:spPr bwMode="auto">
            <a:xfrm>
              <a:off x="6574270"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4" name="Oval 23"/>
            <p:cNvSpPr>
              <a:spLocks noChangeAspect="1" noChangeArrowheads="1"/>
            </p:cNvSpPr>
            <p:nvPr userDrawn="1"/>
          </p:nvSpPr>
          <p:spPr bwMode="auto">
            <a:xfrm>
              <a:off x="219265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5" name="Oval 24"/>
            <p:cNvSpPr>
              <a:spLocks noChangeAspect="1" noChangeArrowheads="1"/>
            </p:cNvSpPr>
            <p:nvPr userDrawn="1"/>
          </p:nvSpPr>
          <p:spPr bwMode="auto">
            <a:xfrm>
              <a:off x="2304226"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6" name="Oval 25"/>
            <p:cNvSpPr>
              <a:spLocks noChangeAspect="1" noChangeArrowheads="1"/>
            </p:cNvSpPr>
            <p:nvPr userDrawn="1"/>
          </p:nvSpPr>
          <p:spPr bwMode="auto">
            <a:xfrm>
              <a:off x="241731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7" name="Oval 26"/>
            <p:cNvSpPr>
              <a:spLocks noChangeAspect="1" noChangeArrowheads="1"/>
            </p:cNvSpPr>
            <p:nvPr userDrawn="1"/>
          </p:nvSpPr>
          <p:spPr bwMode="auto">
            <a:xfrm>
              <a:off x="252888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8" name="Oval 27"/>
            <p:cNvSpPr>
              <a:spLocks noChangeAspect="1" noChangeArrowheads="1"/>
            </p:cNvSpPr>
            <p:nvPr userDrawn="1"/>
          </p:nvSpPr>
          <p:spPr bwMode="auto">
            <a:xfrm>
              <a:off x="264196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9" name="Oval 28"/>
            <p:cNvSpPr>
              <a:spLocks noChangeAspect="1" noChangeArrowheads="1"/>
            </p:cNvSpPr>
            <p:nvPr userDrawn="1"/>
          </p:nvSpPr>
          <p:spPr bwMode="auto">
            <a:xfrm>
              <a:off x="286663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0" name="Oval 29"/>
            <p:cNvSpPr>
              <a:spLocks noChangeAspect="1" noChangeArrowheads="1"/>
            </p:cNvSpPr>
            <p:nvPr userDrawn="1"/>
          </p:nvSpPr>
          <p:spPr bwMode="auto">
            <a:xfrm>
              <a:off x="297820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1" name="Oval 30"/>
            <p:cNvSpPr>
              <a:spLocks noChangeAspect="1" noChangeArrowheads="1"/>
            </p:cNvSpPr>
            <p:nvPr userDrawn="1"/>
          </p:nvSpPr>
          <p:spPr bwMode="auto">
            <a:xfrm>
              <a:off x="309128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2" name="Oval 31"/>
            <p:cNvSpPr>
              <a:spLocks noChangeAspect="1" noChangeArrowheads="1"/>
            </p:cNvSpPr>
            <p:nvPr userDrawn="1"/>
          </p:nvSpPr>
          <p:spPr bwMode="auto">
            <a:xfrm>
              <a:off x="320437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3" name="Oval 32"/>
            <p:cNvSpPr>
              <a:spLocks noChangeAspect="1" noChangeArrowheads="1"/>
            </p:cNvSpPr>
            <p:nvPr userDrawn="1"/>
          </p:nvSpPr>
          <p:spPr bwMode="auto">
            <a:xfrm>
              <a:off x="331594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4" name="Oval 33"/>
            <p:cNvSpPr>
              <a:spLocks noChangeAspect="1" noChangeArrowheads="1"/>
            </p:cNvSpPr>
            <p:nvPr userDrawn="1"/>
          </p:nvSpPr>
          <p:spPr bwMode="auto">
            <a:xfrm>
              <a:off x="3429033"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5" name="Oval 34"/>
            <p:cNvSpPr>
              <a:spLocks noChangeAspect="1" noChangeArrowheads="1"/>
            </p:cNvSpPr>
            <p:nvPr userDrawn="1"/>
          </p:nvSpPr>
          <p:spPr bwMode="auto">
            <a:xfrm>
              <a:off x="354060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6" name="Oval 35"/>
            <p:cNvSpPr>
              <a:spLocks noChangeAspect="1" noChangeArrowheads="1"/>
            </p:cNvSpPr>
            <p:nvPr userDrawn="1"/>
          </p:nvSpPr>
          <p:spPr bwMode="auto">
            <a:xfrm>
              <a:off x="365369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7" name="Oval 36"/>
            <p:cNvSpPr>
              <a:spLocks noChangeAspect="1" noChangeArrowheads="1"/>
            </p:cNvSpPr>
            <p:nvPr userDrawn="1"/>
          </p:nvSpPr>
          <p:spPr bwMode="auto">
            <a:xfrm>
              <a:off x="376526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8" name="Oval 37"/>
            <p:cNvSpPr>
              <a:spLocks noChangeAspect="1" noChangeArrowheads="1"/>
            </p:cNvSpPr>
            <p:nvPr userDrawn="1"/>
          </p:nvSpPr>
          <p:spPr bwMode="auto">
            <a:xfrm>
              <a:off x="387835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9" name="Oval 38"/>
            <p:cNvSpPr>
              <a:spLocks noChangeAspect="1" noChangeArrowheads="1"/>
            </p:cNvSpPr>
            <p:nvPr userDrawn="1"/>
          </p:nvSpPr>
          <p:spPr bwMode="auto">
            <a:xfrm>
              <a:off x="4663908"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0" name="Oval 39"/>
            <p:cNvSpPr>
              <a:spLocks noChangeAspect="1" noChangeArrowheads="1"/>
            </p:cNvSpPr>
            <p:nvPr userDrawn="1"/>
          </p:nvSpPr>
          <p:spPr bwMode="auto">
            <a:xfrm>
              <a:off x="477699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1" name="Oval 40"/>
            <p:cNvSpPr>
              <a:spLocks noChangeAspect="1" noChangeArrowheads="1"/>
            </p:cNvSpPr>
            <p:nvPr userDrawn="1"/>
          </p:nvSpPr>
          <p:spPr bwMode="auto">
            <a:xfrm>
              <a:off x="6462694"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2" name="Oval 41"/>
            <p:cNvSpPr>
              <a:spLocks noChangeAspect="1" noChangeArrowheads="1"/>
            </p:cNvSpPr>
            <p:nvPr userDrawn="1"/>
          </p:nvSpPr>
          <p:spPr bwMode="auto">
            <a:xfrm>
              <a:off x="657427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3" name="Oval 42"/>
            <p:cNvSpPr>
              <a:spLocks noChangeAspect="1" noChangeArrowheads="1"/>
            </p:cNvSpPr>
            <p:nvPr userDrawn="1"/>
          </p:nvSpPr>
          <p:spPr bwMode="auto">
            <a:xfrm>
              <a:off x="6687355"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4" name="Oval 43"/>
            <p:cNvSpPr>
              <a:spLocks noChangeAspect="1" noChangeArrowheads="1"/>
            </p:cNvSpPr>
            <p:nvPr userDrawn="1"/>
          </p:nvSpPr>
          <p:spPr bwMode="auto">
            <a:xfrm>
              <a:off x="151867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5" name="Oval 44"/>
            <p:cNvSpPr>
              <a:spLocks noChangeAspect="1" noChangeArrowheads="1"/>
            </p:cNvSpPr>
            <p:nvPr userDrawn="1"/>
          </p:nvSpPr>
          <p:spPr bwMode="auto">
            <a:xfrm>
              <a:off x="1630247"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6" name="Oval 45"/>
            <p:cNvSpPr>
              <a:spLocks noChangeAspect="1" noChangeArrowheads="1"/>
            </p:cNvSpPr>
            <p:nvPr userDrawn="1"/>
          </p:nvSpPr>
          <p:spPr bwMode="auto">
            <a:xfrm>
              <a:off x="174333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7" name="Oval 46"/>
            <p:cNvSpPr>
              <a:spLocks noChangeAspect="1" noChangeArrowheads="1"/>
            </p:cNvSpPr>
            <p:nvPr userDrawn="1"/>
          </p:nvSpPr>
          <p:spPr bwMode="auto">
            <a:xfrm>
              <a:off x="185490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8" name="Oval 47"/>
            <p:cNvSpPr>
              <a:spLocks noChangeAspect="1" noChangeArrowheads="1"/>
            </p:cNvSpPr>
            <p:nvPr userDrawn="1"/>
          </p:nvSpPr>
          <p:spPr bwMode="auto">
            <a:xfrm>
              <a:off x="196799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9" name="Oval 48"/>
            <p:cNvSpPr>
              <a:spLocks noChangeAspect="1" noChangeArrowheads="1"/>
            </p:cNvSpPr>
            <p:nvPr userDrawn="1"/>
          </p:nvSpPr>
          <p:spPr bwMode="auto">
            <a:xfrm>
              <a:off x="219265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0" name="Oval 49"/>
            <p:cNvSpPr>
              <a:spLocks noChangeAspect="1" noChangeArrowheads="1"/>
            </p:cNvSpPr>
            <p:nvPr userDrawn="1"/>
          </p:nvSpPr>
          <p:spPr bwMode="auto">
            <a:xfrm>
              <a:off x="230422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1" name="Oval 50"/>
            <p:cNvSpPr>
              <a:spLocks noChangeAspect="1" noChangeArrowheads="1"/>
            </p:cNvSpPr>
            <p:nvPr userDrawn="1"/>
          </p:nvSpPr>
          <p:spPr bwMode="auto">
            <a:xfrm>
              <a:off x="241731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2" name="Oval 51"/>
            <p:cNvSpPr>
              <a:spLocks noChangeAspect="1" noChangeArrowheads="1"/>
            </p:cNvSpPr>
            <p:nvPr userDrawn="1"/>
          </p:nvSpPr>
          <p:spPr bwMode="auto">
            <a:xfrm>
              <a:off x="252888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3" name="Oval 52"/>
            <p:cNvSpPr>
              <a:spLocks noChangeAspect="1" noChangeArrowheads="1"/>
            </p:cNvSpPr>
            <p:nvPr userDrawn="1"/>
          </p:nvSpPr>
          <p:spPr bwMode="auto">
            <a:xfrm>
              <a:off x="2753545"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4" name="Oval 53"/>
            <p:cNvSpPr>
              <a:spLocks noChangeAspect="1" noChangeArrowheads="1"/>
            </p:cNvSpPr>
            <p:nvPr userDrawn="1"/>
          </p:nvSpPr>
          <p:spPr bwMode="auto">
            <a:xfrm>
              <a:off x="286663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5" name="Oval 54"/>
            <p:cNvSpPr>
              <a:spLocks noChangeAspect="1" noChangeArrowheads="1"/>
            </p:cNvSpPr>
            <p:nvPr userDrawn="1"/>
          </p:nvSpPr>
          <p:spPr bwMode="auto">
            <a:xfrm>
              <a:off x="297820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6" name="Oval 55"/>
            <p:cNvSpPr>
              <a:spLocks noChangeAspect="1" noChangeArrowheads="1"/>
            </p:cNvSpPr>
            <p:nvPr userDrawn="1"/>
          </p:nvSpPr>
          <p:spPr bwMode="auto">
            <a:xfrm>
              <a:off x="309128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7" name="Oval 56"/>
            <p:cNvSpPr>
              <a:spLocks noChangeAspect="1" noChangeArrowheads="1"/>
            </p:cNvSpPr>
            <p:nvPr userDrawn="1"/>
          </p:nvSpPr>
          <p:spPr bwMode="auto">
            <a:xfrm>
              <a:off x="320437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8" name="Oval 57"/>
            <p:cNvSpPr>
              <a:spLocks noChangeAspect="1" noChangeArrowheads="1"/>
            </p:cNvSpPr>
            <p:nvPr userDrawn="1"/>
          </p:nvSpPr>
          <p:spPr bwMode="auto">
            <a:xfrm>
              <a:off x="331594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9" name="Oval 58"/>
            <p:cNvSpPr>
              <a:spLocks noChangeAspect="1" noChangeArrowheads="1"/>
            </p:cNvSpPr>
            <p:nvPr userDrawn="1"/>
          </p:nvSpPr>
          <p:spPr bwMode="auto">
            <a:xfrm>
              <a:off x="3429033"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0" name="Oval 59"/>
            <p:cNvSpPr>
              <a:spLocks noChangeAspect="1" noChangeArrowheads="1"/>
            </p:cNvSpPr>
            <p:nvPr userDrawn="1"/>
          </p:nvSpPr>
          <p:spPr bwMode="auto">
            <a:xfrm>
              <a:off x="354060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1" name="Oval 60"/>
            <p:cNvSpPr>
              <a:spLocks noChangeAspect="1" noChangeArrowheads="1"/>
            </p:cNvSpPr>
            <p:nvPr userDrawn="1"/>
          </p:nvSpPr>
          <p:spPr bwMode="auto">
            <a:xfrm>
              <a:off x="365369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2" name="Oval 61"/>
            <p:cNvSpPr>
              <a:spLocks noChangeAspect="1" noChangeArrowheads="1"/>
            </p:cNvSpPr>
            <p:nvPr userDrawn="1"/>
          </p:nvSpPr>
          <p:spPr bwMode="auto">
            <a:xfrm>
              <a:off x="376526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3" name="Oval 62"/>
            <p:cNvSpPr>
              <a:spLocks noChangeAspect="1" noChangeArrowheads="1"/>
            </p:cNvSpPr>
            <p:nvPr userDrawn="1"/>
          </p:nvSpPr>
          <p:spPr bwMode="auto">
            <a:xfrm>
              <a:off x="4663908"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4" name="Oval 63"/>
            <p:cNvSpPr>
              <a:spLocks noChangeAspect="1" noChangeArrowheads="1"/>
            </p:cNvSpPr>
            <p:nvPr userDrawn="1"/>
          </p:nvSpPr>
          <p:spPr bwMode="auto">
            <a:xfrm>
              <a:off x="6687355"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5" name="Oval 64"/>
            <p:cNvSpPr>
              <a:spLocks noChangeAspect="1" noChangeArrowheads="1"/>
            </p:cNvSpPr>
            <p:nvPr userDrawn="1"/>
          </p:nvSpPr>
          <p:spPr bwMode="auto">
            <a:xfrm>
              <a:off x="679893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6" name="Oval 65"/>
            <p:cNvSpPr>
              <a:spLocks noChangeAspect="1" noChangeArrowheads="1"/>
            </p:cNvSpPr>
            <p:nvPr userDrawn="1"/>
          </p:nvSpPr>
          <p:spPr bwMode="auto">
            <a:xfrm>
              <a:off x="140558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7" name="Oval 66"/>
            <p:cNvSpPr>
              <a:spLocks noChangeAspect="1" noChangeArrowheads="1"/>
            </p:cNvSpPr>
            <p:nvPr userDrawn="1"/>
          </p:nvSpPr>
          <p:spPr bwMode="auto">
            <a:xfrm>
              <a:off x="151867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8" name="Oval 67"/>
            <p:cNvSpPr>
              <a:spLocks noChangeAspect="1" noChangeArrowheads="1"/>
            </p:cNvSpPr>
            <p:nvPr userDrawn="1"/>
          </p:nvSpPr>
          <p:spPr bwMode="auto">
            <a:xfrm>
              <a:off x="1630247"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9" name="Oval 68"/>
            <p:cNvSpPr>
              <a:spLocks noChangeAspect="1" noChangeArrowheads="1"/>
            </p:cNvSpPr>
            <p:nvPr userDrawn="1"/>
          </p:nvSpPr>
          <p:spPr bwMode="auto">
            <a:xfrm>
              <a:off x="174333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0" name="Oval 69"/>
            <p:cNvSpPr>
              <a:spLocks noChangeAspect="1" noChangeArrowheads="1"/>
            </p:cNvSpPr>
            <p:nvPr userDrawn="1"/>
          </p:nvSpPr>
          <p:spPr bwMode="auto">
            <a:xfrm>
              <a:off x="185490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1" name="Oval 70"/>
            <p:cNvSpPr>
              <a:spLocks noChangeAspect="1" noChangeArrowheads="1"/>
            </p:cNvSpPr>
            <p:nvPr userDrawn="1"/>
          </p:nvSpPr>
          <p:spPr bwMode="auto">
            <a:xfrm>
              <a:off x="196799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2" name="Oval 71"/>
            <p:cNvSpPr>
              <a:spLocks noChangeAspect="1" noChangeArrowheads="1"/>
            </p:cNvSpPr>
            <p:nvPr userDrawn="1"/>
          </p:nvSpPr>
          <p:spPr bwMode="auto">
            <a:xfrm>
              <a:off x="207956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3" name="Oval 72"/>
            <p:cNvSpPr>
              <a:spLocks noChangeAspect="1" noChangeArrowheads="1"/>
            </p:cNvSpPr>
            <p:nvPr userDrawn="1"/>
          </p:nvSpPr>
          <p:spPr bwMode="auto">
            <a:xfrm>
              <a:off x="219265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4" name="Oval 73"/>
            <p:cNvSpPr>
              <a:spLocks noChangeAspect="1" noChangeArrowheads="1"/>
            </p:cNvSpPr>
            <p:nvPr userDrawn="1"/>
          </p:nvSpPr>
          <p:spPr bwMode="auto">
            <a:xfrm>
              <a:off x="230422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5" name="Oval 74"/>
            <p:cNvSpPr>
              <a:spLocks noChangeAspect="1" noChangeArrowheads="1"/>
            </p:cNvSpPr>
            <p:nvPr userDrawn="1"/>
          </p:nvSpPr>
          <p:spPr bwMode="auto">
            <a:xfrm>
              <a:off x="241731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6" name="Oval 75"/>
            <p:cNvSpPr>
              <a:spLocks noChangeAspect="1" noChangeArrowheads="1"/>
            </p:cNvSpPr>
            <p:nvPr userDrawn="1"/>
          </p:nvSpPr>
          <p:spPr bwMode="auto">
            <a:xfrm>
              <a:off x="2753545"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7" name="Oval 76"/>
            <p:cNvSpPr>
              <a:spLocks noChangeAspect="1" noChangeArrowheads="1"/>
            </p:cNvSpPr>
            <p:nvPr userDrawn="1"/>
          </p:nvSpPr>
          <p:spPr bwMode="auto">
            <a:xfrm>
              <a:off x="286663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8" name="Oval 77"/>
            <p:cNvSpPr>
              <a:spLocks noChangeAspect="1" noChangeArrowheads="1"/>
            </p:cNvSpPr>
            <p:nvPr userDrawn="1"/>
          </p:nvSpPr>
          <p:spPr bwMode="auto">
            <a:xfrm>
              <a:off x="297820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9" name="Oval 78"/>
            <p:cNvSpPr>
              <a:spLocks noChangeAspect="1" noChangeArrowheads="1"/>
            </p:cNvSpPr>
            <p:nvPr userDrawn="1"/>
          </p:nvSpPr>
          <p:spPr bwMode="auto">
            <a:xfrm>
              <a:off x="309128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0" name="Oval 79"/>
            <p:cNvSpPr>
              <a:spLocks noChangeAspect="1" noChangeArrowheads="1"/>
            </p:cNvSpPr>
            <p:nvPr userDrawn="1"/>
          </p:nvSpPr>
          <p:spPr bwMode="auto">
            <a:xfrm>
              <a:off x="320437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1" name="Oval 80"/>
            <p:cNvSpPr>
              <a:spLocks noChangeAspect="1" noChangeArrowheads="1"/>
            </p:cNvSpPr>
            <p:nvPr userDrawn="1"/>
          </p:nvSpPr>
          <p:spPr bwMode="auto">
            <a:xfrm>
              <a:off x="331594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2" name="Oval 81"/>
            <p:cNvSpPr>
              <a:spLocks noChangeAspect="1" noChangeArrowheads="1"/>
            </p:cNvSpPr>
            <p:nvPr userDrawn="1"/>
          </p:nvSpPr>
          <p:spPr bwMode="auto">
            <a:xfrm>
              <a:off x="342903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3" name="Oval 82"/>
            <p:cNvSpPr>
              <a:spLocks noChangeAspect="1" noChangeArrowheads="1"/>
            </p:cNvSpPr>
            <p:nvPr userDrawn="1"/>
          </p:nvSpPr>
          <p:spPr bwMode="auto">
            <a:xfrm>
              <a:off x="354060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4" name="Oval 83"/>
            <p:cNvSpPr>
              <a:spLocks noChangeAspect="1" noChangeArrowheads="1"/>
            </p:cNvSpPr>
            <p:nvPr userDrawn="1"/>
          </p:nvSpPr>
          <p:spPr bwMode="auto">
            <a:xfrm>
              <a:off x="365369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5" name="Oval 84"/>
            <p:cNvSpPr>
              <a:spLocks noChangeAspect="1" noChangeArrowheads="1"/>
            </p:cNvSpPr>
            <p:nvPr userDrawn="1"/>
          </p:nvSpPr>
          <p:spPr bwMode="auto">
            <a:xfrm>
              <a:off x="376526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6" name="Oval 85"/>
            <p:cNvSpPr>
              <a:spLocks noChangeAspect="1" noChangeArrowheads="1"/>
            </p:cNvSpPr>
            <p:nvPr userDrawn="1"/>
          </p:nvSpPr>
          <p:spPr bwMode="auto">
            <a:xfrm>
              <a:off x="5787207"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7" name="Oval 86"/>
            <p:cNvSpPr>
              <a:spLocks noChangeAspect="1" noChangeArrowheads="1"/>
            </p:cNvSpPr>
            <p:nvPr userDrawn="1"/>
          </p:nvSpPr>
          <p:spPr bwMode="auto">
            <a:xfrm>
              <a:off x="590029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8" name="Oval 87"/>
            <p:cNvSpPr>
              <a:spLocks noChangeAspect="1" noChangeArrowheads="1"/>
            </p:cNvSpPr>
            <p:nvPr userDrawn="1"/>
          </p:nvSpPr>
          <p:spPr bwMode="auto">
            <a:xfrm>
              <a:off x="657427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9" name="Oval 88"/>
            <p:cNvSpPr>
              <a:spLocks noChangeAspect="1" noChangeArrowheads="1"/>
            </p:cNvSpPr>
            <p:nvPr userDrawn="1"/>
          </p:nvSpPr>
          <p:spPr bwMode="auto">
            <a:xfrm>
              <a:off x="6687355"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0" name="Oval 89"/>
            <p:cNvSpPr>
              <a:spLocks noChangeAspect="1" noChangeArrowheads="1"/>
            </p:cNvSpPr>
            <p:nvPr userDrawn="1"/>
          </p:nvSpPr>
          <p:spPr bwMode="auto">
            <a:xfrm>
              <a:off x="679893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1" name="Oval 90"/>
            <p:cNvSpPr>
              <a:spLocks noChangeAspect="1" noChangeArrowheads="1"/>
            </p:cNvSpPr>
            <p:nvPr userDrawn="1"/>
          </p:nvSpPr>
          <p:spPr bwMode="auto">
            <a:xfrm>
              <a:off x="6912014"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2" name="Oval 91"/>
            <p:cNvSpPr>
              <a:spLocks noChangeAspect="1" noChangeArrowheads="1"/>
            </p:cNvSpPr>
            <p:nvPr userDrawn="1"/>
          </p:nvSpPr>
          <p:spPr bwMode="auto">
            <a:xfrm>
              <a:off x="7585994"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3" name="Oval 92"/>
            <p:cNvSpPr>
              <a:spLocks noChangeAspect="1" noChangeArrowheads="1"/>
            </p:cNvSpPr>
            <p:nvPr userDrawn="1"/>
          </p:nvSpPr>
          <p:spPr bwMode="auto">
            <a:xfrm>
              <a:off x="769757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4" name="Oval 93"/>
            <p:cNvSpPr>
              <a:spLocks noChangeAspect="1" noChangeArrowheads="1"/>
            </p:cNvSpPr>
            <p:nvPr userDrawn="1"/>
          </p:nvSpPr>
          <p:spPr bwMode="auto">
            <a:xfrm>
              <a:off x="781065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5" name="Oval 94"/>
            <p:cNvSpPr>
              <a:spLocks noChangeAspect="1" noChangeArrowheads="1"/>
            </p:cNvSpPr>
            <p:nvPr userDrawn="1"/>
          </p:nvSpPr>
          <p:spPr bwMode="auto">
            <a:xfrm>
              <a:off x="140558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6" name="Oval 95"/>
            <p:cNvSpPr>
              <a:spLocks noChangeAspect="1" noChangeArrowheads="1"/>
            </p:cNvSpPr>
            <p:nvPr userDrawn="1"/>
          </p:nvSpPr>
          <p:spPr bwMode="auto">
            <a:xfrm>
              <a:off x="151867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7" name="Oval 96"/>
            <p:cNvSpPr>
              <a:spLocks noChangeAspect="1" noChangeArrowheads="1"/>
            </p:cNvSpPr>
            <p:nvPr userDrawn="1"/>
          </p:nvSpPr>
          <p:spPr bwMode="auto">
            <a:xfrm>
              <a:off x="1630247"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8" name="Oval 97"/>
            <p:cNvSpPr>
              <a:spLocks noChangeAspect="1" noChangeArrowheads="1"/>
            </p:cNvSpPr>
            <p:nvPr userDrawn="1"/>
          </p:nvSpPr>
          <p:spPr bwMode="auto">
            <a:xfrm>
              <a:off x="174333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9" name="Oval 98"/>
            <p:cNvSpPr>
              <a:spLocks noChangeAspect="1" noChangeArrowheads="1"/>
            </p:cNvSpPr>
            <p:nvPr userDrawn="1"/>
          </p:nvSpPr>
          <p:spPr bwMode="auto">
            <a:xfrm>
              <a:off x="185490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0" name="Oval 99"/>
            <p:cNvSpPr>
              <a:spLocks noChangeAspect="1" noChangeArrowheads="1"/>
            </p:cNvSpPr>
            <p:nvPr userDrawn="1"/>
          </p:nvSpPr>
          <p:spPr bwMode="auto">
            <a:xfrm>
              <a:off x="196799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1" name="Oval 100"/>
            <p:cNvSpPr>
              <a:spLocks noChangeAspect="1" noChangeArrowheads="1"/>
            </p:cNvSpPr>
            <p:nvPr userDrawn="1"/>
          </p:nvSpPr>
          <p:spPr bwMode="auto">
            <a:xfrm>
              <a:off x="2079566"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2" name="Oval 101"/>
            <p:cNvSpPr>
              <a:spLocks noChangeAspect="1" noChangeArrowheads="1"/>
            </p:cNvSpPr>
            <p:nvPr userDrawn="1"/>
          </p:nvSpPr>
          <p:spPr bwMode="auto">
            <a:xfrm>
              <a:off x="219265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3" name="Oval 102"/>
            <p:cNvSpPr>
              <a:spLocks noChangeAspect="1" noChangeArrowheads="1"/>
            </p:cNvSpPr>
            <p:nvPr userDrawn="1"/>
          </p:nvSpPr>
          <p:spPr bwMode="auto">
            <a:xfrm>
              <a:off x="230422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4" name="Oval 103"/>
            <p:cNvSpPr>
              <a:spLocks noChangeAspect="1" noChangeArrowheads="1"/>
            </p:cNvSpPr>
            <p:nvPr userDrawn="1"/>
          </p:nvSpPr>
          <p:spPr bwMode="auto">
            <a:xfrm>
              <a:off x="241731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5" name="Oval 104"/>
            <p:cNvSpPr>
              <a:spLocks noChangeAspect="1" noChangeArrowheads="1"/>
            </p:cNvSpPr>
            <p:nvPr userDrawn="1"/>
          </p:nvSpPr>
          <p:spPr bwMode="auto">
            <a:xfrm>
              <a:off x="309128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6" name="Oval 105"/>
            <p:cNvSpPr>
              <a:spLocks noChangeAspect="1" noChangeArrowheads="1"/>
            </p:cNvSpPr>
            <p:nvPr userDrawn="1"/>
          </p:nvSpPr>
          <p:spPr bwMode="auto">
            <a:xfrm>
              <a:off x="320437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7" name="Oval 106"/>
            <p:cNvSpPr>
              <a:spLocks noChangeAspect="1" noChangeArrowheads="1"/>
            </p:cNvSpPr>
            <p:nvPr userDrawn="1"/>
          </p:nvSpPr>
          <p:spPr bwMode="auto">
            <a:xfrm>
              <a:off x="331594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8" name="Oval 107"/>
            <p:cNvSpPr>
              <a:spLocks noChangeAspect="1" noChangeArrowheads="1"/>
            </p:cNvSpPr>
            <p:nvPr userDrawn="1"/>
          </p:nvSpPr>
          <p:spPr bwMode="auto">
            <a:xfrm>
              <a:off x="3429033"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9" name="Oval 108"/>
            <p:cNvSpPr>
              <a:spLocks noChangeAspect="1" noChangeArrowheads="1"/>
            </p:cNvSpPr>
            <p:nvPr userDrawn="1"/>
          </p:nvSpPr>
          <p:spPr bwMode="auto">
            <a:xfrm>
              <a:off x="354060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0" name="Oval 109"/>
            <p:cNvSpPr>
              <a:spLocks noChangeAspect="1" noChangeArrowheads="1"/>
            </p:cNvSpPr>
            <p:nvPr userDrawn="1"/>
          </p:nvSpPr>
          <p:spPr bwMode="auto">
            <a:xfrm>
              <a:off x="365369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1" name="Oval 110"/>
            <p:cNvSpPr>
              <a:spLocks noChangeAspect="1" noChangeArrowheads="1"/>
            </p:cNvSpPr>
            <p:nvPr userDrawn="1"/>
          </p:nvSpPr>
          <p:spPr bwMode="auto">
            <a:xfrm>
              <a:off x="376526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2" name="Oval 111"/>
            <p:cNvSpPr>
              <a:spLocks noChangeAspect="1" noChangeArrowheads="1"/>
            </p:cNvSpPr>
            <p:nvPr userDrawn="1"/>
          </p:nvSpPr>
          <p:spPr bwMode="auto">
            <a:xfrm>
              <a:off x="5675631"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3" name="Oval 112"/>
            <p:cNvSpPr>
              <a:spLocks noChangeAspect="1" noChangeArrowheads="1"/>
            </p:cNvSpPr>
            <p:nvPr userDrawn="1"/>
          </p:nvSpPr>
          <p:spPr bwMode="auto">
            <a:xfrm>
              <a:off x="623803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4" name="Oval 113"/>
            <p:cNvSpPr>
              <a:spLocks noChangeAspect="1" noChangeArrowheads="1"/>
            </p:cNvSpPr>
            <p:nvPr userDrawn="1"/>
          </p:nvSpPr>
          <p:spPr bwMode="auto">
            <a:xfrm>
              <a:off x="634961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5" name="Oval 114"/>
            <p:cNvSpPr>
              <a:spLocks noChangeAspect="1" noChangeArrowheads="1"/>
            </p:cNvSpPr>
            <p:nvPr userDrawn="1"/>
          </p:nvSpPr>
          <p:spPr bwMode="auto">
            <a:xfrm>
              <a:off x="646269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6" name="Oval 115"/>
            <p:cNvSpPr>
              <a:spLocks noChangeAspect="1" noChangeArrowheads="1"/>
            </p:cNvSpPr>
            <p:nvPr userDrawn="1"/>
          </p:nvSpPr>
          <p:spPr bwMode="auto">
            <a:xfrm>
              <a:off x="657427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7" name="Oval 116"/>
            <p:cNvSpPr>
              <a:spLocks noChangeAspect="1" noChangeArrowheads="1"/>
            </p:cNvSpPr>
            <p:nvPr userDrawn="1"/>
          </p:nvSpPr>
          <p:spPr bwMode="auto">
            <a:xfrm>
              <a:off x="668735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8" name="Oval 117"/>
            <p:cNvSpPr>
              <a:spLocks noChangeAspect="1" noChangeArrowheads="1"/>
            </p:cNvSpPr>
            <p:nvPr userDrawn="1"/>
          </p:nvSpPr>
          <p:spPr bwMode="auto">
            <a:xfrm>
              <a:off x="679893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9" name="Oval 118"/>
            <p:cNvSpPr>
              <a:spLocks noChangeAspect="1" noChangeArrowheads="1"/>
            </p:cNvSpPr>
            <p:nvPr userDrawn="1"/>
          </p:nvSpPr>
          <p:spPr bwMode="auto">
            <a:xfrm>
              <a:off x="691201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0" name="Oval 119"/>
            <p:cNvSpPr>
              <a:spLocks noChangeAspect="1" noChangeArrowheads="1"/>
            </p:cNvSpPr>
            <p:nvPr userDrawn="1"/>
          </p:nvSpPr>
          <p:spPr bwMode="auto">
            <a:xfrm>
              <a:off x="702359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1" name="Oval 120"/>
            <p:cNvSpPr>
              <a:spLocks noChangeAspect="1" noChangeArrowheads="1"/>
            </p:cNvSpPr>
            <p:nvPr userDrawn="1"/>
          </p:nvSpPr>
          <p:spPr bwMode="auto">
            <a:xfrm>
              <a:off x="713667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2" name="Oval 121"/>
            <p:cNvSpPr>
              <a:spLocks noChangeAspect="1" noChangeArrowheads="1"/>
            </p:cNvSpPr>
            <p:nvPr userDrawn="1"/>
          </p:nvSpPr>
          <p:spPr bwMode="auto">
            <a:xfrm>
              <a:off x="724825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3" name="Oval 122"/>
            <p:cNvSpPr>
              <a:spLocks noChangeAspect="1" noChangeArrowheads="1"/>
            </p:cNvSpPr>
            <p:nvPr userDrawn="1"/>
          </p:nvSpPr>
          <p:spPr bwMode="auto">
            <a:xfrm>
              <a:off x="758599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4" name="Oval 123"/>
            <p:cNvSpPr>
              <a:spLocks noChangeAspect="1" noChangeArrowheads="1"/>
            </p:cNvSpPr>
            <p:nvPr userDrawn="1"/>
          </p:nvSpPr>
          <p:spPr bwMode="auto">
            <a:xfrm>
              <a:off x="140558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5" name="Oval 124"/>
            <p:cNvSpPr>
              <a:spLocks noChangeAspect="1" noChangeArrowheads="1"/>
            </p:cNvSpPr>
            <p:nvPr userDrawn="1"/>
          </p:nvSpPr>
          <p:spPr bwMode="auto">
            <a:xfrm>
              <a:off x="151867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6" name="Oval 125"/>
            <p:cNvSpPr>
              <a:spLocks noChangeAspect="1" noChangeArrowheads="1"/>
            </p:cNvSpPr>
            <p:nvPr userDrawn="1"/>
          </p:nvSpPr>
          <p:spPr bwMode="auto">
            <a:xfrm>
              <a:off x="1630247"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7" name="Oval 126"/>
            <p:cNvSpPr>
              <a:spLocks noChangeAspect="1" noChangeArrowheads="1"/>
            </p:cNvSpPr>
            <p:nvPr userDrawn="1"/>
          </p:nvSpPr>
          <p:spPr bwMode="auto">
            <a:xfrm>
              <a:off x="174333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8" name="Oval 127"/>
            <p:cNvSpPr>
              <a:spLocks noChangeAspect="1" noChangeArrowheads="1"/>
            </p:cNvSpPr>
            <p:nvPr userDrawn="1"/>
          </p:nvSpPr>
          <p:spPr bwMode="auto">
            <a:xfrm>
              <a:off x="185490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9" name="Oval 128"/>
            <p:cNvSpPr>
              <a:spLocks noChangeAspect="1" noChangeArrowheads="1"/>
            </p:cNvSpPr>
            <p:nvPr userDrawn="1"/>
          </p:nvSpPr>
          <p:spPr bwMode="auto">
            <a:xfrm>
              <a:off x="196799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0" name="Oval 129"/>
            <p:cNvSpPr>
              <a:spLocks noChangeAspect="1" noChangeArrowheads="1"/>
            </p:cNvSpPr>
            <p:nvPr userDrawn="1"/>
          </p:nvSpPr>
          <p:spPr bwMode="auto">
            <a:xfrm>
              <a:off x="207956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1" name="Oval 130"/>
            <p:cNvSpPr>
              <a:spLocks noChangeAspect="1" noChangeArrowheads="1"/>
            </p:cNvSpPr>
            <p:nvPr userDrawn="1"/>
          </p:nvSpPr>
          <p:spPr bwMode="auto">
            <a:xfrm>
              <a:off x="219265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2" name="Oval 131"/>
            <p:cNvSpPr>
              <a:spLocks noChangeAspect="1" noChangeArrowheads="1"/>
            </p:cNvSpPr>
            <p:nvPr userDrawn="1"/>
          </p:nvSpPr>
          <p:spPr bwMode="auto">
            <a:xfrm>
              <a:off x="230422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3" name="Oval 132"/>
            <p:cNvSpPr>
              <a:spLocks noChangeAspect="1" noChangeArrowheads="1"/>
            </p:cNvSpPr>
            <p:nvPr userDrawn="1"/>
          </p:nvSpPr>
          <p:spPr bwMode="auto">
            <a:xfrm>
              <a:off x="241731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4" name="Oval 133"/>
            <p:cNvSpPr>
              <a:spLocks noChangeAspect="1" noChangeArrowheads="1"/>
            </p:cNvSpPr>
            <p:nvPr userDrawn="1"/>
          </p:nvSpPr>
          <p:spPr bwMode="auto">
            <a:xfrm>
              <a:off x="252888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5" name="Oval 134"/>
            <p:cNvSpPr>
              <a:spLocks noChangeAspect="1" noChangeArrowheads="1"/>
            </p:cNvSpPr>
            <p:nvPr userDrawn="1"/>
          </p:nvSpPr>
          <p:spPr bwMode="auto">
            <a:xfrm>
              <a:off x="309128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6" name="Oval 135"/>
            <p:cNvSpPr>
              <a:spLocks noChangeAspect="1" noChangeArrowheads="1"/>
            </p:cNvSpPr>
            <p:nvPr userDrawn="1"/>
          </p:nvSpPr>
          <p:spPr bwMode="auto">
            <a:xfrm>
              <a:off x="320437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7" name="Oval 136"/>
            <p:cNvSpPr>
              <a:spLocks noChangeAspect="1" noChangeArrowheads="1"/>
            </p:cNvSpPr>
            <p:nvPr userDrawn="1"/>
          </p:nvSpPr>
          <p:spPr bwMode="auto">
            <a:xfrm>
              <a:off x="331594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8" name="Oval 137"/>
            <p:cNvSpPr>
              <a:spLocks noChangeAspect="1" noChangeArrowheads="1"/>
            </p:cNvSpPr>
            <p:nvPr userDrawn="1"/>
          </p:nvSpPr>
          <p:spPr bwMode="auto">
            <a:xfrm>
              <a:off x="342903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9" name="Oval 138"/>
            <p:cNvSpPr>
              <a:spLocks noChangeAspect="1" noChangeArrowheads="1"/>
            </p:cNvSpPr>
            <p:nvPr userDrawn="1"/>
          </p:nvSpPr>
          <p:spPr bwMode="auto">
            <a:xfrm>
              <a:off x="354060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0" name="Oval 139"/>
            <p:cNvSpPr>
              <a:spLocks noChangeAspect="1" noChangeArrowheads="1"/>
            </p:cNvSpPr>
            <p:nvPr userDrawn="1"/>
          </p:nvSpPr>
          <p:spPr bwMode="auto">
            <a:xfrm>
              <a:off x="365369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1" name="Oval 140"/>
            <p:cNvSpPr>
              <a:spLocks noChangeAspect="1" noChangeArrowheads="1"/>
            </p:cNvSpPr>
            <p:nvPr userDrawn="1"/>
          </p:nvSpPr>
          <p:spPr bwMode="auto">
            <a:xfrm>
              <a:off x="376526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2" name="Oval 141"/>
            <p:cNvSpPr>
              <a:spLocks noChangeAspect="1" noChangeArrowheads="1"/>
            </p:cNvSpPr>
            <p:nvPr userDrawn="1"/>
          </p:nvSpPr>
          <p:spPr bwMode="auto">
            <a:xfrm>
              <a:off x="4776992"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3" name="Oval 142"/>
            <p:cNvSpPr>
              <a:spLocks noChangeAspect="1" noChangeArrowheads="1"/>
            </p:cNvSpPr>
            <p:nvPr userDrawn="1"/>
          </p:nvSpPr>
          <p:spPr bwMode="auto">
            <a:xfrm>
              <a:off x="4888568"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4" name="Oval 143"/>
            <p:cNvSpPr>
              <a:spLocks noChangeAspect="1" noChangeArrowheads="1"/>
            </p:cNvSpPr>
            <p:nvPr userDrawn="1"/>
          </p:nvSpPr>
          <p:spPr bwMode="auto">
            <a:xfrm>
              <a:off x="5001652"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5" name="Oval 144"/>
            <p:cNvSpPr>
              <a:spLocks noChangeAspect="1" noChangeArrowheads="1"/>
            </p:cNvSpPr>
            <p:nvPr userDrawn="1"/>
          </p:nvSpPr>
          <p:spPr bwMode="auto">
            <a:xfrm>
              <a:off x="5562548"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6" name="Oval 145"/>
            <p:cNvSpPr>
              <a:spLocks noChangeAspect="1" noChangeArrowheads="1"/>
            </p:cNvSpPr>
            <p:nvPr userDrawn="1"/>
          </p:nvSpPr>
          <p:spPr bwMode="auto">
            <a:xfrm>
              <a:off x="6013375"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7" name="Oval 146"/>
            <p:cNvSpPr>
              <a:spLocks noChangeAspect="1" noChangeArrowheads="1"/>
            </p:cNvSpPr>
            <p:nvPr userDrawn="1"/>
          </p:nvSpPr>
          <p:spPr bwMode="auto">
            <a:xfrm>
              <a:off x="6124951"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8" name="Oval 147"/>
            <p:cNvSpPr>
              <a:spLocks noChangeAspect="1" noChangeArrowheads="1"/>
            </p:cNvSpPr>
            <p:nvPr userDrawn="1"/>
          </p:nvSpPr>
          <p:spPr bwMode="auto">
            <a:xfrm>
              <a:off x="623803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9" name="Oval 148"/>
            <p:cNvSpPr>
              <a:spLocks noChangeAspect="1" noChangeArrowheads="1"/>
            </p:cNvSpPr>
            <p:nvPr userDrawn="1"/>
          </p:nvSpPr>
          <p:spPr bwMode="auto">
            <a:xfrm>
              <a:off x="634961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0" name="Oval 149"/>
            <p:cNvSpPr>
              <a:spLocks noChangeAspect="1" noChangeArrowheads="1"/>
            </p:cNvSpPr>
            <p:nvPr userDrawn="1"/>
          </p:nvSpPr>
          <p:spPr bwMode="auto">
            <a:xfrm>
              <a:off x="646269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1" name="Oval 150"/>
            <p:cNvSpPr>
              <a:spLocks noChangeAspect="1" noChangeArrowheads="1"/>
            </p:cNvSpPr>
            <p:nvPr userDrawn="1"/>
          </p:nvSpPr>
          <p:spPr bwMode="auto">
            <a:xfrm>
              <a:off x="657427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2" name="Oval 151"/>
            <p:cNvSpPr>
              <a:spLocks noChangeAspect="1" noChangeArrowheads="1"/>
            </p:cNvSpPr>
            <p:nvPr userDrawn="1"/>
          </p:nvSpPr>
          <p:spPr bwMode="auto">
            <a:xfrm>
              <a:off x="668735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3" name="Oval 152"/>
            <p:cNvSpPr>
              <a:spLocks noChangeAspect="1" noChangeArrowheads="1"/>
            </p:cNvSpPr>
            <p:nvPr userDrawn="1"/>
          </p:nvSpPr>
          <p:spPr bwMode="auto">
            <a:xfrm>
              <a:off x="679893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4" name="Oval 153"/>
            <p:cNvSpPr>
              <a:spLocks noChangeAspect="1" noChangeArrowheads="1"/>
            </p:cNvSpPr>
            <p:nvPr userDrawn="1"/>
          </p:nvSpPr>
          <p:spPr bwMode="auto">
            <a:xfrm>
              <a:off x="691201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5" name="Oval 154"/>
            <p:cNvSpPr>
              <a:spLocks noChangeAspect="1" noChangeArrowheads="1"/>
            </p:cNvSpPr>
            <p:nvPr userDrawn="1"/>
          </p:nvSpPr>
          <p:spPr bwMode="auto">
            <a:xfrm>
              <a:off x="702359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6" name="Oval 155"/>
            <p:cNvSpPr>
              <a:spLocks noChangeAspect="1" noChangeArrowheads="1"/>
            </p:cNvSpPr>
            <p:nvPr userDrawn="1"/>
          </p:nvSpPr>
          <p:spPr bwMode="auto">
            <a:xfrm>
              <a:off x="713667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7" name="Oval 156"/>
            <p:cNvSpPr>
              <a:spLocks noChangeAspect="1" noChangeArrowheads="1"/>
            </p:cNvSpPr>
            <p:nvPr userDrawn="1"/>
          </p:nvSpPr>
          <p:spPr bwMode="auto">
            <a:xfrm>
              <a:off x="724825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8" name="Oval 157"/>
            <p:cNvSpPr>
              <a:spLocks noChangeAspect="1" noChangeArrowheads="1"/>
            </p:cNvSpPr>
            <p:nvPr userDrawn="1"/>
          </p:nvSpPr>
          <p:spPr bwMode="auto">
            <a:xfrm>
              <a:off x="736133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9" name="Oval 158"/>
            <p:cNvSpPr>
              <a:spLocks noChangeAspect="1" noChangeArrowheads="1"/>
            </p:cNvSpPr>
            <p:nvPr userDrawn="1"/>
          </p:nvSpPr>
          <p:spPr bwMode="auto">
            <a:xfrm>
              <a:off x="747291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0" name="Oval 159"/>
            <p:cNvSpPr>
              <a:spLocks noChangeAspect="1" noChangeArrowheads="1"/>
            </p:cNvSpPr>
            <p:nvPr userDrawn="1"/>
          </p:nvSpPr>
          <p:spPr bwMode="auto">
            <a:xfrm>
              <a:off x="758599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1" name="Oval 160"/>
            <p:cNvSpPr>
              <a:spLocks noChangeAspect="1" noChangeArrowheads="1"/>
            </p:cNvSpPr>
            <p:nvPr userDrawn="1"/>
          </p:nvSpPr>
          <p:spPr bwMode="auto">
            <a:xfrm>
              <a:off x="769757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2" name="Oval 161"/>
            <p:cNvSpPr>
              <a:spLocks noChangeAspect="1" noChangeArrowheads="1"/>
            </p:cNvSpPr>
            <p:nvPr userDrawn="1"/>
          </p:nvSpPr>
          <p:spPr bwMode="auto">
            <a:xfrm>
              <a:off x="781065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3" name="Oval 162"/>
            <p:cNvSpPr>
              <a:spLocks noChangeAspect="1" noChangeArrowheads="1"/>
            </p:cNvSpPr>
            <p:nvPr userDrawn="1"/>
          </p:nvSpPr>
          <p:spPr bwMode="auto">
            <a:xfrm>
              <a:off x="84469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4" name="Oval 163"/>
            <p:cNvSpPr>
              <a:spLocks noChangeAspect="1" noChangeArrowheads="1"/>
            </p:cNvSpPr>
            <p:nvPr userDrawn="1"/>
          </p:nvSpPr>
          <p:spPr bwMode="auto">
            <a:xfrm>
              <a:off x="95626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5" name="Oval 164"/>
            <p:cNvSpPr>
              <a:spLocks noChangeAspect="1" noChangeArrowheads="1"/>
            </p:cNvSpPr>
            <p:nvPr userDrawn="1"/>
          </p:nvSpPr>
          <p:spPr bwMode="auto">
            <a:xfrm>
              <a:off x="106935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6" name="Oval 165"/>
            <p:cNvSpPr>
              <a:spLocks noChangeAspect="1" noChangeArrowheads="1"/>
            </p:cNvSpPr>
            <p:nvPr userDrawn="1"/>
          </p:nvSpPr>
          <p:spPr bwMode="auto">
            <a:xfrm>
              <a:off x="118092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7" name="Oval 166"/>
            <p:cNvSpPr>
              <a:spLocks noChangeAspect="1" noChangeArrowheads="1"/>
            </p:cNvSpPr>
            <p:nvPr userDrawn="1"/>
          </p:nvSpPr>
          <p:spPr bwMode="auto">
            <a:xfrm>
              <a:off x="12940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8" name="Oval 167"/>
            <p:cNvSpPr>
              <a:spLocks noChangeAspect="1" noChangeArrowheads="1"/>
            </p:cNvSpPr>
            <p:nvPr userDrawn="1"/>
          </p:nvSpPr>
          <p:spPr bwMode="auto">
            <a:xfrm>
              <a:off x="140558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9" name="Oval 168"/>
            <p:cNvSpPr>
              <a:spLocks noChangeAspect="1" noChangeArrowheads="1"/>
            </p:cNvSpPr>
            <p:nvPr userDrawn="1"/>
          </p:nvSpPr>
          <p:spPr bwMode="auto">
            <a:xfrm>
              <a:off x="151867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0" name="Oval 169"/>
            <p:cNvSpPr>
              <a:spLocks noChangeAspect="1" noChangeArrowheads="1"/>
            </p:cNvSpPr>
            <p:nvPr userDrawn="1"/>
          </p:nvSpPr>
          <p:spPr bwMode="auto">
            <a:xfrm>
              <a:off x="163024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1" name="Oval 170"/>
            <p:cNvSpPr>
              <a:spLocks noChangeAspect="1" noChangeArrowheads="1"/>
            </p:cNvSpPr>
            <p:nvPr userDrawn="1"/>
          </p:nvSpPr>
          <p:spPr bwMode="auto">
            <a:xfrm>
              <a:off x="174333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2" name="Oval 171"/>
            <p:cNvSpPr>
              <a:spLocks noChangeAspect="1" noChangeArrowheads="1"/>
            </p:cNvSpPr>
            <p:nvPr userDrawn="1"/>
          </p:nvSpPr>
          <p:spPr bwMode="auto">
            <a:xfrm>
              <a:off x="185490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3" name="Oval 172"/>
            <p:cNvSpPr>
              <a:spLocks noChangeAspect="1" noChangeArrowheads="1"/>
            </p:cNvSpPr>
            <p:nvPr userDrawn="1"/>
          </p:nvSpPr>
          <p:spPr bwMode="auto">
            <a:xfrm>
              <a:off x="19679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4" name="Oval 173"/>
            <p:cNvSpPr>
              <a:spLocks noChangeAspect="1" noChangeArrowheads="1"/>
            </p:cNvSpPr>
            <p:nvPr userDrawn="1"/>
          </p:nvSpPr>
          <p:spPr bwMode="auto">
            <a:xfrm>
              <a:off x="207956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5" name="Oval 174"/>
            <p:cNvSpPr>
              <a:spLocks noChangeAspect="1" noChangeArrowheads="1"/>
            </p:cNvSpPr>
            <p:nvPr userDrawn="1"/>
          </p:nvSpPr>
          <p:spPr bwMode="auto">
            <a:xfrm>
              <a:off x="219265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6" name="Oval 175"/>
            <p:cNvSpPr>
              <a:spLocks noChangeAspect="1" noChangeArrowheads="1"/>
            </p:cNvSpPr>
            <p:nvPr userDrawn="1"/>
          </p:nvSpPr>
          <p:spPr bwMode="auto">
            <a:xfrm>
              <a:off x="230422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7" name="Oval 176"/>
            <p:cNvSpPr>
              <a:spLocks noChangeAspect="1" noChangeArrowheads="1"/>
            </p:cNvSpPr>
            <p:nvPr userDrawn="1"/>
          </p:nvSpPr>
          <p:spPr bwMode="auto">
            <a:xfrm>
              <a:off x="241731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8" name="Oval 177"/>
            <p:cNvSpPr>
              <a:spLocks noChangeAspect="1" noChangeArrowheads="1"/>
            </p:cNvSpPr>
            <p:nvPr userDrawn="1"/>
          </p:nvSpPr>
          <p:spPr bwMode="auto">
            <a:xfrm>
              <a:off x="252888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9" name="Oval 178"/>
            <p:cNvSpPr>
              <a:spLocks noChangeAspect="1" noChangeArrowheads="1"/>
            </p:cNvSpPr>
            <p:nvPr userDrawn="1"/>
          </p:nvSpPr>
          <p:spPr bwMode="auto">
            <a:xfrm>
              <a:off x="264196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0" name="Oval 179"/>
            <p:cNvSpPr>
              <a:spLocks noChangeAspect="1" noChangeArrowheads="1"/>
            </p:cNvSpPr>
            <p:nvPr userDrawn="1"/>
          </p:nvSpPr>
          <p:spPr bwMode="auto">
            <a:xfrm>
              <a:off x="275354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1" name="Oval 180"/>
            <p:cNvSpPr>
              <a:spLocks noChangeAspect="1" noChangeArrowheads="1"/>
            </p:cNvSpPr>
            <p:nvPr userDrawn="1"/>
          </p:nvSpPr>
          <p:spPr bwMode="auto">
            <a:xfrm>
              <a:off x="320437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2" name="Oval 181"/>
            <p:cNvSpPr>
              <a:spLocks noChangeAspect="1" noChangeArrowheads="1"/>
            </p:cNvSpPr>
            <p:nvPr userDrawn="1"/>
          </p:nvSpPr>
          <p:spPr bwMode="auto">
            <a:xfrm>
              <a:off x="331594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3" name="Oval 182"/>
            <p:cNvSpPr>
              <a:spLocks noChangeAspect="1" noChangeArrowheads="1"/>
            </p:cNvSpPr>
            <p:nvPr userDrawn="1"/>
          </p:nvSpPr>
          <p:spPr bwMode="auto">
            <a:xfrm>
              <a:off x="342903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4" name="Oval 183"/>
            <p:cNvSpPr>
              <a:spLocks noChangeAspect="1" noChangeArrowheads="1"/>
            </p:cNvSpPr>
            <p:nvPr userDrawn="1"/>
          </p:nvSpPr>
          <p:spPr bwMode="auto">
            <a:xfrm>
              <a:off x="354060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5" name="Oval 184"/>
            <p:cNvSpPr>
              <a:spLocks noChangeAspect="1" noChangeArrowheads="1"/>
            </p:cNvSpPr>
            <p:nvPr userDrawn="1"/>
          </p:nvSpPr>
          <p:spPr bwMode="auto">
            <a:xfrm>
              <a:off x="365369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6" name="Oval 185"/>
            <p:cNvSpPr>
              <a:spLocks noChangeAspect="1" noChangeArrowheads="1"/>
            </p:cNvSpPr>
            <p:nvPr userDrawn="1"/>
          </p:nvSpPr>
          <p:spPr bwMode="auto">
            <a:xfrm>
              <a:off x="466390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7" name="Oval 186"/>
            <p:cNvSpPr>
              <a:spLocks noChangeAspect="1" noChangeArrowheads="1"/>
            </p:cNvSpPr>
            <p:nvPr userDrawn="1"/>
          </p:nvSpPr>
          <p:spPr bwMode="auto">
            <a:xfrm>
              <a:off x="4776992"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8" name="Oval 187"/>
            <p:cNvSpPr>
              <a:spLocks noChangeAspect="1" noChangeArrowheads="1"/>
            </p:cNvSpPr>
            <p:nvPr userDrawn="1"/>
          </p:nvSpPr>
          <p:spPr bwMode="auto">
            <a:xfrm>
              <a:off x="4888568"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9" name="Oval 188"/>
            <p:cNvSpPr>
              <a:spLocks noChangeAspect="1" noChangeArrowheads="1"/>
            </p:cNvSpPr>
            <p:nvPr userDrawn="1"/>
          </p:nvSpPr>
          <p:spPr bwMode="auto">
            <a:xfrm>
              <a:off x="5001652"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0" name="Oval 189"/>
            <p:cNvSpPr>
              <a:spLocks noChangeAspect="1" noChangeArrowheads="1"/>
            </p:cNvSpPr>
            <p:nvPr userDrawn="1"/>
          </p:nvSpPr>
          <p:spPr bwMode="auto">
            <a:xfrm>
              <a:off x="511322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1" name="Oval 190"/>
            <p:cNvSpPr>
              <a:spLocks noChangeAspect="1" noChangeArrowheads="1"/>
            </p:cNvSpPr>
            <p:nvPr userDrawn="1"/>
          </p:nvSpPr>
          <p:spPr bwMode="auto">
            <a:xfrm>
              <a:off x="556254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2" name="Oval 191"/>
            <p:cNvSpPr>
              <a:spLocks noChangeAspect="1" noChangeArrowheads="1"/>
            </p:cNvSpPr>
            <p:nvPr userDrawn="1"/>
          </p:nvSpPr>
          <p:spPr bwMode="auto">
            <a:xfrm>
              <a:off x="567563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3" name="Oval 192"/>
            <p:cNvSpPr>
              <a:spLocks noChangeAspect="1" noChangeArrowheads="1"/>
            </p:cNvSpPr>
            <p:nvPr userDrawn="1"/>
          </p:nvSpPr>
          <p:spPr bwMode="auto">
            <a:xfrm>
              <a:off x="578720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4" name="Oval 193"/>
            <p:cNvSpPr>
              <a:spLocks noChangeAspect="1" noChangeArrowheads="1"/>
            </p:cNvSpPr>
            <p:nvPr userDrawn="1"/>
          </p:nvSpPr>
          <p:spPr bwMode="auto">
            <a:xfrm>
              <a:off x="590029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5" name="Oval 194"/>
            <p:cNvSpPr>
              <a:spLocks noChangeAspect="1" noChangeArrowheads="1"/>
            </p:cNvSpPr>
            <p:nvPr userDrawn="1"/>
          </p:nvSpPr>
          <p:spPr bwMode="auto">
            <a:xfrm>
              <a:off x="601337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6" name="Oval 195"/>
            <p:cNvSpPr>
              <a:spLocks noChangeAspect="1" noChangeArrowheads="1"/>
            </p:cNvSpPr>
            <p:nvPr userDrawn="1"/>
          </p:nvSpPr>
          <p:spPr bwMode="auto">
            <a:xfrm>
              <a:off x="612495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7" name="Oval 196"/>
            <p:cNvSpPr>
              <a:spLocks noChangeAspect="1" noChangeArrowheads="1"/>
            </p:cNvSpPr>
            <p:nvPr userDrawn="1"/>
          </p:nvSpPr>
          <p:spPr bwMode="auto">
            <a:xfrm>
              <a:off x="623803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8" name="Oval 197"/>
            <p:cNvSpPr>
              <a:spLocks noChangeAspect="1" noChangeArrowheads="1"/>
            </p:cNvSpPr>
            <p:nvPr userDrawn="1"/>
          </p:nvSpPr>
          <p:spPr bwMode="auto">
            <a:xfrm>
              <a:off x="634961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9" name="Oval 198"/>
            <p:cNvSpPr>
              <a:spLocks noChangeAspect="1" noChangeArrowheads="1"/>
            </p:cNvSpPr>
            <p:nvPr userDrawn="1"/>
          </p:nvSpPr>
          <p:spPr bwMode="auto">
            <a:xfrm>
              <a:off x="646269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0" name="Oval 199"/>
            <p:cNvSpPr>
              <a:spLocks noChangeAspect="1" noChangeArrowheads="1"/>
            </p:cNvSpPr>
            <p:nvPr userDrawn="1"/>
          </p:nvSpPr>
          <p:spPr bwMode="auto">
            <a:xfrm>
              <a:off x="657427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1" name="Oval 200"/>
            <p:cNvSpPr>
              <a:spLocks noChangeAspect="1" noChangeArrowheads="1"/>
            </p:cNvSpPr>
            <p:nvPr userDrawn="1"/>
          </p:nvSpPr>
          <p:spPr bwMode="auto">
            <a:xfrm>
              <a:off x="668735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2" name="Oval 201"/>
            <p:cNvSpPr>
              <a:spLocks noChangeAspect="1" noChangeArrowheads="1"/>
            </p:cNvSpPr>
            <p:nvPr userDrawn="1"/>
          </p:nvSpPr>
          <p:spPr bwMode="auto">
            <a:xfrm>
              <a:off x="67989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3" name="Oval 202"/>
            <p:cNvSpPr>
              <a:spLocks noChangeAspect="1" noChangeArrowheads="1"/>
            </p:cNvSpPr>
            <p:nvPr userDrawn="1"/>
          </p:nvSpPr>
          <p:spPr bwMode="auto">
            <a:xfrm>
              <a:off x="691201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4" name="Oval 203"/>
            <p:cNvSpPr>
              <a:spLocks noChangeAspect="1" noChangeArrowheads="1"/>
            </p:cNvSpPr>
            <p:nvPr userDrawn="1"/>
          </p:nvSpPr>
          <p:spPr bwMode="auto">
            <a:xfrm>
              <a:off x="702359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5" name="Oval 204"/>
            <p:cNvSpPr>
              <a:spLocks noChangeAspect="1" noChangeArrowheads="1"/>
            </p:cNvSpPr>
            <p:nvPr userDrawn="1"/>
          </p:nvSpPr>
          <p:spPr bwMode="auto">
            <a:xfrm>
              <a:off x="713667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6" name="Oval 205"/>
            <p:cNvSpPr>
              <a:spLocks noChangeAspect="1" noChangeArrowheads="1"/>
            </p:cNvSpPr>
            <p:nvPr userDrawn="1"/>
          </p:nvSpPr>
          <p:spPr bwMode="auto">
            <a:xfrm>
              <a:off x="724825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7" name="Oval 206"/>
            <p:cNvSpPr>
              <a:spLocks noChangeAspect="1" noChangeArrowheads="1"/>
            </p:cNvSpPr>
            <p:nvPr userDrawn="1"/>
          </p:nvSpPr>
          <p:spPr bwMode="auto">
            <a:xfrm>
              <a:off x="736133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8" name="Oval 207"/>
            <p:cNvSpPr>
              <a:spLocks noChangeAspect="1" noChangeArrowheads="1"/>
            </p:cNvSpPr>
            <p:nvPr userDrawn="1"/>
          </p:nvSpPr>
          <p:spPr bwMode="auto">
            <a:xfrm>
              <a:off x="74729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9" name="Oval 208"/>
            <p:cNvSpPr>
              <a:spLocks noChangeAspect="1" noChangeArrowheads="1"/>
            </p:cNvSpPr>
            <p:nvPr userDrawn="1"/>
          </p:nvSpPr>
          <p:spPr bwMode="auto">
            <a:xfrm>
              <a:off x="758599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0" name="Oval 209"/>
            <p:cNvSpPr>
              <a:spLocks noChangeAspect="1" noChangeArrowheads="1"/>
            </p:cNvSpPr>
            <p:nvPr userDrawn="1"/>
          </p:nvSpPr>
          <p:spPr bwMode="auto">
            <a:xfrm>
              <a:off x="769757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1" name="Oval 210"/>
            <p:cNvSpPr>
              <a:spLocks noChangeAspect="1" noChangeArrowheads="1"/>
            </p:cNvSpPr>
            <p:nvPr userDrawn="1"/>
          </p:nvSpPr>
          <p:spPr bwMode="auto">
            <a:xfrm>
              <a:off x="781065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2" name="Oval 211"/>
            <p:cNvSpPr>
              <a:spLocks noChangeAspect="1" noChangeArrowheads="1"/>
            </p:cNvSpPr>
            <p:nvPr userDrawn="1"/>
          </p:nvSpPr>
          <p:spPr bwMode="auto">
            <a:xfrm>
              <a:off x="792222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3" name="Oval 212"/>
            <p:cNvSpPr>
              <a:spLocks noChangeAspect="1" noChangeArrowheads="1"/>
            </p:cNvSpPr>
            <p:nvPr userDrawn="1"/>
          </p:nvSpPr>
          <p:spPr bwMode="auto">
            <a:xfrm>
              <a:off x="803531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4" name="Oval 213"/>
            <p:cNvSpPr>
              <a:spLocks noChangeAspect="1" noChangeArrowheads="1"/>
            </p:cNvSpPr>
            <p:nvPr userDrawn="1"/>
          </p:nvSpPr>
          <p:spPr bwMode="auto">
            <a:xfrm>
              <a:off x="81468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5" name="Oval 214"/>
            <p:cNvSpPr>
              <a:spLocks noChangeAspect="1" noChangeArrowheads="1"/>
            </p:cNvSpPr>
            <p:nvPr userDrawn="1"/>
          </p:nvSpPr>
          <p:spPr bwMode="auto">
            <a:xfrm>
              <a:off x="825997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6" name="Oval 215"/>
            <p:cNvSpPr>
              <a:spLocks noChangeAspect="1" noChangeArrowheads="1"/>
            </p:cNvSpPr>
            <p:nvPr userDrawn="1"/>
          </p:nvSpPr>
          <p:spPr bwMode="auto">
            <a:xfrm>
              <a:off x="837154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7" name="Oval 216"/>
            <p:cNvSpPr>
              <a:spLocks noChangeAspect="1" noChangeArrowheads="1"/>
            </p:cNvSpPr>
            <p:nvPr userDrawn="1"/>
          </p:nvSpPr>
          <p:spPr bwMode="auto">
            <a:xfrm>
              <a:off x="848463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8" name="Oval 217"/>
            <p:cNvSpPr>
              <a:spLocks noChangeAspect="1" noChangeArrowheads="1"/>
            </p:cNvSpPr>
            <p:nvPr userDrawn="1"/>
          </p:nvSpPr>
          <p:spPr bwMode="auto">
            <a:xfrm>
              <a:off x="859620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9" name="Oval 218"/>
            <p:cNvSpPr>
              <a:spLocks noChangeAspect="1" noChangeArrowheads="1"/>
            </p:cNvSpPr>
            <p:nvPr userDrawn="1"/>
          </p:nvSpPr>
          <p:spPr bwMode="auto">
            <a:xfrm>
              <a:off x="50694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0" name="Oval 219"/>
            <p:cNvSpPr>
              <a:spLocks noChangeAspect="1" noChangeArrowheads="1"/>
            </p:cNvSpPr>
            <p:nvPr userDrawn="1"/>
          </p:nvSpPr>
          <p:spPr bwMode="auto">
            <a:xfrm>
              <a:off x="6200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1" name="Oval 220"/>
            <p:cNvSpPr>
              <a:spLocks noChangeAspect="1" noChangeArrowheads="1"/>
            </p:cNvSpPr>
            <p:nvPr userDrawn="1"/>
          </p:nvSpPr>
          <p:spPr bwMode="auto">
            <a:xfrm>
              <a:off x="73160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2" name="Oval 221"/>
            <p:cNvSpPr>
              <a:spLocks noChangeAspect="1" noChangeArrowheads="1"/>
            </p:cNvSpPr>
            <p:nvPr userDrawn="1"/>
          </p:nvSpPr>
          <p:spPr bwMode="auto">
            <a:xfrm>
              <a:off x="84469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3" name="Oval 222"/>
            <p:cNvSpPr>
              <a:spLocks noChangeAspect="1" noChangeArrowheads="1"/>
            </p:cNvSpPr>
            <p:nvPr userDrawn="1"/>
          </p:nvSpPr>
          <p:spPr bwMode="auto">
            <a:xfrm>
              <a:off x="95626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4" name="Oval 223"/>
            <p:cNvSpPr>
              <a:spLocks noChangeAspect="1" noChangeArrowheads="1"/>
            </p:cNvSpPr>
            <p:nvPr userDrawn="1"/>
          </p:nvSpPr>
          <p:spPr bwMode="auto">
            <a:xfrm>
              <a:off x="106935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5" name="Oval 224"/>
            <p:cNvSpPr>
              <a:spLocks noChangeAspect="1" noChangeArrowheads="1"/>
            </p:cNvSpPr>
            <p:nvPr userDrawn="1"/>
          </p:nvSpPr>
          <p:spPr bwMode="auto">
            <a:xfrm>
              <a:off x="118092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6" name="Oval 225"/>
            <p:cNvSpPr>
              <a:spLocks noChangeAspect="1" noChangeArrowheads="1"/>
            </p:cNvSpPr>
            <p:nvPr userDrawn="1"/>
          </p:nvSpPr>
          <p:spPr bwMode="auto">
            <a:xfrm>
              <a:off x="12940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7" name="Oval 226"/>
            <p:cNvSpPr>
              <a:spLocks noChangeAspect="1" noChangeArrowheads="1"/>
            </p:cNvSpPr>
            <p:nvPr userDrawn="1"/>
          </p:nvSpPr>
          <p:spPr bwMode="auto">
            <a:xfrm>
              <a:off x="140558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8" name="Oval 227"/>
            <p:cNvSpPr>
              <a:spLocks noChangeAspect="1" noChangeArrowheads="1"/>
            </p:cNvSpPr>
            <p:nvPr userDrawn="1"/>
          </p:nvSpPr>
          <p:spPr bwMode="auto">
            <a:xfrm>
              <a:off x="151867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9" name="Oval 228"/>
            <p:cNvSpPr>
              <a:spLocks noChangeAspect="1" noChangeArrowheads="1"/>
            </p:cNvSpPr>
            <p:nvPr userDrawn="1"/>
          </p:nvSpPr>
          <p:spPr bwMode="auto">
            <a:xfrm>
              <a:off x="163024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0" name="Oval 229"/>
            <p:cNvSpPr>
              <a:spLocks noChangeAspect="1" noChangeArrowheads="1"/>
            </p:cNvSpPr>
            <p:nvPr userDrawn="1"/>
          </p:nvSpPr>
          <p:spPr bwMode="auto">
            <a:xfrm>
              <a:off x="174333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1" name="Oval 230"/>
            <p:cNvSpPr>
              <a:spLocks noChangeAspect="1" noChangeArrowheads="1"/>
            </p:cNvSpPr>
            <p:nvPr userDrawn="1"/>
          </p:nvSpPr>
          <p:spPr bwMode="auto">
            <a:xfrm>
              <a:off x="185490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2" name="Oval 231"/>
            <p:cNvSpPr>
              <a:spLocks noChangeAspect="1" noChangeArrowheads="1"/>
            </p:cNvSpPr>
            <p:nvPr userDrawn="1"/>
          </p:nvSpPr>
          <p:spPr bwMode="auto">
            <a:xfrm>
              <a:off x="19679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3" name="Oval 232"/>
            <p:cNvSpPr>
              <a:spLocks noChangeAspect="1" noChangeArrowheads="1"/>
            </p:cNvSpPr>
            <p:nvPr userDrawn="1"/>
          </p:nvSpPr>
          <p:spPr bwMode="auto">
            <a:xfrm>
              <a:off x="207956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4" name="Oval 233"/>
            <p:cNvSpPr>
              <a:spLocks noChangeAspect="1" noChangeArrowheads="1"/>
            </p:cNvSpPr>
            <p:nvPr userDrawn="1"/>
          </p:nvSpPr>
          <p:spPr bwMode="auto">
            <a:xfrm>
              <a:off x="219265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5" name="Oval 234"/>
            <p:cNvSpPr>
              <a:spLocks noChangeAspect="1" noChangeArrowheads="1"/>
            </p:cNvSpPr>
            <p:nvPr userDrawn="1"/>
          </p:nvSpPr>
          <p:spPr bwMode="auto">
            <a:xfrm>
              <a:off x="230422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6" name="Oval 235"/>
            <p:cNvSpPr>
              <a:spLocks noChangeAspect="1" noChangeArrowheads="1"/>
            </p:cNvSpPr>
            <p:nvPr userDrawn="1"/>
          </p:nvSpPr>
          <p:spPr bwMode="auto">
            <a:xfrm>
              <a:off x="252888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7" name="Oval 236"/>
            <p:cNvSpPr>
              <a:spLocks noChangeAspect="1" noChangeArrowheads="1"/>
            </p:cNvSpPr>
            <p:nvPr userDrawn="1"/>
          </p:nvSpPr>
          <p:spPr bwMode="auto">
            <a:xfrm>
              <a:off x="264196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8" name="Oval 237"/>
            <p:cNvSpPr>
              <a:spLocks noChangeAspect="1" noChangeArrowheads="1"/>
            </p:cNvSpPr>
            <p:nvPr userDrawn="1"/>
          </p:nvSpPr>
          <p:spPr bwMode="auto">
            <a:xfrm>
              <a:off x="275354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9" name="Oval 238"/>
            <p:cNvSpPr>
              <a:spLocks noChangeAspect="1" noChangeArrowheads="1"/>
            </p:cNvSpPr>
            <p:nvPr userDrawn="1"/>
          </p:nvSpPr>
          <p:spPr bwMode="auto">
            <a:xfrm>
              <a:off x="320437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0" name="Oval 239"/>
            <p:cNvSpPr>
              <a:spLocks noChangeAspect="1" noChangeArrowheads="1"/>
            </p:cNvSpPr>
            <p:nvPr userDrawn="1"/>
          </p:nvSpPr>
          <p:spPr bwMode="auto">
            <a:xfrm>
              <a:off x="331594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1" name="Oval 240"/>
            <p:cNvSpPr>
              <a:spLocks noChangeAspect="1" noChangeArrowheads="1"/>
            </p:cNvSpPr>
            <p:nvPr userDrawn="1"/>
          </p:nvSpPr>
          <p:spPr bwMode="auto">
            <a:xfrm>
              <a:off x="342903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2" name="Oval 241"/>
            <p:cNvSpPr>
              <a:spLocks noChangeAspect="1" noChangeArrowheads="1"/>
            </p:cNvSpPr>
            <p:nvPr userDrawn="1"/>
          </p:nvSpPr>
          <p:spPr bwMode="auto">
            <a:xfrm>
              <a:off x="387835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3" name="Oval 242"/>
            <p:cNvSpPr>
              <a:spLocks noChangeAspect="1" noChangeArrowheads="1"/>
            </p:cNvSpPr>
            <p:nvPr userDrawn="1"/>
          </p:nvSpPr>
          <p:spPr bwMode="auto">
            <a:xfrm>
              <a:off x="466390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4" name="Oval 243"/>
            <p:cNvSpPr>
              <a:spLocks noChangeAspect="1" noChangeArrowheads="1"/>
            </p:cNvSpPr>
            <p:nvPr userDrawn="1"/>
          </p:nvSpPr>
          <p:spPr bwMode="auto">
            <a:xfrm>
              <a:off x="477699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5" name="Oval 244"/>
            <p:cNvSpPr>
              <a:spLocks noChangeAspect="1" noChangeArrowheads="1"/>
            </p:cNvSpPr>
            <p:nvPr userDrawn="1"/>
          </p:nvSpPr>
          <p:spPr bwMode="auto">
            <a:xfrm>
              <a:off x="4888568"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6" name="Oval 245"/>
            <p:cNvSpPr>
              <a:spLocks noChangeAspect="1" noChangeArrowheads="1"/>
            </p:cNvSpPr>
            <p:nvPr userDrawn="1"/>
          </p:nvSpPr>
          <p:spPr bwMode="auto">
            <a:xfrm>
              <a:off x="500165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7" name="Oval 246"/>
            <p:cNvSpPr>
              <a:spLocks noChangeAspect="1" noChangeArrowheads="1"/>
            </p:cNvSpPr>
            <p:nvPr userDrawn="1"/>
          </p:nvSpPr>
          <p:spPr bwMode="auto">
            <a:xfrm>
              <a:off x="511322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8" name="Oval 247"/>
            <p:cNvSpPr>
              <a:spLocks noChangeAspect="1" noChangeArrowheads="1"/>
            </p:cNvSpPr>
            <p:nvPr userDrawn="1"/>
          </p:nvSpPr>
          <p:spPr bwMode="auto">
            <a:xfrm>
              <a:off x="522631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9" name="Oval 248"/>
            <p:cNvSpPr>
              <a:spLocks noChangeAspect="1" noChangeArrowheads="1"/>
            </p:cNvSpPr>
            <p:nvPr userDrawn="1"/>
          </p:nvSpPr>
          <p:spPr bwMode="auto">
            <a:xfrm>
              <a:off x="533788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0" name="Oval 249"/>
            <p:cNvSpPr>
              <a:spLocks noChangeAspect="1" noChangeArrowheads="1"/>
            </p:cNvSpPr>
            <p:nvPr userDrawn="1"/>
          </p:nvSpPr>
          <p:spPr bwMode="auto">
            <a:xfrm>
              <a:off x="545097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1" name="Oval 250"/>
            <p:cNvSpPr>
              <a:spLocks noChangeAspect="1" noChangeArrowheads="1"/>
            </p:cNvSpPr>
            <p:nvPr userDrawn="1"/>
          </p:nvSpPr>
          <p:spPr bwMode="auto">
            <a:xfrm>
              <a:off x="556254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2" name="Oval 251"/>
            <p:cNvSpPr>
              <a:spLocks noChangeAspect="1" noChangeArrowheads="1"/>
            </p:cNvSpPr>
            <p:nvPr userDrawn="1"/>
          </p:nvSpPr>
          <p:spPr bwMode="auto">
            <a:xfrm>
              <a:off x="567563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3" name="Oval 252"/>
            <p:cNvSpPr>
              <a:spLocks noChangeAspect="1" noChangeArrowheads="1"/>
            </p:cNvSpPr>
            <p:nvPr userDrawn="1"/>
          </p:nvSpPr>
          <p:spPr bwMode="auto">
            <a:xfrm>
              <a:off x="578720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4" name="Oval 253"/>
            <p:cNvSpPr>
              <a:spLocks noChangeAspect="1" noChangeArrowheads="1"/>
            </p:cNvSpPr>
            <p:nvPr userDrawn="1"/>
          </p:nvSpPr>
          <p:spPr bwMode="auto">
            <a:xfrm>
              <a:off x="590029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5" name="Oval 254"/>
            <p:cNvSpPr>
              <a:spLocks noChangeAspect="1" noChangeArrowheads="1"/>
            </p:cNvSpPr>
            <p:nvPr userDrawn="1"/>
          </p:nvSpPr>
          <p:spPr bwMode="auto">
            <a:xfrm>
              <a:off x="601337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6" name="Oval 255"/>
            <p:cNvSpPr>
              <a:spLocks noChangeAspect="1" noChangeArrowheads="1"/>
            </p:cNvSpPr>
            <p:nvPr userDrawn="1"/>
          </p:nvSpPr>
          <p:spPr bwMode="auto">
            <a:xfrm>
              <a:off x="612495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7" name="Oval 256"/>
            <p:cNvSpPr>
              <a:spLocks noChangeAspect="1" noChangeArrowheads="1"/>
            </p:cNvSpPr>
            <p:nvPr userDrawn="1"/>
          </p:nvSpPr>
          <p:spPr bwMode="auto">
            <a:xfrm>
              <a:off x="623803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8" name="Oval 257"/>
            <p:cNvSpPr>
              <a:spLocks noChangeAspect="1" noChangeArrowheads="1"/>
            </p:cNvSpPr>
            <p:nvPr userDrawn="1"/>
          </p:nvSpPr>
          <p:spPr bwMode="auto">
            <a:xfrm>
              <a:off x="634961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9" name="Oval 258"/>
            <p:cNvSpPr>
              <a:spLocks noChangeAspect="1" noChangeArrowheads="1"/>
            </p:cNvSpPr>
            <p:nvPr userDrawn="1"/>
          </p:nvSpPr>
          <p:spPr bwMode="auto">
            <a:xfrm>
              <a:off x="646269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0" name="Oval 259"/>
            <p:cNvSpPr>
              <a:spLocks noChangeAspect="1" noChangeArrowheads="1"/>
            </p:cNvSpPr>
            <p:nvPr userDrawn="1"/>
          </p:nvSpPr>
          <p:spPr bwMode="auto">
            <a:xfrm>
              <a:off x="657427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1" name="Oval 260"/>
            <p:cNvSpPr>
              <a:spLocks noChangeAspect="1" noChangeArrowheads="1"/>
            </p:cNvSpPr>
            <p:nvPr userDrawn="1"/>
          </p:nvSpPr>
          <p:spPr bwMode="auto">
            <a:xfrm>
              <a:off x="668735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2" name="Oval 261"/>
            <p:cNvSpPr>
              <a:spLocks noChangeAspect="1" noChangeArrowheads="1"/>
            </p:cNvSpPr>
            <p:nvPr userDrawn="1"/>
          </p:nvSpPr>
          <p:spPr bwMode="auto">
            <a:xfrm>
              <a:off x="67989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3" name="Oval 262"/>
            <p:cNvSpPr>
              <a:spLocks noChangeAspect="1" noChangeArrowheads="1"/>
            </p:cNvSpPr>
            <p:nvPr userDrawn="1"/>
          </p:nvSpPr>
          <p:spPr bwMode="auto">
            <a:xfrm>
              <a:off x="691201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4" name="Oval 263"/>
            <p:cNvSpPr>
              <a:spLocks noChangeAspect="1" noChangeArrowheads="1"/>
            </p:cNvSpPr>
            <p:nvPr userDrawn="1"/>
          </p:nvSpPr>
          <p:spPr bwMode="auto">
            <a:xfrm>
              <a:off x="702359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5" name="Oval 264"/>
            <p:cNvSpPr>
              <a:spLocks noChangeAspect="1" noChangeArrowheads="1"/>
            </p:cNvSpPr>
            <p:nvPr userDrawn="1"/>
          </p:nvSpPr>
          <p:spPr bwMode="auto">
            <a:xfrm>
              <a:off x="713667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6" name="Oval 265"/>
            <p:cNvSpPr>
              <a:spLocks noChangeAspect="1" noChangeArrowheads="1"/>
            </p:cNvSpPr>
            <p:nvPr userDrawn="1"/>
          </p:nvSpPr>
          <p:spPr bwMode="auto">
            <a:xfrm>
              <a:off x="724825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7" name="Oval 266"/>
            <p:cNvSpPr>
              <a:spLocks noChangeAspect="1" noChangeArrowheads="1"/>
            </p:cNvSpPr>
            <p:nvPr userDrawn="1"/>
          </p:nvSpPr>
          <p:spPr bwMode="auto">
            <a:xfrm>
              <a:off x="736133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8" name="Oval 267"/>
            <p:cNvSpPr>
              <a:spLocks noChangeAspect="1" noChangeArrowheads="1"/>
            </p:cNvSpPr>
            <p:nvPr userDrawn="1"/>
          </p:nvSpPr>
          <p:spPr bwMode="auto">
            <a:xfrm>
              <a:off x="74729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9" name="Oval 268"/>
            <p:cNvSpPr>
              <a:spLocks noChangeAspect="1" noChangeArrowheads="1"/>
            </p:cNvSpPr>
            <p:nvPr userDrawn="1"/>
          </p:nvSpPr>
          <p:spPr bwMode="auto">
            <a:xfrm>
              <a:off x="758599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0" name="Oval 269"/>
            <p:cNvSpPr>
              <a:spLocks noChangeAspect="1" noChangeArrowheads="1"/>
            </p:cNvSpPr>
            <p:nvPr userDrawn="1"/>
          </p:nvSpPr>
          <p:spPr bwMode="auto">
            <a:xfrm>
              <a:off x="769757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1" name="Oval 270"/>
            <p:cNvSpPr>
              <a:spLocks noChangeAspect="1" noChangeArrowheads="1"/>
            </p:cNvSpPr>
            <p:nvPr userDrawn="1"/>
          </p:nvSpPr>
          <p:spPr bwMode="auto">
            <a:xfrm>
              <a:off x="781065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2" name="Oval 271"/>
            <p:cNvSpPr>
              <a:spLocks noChangeAspect="1" noChangeArrowheads="1"/>
            </p:cNvSpPr>
            <p:nvPr userDrawn="1"/>
          </p:nvSpPr>
          <p:spPr bwMode="auto">
            <a:xfrm>
              <a:off x="792222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3" name="Oval 272"/>
            <p:cNvSpPr>
              <a:spLocks noChangeAspect="1" noChangeArrowheads="1"/>
            </p:cNvSpPr>
            <p:nvPr userDrawn="1"/>
          </p:nvSpPr>
          <p:spPr bwMode="auto">
            <a:xfrm>
              <a:off x="803531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4" name="Oval 273"/>
            <p:cNvSpPr>
              <a:spLocks noChangeAspect="1" noChangeArrowheads="1"/>
            </p:cNvSpPr>
            <p:nvPr userDrawn="1"/>
          </p:nvSpPr>
          <p:spPr bwMode="auto">
            <a:xfrm>
              <a:off x="81468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5" name="Oval 274"/>
            <p:cNvSpPr>
              <a:spLocks noChangeAspect="1" noChangeArrowheads="1"/>
            </p:cNvSpPr>
            <p:nvPr userDrawn="1"/>
          </p:nvSpPr>
          <p:spPr bwMode="auto">
            <a:xfrm>
              <a:off x="825997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6" name="Oval 275"/>
            <p:cNvSpPr>
              <a:spLocks noChangeAspect="1" noChangeArrowheads="1"/>
            </p:cNvSpPr>
            <p:nvPr userDrawn="1"/>
          </p:nvSpPr>
          <p:spPr bwMode="auto">
            <a:xfrm>
              <a:off x="837154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7" name="Oval 276"/>
            <p:cNvSpPr>
              <a:spLocks noChangeAspect="1" noChangeArrowheads="1"/>
            </p:cNvSpPr>
            <p:nvPr userDrawn="1"/>
          </p:nvSpPr>
          <p:spPr bwMode="auto">
            <a:xfrm>
              <a:off x="848463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8" name="Oval 277"/>
            <p:cNvSpPr>
              <a:spLocks noChangeAspect="1" noChangeArrowheads="1"/>
            </p:cNvSpPr>
            <p:nvPr userDrawn="1"/>
          </p:nvSpPr>
          <p:spPr bwMode="auto">
            <a:xfrm>
              <a:off x="859620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9" name="Oval 278"/>
            <p:cNvSpPr>
              <a:spLocks noChangeAspect="1" noChangeArrowheads="1"/>
            </p:cNvSpPr>
            <p:nvPr userDrawn="1"/>
          </p:nvSpPr>
          <p:spPr bwMode="auto">
            <a:xfrm>
              <a:off x="870929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0" name="Oval 279"/>
            <p:cNvSpPr>
              <a:spLocks noChangeAspect="1" noChangeArrowheads="1"/>
            </p:cNvSpPr>
            <p:nvPr userDrawn="1"/>
          </p:nvSpPr>
          <p:spPr bwMode="auto">
            <a:xfrm>
              <a:off x="50694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1" name="Oval 280"/>
            <p:cNvSpPr>
              <a:spLocks noChangeAspect="1" noChangeArrowheads="1"/>
            </p:cNvSpPr>
            <p:nvPr userDrawn="1"/>
          </p:nvSpPr>
          <p:spPr bwMode="auto">
            <a:xfrm>
              <a:off x="6200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2" name="Oval 281"/>
            <p:cNvSpPr>
              <a:spLocks noChangeAspect="1" noChangeArrowheads="1"/>
            </p:cNvSpPr>
            <p:nvPr userDrawn="1"/>
          </p:nvSpPr>
          <p:spPr bwMode="auto">
            <a:xfrm>
              <a:off x="73160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3" name="Oval 282"/>
            <p:cNvSpPr>
              <a:spLocks noChangeAspect="1" noChangeArrowheads="1"/>
            </p:cNvSpPr>
            <p:nvPr userDrawn="1"/>
          </p:nvSpPr>
          <p:spPr bwMode="auto">
            <a:xfrm>
              <a:off x="84469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4" name="Oval 283"/>
            <p:cNvSpPr>
              <a:spLocks noChangeAspect="1" noChangeArrowheads="1"/>
            </p:cNvSpPr>
            <p:nvPr userDrawn="1"/>
          </p:nvSpPr>
          <p:spPr bwMode="auto">
            <a:xfrm>
              <a:off x="95626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5" name="Oval 284"/>
            <p:cNvSpPr>
              <a:spLocks noChangeAspect="1" noChangeArrowheads="1"/>
            </p:cNvSpPr>
            <p:nvPr userDrawn="1"/>
          </p:nvSpPr>
          <p:spPr bwMode="auto">
            <a:xfrm>
              <a:off x="106935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6" name="Oval 285"/>
            <p:cNvSpPr>
              <a:spLocks noChangeAspect="1" noChangeArrowheads="1"/>
            </p:cNvSpPr>
            <p:nvPr userDrawn="1"/>
          </p:nvSpPr>
          <p:spPr bwMode="auto">
            <a:xfrm>
              <a:off x="118092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7" name="Oval 286"/>
            <p:cNvSpPr>
              <a:spLocks noChangeAspect="1" noChangeArrowheads="1"/>
            </p:cNvSpPr>
            <p:nvPr userDrawn="1"/>
          </p:nvSpPr>
          <p:spPr bwMode="auto">
            <a:xfrm>
              <a:off x="12940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8" name="Oval 287"/>
            <p:cNvSpPr>
              <a:spLocks noChangeAspect="1" noChangeArrowheads="1"/>
            </p:cNvSpPr>
            <p:nvPr userDrawn="1"/>
          </p:nvSpPr>
          <p:spPr bwMode="auto">
            <a:xfrm>
              <a:off x="140558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9" name="Oval 288"/>
            <p:cNvSpPr>
              <a:spLocks noChangeAspect="1" noChangeArrowheads="1"/>
            </p:cNvSpPr>
            <p:nvPr userDrawn="1"/>
          </p:nvSpPr>
          <p:spPr bwMode="auto">
            <a:xfrm>
              <a:off x="151867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0" name="Oval 289"/>
            <p:cNvSpPr>
              <a:spLocks noChangeAspect="1" noChangeArrowheads="1"/>
            </p:cNvSpPr>
            <p:nvPr userDrawn="1"/>
          </p:nvSpPr>
          <p:spPr bwMode="auto">
            <a:xfrm>
              <a:off x="163024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1" name="Oval 290"/>
            <p:cNvSpPr>
              <a:spLocks noChangeAspect="1" noChangeArrowheads="1"/>
            </p:cNvSpPr>
            <p:nvPr userDrawn="1"/>
          </p:nvSpPr>
          <p:spPr bwMode="auto">
            <a:xfrm>
              <a:off x="174333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2" name="Oval 291"/>
            <p:cNvSpPr>
              <a:spLocks noChangeAspect="1" noChangeArrowheads="1"/>
            </p:cNvSpPr>
            <p:nvPr userDrawn="1"/>
          </p:nvSpPr>
          <p:spPr bwMode="auto">
            <a:xfrm>
              <a:off x="185490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3" name="Oval 292"/>
            <p:cNvSpPr>
              <a:spLocks noChangeAspect="1" noChangeArrowheads="1"/>
            </p:cNvSpPr>
            <p:nvPr userDrawn="1"/>
          </p:nvSpPr>
          <p:spPr bwMode="auto">
            <a:xfrm>
              <a:off x="19679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4" name="Oval 293"/>
            <p:cNvSpPr>
              <a:spLocks noChangeAspect="1" noChangeArrowheads="1"/>
            </p:cNvSpPr>
            <p:nvPr userDrawn="1"/>
          </p:nvSpPr>
          <p:spPr bwMode="auto">
            <a:xfrm>
              <a:off x="2079566"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5" name="Oval 294"/>
            <p:cNvSpPr>
              <a:spLocks noChangeAspect="1" noChangeArrowheads="1"/>
            </p:cNvSpPr>
            <p:nvPr userDrawn="1"/>
          </p:nvSpPr>
          <p:spPr bwMode="auto">
            <a:xfrm>
              <a:off x="219265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6" name="Oval 295"/>
            <p:cNvSpPr>
              <a:spLocks noChangeAspect="1" noChangeArrowheads="1"/>
            </p:cNvSpPr>
            <p:nvPr userDrawn="1"/>
          </p:nvSpPr>
          <p:spPr bwMode="auto">
            <a:xfrm>
              <a:off x="230422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7" name="Oval 296"/>
            <p:cNvSpPr>
              <a:spLocks noChangeAspect="1" noChangeArrowheads="1"/>
            </p:cNvSpPr>
            <p:nvPr userDrawn="1"/>
          </p:nvSpPr>
          <p:spPr bwMode="auto">
            <a:xfrm>
              <a:off x="264196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8" name="Oval 297"/>
            <p:cNvSpPr>
              <a:spLocks noChangeAspect="1" noChangeArrowheads="1"/>
            </p:cNvSpPr>
            <p:nvPr userDrawn="1"/>
          </p:nvSpPr>
          <p:spPr bwMode="auto">
            <a:xfrm>
              <a:off x="275354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9" name="Oval 298"/>
            <p:cNvSpPr>
              <a:spLocks noChangeAspect="1" noChangeArrowheads="1"/>
            </p:cNvSpPr>
            <p:nvPr userDrawn="1"/>
          </p:nvSpPr>
          <p:spPr bwMode="auto">
            <a:xfrm>
              <a:off x="320437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0" name="Oval 299"/>
            <p:cNvSpPr>
              <a:spLocks noChangeAspect="1" noChangeArrowheads="1"/>
            </p:cNvSpPr>
            <p:nvPr userDrawn="1"/>
          </p:nvSpPr>
          <p:spPr bwMode="auto">
            <a:xfrm>
              <a:off x="331594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1" name="Oval 300"/>
            <p:cNvSpPr>
              <a:spLocks noChangeAspect="1" noChangeArrowheads="1"/>
            </p:cNvSpPr>
            <p:nvPr userDrawn="1"/>
          </p:nvSpPr>
          <p:spPr bwMode="auto">
            <a:xfrm>
              <a:off x="387835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2" name="Oval 301"/>
            <p:cNvSpPr>
              <a:spLocks noChangeAspect="1" noChangeArrowheads="1"/>
            </p:cNvSpPr>
            <p:nvPr userDrawn="1"/>
          </p:nvSpPr>
          <p:spPr bwMode="auto">
            <a:xfrm>
              <a:off x="398992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3" name="Oval 302"/>
            <p:cNvSpPr>
              <a:spLocks noChangeAspect="1" noChangeArrowheads="1"/>
            </p:cNvSpPr>
            <p:nvPr userDrawn="1"/>
          </p:nvSpPr>
          <p:spPr bwMode="auto">
            <a:xfrm>
              <a:off x="455233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4" name="Oval 303"/>
            <p:cNvSpPr>
              <a:spLocks noChangeAspect="1" noChangeArrowheads="1"/>
            </p:cNvSpPr>
            <p:nvPr userDrawn="1"/>
          </p:nvSpPr>
          <p:spPr bwMode="auto">
            <a:xfrm>
              <a:off x="466390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5" name="Oval 304"/>
            <p:cNvSpPr>
              <a:spLocks noChangeAspect="1" noChangeArrowheads="1"/>
            </p:cNvSpPr>
            <p:nvPr userDrawn="1"/>
          </p:nvSpPr>
          <p:spPr bwMode="auto">
            <a:xfrm>
              <a:off x="477699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6" name="Oval 305"/>
            <p:cNvSpPr>
              <a:spLocks noChangeAspect="1" noChangeArrowheads="1"/>
            </p:cNvSpPr>
            <p:nvPr userDrawn="1"/>
          </p:nvSpPr>
          <p:spPr bwMode="auto">
            <a:xfrm>
              <a:off x="488856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7" name="Oval 306"/>
            <p:cNvSpPr>
              <a:spLocks noChangeAspect="1" noChangeArrowheads="1"/>
            </p:cNvSpPr>
            <p:nvPr userDrawn="1"/>
          </p:nvSpPr>
          <p:spPr bwMode="auto">
            <a:xfrm>
              <a:off x="500165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8" name="Oval 307"/>
            <p:cNvSpPr>
              <a:spLocks noChangeAspect="1" noChangeArrowheads="1"/>
            </p:cNvSpPr>
            <p:nvPr userDrawn="1"/>
          </p:nvSpPr>
          <p:spPr bwMode="auto">
            <a:xfrm>
              <a:off x="511322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9" name="Oval 308"/>
            <p:cNvSpPr>
              <a:spLocks noChangeAspect="1" noChangeArrowheads="1"/>
            </p:cNvSpPr>
            <p:nvPr userDrawn="1"/>
          </p:nvSpPr>
          <p:spPr bwMode="auto">
            <a:xfrm>
              <a:off x="522631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0" name="Oval 309"/>
            <p:cNvSpPr>
              <a:spLocks noChangeAspect="1" noChangeArrowheads="1"/>
            </p:cNvSpPr>
            <p:nvPr userDrawn="1"/>
          </p:nvSpPr>
          <p:spPr bwMode="auto">
            <a:xfrm>
              <a:off x="533788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1" name="Oval 310"/>
            <p:cNvSpPr>
              <a:spLocks noChangeAspect="1" noChangeArrowheads="1"/>
            </p:cNvSpPr>
            <p:nvPr userDrawn="1"/>
          </p:nvSpPr>
          <p:spPr bwMode="auto">
            <a:xfrm>
              <a:off x="545097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2" name="Oval 311"/>
            <p:cNvSpPr>
              <a:spLocks noChangeAspect="1" noChangeArrowheads="1"/>
            </p:cNvSpPr>
            <p:nvPr userDrawn="1"/>
          </p:nvSpPr>
          <p:spPr bwMode="auto">
            <a:xfrm>
              <a:off x="556254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3" name="Oval 312"/>
            <p:cNvSpPr>
              <a:spLocks noChangeAspect="1" noChangeArrowheads="1"/>
            </p:cNvSpPr>
            <p:nvPr userDrawn="1"/>
          </p:nvSpPr>
          <p:spPr bwMode="auto">
            <a:xfrm>
              <a:off x="567563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4" name="Oval 313"/>
            <p:cNvSpPr>
              <a:spLocks noChangeAspect="1" noChangeArrowheads="1"/>
            </p:cNvSpPr>
            <p:nvPr userDrawn="1"/>
          </p:nvSpPr>
          <p:spPr bwMode="auto">
            <a:xfrm>
              <a:off x="578720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5" name="Oval 314"/>
            <p:cNvSpPr>
              <a:spLocks noChangeAspect="1" noChangeArrowheads="1"/>
            </p:cNvSpPr>
            <p:nvPr userDrawn="1"/>
          </p:nvSpPr>
          <p:spPr bwMode="auto">
            <a:xfrm>
              <a:off x="590029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6" name="Oval 315"/>
            <p:cNvSpPr>
              <a:spLocks noChangeAspect="1" noChangeArrowheads="1"/>
            </p:cNvSpPr>
            <p:nvPr userDrawn="1"/>
          </p:nvSpPr>
          <p:spPr bwMode="auto">
            <a:xfrm>
              <a:off x="601337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7" name="Oval 316"/>
            <p:cNvSpPr>
              <a:spLocks noChangeAspect="1" noChangeArrowheads="1"/>
            </p:cNvSpPr>
            <p:nvPr userDrawn="1"/>
          </p:nvSpPr>
          <p:spPr bwMode="auto">
            <a:xfrm>
              <a:off x="612495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8" name="Oval 317"/>
            <p:cNvSpPr>
              <a:spLocks noChangeAspect="1" noChangeArrowheads="1"/>
            </p:cNvSpPr>
            <p:nvPr userDrawn="1"/>
          </p:nvSpPr>
          <p:spPr bwMode="auto">
            <a:xfrm>
              <a:off x="623803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9" name="Oval 318"/>
            <p:cNvSpPr>
              <a:spLocks noChangeAspect="1" noChangeArrowheads="1"/>
            </p:cNvSpPr>
            <p:nvPr userDrawn="1"/>
          </p:nvSpPr>
          <p:spPr bwMode="auto">
            <a:xfrm>
              <a:off x="634961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0" name="Oval 319"/>
            <p:cNvSpPr>
              <a:spLocks noChangeAspect="1" noChangeArrowheads="1"/>
            </p:cNvSpPr>
            <p:nvPr userDrawn="1"/>
          </p:nvSpPr>
          <p:spPr bwMode="auto">
            <a:xfrm>
              <a:off x="646269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1" name="Oval 320"/>
            <p:cNvSpPr>
              <a:spLocks noChangeAspect="1" noChangeArrowheads="1"/>
            </p:cNvSpPr>
            <p:nvPr userDrawn="1"/>
          </p:nvSpPr>
          <p:spPr bwMode="auto">
            <a:xfrm>
              <a:off x="657427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2" name="Oval 321"/>
            <p:cNvSpPr>
              <a:spLocks noChangeAspect="1" noChangeArrowheads="1"/>
            </p:cNvSpPr>
            <p:nvPr userDrawn="1"/>
          </p:nvSpPr>
          <p:spPr bwMode="auto">
            <a:xfrm>
              <a:off x="668735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3" name="Oval 322"/>
            <p:cNvSpPr>
              <a:spLocks noChangeAspect="1" noChangeArrowheads="1"/>
            </p:cNvSpPr>
            <p:nvPr userDrawn="1"/>
          </p:nvSpPr>
          <p:spPr bwMode="auto">
            <a:xfrm>
              <a:off x="67989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4" name="Oval 323"/>
            <p:cNvSpPr>
              <a:spLocks noChangeAspect="1" noChangeArrowheads="1"/>
            </p:cNvSpPr>
            <p:nvPr userDrawn="1"/>
          </p:nvSpPr>
          <p:spPr bwMode="auto">
            <a:xfrm>
              <a:off x="691201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5" name="Oval 324"/>
            <p:cNvSpPr>
              <a:spLocks noChangeAspect="1" noChangeArrowheads="1"/>
            </p:cNvSpPr>
            <p:nvPr userDrawn="1"/>
          </p:nvSpPr>
          <p:spPr bwMode="auto">
            <a:xfrm>
              <a:off x="702359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6" name="Oval 325"/>
            <p:cNvSpPr>
              <a:spLocks noChangeAspect="1" noChangeArrowheads="1"/>
            </p:cNvSpPr>
            <p:nvPr userDrawn="1"/>
          </p:nvSpPr>
          <p:spPr bwMode="auto">
            <a:xfrm>
              <a:off x="713667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7" name="Oval 326"/>
            <p:cNvSpPr>
              <a:spLocks noChangeAspect="1" noChangeArrowheads="1"/>
            </p:cNvSpPr>
            <p:nvPr userDrawn="1"/>
          </p:nvSpPr>
          <p:spPr bwMode="auto">
            <a:xfrm>
              <a:off x="724825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8" name="Oval 327"/>
            <p:cNvSpPr>
              <a:spLocks noChangeAspect="1" noChangeArrowheads="1"/>
            </p:cNvSpPr>
            <p:nvPr userDrawn="1"/>
          </p:nvSpPr>
          <p:spPr bwMode="auto">
            <a:xfrm>
              <a:off x="736133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9" name="Oval 328"/>
            <p:cNvSpPr>
              <a:spLocks noChangeAspect="1" noChangeArrowheads="1"/>
            </p:cNvSpPr>
            <p:nvPr userDrawn="1"/>
          </p:nvSpPr>
          <p:spPr bwMode="auto">
            <a:xfrm>
              <a:off x="74729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0" name="Oval 329"/>
            <p:cNvSpPr>
              <a:spLocks noChangeAspect="1" noChangeArrowheads="1"/>
            </p:cNvSpPr>
            <p:nvPr userDrawn="1"/>
          </p:nvSpPr>
          <p:spPr bwMode="auto">
            <a:xfrm>
              <a:off x="758599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1" name="Oval 330"/>
            <p:cNvSpPr>
              <a:spLocks noChangeAspect="1" noChangeArrowheads="1"/>
            </p:cNvSpPr>
            <p:nvPr userDrawn="1"/>
          </p:nvSpPr>
          <p:spPr bwMode="auto">
            <a:xfrm>
              <a:off x="769757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2" name="Oval 331"/>
            <p:cNvSpPr>
              <a:spLocks noChangeAspect="1" noChangeArrowheads="1"/>
            </p:cNvSpPr>
            <p:nvPr userDrawn="1"/>
          </p:nvSpPr>
          <p:spPr bwMode="auto">
            <a:xfrm>
              <a:off x="781065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3" name="Oval 332"/>
            <p:cNvSpPr>
              <a:spLocks noChangeAspect="1" noChangeArrowheads="1"/>
            </p:cNvSpPr>
            <p:nvPr userDrawn="1"/>
          </p:nvSpPr>
          <p:spPr bwMode="auto">
            <a:xfrm>
              <a:off x="792222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4" name="Oval 333"/>
            <p:cNvSpPr>
              <a:spLocks noChangeAspect="1" noChangeArrowheads="1"/>
            </p:cNvSpPr>
            <p:nvPr userDrawn="1"/>
          </p:nvSpPr>
          <p:spPr bwMode="auto">
            <a:xfrm>
              <a:off x="803531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5" name="Oval 334"/>
            <p:cNvSpPr>
              <a:spLocks noChangeAspect="1" noChangeArrowheads="1"/>
            </p:cNvSpPr>
            <p:nvPr userDrawn="1"/>
          </p:nvSpPr>
          <p:spPr bwMode="auto">
            <a:xfrm>
              <a:off x="81468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6" name="Oval 335"/>
            <p:cNvSpPr>
              <a:spLocks noChangeAspect="1" noChangeArrowheads="1"/>
            </p:cNvSpPr>
            <p:nvPr userDrawn="1"/>
          </p:nvSpPr>
          <p:spPr bwMode="auto">
            <a:xfrm>
              <a:off x="825997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7" name="Oval 336"/>
            <p:cNvSpPr>
              <a:spLocks noChangeAspect="1" noChangeArrowheads="1"/>
            </p:cNvSpPr>
            <p:nvPr userDrawn="1"/>
          </p:nvSpPr>
          <p:spPr bwMode="auto">
            <a:xfrm>
              <a:off x="837154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8" name="Oval 337"/>
            <p:cNvSpPr>
              <a:spLocks noChangeAspect="1" noChangeArrowheads="1"/>
            </p:cNvSpPr>
            <p:nvPr userDrawn="1"/>
          </p:nvSpPr>
          <p:spPr bwMode="auto">
            <a:xfrm>
              <a:off x="848463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9" name="Oval 338"/>
            <p:cNvSpPr>
              <a:spLocks noChangeAspect="1" noChangeArrowheads="1"/>
            </p:cNvSpPr>
            <p:nvPr userDrawn="1"/>
          </p:nvSpPr>
          <p:spPr bwMode="auto">
            <a:xfrm>
              <a:off x="39537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0" name="Oval 339"/>
            <p:cNvSpPr>
              <a:spLocks noChangeAspect="1" noChangeArrowheads="1"/>
            </p:cNvSpPr>
            <p:nvPr userDrawn="1"/>
          </p:nvSpPr>
          <p:spPr bwMode="auto">
            <a:xfrm>
              <a:off x="50694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1" name="Oval 340"/>
            <p:cNvSpPr>
              <a:spLocks noChangeAspect="1" noChangeArrowheads="1"/>
            </p:cNvSpPr>
            <p:nvPr userDrawn="1"/>
          </p:nvSpPr>
          <p:spPr bwMode="auto">
            <a:xfrm>
              <a:off x="6200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2" name="Oval 341"/>
            <p:cNvSpPr>
              <a:spLocks noChangeAspect="1" noChangeArrowheads="1"/>
            </p:cNvSpPr>
            <p:nvPr userDrawn="1"/>
          </p:nvSpPr>
          <p:spPr bwMode="auto">
            <a:xfrm>
              <a:off x="73160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3" name="Oval 342"/>
            <p:cNvSpPr>
              <a:spLocks noChangeAspect="1" noChangeArrowheads="1"/>
            </p:cNvSpPr>
            <p:nvPr userDrawn="1"/>
          </p:nvSpPr>
          <p:spPr bwMode="auto">
            <a:xfrm>
              <a:off x="84469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4" name="Oval 343"/>
            <p:cNvSpPr>
              <a:spLocks noChangeAspect="1" noChangeArrowheads="1"/>
            </p:cNvSpPr>
            <p:nvPr userDrawn="1"/>
          </p:nvSpPr>
          <p:spPr bwMode="auto">
            <a:xfrm>
              <a:off x="95626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5" name="Oval 344"/>
            <p:cNvSpPr>
              <a:spLocks noChangeAspect="1" noChangeArrowheads="1"/>
            </p:cNvSpPr>
            <p:nvPr userDrawn="1"/>
          </p:nvSpPr>
          <p:spPr bwMode="auto">
            <a:xfrm>
              <a:off x="106935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6" name="Oval 345"/>
            <p:cNvSpPr>
              <a:spLocks noChangeAspect="1" noChangeArrowheads="1"/>
            </p:cNvSpPr>
            <p:nvPr userDrawn="1"/>
          </p:nvSpPr>
          <p:spPr bwMode="auto">
            <a:xfrm>
              <a:off x="118092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7" name="Oval 346"/>
            <p:cNvSpPr>
              <a:spLocks noChangeAspect="1" noChangeArrowheads="1"/>
            </p:cNvSpPr>
            <p:nvPr userDrawn="1"/>
          </p:nvSpPr>
          <p:spPr bwMode="auto">
            <a:xfrm>
              <a:off x="12940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8" name="Oval 347"/>
            <p:cNvSpPr>
              <a:spLocks noChangeAspect="1" noChangeArrowheads="1"/>
            </p:cNvSpPr>
            <p:nvPr userDrawn="1"/>
          </p:nvSpPr>
          <p:spPr bwMode="auto">
            <a:xfrm>
              <a:off x="140558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9" name="Oval 348"/>
            <p:cNvSpPr>
              <a:spLocks noChangeAspect="1" noChangeArrowheads="1"/>
            </p:cNvSpPr>
            <p:nvPr userDrawn="1"/>
          </p:nvSpPr>
          <p:spPr bwMode="auto">
            <a:xfrm>
              <a:off x="151867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0" name="Oval 349"/>
            <p:cNvSpPr>
              <a:spLocks noChangeAspect="1" noChangeArrowheads="1"/>
            </p:cNvSpPr>
            <p:nvPr userDrawn="1"/>
          </p:nvSpPr>
          <p:spPr bwMode="auto">
            <a:xfrm>
              <a:off x="163024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1" name="Oval 350"/>
            <p:cNvSpPr>
              <a:spLocks noChangeAspect="1" noChangeArrowheads="1"/>
            </p:cNvSpPr>
            <p:nvPr userDrawn="1"/>
          </p:nvSpPr>
          <p:spPr bwMode="auto">
            <a:xfrm>
              <a:off x="174333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2" name="Oval 351"/>
            <p:cNvSpPr>
              <a:spLocks noChangeAspect="1" noChangeArrowheads="1"/>
            </p:cNvSpPr>
            <p:nvPr userDrawn="1"/>
          </p:nvSpPr>
          <p:spPr bwMode="auto">
            <a:xfrm>
              <a:off x="185490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3" name="Oval 352"/>
            <p:cNvSpPr>
              <a:spLocks noChangeAspect="1" noChangeArrowheads="1"/>
            </p:cNvSpPr>
            <p:nvPr userDrawn="1"/>
          </p:nvSpPr>
          <p:spPr bwMode="auto">
            <a:xfrm>
              <a:off x="19679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4" name="Oval 353"/>
            <p:cNvSpPr>
              <a:spLocks noChangeAspect="1" noChangeArrowheads="1"/>
            </p:cNvSpPr>
            <p:nvPr userDrawn="1"/>
          </p:nvSpPr>
          <p:spPr bwMode="auto">
            <a:xfrm>
              <a:off x="207956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5" name="Oval 354"/>
            <p:cNvSpPr>
              <a:spLocks noChangeAspect="1" noChangeArrowheads="1"/>
            </p:cNvSpPr>
            <p:nvPr userDrawn="1"/>
          </p:nvSpPr>
          <p:spPr bwMode="auto">
            <a:xfrm>
              <a:off x="252888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6" name="Oval 355"/>
            <p:cNvSpPr>
              <a:spLocks noChangeAspect="1" noChangeArrowheads="1"/>
            </p:cNvSpPr>
            <p:nvPr userDrawn="1"/>
          </p:nvSpPr>
          <p:spPr bwMode="auto">
            <a:xfrm>
              <a:off x="3315949"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7" name="Oval 356"/>
            <p:cNvSpPr>
              <a:spLocks noChangeAspect="1" noChangeArrowheads="1"/>
            </p:cNvSpPr>
            <p:nvPr userDrawn="1"/>
          </p:nvSpPr>
          <p:spPr bwMode="auto">
            <a:xfrm>
              <a:off x="376526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8" name="Oval 357"/>
            <p:cNvSpPr>
              <a:spLocks noChangeAspect="1" noChangeArrowheads="1"/>
            </p:cNvSpPr>
            <p:nvPr userDrawn="1"/>
          </p:nvSpPr>
          <p:spPr bwMode="auto">
            <a:xfrm>
              <a:off x="443924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9" name="Oval 358"/>
            <p:cNvSpPr>
              <a:spLocks noChangeAspect="1" noChangeArrowheads="1"/>
            </p:cNvSpPr>
            <p:nvPr userDrawn="1"/>
          </p:nvSpPr>
          <p:spPr bwMode="auto">
            <a:xfrm>
              <a:off x="455233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0" name="Oval 359"/>
            <p:cNvSpPr>
              <a:spLocks noChangeAspect="1" noChangeArrowheads="1"/>
            </p:cNvSpPr>
            <p:nvPr userDrawn="1"/>
          </p:nvSpPr>
          <p:spPr bwMode="auto">
            <a:xfrm>
              <a:off x="4663908" y="2074514"/>
              <a:ext cx="85943" cy="85943"/>
            </a:xfrm>
            <a:prstGeom prst="ellipse">
              <a:avLst/>
            </a:prstGeom>
            <a:grpFill/>
            <a:ln>
              <a:noFill/>
            </a:ln>
            <a:effectLst/>
          </p:spPr>
          <p:txBody>
            <a:bodyPr wrap="none" anchor="ctr"/>
            <a:lstStyle/>
            <a:p>
              <a:pPr defTabSz="1218504">
                <a:defRPr/>
              </a:pPr>
              <a:endParaRPr lang="en-US" sz="2399" kern="0" dirty="0">
                <a:solidFill>
                  <a:srgbClr val="292929"/>
                </a:solidFill>
              </a:endParaRPr>
            </a:p>
          </p:txBody>
        </p:sp>
        <p:sp>
          <p:nvSpPr>
            <p:cNvPr id="1591" name="Oval 360"/>
            <p:cNvSpPr>
              <a:spLocks noChangeAspect="1" noChangeArrowheads="1"/>
            </p:cNvSpPr>
            <p:nvPr userDrawn="1"/>
          </p:nvSpPr>
          <p:spPr bwMode="auto">
            <a:xfrm>
              <a:off x="488856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2" name="Oval 361"/>
            <p:cNvSpPr>
              <a:spLocks noChangeAspect="1" noChangeArrowheads="1"/>
            </p:cNvSpPr>
            <p:nvPr userDrawn="1"/>
          </p:nvSpPr>
          <p:spPr bwMode="auto">
            <a:xfrm>
              <a:off x="500165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3" name="Oval 362"/>
            <p:cNvSpPr>
              <a:spLocks noChangeAspect="1" noChangeArrowheads="1"/>
            </p:cNvSpPr>
            <p:nvPr userDrawn="1"/>
          </p:nvSpPr>
          <p:spPr bwMode="auto">
            <a:xfrm>
              <a:off x="511322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4" name="Oval 363"/>
            <p:cNvSpPr>
              <a:spLocks noChangeAspect="1" noChangeArrowheads="1"/>
            </p:cNvSpPr>
            <p:nvPr userDrawn="1"/>
          </p:nvSpPr>
          <p:spPr bwMode="auto">
            <a:xfrm>
              <a:off x="5226311" y="2074514"/>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595" name="Oval 364"/>
            <p:cNvSpPr>
              <a:spLocks noChangeAspect="1" noChangeArrowheads="1"/>
            </p:cNvSpPr>
            <p:nvPr userDrawn="1"/>
          </p:nvSpPr>
          <p:spPr bwMode="auto">
            <a:xfrm>
              <a:off x="533788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6" name="Oval 365"/>
            <p:cNvSpPr>
              <a:spLocks noChangeAspect="1" noChangeArrowheads="1"/>
            </p:cNvSpPr>
            <p:nvPr userDrawn="1"/>
          </p:nvSpPr>
          <p:spPr bwMode="auto">
            <a:xfrm>
              <a:off x="545097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7" name="Oval 366"/>
            <p:cNvSpPr>
              <a:spLocks noChangeAspect="1" noChangeArrowheads="1"/>
            </p:cNvSpPr>
            <p:nvPr userDrawn="1"/>
          </p:nvSpPr>
          <p:spPr bwMode="auto">
            <a:xfrm>
              <a:off x="556254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8" name="Oval 367"/>
            <p:cNvSpPr>
              <a:spLocks noChangeAspect="1" noChangeArrowheads="1"/>
            </p:cNvSpPr>
            <p:nvPr userDrawn="1"/>
          </p:nvSpPr>
          <p:spPr bwMode="auto">
            <a:xfrm>
              <a:off x="567563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9" name="Oval 368"/>
            <p:cNvSpPr>
              <a:spLocks noChangeAspect="1" noChangeArrowheads="1"/>
            </p:cNvSpPr>
            <p:nvPr userDrawn="1"/>
          </p:nvSpPr>
          <p:spPr bwMode="auto">
            <a:xfrm>
              <a:off x="578720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0" name="Oval 369"/>
            <p:cNvSpPr>
              <a:spLocks noChangeAspect="1" noChangeArrowheads="1"/>
            </p:cNvSpPr>
            <p:nvPr userDrawn="1"/>
          </p:nvSpPr>
          <p:spPr bwMode="auto">
            <a:xfrm>
              <a:off x="590029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1" name="Oval 370"/>
            <p:cNvSpPr>
              <a:spLocks noChangeAspect="1" noChangeArrowheads="1"/>
            </p:cNvSpPr>
            <p:nvPr userDrawn="1"/>
          </p:nvSpPr>
          <p:spPr bwMode="auto">
            <a:xfrm>
              <a:off x="6013375"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2" name="Oval 371"/>
            <p:cNvSpPr>
              <a:spLocks noChangeAspect="1" noChangeArrowheads="1"/>
            </p:cNvSpPr>
            <p:nvPr userDrawn="1"/>
          </p:nvSpPr>
          <p:spPr bwMode="auto">
            <a:xfrm>
              <a:off x="612495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3" name="Oval 372"/>
            <p:cNvSpPr>
              <a:spLocks noChangeAspect="1" noChangeArrowheads="1"/>
            </p:cNvSpPr>
            <p:nvPr userDrawn="1"/>
          </p:nvSpPr>
          <p:spPr bwMode="auto">
            <a:xfrm>
              <a:off x="623803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4" name="Oval 373"/>
            <p:cNvSpPr>
              <a:spLocks noChangeAspect="1" noChangeArrowheads="1"/>
            </p:cNvSpPr>
            <p:nvPr userDrawn="1"/>
          </p:nvSpPr>
          <p:spPr bwMode="auto">
            <a:xfrm>
              <a:off x="634961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5" name="Oval 374"/>
            <p:cNvSpPr>
              <a:spLocks noChangeAspect="1" noChangeArrowheads="1"/>
            </p:cNvSpPr>
            <p:nvPr userDrawn="1"/>
          </p:nvSpPr>
          <p:spPr bwMode="auto">
            <a:xfrm>
              <a:off x="646269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6" name="Oval 375"/>
            <p:cNvSpPr>
              <a:spLocks noChangeAspect="1" noChangeArrowheads="1"/>
            </p:cNvSpPr>
            <p:nvPr userDrawn="1"/>
          </p:nvSpPr>
          <p:spPr bwMode="auto">
            <a:xfrm>
              <a:off x="657427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7" name="Oval 376"/>
            <p:cNvSpPr>
              <a:spLocks noChangeAspect="1" noChangeArrowheads="1"/>
            </p:cNvSpPr>
            <p:nvPr userDrawn="1"/>
          </p:nvSpPr>
          <p:spPr bwMode="auto">
            <a:xfrm>
              <a:off x="668735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8" name="Oval 377"/>
            <p:cNvSpPr>
              <a:spLocks noChangeAspect="1" noChangeArrowheads="1"/>
            </p:cNvSpPr>
            <p:nvPr userDrawn="1"/>
          </p:nvSpPr>
          <p:spPr bwMode="auto">
            <a:xfrm>
              <a:off x="67989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9" name="Oval 378"/>
            <p:cNvSpPr>
              <a:spLocks noChangeAspect="1" noChangeArrowheads="1"/>
            </p:cNvSpPr>
            <p:nvPr userDrawn="1"/>
          </p:nvSpPr>
          <p:spPr bwMode="auto">
            <a:xfrm>
              <a:off x="691201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0" name="Oval 379"/>
            <p:cNvSpPr>
              <a:spLocks noChangeAspect="1" noChangeArrowheads="1"/>
            </p:cNvSpPr>
            <p:nvPr userDrawn="1"/>
          </p:nvSpPr>
          <p:spPr bwMode="auto">
            <a:xfrm>
              <a:off x="702359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1" name="Oval 380"/>
            <p:cNvSpPr>
              <a:spLocks noChangeAspect="1" noChangeArrowheads="1"/>
            </p:cNvSpPr>
            <p:nvPr userDrawn="1"/>
          </p:nvSpPr>
          <p:spPr bwMode="auto">
            <a:xfrm>
              <a:off x="713667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2" name="Oval 381"/>
            <p:cNvSpPr>
              <a:spLocks noChangeAspect="1" noChangeArrowheads="1"/>
            </p:cNvSpPr>
            <p:nvPr userDrawn="1"/>
          </p:nvSpPr>
          <p:spPr bwMode="auto">
            <a:xfrm>
              <a:off x="724825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3" name="Oval 382"/>
            <p:cNvSpPr>
              <a:spLocks noChangeAspect="1" noChangeArrowheads="1"/>
            </p:cNvSpPr>
            <p:nvPr userDrawn="1"/>
          </p:nvSpPr>
          <p:spPr bwMode="auto">
            <a:xfrm>
              <a:off x="736133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4" name="Oval 383"/>
            <p:cNvSpPr>
              <a:spLocks noChangeAspect="1" noChangeArrowheads="1"/>
            </p:cNvSpPr>
            <p:nvPr userDrawn="1"/>
          </p:nvSpPr>
          <p:spPr bwMode="auto">
            <a:xfrm>
              <a:off x="74729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5" name="Oval 384"/>
            <p:cNvSpPr>
              <a:spLocks noChangeAspect="1" noChangeArrowheads="1"/>
            </p:cNvSpPr>
            <p:nvPr userDrawn="1"/>
          </p:nvSpPr>
          <p:spPr bwMode="auto">
            <a:xfrm>
              <a:off x="758599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6" name="Oval 385"/>
            <p:cNvSpPr>
              <a:spLocks noChangeAspect="1" noChangeArrowheads="1"/>
            </p:cNvSpPr>
            <p:nvPr userDrawn="1"/>
          </p:nvSpPr>
          <p:spPr bwMode="auto">
            <a:xfrm>
              <a:off x="769757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7" name="Oval 386"/>
            <p:cNvSpPr>
              <a:spLocks noChangeAspect="1" noChangeArrowheads="1"/>
            </p:cNvSpPr>
            <p:nvPr userDrawn="1"/>
          </p:nvSpPr>
          <p:spPr bwMode="auto">
            <a:xfrm>
              <a:off x="781065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8" name="Oval 387"/>
            <p:cNvSpPr>
              <a:spLocks noChangeAspect="1" noChangeArrowheads="1"/>
            </p:cNvSpPr>
            <p:nvPr userDrawn="1"/>
          </p:nvSpPr>
          <p:spPr bwMode="auto">
            <a:xfrm>
              <a:off x="792222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9" name="Oval 388"/>
            <p:cNvSpPr>
              <a:spLocks noChangeAspect="1" noChangeArrowheads="1"/>
            </p:cNvSpPr>
            <p:nvPr userDrawn="1"/>
          </p:nvSpPr>
          <p:spPr bwMode="auto">
            <a:xfrm>
              <a:off x="803531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0" name="Oval 389"/>
            <p:cNvSpPr>
              <a:spLocks noChangeAspect="1" noChangeArrowheads="1"/>
            </p:cNvSpPr>
            <p:nvPr userDrawn="1"/>
          </p:nvSpPr>
          <p:spPr bwMode="auto">
            <a:xfrm>
              <a:off x="81468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1" name="Oval 390"/>
            <p:cNvSpPr>
              <a:spLocks noChangeAspect="1" noChangeArrowheads="1"/>
            </p:cNvSpPr>
            <p:nvPr userDrawn="1"/>
          </p:nvSpPr>
          <p:spPr bwMode="auto">
            <a:xfrm>
              <a:off x="825997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2" name="Oval 391"/>
            <p:cNvSpPr>
              <a:spLocks noChangeAspect="1" noChangeArrowheads="1"/>
            </p:cNvSpPr>
            <p:nvPr userDrawn="1"/>
          </p:nvSpPr>
          <p:spPr bwMode="auto">
            <a:xfrm>
              <a:off x="837154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3" name="Oval 392"/>
            <p:cNvSpPr>
              <a:spLocks noChangeAspect="1" noChangeArrowheads="1"/>
            </p:cNvSpPr>
            <p:nvPr userDrawn="1"/>
          </p:nvSpPr>
          <p:spPr bwMode="auto">
            <a:xfrm>
              <a:off x="39537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4" name="Oval 393"/>
            <p:cNvSpPr>
              <a:spLocks noChangeAspect="1" noChangeArrowheads="1"/>
            </p:cNvSpPr>
            <p:nvPr userDrawn="1"/>
          </p:nvSpPr>
          <p:spPr bwMode="auto">
            <a:xfrm>
              <a:off x="50694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5" name="Oval 394"/>
            <p:cNvSpPr>
              <a:spLocks noChangeAspect="1" noChangeArrowheads="1"/>
            </p:cNvSpPr>
            <p:nvPr userDrawn="1"/>
          </p:nvSpPr>
          <p:spPr bwMode="auto">
            <a:xfrm>
              <a:off x="6200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6" name="Oval 395"/>
            <p:cNvSpPr>
              <a:spLocks noChangeAspect="1" noChangeArrowheads="1"/>
            </p:cNvSpPr>
            <p:nvPr userDrawn="1"/>
          </p:nvSpPr>
          <p:spPr bwMode="auto">
            <a:xfrm>
              <a:off x="73160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7" name="Oval 396"/>
            <p:cNvSpPr>
              <a:spLocks noChangeAspect="1" noChangeArrowheads="1"/>
            </p:cNvSpPr>
            <p:nvPr userDrawn="1"/>
          </p:nvSpPr>
          <p:spPr bwMode="auto">
            <a:xfrm>
              <a:off x="118092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8" name="Oval 397"/>
            <p:cNvSpPr>
              <a:spLocks noChangeAspect="1" noChangeArrowheads="1"/>
            </p:cNvSpPr>
            <p:nvPr userDrawn="1"/>
          </p:nvSpPr>
          <p:spPr bwMode="auto">
            <a:xfrm>
              <a:off x="12940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9" name="Oval 398"/>
            <p:cNvSpPr>
              <a:spLocks noChangeAspect="1" noChangeArrowheads="1"/>
            </p:cNvSpPr>
            <p:nvPr userDrawn="1"/>
          </p:nvSpPr>
          <p:spPr bwMode="auto">
            <a:xfrm>
              <a:off x="140558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0" name="Oval 399"/>
            <p:cNvSpPr>
              <a:spLocks noChangeAspect="1" noChangeArrowheads="1"/>
            </p:cNvSpPr>
            <p:nvPr userDrawn="1"/>
          </p:nvSpPr>
          <p:spPr bwMode="auto">
            <a:xfrm>
              <a:off x="151867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1" name="Oval 400"/>
            <p:cNvSpPr>
              <a:spLocks noChangeAspect="1" noChangeArrowheads="1"/>
            </p:cNvSpPr>
            <p:nvPr userDrawn="1"/>
          </p:nvSpPr>
          <p:spPr bwMode="auto">
            <a:xfrm>
              <a:off x="163024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2" name="Oval 401"/>
            <p:cNvSpPr>
              <a:spLocks noChangeAspect="1" noChangeArrowheads="1"/>
            </p:cNvSpPr>
            <p:nvPr userDrawn="1"/>
          </p:nvSpPr>
          <p:spPr bwMode="auto">
            <a:xfrm>
              <a:off x="174333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3" name="Oval 402"/>
            <p:cNvSpPr>
              <a:spLocks noChangeAspect="1" noChangeArrowheads="1"/>
            </p:cNvSpPr>
            <p:nvPr userDrawn="1"/>
          </p:nvSpPr>
          <p:spPr bwMode="auto">
            <a:xfrm>
              <a:off x="185490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4" name="Oval 403"/>
            <p:cNvSpPr>
              <a:spLocks noChangeAspect="1" noChangeArrowheads="1"/>
            </p:cNvSpPr>
            <p:nvPr userDrawn="1"/>
          </p:nvSpPr>
          <p:spPr bwMode="auto">
            <a:xfrm>
              <a:off x="19679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5" name="Oval 404"/>
            <p:cNvSpPr>
              <a:spLocks noChangeAspect="1" noChangeArrowheads="1"/>
            </p:cNvSpPr>
            <p:nvPr userDrawn="1"/>
          </p:nvSpPr>
          <p:spPr bwMode="auto">
            <a:xfrm>
              <a:off x="207956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6" name="Oval 405"/>
            <p:cNvSpPr>
              <a:spLocks noChangeAspect="1" noChangeArrowheads="1"/>
            </p:cNvSpPr>
            <p:nvPr userDrawn="1"/>
          </p:nvSpPr>
          <p:spPr bwMode="auto">
            <a:xfrm>
              <a:off x="252888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7" name="Oval 406"/>
            <p:cNvSpPr>
              <a:spLocks noChangeAspect="1" noChangeArrowheads="1"/>
            </p:cNvSpPr>
            <p:nvPr userDrawn="1"/>
          </p:nvSpPr>
          <p:spPr bwMode="auto">
            <a:xfrm>
              <a:off x="2641969"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8" name="Oval 407"/>
            <p:cNvSpPr>
              <a:spLocks noChangeAspect="1" noChangeArrowheads="1"/>
            </p:cNvSpPr>
            <p:nvPr userDrawn="1"/>
          </p:nvSpPr>
          <p:spPr bwMode="auto">
            <a:xfrm>
              <a:off x="275354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9" name="Oval 408"/>
            <p:cNvSpPr>
              <a:spLocks noChangeAspect="1" noChangeArrowheads="1"/>
            </p:cNvSpPr>
            <p:nvPr userDrawn="1"/>
          </p:nvSpPr>
          <p:spPr bwMode="auto">
            <a:xfrm>
              <a:off x="4214589" y="2178551"/>
              <a:ext cx="85943" cy="85944"/>
            </a:xfrm>
            <a:prstGeom prst="ellipse">
              <a:avLst/>
            </a:prstGeom>
            <a:grpFill/>
            <a:ln>
              <a:noFill/>
            </a:ln>
            <a:effectLst/>
          </p:spPr>
          <p:txBody>
            <a:bodyPr wrap="none" anchor="ctr"/>
            <a:lstStyle/>
            <a:p>
              <a:pPr defTabSz="1218504">
                <a:defRPr/>
              </a:pPr>
              <a:endParaRPr lang="en-US" sz="2399" kern="0" dirty="0">
                <a:solidFill>
                  <a:srgbClr val="292929"/>
                </a:solidFill>
              </a:endParaRPr>
            </a:p>
          </p:txBody>
        </p:sp>
        <p:sp>
          <p:nvSpPr>
            <p:cNvPr id="1640" name="Oval 409"/>
            <p:cNvSpPr>
              <a:spLocks noChangeAspect="1" noChangeArrowheads="1"/>
            </p:cNvSpPr>
            <p:nvPr userDrawn="1"/>
          </p:nvSpPr>
          <p:spPr bwMode="auto">
            <a:xfrm>
              <a:off x="443924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1" name="Oval 410"/>
            <p:cNvSpPr>
              <a:spLocks noChangeAspect="1" noChangeArrowheads="1"/>
            </p:cNvSpPr>
            <p:nvPr userDrawn="1"/>
          </p:nvSpPr>
          <p:spPr bwMode="auto">
            <a:xfrm>
              <a:off x="455233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2" name="Oval 411"/>
            <p:cNvSpPr>
              <a:spLocks noChangeAspect="1" noChangeArrowheads="1"/>
            </p:cNvSpPr>
            <p:nvPr userDrawn="1"/>
          </p:nvSpPr>
          <p:spPr bwMode="auto">
            <a:xfrm>
              <a:off x="466390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3" name="Oval 412"/>
            <p:cNvSpPr>
              <a:spLocks noChangeAspect="1" noChangeArrowheads="1"/>
            </p:cNvSpPr>
            <p:nvPr userDrawn="1"/>
          </p:nvSpPr>
          <p:spPr bwMode="auto">
            <a:xfrm>
              <a:off x="488856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4" name="Oval 413"/>
            <p:cNvSpPr>
              <a:spLocks noChangeAspect="1" noChangeArrowheads="1"/>
            </p:cNvSpPr>
            <p:nvPr userDrawn="1"/>
          </p:nvSpPr>
          <p:spPr bwMode="auto">
            <a:xfrm>
              <a:off x="500165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5" name="Oval 414"/>
            <p:cNvSpPr>
              <a:spLocks noChangeAspect="1" noChangeArrowheads="1"/>
            </p:cNvSpPr>
            <p:nvPr userDrawn="1"/>
          </p:nvSpPr>
          <p:spPr bwMode="auto">
            <a:xfrm>
              <a:off x="511322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6" name="Oval 415"/>
            <p:cNvSpPr>
              <a:spLocks noChangeAspect="1" noChangeArrowheads="1"/>
            </p:cNvSpPr>
            <p:nvPr userDrawn="1"/>
          </p:nvSpPr>
          <p:spPr bwMode="auto">
            <a:xfrm>
              <a:off x="522631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7" name="Oval 416"/>
            <p:cNvSpPr>
              <a:spLocks noChangeAspect="1" noChangeArrowheads="1"/>
            </p:cNvSpPr>
            <p:nvPr userDrawn="1"/>
          </p:nvSpPr>
          <p:spPr bwMode="auto">
            <a:xfrm>
              <a:off x="533788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8" name="Oval 417"/>
            <p:cNvSpPr>
              <a:spLocks noChangeAspect="1" noChangeArrowheads="1"/>
            </p:cNvSpPr>
            <p:nvPr userDrawn="1"/>
          </p:nvSpPr>
          <p:spPr bwMode="auto">
            <a:xfrm>
              <a:off x="545097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9" name="Oval 418"/>
            <p:cNvSpPr>
              <a:spLocks noChangeAspect="1" noChangeArrowheads="1"/>
            </p:cNvSpPr>
            <p:nvPr userDrawn="1"/>
          </p:nvSpPr>
          <p:spPr bwMode="auto">
            <a:xfrm>
              <a:off x="556254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0" name="Oval 419"/>
            <p:cNvSpPr>
              <a:spLocks noChangeAspect="1" noChangeArrowheads="1"/>
            </p:cNvSpPr>
            <p:nvPr userDrawn="1"/>
          </p:nvSpPr>
          <p:spPr bwMode="auto">
            <a:xfrm>
              <a:off x="567563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1" name="Oval 420"/>
            <p:cNvSpPr>
              <a:spLocks noChangeAspect="1" noChangeArrowheads="1"/>
            </p:cNvSpPr>
            <p:nvPr userDrawn="1"/>
          </p:nvSpPr>
          <p:spPr bwMode="auto">
            <a:xfrm>
              <a:off x="578720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2" name="Oval 421"/>
            <p:cNvSpPr>
              <a:spLocks noChangeAspect="1" noChangeArrowheads="1"/>
            </p:cNvSpPr>
            <p:nvPr userDrawn="1"/>
          </p:nvSpPr>
          <p:spPr bwMode="auto">
            <a:xfrm>
              <a:off x="590029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3" name="Oval 422"/>
            <p:cNvSpPr>
              <a:spLocks noChangeAspect="1" noChangeArrowheads="1"/>
            </p:cNvSpPr>
            <p:nvPr userDrawn="1"/>
          </p:nvSpPr>
          <p:spPr bwMode="auto">
            <a:xfrm>
              <a:off x="601337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4" name="Oval 423"/>
            <p:cNvSpPr>
              <a:spLocks noChangeAspect="1" noChangeArrowheads="1"/>
            </p:cNvSpPr>
            <p:nvPr userDrawn="1"/>
          </p:nvSpPr>
          <p:spPr bwMode="auto">
            <a:xfrm>
              <a:off x="612495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5" name="Oval 424"/>
            <p:cNvSpPr>
              <a:spLocks noChangeAspect="1" noChangeArrowheads="1"/>
            </p:cNvSpPr>
            <p:nvPr userDrawn="1"/>
          </p:nvSpPr>
          <p:spPr bwMode="auto">
            <a:xfrm>
              <a:off x="623803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6" name="Oval 425"/>
            <p:cNvSpPr>
              <a:spLocks noChangeAspect="1" noChangeArrowheads="1"/>
            </p:cNvSpPr>
            <p:nvPr userDrawn="1"/>
          </p:nvSpPr>
          <p:spPr bwMode="auto">
            <a:xfrm>
              <a:off x="634961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7" name="Oval 426"/>
            <p:cNvSpPr>
              <a:spLocks noChangeAspect="1" noChangeArrowheads="1"/>
            </p:cNvSpPr>
            <p:nvPr userDrawn="1"/>
          </p:nvSpPr>
          <p:spPr bwMode="auto">
            <a:xfrm>
              <a:off x="646269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8" name="Oval 427"/>
            <p:cNvSpPr>
              <a:spLocks noChangeAspect="1" noChangeArrowheads="1"/>
            </p:cNvSpPr>
            <p:nvPr userDrawn="1"/>
          </p:nvSpPr>
          <p:spPr bwMode="auto">
            <a:xfrm>
              <a:off x="657427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9" name="Oval 428"/>
            <p:cNvSpPr>
              <a:spLocks noChangeAspect="1" noChangeArrowheads="1"/>
            </p:cNvSpPr>
            <p:nvPr userDrawn="1"/>
          </p:nvSpPr>
          <p:spPr bwMode="auto">
            <a:xfrm>
              <a:off x="668735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0" name="Oval 429"/>
            <p:cNvSpPr>
              <a:spLocks noChangeAspect="1" noChangeArrowheads="1"/>
            </p:cNvSpPr>
            <p:nvPr userDrawn="1"/>
          </p:nvSpPr>
          <p:spPr bwMode="auto">
            <a:xfrm>
              <a:off x="67989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1" name="Oval 430"/>
            <p:cNvSpPr>
              <a:spLocks noChangeAspect="1" noChangeArrowheads="1"/>
            </p:cNvSpPr>
            <p:nvPr userDrawn="1"/>
          </p:nvSpPr>
          <p:spPr bwMode="auto">
            <a:xfrm>
              <a:off x="691201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2" name="Oval 431"/>
            <p:cNvSpPr>
              <a:spLocks noChangeAspect="1" noChangeArrowheads="1"/>
            </p:cNvSpPr>
            <p:nvPr userDrawn="1"/>
          </p:nvSpPr>
          <p:spPr bwMode="auto">
            <a:xfrm>
              <a:off x="702359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3" name="Oval 432"/>
            <p:cNvSpPr>
              <a:spLocks noChangeAspect="1" noChangeArrowheads="1"/>
            </p:cNvSpPr>
            <p:nvPr userDrawn="1"/>
          </p:nvSpPr>
          <p:spPr bwMode="auto">
            <a:xfrm>
              <a:off x="713667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4" name="Oval 433"/>
            <p:cNvSpPr>
              <a:spLocks noChangeAspect="1" noChangeArrowheads="1"/>
            </p:cNvSpPr>
            <p:nvPr userDrawn="1"/>
          </p:nvSpPr>
          <p:spPr bwMode="auto">
            <a:xfrm>
              <a:off x="724825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5" name="Oval 434"/>
            <p:cNvSpPr>
              <a:spLocks noChangeAspect="1" noChangeArrowheads="1"/>
            </p:cNvSpPr>
            <p:nvPr userDrawn="1"/>
          </p:nvSpPr>
          <p:spPr bwMode="auto">
            <a:xfrm>
              <a:off x="736133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6" name="Oval 435"/>
            <p:cNvSpPr>
              <a:spLocks noChangeAspect="1" noChangeArrowheads="1"/>
            </p:cNvSpPr>
            <p:nvPr userDrawn="1"/>
          </p:nvSpPr>
          <p:spPr bwMode="auto">
            <a:xfrm>
              <a:off x="74729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7" name="Oval 436"/>
            <p:cNvSpPr>
              <a:spLocks noChangeAspect="1" noChangeArrowheads="1"/>
            </p:cNvSpPr>
            <p:nvPr userDrawn="1"/>
          </p:nvSpPr>
          <p:spPr bwMode="auto">
            <a:xfrm>
              <a:off x="758599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8" name="Oval 437"/>
            <p:cNvSpPr>
              <a:spLocks noChangeAspect="1" noChangeArrowheads="1"/>
            </p:cNvSpPr>
            <p:nvPr userDrawn="1"/>
          </p:nvSpPr>
          <p:spPr bwMode="auto">
            <a:xfrm>
              <a:off x="803531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9" name="Oval 438"/>
            <p:cNvSpPr>
              <a:spLocks noChangeAspect="1" noChangeArrowheads="1"/>
            </p:cNvSpPr>
            <p:nvPr userDrawn="1"/>
          </p:nvSpPr>
          <p:spPr bwMode="auto">
            <a:xfrm>
              <a:off x="81468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0" name="Oval 439"/>
            <p:cNvSpPr>
              <a:spLocks noChangeAspect="1" noChangeArrowheads="1"/>
            </p:cNvSpPr>
            <p:nvPr userDrawn="1"/>
          </p:nvSpPr>
          <p:spPr bwMode="auto">
            <a:xfrm>
              <a:off x="50694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1" name="Oval 440"/>
            <p:cNvSpPr>
              <a:spLocks noChangeAspect="1" noChangeArrowheads="1"/>
            </p:cNvSpPr>
            <p:nvPr userDrawn="1"/>
          </p:nvSpPr>
          <p:spPr bwMode="auto">
            <a:xfrm>
              <a:off x="6200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2" name="Oval 441"/>
            <p:cNvSpPr>
              <a:spLocks noChangeAspect="1" noChangeArrowheads="1"/>
            </p:cNvSpPr>
            <p:nvPr userDrawn="1"/>
          </p:nvSpPr>
          <p:spPr bwMode="auto">
            <a:xfrm>
              <a:off x="73160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3" name="Oval 442"/>
            <p:cNvSpPr>
              <a:spLocks noChangeAspect="1" noChangeArrowheads="1"/>
            </p:cNvSpPr>
            <p:nvPr userDrawn="1"/>
          </p:nvSpPr>
          <p:spPr bwMode="auto">
            <a:xfrm>
              <a:off x="118092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4" name="Oval 443"/>
            <p:cNvSpPr>
              <a:spLocks noChangeAspect="1" noChangeArrowheads="1"/>
            </p:cNvSpPr>
            <p:nvPr userDrawn="1"/>
          </p:nvSpPr>
          <p:spPr bwMode="auto">
            <a:xfrm>
              <a:off x="12940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5" name="Oval 444"/>
            <p:cNvSpPr>
              <a:spLocks noChangeAspect="1" noChangeArrowheads="1"/>
            </p:cNvSpPr>
            <p:nvPr userDrawn="1"/>
          </p:nvSpPr>
          <p:spPr bwMode="auto">
            <a:xfrm>
              <a:off x="140558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6" name="Oval 445"/>
            <p:cNvSpPr>
              <a:spLocks noChangeAspect="1" noChangeArrowheads="1"/>
            </p:cNvSpPr>
            <p:nvPr userDrawn="1"/>
          </p:nvSpPr>
          <p:spPr bwMode="auto">
            <a:xfrm>
              <a:off x="151867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7" name="Oval 446"/>
            <p:cNvSpPr>
              <a:spLocks noChangeAspect="1" noChangeArrowheads="1"/>
            </p:cNvSpPr>
            <p:nvPr userDrawn="1"/>
          </p:nvSpPr>
          <p:spPr bwMode="auto">
            <a:xfrm>
              <a:off x="163024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8" name="Oval 447"/>
            <p:cNvSpPr>
              <a:spLocks noChangeAspect="1" noChangeArrowheads="1"/>
            </p:cNvSpPr>
            <p:nvPr userDrawn="1"/>
          </p:nvSpPr>
          <p:spPr bwMode="auto">
            <a:xfrm>
              <a:off x="174333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9" name="Oval 448"/>
            <p:cNvSpPr>
              <a:spLocks noChangeAspect="1" noChangeArrowheads="1"/>
            </p:cNvSpPr>
            <p:nvPr userDrawn="1"/>
          </p:nvSpPr>
          <p:spPr bwMode="auto">
            <a:xfrm>
              <a:off x="185490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0" name="Oval 449"/>
            <p:cNvSpPr>
              <a:spLocks noChangeAspect="1" noChangeArrowheads="1"/>
            </p:cNvSpPr>
            <p:nvPr userDrawn="1"/>
          </p:nvSpPr>
          <p:spPr bwMode="auto">
            <a:xfrm>
              <a:off x="19679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1" name="Oval 450"/>
            <p:cNvSpPr>
              <a:spLocks noChangeAspect="1" noChangeArrowheads="1"/>
            </p:cNvSpPr>
            <p:nvPr userDrawn="1"/>
          </p:nvSpPr>
          <p:spPr bwMode="auto">
            <a:xfrm>
              <a:off x="207956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2" name="Oval 451"/>
            <p:cNvSpPr>
              <a:spLocks noChangeAspect="1" noChangeArrowheads="1"/>
            </p:cNvSpPr>
            <p:nvPr userDrawn="1"/>
          </p:nvSpPr>
          <p:spPr bwMode="auto">
            <a:xfrm>
              <a:off x="219265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3" name="Oval 452"/>
            <p:cNvSpPr>
              <a:spLocks noChangeAspect="1" noChangeArrowheads="1"/>
            </p:cNvSpPr>
            <p:nvPr userDrawn="1"/>
          </p:nvSpPr>
          <p:spPr bwMode="auto">
            <a:xfrm>
              <a:off x="252888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4" name="Oval 453"/>
            <p:cNvSpPr>
              <a:spLocks noChangeAspect="1" noChangeArrowheads="1"/>
            </p:cNvSpPr>
            <p:nvPr userDrawn="1"/>
          </p:nvSpPr>
          <p:spPr bwMode="auto">
            <a:xfrm>
              <a:off x="2641969"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5" name="Oval 454"/>
            <p:cNvSpPr>
              <a:spLocks noChangeAspect="1" noChangeArrowheads="1"/>
            </p:cNvSpPr>
            <p:nvPr userDrawn="1"/>
          </p:nvSpPr>
          <p:spPr bwMode="auto">
            <a:xfrm>
              <a:off x="275354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6" name="Oval 455"/>
            <p:cNvSpPr>
              <a:spLocks noChangeAspect="1" noChangeArrowheads="1"/>
            </p:cNvSpPr>
            <p:nvPr userDrawn="1"/>
          </p:nvSpPr>
          <p:spPr bwMode="auto">
            <a:xfrm>
              <a:off x="286663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7" name="Oval 456"/>
            <p:cNvSpPr>
              <a:spLocks noChangeAspect="1" noChangeArrowheads="1"/>
            </p:cNvSpPr>
            <p:nvPr userDrawn="1"/>
          </p:nvSpPr>
          <p:spPr bwMode="auto">
            <a:xfrm>
              <a:off x="4214589"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8" name="Oval 457"/>
            <p:cNvSpPr>
              <a:spLocks noChangeAspect="1" noChangeArrowheads="1"/>
            </p:cNvSpPr>
            <p:nvPr userDrawn="1"/>
          </p:nvSpPr>
          <p:spPr bwMode="auto">
            <a:xfrm>
              <a:off x="455233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9" name="Oval 458"/>
            <p:cNvSpPr>
              <a:spLocks noChangeAspect="1" noChangeArrowheads="1"/>
            </p:cNvSpPr>
            <p:nvPr userDrawn="1"/>
          </p:nvSpPr>
          <p:spPr bwMode="auto">
            <a:xfrm>
              <a:off x="4888568"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0" name="Oval 459"/>
            <p:cNvSpPr>
              <a:spLocks noChangeAspect="1" noChangeArrowheads="1"/>
            </p:cNvSpPr>
            <p:nvPr userDrawn="1"/>
          </p:nvSpPr>
          <p:spPr bwMode="auto">
            <a:xfrm>
              <a:off x="500165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1" name="Oval 460"/>
            <p:cNvSpPr>
              <a:spLocks noChangeAspect="1" noChangeArrowheads="1"/>
            </p:cNvSpPr>
            <p:nvPr userDrawn="1"/>
          </p:nvSpPr>
          <p:spPr bwMode="auto">
            <a:xfrm>
              <a:off x="511322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2" name="Oval 461"/>
            <p:cNvSpPr>
              <a:spLocks noChangeAspect="1" noChangeArrowheads="1"/>
            </p:cNvSpPr>
            <p:nvPr userDrawn="1"/>
          </p:nvSpPr>
          <p:spPr bwMode="auto">
            <a:xfrm>
              <a:off x="522631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3" name="Oval 462"/>
            <p:cNvSpPr>
              <a:spLocks noChangeAspect="1" noChangeArrowheads="1"/>
            </p:cNvSpPr>
            <p:nvPr userDrawn="1"/>
          </p:nvSpPr>
          <p:spPr bwMode="auto">
            <a:xfrm>
              <a:off x="533788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4" name="Oval 463"/>
            <p:cNvSpPr>
              <a:spLocks noChangeAspect="1" noChangeArrowheads="1"/>
            </p:cNvSpPr>
            <p:nvPr userDrawn="1"/>
          </p:nvSpPr>
          <p:spPr bwMode="auto">
            <a:xfrm>
              <a:off x="545097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5" name="Oval 464"/>
            <p:cNvSpPr>
              <a:spLocks noChangeAspect="1" noChangeArrowheads="1"/>
            </p:cNvSpPr>
            <p:nvPr userDrawn="1"/>
          </p:nvSpPr>
          <p:spPr bwMode="auto">
            <a:xfrm>
              <a:off x="556254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6" name="Oval 465"/>
            <p:cNvSpPr>
              <a:spLocks noChangeAspect="1" noChangeArrowheads="1"/>
            </p:cNvSpPr>
            <p:nvPr userDrawn="1"/>
          </p:nvSpPr>
          <p:spPr bwMode="auto">
            <a:xfrm>
              <a:off x="567563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7" name="Oval 466"/>
            <p:cNvSpPr>
              <a:spLocks noChangeAspect="1" noChangeArrowheads="1"/>
            </p:cNvSpPr>
            <p:nvPr userDrawn="1"/>
          </p:nvSpPr>
          <p:spPr bwMode="auto">
            <a:xfrm>
              <a:off x="578720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8" name="Oval 467"/>
            <p:cNvSpPr>
              <a:spLocks noChangeAspect="1" noChangeArrowheads="1"/>
            </p:cNvSpPr>
            <p:nvPr userDrawn="1"/>
          </p:nvSpPr>
          <p:spPr bwMode="auto">
            <a:xfrm>
              <a:off x="590029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9" name="Oval 468"/>
            <p:cNvSpPr>
              <a:spLocks noChangeAspect="1" noChangeArrowheads="1"/>
            </p:cNvSpPr>
            <p:nvPr userDrawn="1"/>
          </p:nvSpPr>
          <p:spPr bwMode="auto">
            <a:xfrm>
              <a:off x="601337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0" name="Oval 469"/>
            <p:cNvSpPr>
              <a:spLocks noChangeAspect="1" noChangeArrowheads="1"/>
            </p:cNvSpPr>
            <p:nvPr userDrawn="1"/>
          </p:nvSpPr>
          <p:spPr bwMode="auto">
            <a:xfrm>
              <a:off x="612495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1" name="Oval 470"/>
            <p:cNvSpPr>
              <a:spLocks noChangeAspect="1" noChangeArrowheads="1"/>
            </p:cNvSpPr>
            <p:nvPr userDrawn="1"/>
          </p:nvSpPr>
          <p:spPr bwMode="auto">
            <a:xfrm>
              <a:off x="623803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2" name="Oval 471"/>
            <p:cNvSpPr>
              <a:spLocks noChangeAspect="1" noChangeArrowheads="1"/>
            </p:cNvSpPr>
            <p:nvPr userDrawn="1"/>
          </p:nvSpPr>
          <p:spPr bwMode="auto">
            <a:xfrm>
              <a:off x="634961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3" name="Oval 472"/>
            <p:cNvSpPr>
              <a:spLocks noChangeAspect="1" noChangeArrowheads="1"/>
            </p:cNvSpPr>
            <p:nvPr userDrawn="1"/>
          </p:nvSpPr>
          <p:spPr bwMode="auto">
            <a:xfrm>
              <a:off x="646269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4" name="Oval 473"/>
            <p:cNvSpPr>
              <a:spLocks noChangeAspect="1" noChangeArrowheads="1"/>
            </p:cNvSpPr>
            <p:nvPr userDrawn="1"/>
          </p:nvSpPr>
          <p:spPr bwMode="auto">
            <a:xfrm>
              <a:off x="657427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5" name="Oval 474"/>
            <p:cNvSpPr>
              <a:spLocks noChangeAspect="1" noChangeArrowheads="1"/>
            </p:cNvSpPr>
            <p:nvPr userDrawn="1"/>
          </p:nvSpPr>
          <p:spPr bwMode="auto">
            <a:xfrm>
              <a:off x="668735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6" name="Oval 475"/>
            <p:cNvSpPr>
              <a:spLocks noChangeAspect="1" noChangeArrowheads="1"/>
            </p:cNvSpPr>
            <p:nvPr userDrawn="1"/>
          </p:nvSpPr>
          <p:spPr bwMode="auto">
            <a:xfrm>
              <a:off x="679893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7" name="Oval 476"/>
            <p:cNvSpPr>
              <a:spLocks noChangeAspect="1" noChangeArrowheads="1"/>
            </p:cNvSpPr>
            <p:nvPr userDrawn="1"/>
          </p:nvSpPr>
          <p:spPr bwMode="auto">
            <a:xfrm>
              <a:off x="691201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8" name="Oval 477"/>
            <p:cNvSpPr>
              <a:spLocks noChangeAspect="1" noChangeArrowheads="1"/>
            </p:cNvSpPr>
            <p:nvPr userDrawn="1"/>
          </p:nvSpPr>
          <p:spPr bwMode="auto">
            <a:xfrm>
              <a:off x="702359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9" name="Oval 478"/>
            <p:cNvSpPr>
              <a:spLocks noChangeAspect="1" noChangeArrowheads="1"/>
            </p:cNvSpPr>
            <p:nvPr userDrawn="1"/>
          </p:nvSpPr>
          <p:spPr bwMode="auto">
            <a:xfrm>
              <a:off x="713667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0" name="Oval 479"/>
            <p:cNvSpPr>
              <a:spLocks noChangeAspect="1" noChangeArrowheads="1"/>
            </p:cNvSpPr>
            <p:nvPr userDrawn="1"/>
          </p:nvSpPr>
          <p:spPr bwMode="auto">
            <a:xfrm>
              <a:off x="724825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1" name="Oval 480"/>
            <p:cNvSpPr>
              <a:spLocks noChangeAspect="1" noChangeArrowheads="1"/>
            </p:cNvSpPr>
            <p:nvPr userDrawn="1"/>
          </p:nvSpPr>
          <p:spPr bwMode="auto">
            <a:xfrm>
              <a:off x="736133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2" name="Oval 481"/>
            <p:cNvSpPr>
              <a:spLocks noChangeAspect="1" noChangeArrowheads="1"/>
            </p:cNvSpPr>
            <p:nvPr userDrawn="1"/>
          </p:nvSpPr>
          <p:spPr bwMode="auto">
            <a:xfrm>
              <a:off x="74729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3" name="Oval 482"/>
            <p:cNvSpPr>
              <a:spLocks noChangeAspect="1" noChangeArrowheads="1"/>
            </p:cNvSpPr>
            <p:nvPr userDrawn="1"/>
          </p:nvSpPr>
          <p:spPr bwMode="auto">
            <a:xfrm>
              <a:off x="803531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4" name="Oval 483"/>
            <p:cNvSpPr>
              <a:spLocks noChangeAspect="1" noChangeArrowheads="1"/>
            </p:cNvSpPr>
            <p:nvPr userDrawn="1"/>
          </p:nvSpPr>
          <p:spPr bwMode="auto">
            <a:xfrm>
              <a:off x="81468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5" name="Oval 484"/>
            <p:cNvSpPr>
              <a:spLocks noChangeAspect="1" noChangeArrowheads="1"/>
            </p:cNvSpPr>
            <p:nvPr userDrawn="1"/>
          </p:nvSpPr>
          <p:spPr bwMode="auto">
            <a:xfrm>
              <a:off x="50694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6" name="Oval 485"/>
            <p:cNvSpPr>
              <a:spLocks noChangeAspect="1" noChangeArrowheads="1"/>
            </p:cNvSpPr>
            <p:nvPr userDrawn="1"/>
          </p:nvSpPr>
          <p:spPr bwMode="auto">
            <a:xfrm>
              <a:off x="118092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7" name="Oval 486"/>
            <p:cNvSpPr>
              <a:spLocks noChangeAspect="1" noChangeArrowheads="1"/>
            </p:cNvSpPr>
            <p:nvPr userDrawn="1"/>
          </p:nvSpPr>
          <p:spPr bwMode="auto">
            <a:xfrm>
              <a:off x="12940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8" name="Oval 487"/>
            <p:cNvSpPr>
              <a:spLocks noChangeAspect="1" noChangeArrowheads="1"/>
            </p:cNvSpPr>
            <p:nvPr userDrawn="1"/>
          </p:nvSpPr>
          <p:spPr bwMode="auto">
            <a:xfrm>
              <a:off x="140558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9" name="Oval 488"/>
            <p:cNvSpPr>
              <a:spLocks noChangeAspect="1" noChangeArrowheads="1"/>
            </p:cNvSpPr>
            <p:nvPr userDrawn="1"/>
          </p:nvSpPr>
          <p:spPr bwMode="auto">
            <a:xfrm>
              <a:off x="151867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0" name="Oval 489"/>
            <p:cNvSpPr>
              <a:spLocks noChangeAspect="1" noChangeArrowheads="1"/>
            </p:cNvSpPr>
            <p:nvPr userDrawn="1"/>
          </p:nvSpPr>
          <p:spPr bwMode="auto">
            <a:xfrm>
              <a:off x="163024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1" name="Oval 490"/>
            <p:cNvSpPr>
              <a:spLocks noChangeAspect="1" noChangeArrowheads="1"/>
            </p:cNvSpPr>
            <p:nvPr userDrawn="1"/>
          </p:nvSpPr>
          <p:spPr bwMode="auto">
            <a:xfrm>
              <a:off x="174333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2" name="Oval 491"/>
            <p:cNvSpPr>
              <a:spLocks noChangeAspect="1" noChangeArrowheads="1"/>
            </p:cNvSpPr>
            <p:nvPr userDrawn="1"/>
          </p:nvSpPr>
          <p:spPr bwMode="auto">
            <a:xfrm>
              <a:off x="185490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3" name="Oval 492"/>
            <p:cNvSpPr>
              <a:spLocks noChangeAspect="1" noChangeArrowheads="1"/>
            </p:cNvSpPr>
            <p:nvPr userDrawn="1"/>
          </p:nvSpPr>
          <p:spPr bwMode="auto">
            <a:xfrm>
              <a:off x="196799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4" name="Oval 493"/>
            <p:cNvSpPr>
              <a:spLocks noChangeAspect="1" noChangeArrowheads="1"/>
            </p:cNvSpPr>
            <p:nvPr userDrawn="1"/>
          </p:nvSpPr>
          <p:spPr bwMode="auto">
            <a:xfrm>
              <a:off x="207956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5" name="Oval 494"/>
            <p:cNvSpPr>
              <a:spLocks noChangeAspect="1" noChangeArrowheads="1"/>
            </p:cNvSpPr>
            <p:nvPr userDrawn="1"/>
          </p:nvSpPr>
          <p:spPr bwMode="auto">
            <a:xfrm>
              <a:off x="219265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6" name="Oval 495"/>
            <p:cNvSpPr>
              <a:spLocks noChangeAspect="1" noChangeArrowheads="1"/>
            </p:cNvSpPr>
            <p:nvPr userDrawn="1"/>
          </p:nvSpPr>
          <p:spPr bwMode="auto">
            <a:xfrm>
              <a:off x="230422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7" name="Oval 496"/>
            <p:cNvSpPr>
              <a:spLocks noChangeAspect="1" noChangeArrowheads="1"/>
            </p:cNvSpPr>
            <p:nvPr userDrawn="1"/>
          </p:nvSpPr>
          <p:spPr bwMode="auto">
            <a:xfrm>
              <a:off x="241731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8" name="Oval 497"/>
            <p:cNvSpPr>
              <a:spLocks noChangeAspect="1" noChangeArrowheads="1"/>
            </p:cNvSpPr>
            <p:nvPr userDrawn="1"/>
          </p:nvSpPr>
          <p:spPr bwMode="auto">
            <a:xfrm>
              <a:off x="252888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9" name="Oval 498"/>
            <p:cNvSpPr>
              <a:spLocks noChangeAspect="1" noChangeArrowheads="1"/>
            </p:cNvSpPr>
            <p:nvPr userDrawn="1"/>
          </p:nvSpPr>
          <p:spPr bwMode="auto">
            <a:xfrm>
              <a:off x="2641969"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0" name="Oval 499"/>
            <p:cNvSpPr>
              <a:spLocks noChangeAspect="1" noChangeArrowheads="1"/>
            </p:cNvSpPr>
            <p:nvPr userDrawn="1"/>
          </p:nvSpPr>
          <p:spPr bwMode="auto">
            <a:xfrm>
              <a:off x="275354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1" name="Oval 500"/>
            <p:cNvSpPr>
              <a:spLocks noChangeAspect="1" noChangeArrowheads="1"/>
            </p:cNvSpPr>
            <p:nvPr userDrawn="1"/>
          </p:nvSpPr>
          <p:spPr bwMode="auto">
            <a:xfrm>
              <a:off x="286663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2" name="Oval 501"/>
            <p:cNvSpPr>
              <a:spLocks noChangeAspect="1" noChangeArrowheads="1"/>
            </p:cNvSpPr>
            <p:nvPr userDrawn="1"/>
          </p:nvSpPr>
          <p:spPr bwMode="auto">
            <a:xfrm>
              <a:off x="297820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3" name="Oval 502"/>
            <p:cNvSpPr>
              <a:spLocks noChangeAspect="1" noChangeArrowheads="1"/>
            </p:cNvSpPr>
            <p:nvPr userDrawn="1"/>
          </p:nvSpPr>
          <p:spPr bwMode="auto">
            <a:xfrm>
              <a:off x="4103013"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4" name="Oval 503"/>
            <p:cNvSpPr>
              <a:spLocks noChangeAspect="1" noChangeArrowheads="1"/>
            </p:cNvSpPr>
            <p:nvPr userDrawn="1"/>
          </p:nvSpPr>
          <p:spPr bwMode="auto">
            <a:xfrm>
              <a:off x="4214589"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5" name="Oval 504"/>
            <p:cNvSpPr>
              <a:spLocks noChangeAspect="1" noChangeArrowheads="1"/>
            </p:cNvSpPr>
            <p:nvPr userDrawn="1"/>
          </p:nvSpPr>
          <p:spPr bwMode="auto">
            <a:xfrm>
              <a:off x="432767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6" name="Oval 505"/>
            <p:cNvSpPr>
              <a:spLocks noChangeAspect="1" noChangeArrowheads="1"/>
            </p:cNvSpPr>
            <p:nvPr userDrawn="1"/>
          </p:nvSpPr>
          <p:spPr bwMode="auto">
            <a:xfrm>
              <a:off x="4439248"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7" name="Oval 506"/>
            <p:cNvSpPr>
              <a:spLocks noChangeAspect="1" noChangeArrowheads="1"/>
            </p:cNvSpPr>
            <p:nvPr userDrawn="1"/>
          </p:nvSpPr>
          <p:spPr bwMode="auto">
            <a:xfrm>
              <a:off x="455233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8" name="Oval 507"/>
            <p:cNvSpPr>
              <a:spLocks noChangeAspect="1" noChangeArrowheads="1"/>
            </p:cNvSpPr>
            <p:nvPr userDrawn="1"/>
          </p:nvSpPr>
          <p:spPr bwMode="auto">
            <a:xfrm>
              <a:off x="466390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9" name="Oval 508"/>
            <p:cNvSpPr>
              <a:spLocks noChangeAspect="1" noChangeArrowheads="1"/>
            </p:cNvSpPr>
            <p:nvPr userDrawn="1"/>
          </p:nvSpPr>
          <p:spPr bwMode="auto">
            <a:xfrm>
              <a:off x="477699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0" name="Oval 509"/>
            <p:cNvSpPr>
              <a:spLocks noChangeAspect="1" noChangeArrowheads="1"/>
            </p:cNvSpPr>
            <p:nvPr userDrawn="1"/>
          </p:nvSpPr>
          <p:spPr bwMode="auto">
            <a:xfrm>
              <a:off x="4888568" y="2385118"/>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741" name="Oval 510"/>
            <p:cNvSpPr>
              <a:spLocks noChangeAspect="1" noChangeArrowheads="1"/>
            </p:cNvSpPr>
            <p:nvPr userDrawn="1"/>
          </p:nvSpPr>
          <p:spPr bwMode="auto">
            <a:xfrm>
              <a:off x="500165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2" name="Oval 511"/>
            <p:cNvSpPr>
              <a:spLocks noChangeAspect="1" noChangeArrowheads="1"/>
            </p:cNvSpPr>
            <p:nvPr userDrawn="1"/>
          </p:nvSpPr>
          <p:spPr bwMode="auto">
            <a:xfrm>
              <a:off x="511322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3" name="Oval 512"/>
            <p:cNvSpPr>
              <a:spLocks noChangeAspect="1" noChangeArrowheads="1"/>
            </p:cNvSpPr>
            <p:nvPr userDrawn="1"/>
          </p:nvSpPr>
          <p:spPr bwMode="auto">
            <a:xfrm>
              <a:off x="522631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4" name="Oval 513"/>
            <p:cNvSpPr>
              <a:spLocks noChangeAspect="1" noChangeArrowheads="1"/>
            </p:cNvSpPr>
            <p:nvPr userDrawn="1"/>
          </p:nvSpPr>
          <p:spPr bwMode="auto">
            <a:xfrm>
              <a:off x="533788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5" name="Oval 514"/>
            <p:cNvSpPr>
              <a:spLocks noChangeAspect="1" noChangeArrowheads="1"/>
            </p:cNvSpPr>
            <p:nvPr userDrawn="1"/>
          </p:nvSpPr>
          <p:spPr bwMode="auto">
            <a:xfrm>
              <a:off x="545097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6" name="Oval 515"/>
            <p:cNvSpPr>
              <a:spLocks noChangeAspect="1" noChangeArrowheads="1"/>
            </p:cNvSpPr>
            <p:nvPr userDrawn="1"/>
          </p:nvSpPr>
          <p:spPr bwMode="auto">
            <a:xfrm>
              <a:off x="556254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7" name="Oval 516"/>
            <p:cNvSpPr>
              <a:spLocks noChangeAspect="1" noChangeArrowheads="1"/>
            </p:cNvSpPr>
            <p:nvPr userDrawn="1"/>
          </p:nvSpPr>
          <p:spPr bwMode="auto">
            <a:xfrm>
              <a:off x="567563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8" name="Oval 517"/>
            <p:cNvSpPr>
              <a:spLocks noChangeAspect="1" noChangeArrowheads="1"/>
            </p:cNvSpPr>
            <p:nvPr userDrawn="1"/>
          </p:nvSpPr>
          <p:spPr bwMode="auto">
            <a:xfrm>
              <a:off x="578720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9" name="Oval 518"/>
            <p:cNvSpPr>
              <a:spLocks noChangeAspect="1" noChangeArrowheads="1"/>
            </p:cNvSpPr>
            <p:nvPr userDrawn="1"/>
          </p:nvSpPr>
          <p:spPr bwMode="auto">
            <a:xfrm>
              <a:off x="590029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0" name="Oval 519"/>
            <p:cNvSpPr>
              <a:spLocks noChangeAspect="1" noChangeArrowheads="1"/>
            </p:cNvSpPr>
            <p:nvPr userDrawn="1"/>
          </p:nvSpPr>
          <p:spPr bwMode="auto">
            <a:xfrm>
              <a:off x="601337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1" name="Oval 520"/>
            <p:cNvSpPr>
              <a:spLocks noChangeAspect="1" noChangeArrowheads="1"/>
            </p:cNvSpPr>
            <p:nvPr userDrawn="1"/>
          </p:nvSpPr>
          <p:spPr bwMode="auto">
            <a:xfrm>
              <a:off x="612495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2" name="Oval 521"/>
            <p:cNvSpPr>
              <a:spLocks noChangeAspect="1" noChangeArrowheads="1"/>
            </p:cNvSpPr>
            <p:nvPr userDrawn="1"/>
          </p:nvSpPr>
          <p:spPr bwMode="auto">
            <a:xfrm>
              <a:off x="623803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3" name="Oval 522"/>
            <p:cNvSpPr>
              <a:spLocks noChangeAspect="1" noChangeArrowheads="1"/>
            </p:cNvSpPr>
            <p:nvPr userDrawn="1"/>
          </p:nvSpPr>
          <p:spPr bwMode="auto">
            <a:xfrm>
              <a:off x="634961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4" name="Oval 523"/>
            <p:cNvSpPr>
              <a:spLocks noChangeAspect="1" noChangeArrowheads="1"/>
            </p:cNvSpPr>
            <p:nvPr userDrawn="1"/>
          </p:nvSpPr>
          <p:spPr bwMode="auto">
            <a:xfrm>
              <a:off x="646269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5" name="Oval 524"/>
            <p:cNvSpPr>
              <a:spLocks noChangeAspect="1" noChangeArrowheads="1"/>
            </p:cNvSpPr>
            <p:nvPr userDrawn="1"/>
          </p:nvSpPr>
          <p:spPr bwMode="auto">
            <a:xfrm>
              <a:off x="657427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6" name="Oval 525"/>
            <p:cNvSpPr>
              <a:spLocks noChangeAspect="1" noChangeArrowheads="1"/>
            </p:cNvSpPr>
            <p:nvPr userDrawn="1"/>
          </p:nvSpPr>
          <p:spPr bwMode="auto">
            <a:xfrm>
              <a:off x="668735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7" name="Oval 526"/>
            <p:cNvSpPr>
              <a:spLocks noChangeAspect="1" noChangeArrowheads="1"/>
            </p:cNvSpPr>
            <p:nvPr userDrawn="1"/>
          </p:nvSpPr>
          <p:spPr bwMode="auto">
            <a:xfrm>
              <a:off x="679893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8" name="Oval 527"/>
            <p:cNvSpPr>
              <a:spLocks noChangeAspect="1" noChangeArrowheads="1"/>
            </p:cNvSpPr>
            <p:nvPr userDrawn="1"/>
          </p:nvSpPr>
          <p:spPr bwMode="auto">
            <a:xfrm>
              <a:off x="691201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9" name="Oval 528"/>
            <p:cNvSpPr>
              <a:spLocks noChangeAspect="1" noChangeArrowheads="1"/>
            </p:cNvSpPr>
            <p:nvPr userDrawn="1"/>
          </p:nvSpPr>
          <p:spPr bwMode="auto">
            <a:xfrm>
              <a:off x="702359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0" name="Oval 529"/>
            <p:cNvSpPr>
              <a:spLocks noChangeAspect="1" noChangeArrowheads="1"/>
            </p:cNvSpPr>
            <p:nvPr userDrawn="1"/>
          </p:nvSpPr>
          <p:spPr bwMode="auto">
            <a:xfrm>
              <a:off x="713667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1" name="Oval 530"/>
            <p:cNvSpPr>
              <a:spLocks noChangeAspect="1" noChangeArrowheads="1"/>
            </p:cNvSpPr>
            <p:nvPr userDrawn="1"/>
          </p:nvSpPr>
          <p:spPr bwMode="auto">
            <a:xfrm>
              <a:off x="724825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2" name="Oval 531"/>
            <p:cNvSpPr>
              <a:spLocks noChangeAspect="1" noChangeArrowheads="1"/>
            </p:cNvSpPr>
            <p:nvPr userDrawn="1"/>
          </p:nvSpPr>
          <p:spPr bwMode="auto">
            <a:xfrm>
              <a:off x="736133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3" name="Oval 532"/>
            <p:cNvSpPr>
              <a:spLocks noChangeAspect="1" noChangeArrowheads="1"/>
            </p:cNvSpPr>
            <p:nvPr userDrawn="1"/>
          </p:nvSpPr>
          <p:spPr bwMode="auto">
            <a:xfrm>
              <a:off x="74729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4" name="Oval 533"/>
            <p:cNvSpPr>
              <a:spLocks noChangeAspect="1" noChangeArrowheads="1"/>
            </p:cNvSpPr>
            <p:nvPr userDrawn="1"/>
          </p:nvSpPr>
          <p:spPr bwMode="auto">
            <a:xfrm>
              <a:off x="758599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5" name="Oval 534"/>
            <p:cNvSpPr>
              <a:spLocks noChangeAspect="1" noChangeArrowheads="1"/>
            </p:cNvSpPr>
            <p:nvPr userDrawn="1"/>
          </p:nvSpPr>
          <p:spPr bwMode="auto">
            <a:xfrm>
              <a:off x="769757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6" name="Oval 535"/>
            <p:cNvSpPr>
              <a:spLocks noChangeAspect="1" noChangeArrowheads="1"/>
            </p:cNvSpPr>
            <p:nvPr userDrawn="1"/>
          </p:nvSpPr>
          <p:spPr bwMode="auto">
            <a:xfrm>
              <a:off x="803531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7" name="Oval 536"/>
            <p:cNvSpPr>
              <a:spLocks noChangeAspect="1" noChangeArrowheads="1"/>
            </p:cNvSpPr>
            <p:nvPr userDrawn="1"/>
          </p:nvSpPr>
          <p:spPr bwMode="auto">
            <a:xfrm>
              <a:off x="140558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8" name="Oval 537"/>
            <p:cNvSpPr>
              <a:spLocks noChangeAspect="1" noChangeArrowheads="1"/>
            </p:cNvSpPr>
            <p:nvPr userDrawn="1"/>
          </p:nvSpPr>
          <p:spPr bwMode="auto">
            <a:xfrm>
              <a:off x="151867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9" name="Oval 538"/>
            <p:cNvSpPr>
              <a:spLocks noChangeAspect="1" noChangeArrowheads="1"/>
            </p:cNvSpPr>
            <p:nvPr userDrawn="1"/>
          </p:nvSpPr>
          <p:spPr bwMode="auto">
            <a:xfrm>
              <a:off x="1630247"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0" name="Oval 539"/>
            <p:cNvSpPr>
              <a:spLocks noChangeAspect="1" noChangeArrowheads="1"/>
            </p:cNvSpPr>
            <p:nvPr userDrawn="1"/>
          </p:nvSpPr>
          <p:spPr bwMode="auto">
            <a:xfrm>
              <a:off x="174333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1" name="Oval 540"/>
            <p:cNvSpPr>
              <a:spLocks noChangeAspect="1" noChangeArrowheads="1"/>
            </p:cNvSpPr>
            <p:nvPr userDrawn="1"/>
          </p:nvSpPr>
          <p:spPr bwMode="auto">
            <a:xfrm>
              <a:off x="185490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2" name="Oval 541"/>
            <p:cNvSpPr>
              <a:spLocks noChangeAspect="1" noChangeArrowheads="1"/>
            </p:cNvSpPr>
            <p:nvPr userDrawn="1"/>
          </p:nvSpPr>
          <p:spPr bwMode="auto">
            <a:xfrm>
              <a:off x="196799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3" name="Oval 542"/>
            <p:cNvSpPr>
              <a:spLocks noChangeAspect="1" noChangeArrowheads="1"/>
            </p:cNvSpPr>
            <p:nvPr userDrawn="1"/>
          </p:nvSpPr>
          <p:spPr bwMode="auto">
            <a:xfrm>
              <a:off x="207956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4" name="Oval 543"/>
            <p:cNvSpPr>
              <a:spLocks noChangeAspect="1" noChangeArrowheads="1"/>
            </p:cNvSpPr>
            <p:nvPr userDrawn="1"/>
          </p:nvSpPr>
          <p:spPr bwMode="auto">
            <a:xfrm>
              <a:off x="219265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5" name="Oval 544"/>
            <p:cNvSpPr>
              <a:spLocks noChangeAspect="1" noChangeArrowheads="1"/>
            </p:cNvSpPr>
            <p:nvPr userDrawn="1"/>
          </p:nvSpPr>
          <p:spPr bwMode="auto">
            <a:xfrm>
              <a:off x="230422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6" name="Oval 545"/>
            <p:cNvSpPr>
              <a:spLocks noChangeAspect="1" noChangeArrowheads="1"/>
            </p:cNvSpPr>
            <p:nvPr userDrawn="1"/>
          </p:nvSpPr>
          <p:spPr bwMode="auto">
            <a:xfrm>
              <a:off x="241731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7" name="Oval 546"/>
            <p:cNvSpPr>
              <a:spLocks noChangeAspect="1" noChangeArrowheads="1"/>
            </p:cNvSpPr>
            <p:nvPr userDrawn="1"/>
          </p:nvSpPr>
          <p:spPr bwMode="auto">
            <a:xfrm>
              <a:off x="252888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8" name="Oval 547"/>
            <p:cNvSpPr>
              <a:spLocks noChangeAspect="1" noChangeArrowheads="1"/>
            </p:cNvSpPr>
            <p:nvPr userDrawn="1"/>
          </p:nvSpPr>
          <p:spPr bwMode="auto">
            <a:xfrm>
              <a:off x="2641969"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9" name="Oval 548"/>
            <p:cNvSpPr>
              <a:spLocks noChangeAspect="1" noChangeArrowheads="1"/>
            </p:cNvSpPr>
            <p:nvPr userDrawn="1"/>
          </p:nvSpPr>
          <p:spPr bwMode="auto">
            <a:xfrm>
              <a:off x="275354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0" name="Oval 549"/>
            <p:cNvSpPr>
              <a:spLocks noChangeAspect="1" noChangeArrowheads="1"/>
            </p:cNvSpPr>
            <p:nvPr userDrawn="1"/>
          </p:nvSpPr>
          <p:spPr bwMode="auto">
            <a:xfrm>
              <a:off x="286663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1" name="Oval 550"/>
            <p:cNvSpPr>
              <a:spLocks noChangeAspect="1" noChangeArrowheads="1"/>
            </p:cNvSpPr>
            <p:nvPr userDrawn="1"/>
          </p:nvSpPr>
          <p:spPr bwMode="auto">
            <a:xfrm>
              <a:off x="297820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2" name="Oval 551"/>
            <p:cNvSpPr>
              <a:spLocks noChangeAspect="1" noChangeArrowheads="1"/>
            </p:cNvSpPr>
            <p:nvPr userDrawn="1"/>
          </p:nvSpPr>
          <p:spPr bwMode="auto">
            <a:xfrm>
              <a:off x="4214589"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3" name="Oval 552"/>
            <p:cNvSpPr>
              <a:spLocks noChangeAspect="1" noChangeArrowheads="1"/>
            </p:cNvSpPr>
            <p:nvPr userDrawn="1"/>
          </p:nvSpPr>
          <p:spPr bwMode="auto">
            <a:xfrm>
              <a:off x="4327672" y="2489154"/>
              <a:ext cx="85944"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784" name="Oval 553"/>
            <p:cNvSpPr>
              <a:spLocks noChangeAspect="1" noChangeArrowheads="1"/>
            </p:cNvSpPr>
            <p:nvPr userDrawn="1"/>
          </p:nvSpPr>
          <p:spPr bwMode="auto">
            <a:xfrm>
              <a:off x="443924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5" name="Oval 554"/>
            <p:cNvSpPr>
              <a:spLocks noChangeAspect="1" noChangeArrowheads="1"/>
            </p:cNvSpPr>
            <p:nvPr userDrawn="1"/>
          </p:nvSpPr>
          <p:spPr bwMode="auto">
            <a:xfrm>
              <a:off x="455233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6" name="Oval 555"/>
            <p:cNvSpPr>
              <a:spLocks noChangeAspect="1" noChangeArrowheads="1"/>
            </p:cNvSpPr>
            <p:nvPr userDrawn="1"/>
          </p:nvSpPr>
          <p:spPr bwMode="auto">
            <a:xfrm>
              <a:off x="466390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7" name="Oval 556"/>
            <p:cNvSpPr>
              <a:spLocks noChangeAspect="1" noChangeArrowheads="1"/>
            </p:cNvSpPr>
            <p:nvPr userDrawn="1"/>
          </p:nvSpPr>
          <p:spPr bwMode="auto">
            <a:xfrm>
              <a:off x="4776992"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8" name="Oval 557"/>
            <p:cNvSpPr>
              <a:spLocks noChangeAspect="1" noChangeArrowheads="1"/>
            </p:cNvSpPr>
            <p:nvPr userDrawn="1"/>
          </p:nvSpPr>
          <p:spPr bwMode="auto">
            <a:xfrm>
              <a:off x="488856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9" name="Oval 558"/>
            <p:cNvSpPr>
              <a:spLocks noChangeAspect="1" noChangeArrowheads="1"/>
            </p:cNvSpPr>
            <p:nvPr userDrawn="1"/>
          </p:nvSpPr>
          <p:spPr bwMode="auto">
            <a:xfrm>
              <a:off x="500165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0" name="Oval 559"/>
            <p:cNvSpPr>
              <a:spLocks noChangeAspect="1" noChangeArrowheads="1"/>
            </p:cNvSpPr>
            <p:nvPr userDrawn="1"/>
          </p:nvSpPr>
          <p:spPr bwMode="auto">
            <a:xfrm>
              <a:off x="511322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1" name="Oval 560"/>
            <p:cNvSpPr>
              <a:spLocks noChangeAspect="1" noChangeArrowheads="1"/>
            </p:cNvSpPr>
            <p:nvPr userDrawn="1"/>
          </p:nvSpPr>
          <p:spPr bwMode="auto">
            <a:xfrm>
              <a:off x="522631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2" name="Oval 561"/>
            <p:cNvSpPr>
              <a:spLocks noChangeAspect="1" noChangeArrowheads="1"/>
            </p:cNvSpPr>
            <p:nvPr userDrawn="1"/>
          </p:nvSpPr>
          <p:spPr bwMode="auto">
            <a:xfrm>
              <a:off x="533788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3" name="Oval 562"/>
            <p:cNvSpPr>
              <a:spLocks noChangeAspect="1" noChangeArrowheads="1"/>
            </p:cNvSpPr>
            <p:nvPr userDrawn="1"/>
          </p:nvSpPr>
          <p:spPr bwMode="auto">
            <a:xfrm>
              <a:off x="545097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4" name="Oval 563"/>
            <p:cNvSpPr>
              <a:spLocks noChangeAspect="1" noChangeArrowheads="1"/>
            </p:cNvSpPr>
            <p:nvPr userDrawn="1"/>
          </p:nvSpPr>
          <p:spPr bwMode="auto">
            <a:xfrm>
              <a:off x="556254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5" name="Oval 564"/>
            <p:cNvSpPr>
              <a:spLocks noChangeAspect="1" noChangeArrowheads="1"/>
            </p:cNvSpPr>
            <p:nvPr userDrawn="1"/>
          </p:nvSpPr>
          <p:spPr bwMode="auto">
            <a:xfrm>
              <a:off x="567563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6" name="Oval 565"/>
            <p:cNvSpPr>
              <a:spLocks noChangeAspect="1" noChangeArrowheads="1"/>
            </p:cNvSpPr>
            <p:nvPr userDrawn="1"/>
          </p:nvSpPr>
          <p:spPr bwMode="auto">
            <a:xfrm>
              <a:off x="578720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7" name="Oval 566"/>
            <p:cNvSpPr>
              <a:spLocks noChangeAspect="1" noChangeArrowheads="1"/>
            </p:cNvSpPr>
            <p:nvPr userDrawn="1"/>
          </p:nvSpPr>
          <p:spPr bwMode="auto">
            <a:xfrm>
              <a:off x="590029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8" name="Oval 567"/>
            <p:cNvSpPr>
              <a:spLocks noChangeAspect="1" noChangeArrowheads="1"/>
            </p:cNvSpPr>
            <p:nvPr userDrawn="1"/>
          </p:nvSpPr>
          <p:spPr bwMode="auto">
            <a:xfrm>
              <a:off x="601337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9" name="Oval 568"/>
            <p:cNvSpPr>
              <a:spLocks noChangeAspect="1" noChangeArrowheads="1"/>
            </p:cNvSpPr>
            <p:nvPr userDrawn="1"/>
          </p:nvSpPr>
          <p:spPr bwMode="auto">
            <a:xfrm>
              <a:off x="612495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0" name="Oval 569"/>
            <p:cNvSpPr>
              <a:spLocks noChangeAspect="1" noChangeArrowheads="1"/>
            </p:cNvSpPr>
            <p:nvPr userDrawn="1"/>
          </p:nvSpPr>
          <p:spPr bwMode="auto">
            <a:xfrm>
              <a:off x="623803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1" name="Oval 570"/>
            <p:cNvSpPr>
              <a:spLocks noChangeAspect="1" noChangeArrowheads="1"/>
            </p:cNvSpPr>
            <p:nvPr userDrawn="1"/>
          </p:nvSpPr>
          <p:spPr bwMode="auto">
            <a:xfrm>
              <a:off x="634961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2" name="Oval 571"/>
            <p:cNvSpPr>
              <a:spLocks noChangeAspect="1" noChangeArrowheads="1"/>
            </p:cNvSpPr>
            <p:nvPr userDrawn="1"/>
          </p:nvSpPr>
          <p:spPr bwMode="auto">
            <a:xfrm>
              <a:off x="646269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3" name="Oval 572"/>
            <p:cNvSpPr>
              <a:spLocks noChangeAspect="1" noChangeArrowheads="1"/>
            </p:cNvSpPr>
            <p:nvPr userDrawn="1"/>
          </p:nvSpPr>
          <p:spPr bwMode="auto">
            <a:xfrm>
              <a:off x="657427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4" name="Oval 573"/>
            <p:cNvSpPr>
              <a:spLocks noChangeAspect="1" noChangeArrowheads="1"/>
            </p:cNvSpPr>
            <p:nvPr userDrawn="1"/>
          </p:nvSpPr>
          <p:spPr bwMode="auto">
            <a:xfrm>
              <a:off x="668735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5" name="Oval 574"/>
            <p:cNvSpPr>
              <a:spLocks noChangeAspect="1" noChangeArrowheads="1"/>
            </p:cNvSpPr>
            <p:nvPr userDrawn="1"/>
          </p:nvSpPr>
          <p:spPr bwMode="auto">
            <a:xfrm>
              <a:off x="679893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6" name="Oval 575"/>
            <p:cNvSpPr>
              <a:spLocks noChangeAspect="1" noChangeArrowheads="1"/>
            </p:cNvSpPr>
            <p:nvPr userDrawn="1"/>
          </p:nvSpPr>
          <p:spPr bwMode="auto">
            <a:xfrm>
              <a:off x="691201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7" name="Oval 576"/>
            <p:cNvSpPr>
              <a:spLocks noChangeAspect="1" noChangeArrowheads="1"/>
            </p:cNvSpPr>
            <p:nvPr userDrawn="1"/>
          </p:nvSpPr>
          <p:spPr bwMode="auto">
            <a:xfrm>
              <a:off x="702359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8" name="Oval 577"/>
            <p:cNvSpPr>
              <a:spLocks noChangeAspect="1" noChangeArrowheads="1"/>
            </p:cNvSpPr>
            <p:nvPr userDrawn="1"/>
          </p:nvSpPr>
          <p:spPr bwMode="auto">
            <a:xfrm>
              <a:off x="713667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9" name="Oval 578"/>
            <p:cNvSpPr>
              <a:spLocks noChangeAspect="1" noChangeArrowheads="1"/>
            </p:cNvSpPr>
            <p:nvPr userDrawn="1"/>
          </p:nvSpPr>
          <p:spPr bwMode="auto">
            <a:xfrm>
              <a:off x="724825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0" name="Oval 579"/>
            <p:cNvSpPr>
              <a:spLocks noChangeAspect="1" noChangeArrowheads="1"/>
            </p:cNvSpPr>
            <p:nvPr userDrawn="1"/>
          </p:nvSpPr>
          <p:spPr bwMode="auto">
            <a:xfrm>
              <a:off x="736133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1" name="Oval 580"/>
            <p:cNvSpPr>
              <a:spLocks noChangeAspect="1" noChangeArrowheads="1"/>
            </p:cNvSpPr>
            <p:nvPr userDrawn="1"/>
          </p:nvSpPr>
          <p:spPr bwMode="auto">
            <a:xfrm>
              <a:off x="747291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2" name="Oval 581"/>
            <p:cNvSpPr>
              <a:spLocks noChangeAspect="1" noChangeArrowheads="1"/>
            </p:cNvSpPr>
            <p:nvPr userDrawn="1"/>
          </p:nvSpPr>
          <p:spPr bwMode="auto">
            <a:xfrm>
              <a:off x="758599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3" name="Oval 582"/>
            <p:cNvSpPr>
              <a:spLocks noChangeAspect="1" noChangeArrowheads="1"/>
            </p:cNvSpPr>
            <p:nvPr userDrawn="1"/>
          </p:nvSpPr>
          <p:spPr bwMode="auto">
            <a:xfrm>
              <a:off x="769757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4" name="Oval 583"/>
            <p:cNvSpPr>
              <a:spLocks noChangeAspect="1" noChangeArrowheads="1"/>
            </p:cNvSpPr>
            <p:nvPr userDrawn="1"/>
          </p:nvSpPr>
          <p:spPr bwMode="auto">
            <a:xfrm>
              <a:off x="803531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5" name="Oval 584"/>
            <p:cNvSpPr>
              <a:spLocks noChangeAspect="1" noChangeArrowheads="1"/>
            </p:cNvSpPr>
            <p:nvPr userDrawn="1"/>
          </p:nvSpPr>
          <p:spPr bwMode="auto">
            <a:xfrm>
              <a:off x="140558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6" name="Oval 585"/>
            <p:cNvSpPr>
              <a:spLocks noChangeAspect="1" noChangeArrowheads="1"/>
            </p:cNvSpPr>
            <p:nvPr userDrawn="1"/>
          </p:nvSpPr>
          <p:spPr bwMode="auto">
            <a:xfrm>
              <a:off x="151867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7" name="Oval 586"/>
            <p:cNvSpPr>
              <a:spLocks noChangeAspect="1" noChangeArrowheads="1"/>
            </p:cNvSpPr>
            <p:nvPr userDrawn="1"/>
          </p:nvSpPr>
          <p:spPr bwMode="auto">
            <a:xfrm>
              <a:off x="1630247"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8" name="Oval 587"/>
            <p:cNvSpPr>
              <a:spLocks noChangeAspect="1" noChangeArrowheads="1"/>
            </p:cNvSpPr>
            <p:nvPr userDrawn="1"/>
          </p:nvSpPr>
          <p:spPr bwMode="auto">
            <a:xfrm>
              <a:off x="174333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9" name="Oval 588"/>
            <p:cNvSpPr>
              <a:spLocks noChangeAspect="1" noChangeArrowheads="1"/>
            </p:cNvSpPr>
            <p:nvPr userDrawn="1"/>
          </p:nvSpPr>
          <p:spPr bwMode="auto">
            <a:xfrm>
              <a:off x="185490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0" name="Oval 589"/>
            <p:cNvSpPr>
              <a:spLocks noChangeAspect="1" noChangeArrowheads="1"/>
            </p:cNvSpPr>
            <p:nvPr userDrawn="1"/>
          </p:nvSpPr>
          <p:spPr bwMode="auto">
            <a:xfrm>
              <a:off x="196799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1" name="Oval 590"/>
            <p:cNvSpPr>
              <a:spLocks noChangeAspect="1" noChangeArrowheads="1"/>
            </p:cNvSpPr>
            <p:nvPr userDrawn="1"/>
          </p:nvSpPr>
          <p:spPr bwMode="auto">
            <a:xfrm>
              <a:off x="207956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2" name="Oval 591"/>
            <p:cNvSpPr>
              <a:spLocks noChangeAspect="1" noChangeArrowheads="1"/>
            </p:cNvSpPr>
            <p:nvPr userDrawn="1"/>
          </p:nvSpPr>
          <p:spPr bwMode="auto">
            <a:xfrm>
              <a:off x="219265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3" name="Oval 592"/>
            <p:cNvSpPr>
              <a:spLocks noChangeAspect="1" noChangeArrowheads="1"/>
            </p:cNvSpPr>
            <p:nvPr userDrawn="1"/>
          </p:nvSpPr>
          <p:spPr bwMode="auto">
            <a:xfrm>
              <a:off x="230422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4" name="Oval 593"/>
            <p:cNvSpPr>
              <a:spLocks noChangeAspect="1" noChangeArrowheads="1"/>
            </p:cNvSpPr>
            <p:nvPr userDrawn="1"/>
          </p:nvSpPr>
          <p:spPr bwMode="auto">
            <a:xfrm>
              <a:off x="241731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5" name="Oval 594"/>
            <p:cNvSpPr>
              <a:spLocks noChangeAspect="1" noChangeArrowheads="1"/>
            </p:cNvSpPr>
            <p:nvPr userDrawn="1"/>
          </p:nvSpPr>
          <p:spPr bwMode="auto">
            <a:xfrm>
              <a:off x="252888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6" name="Oval 595"/>
            <p:cNvSpPr>
              <a:spLocks noChangeAspect="1" noChangeArrowheads="1"/>
            </p:cNvSpPr>
            <p:nvPr userDrawn="1"/>
          </p:nvSpPr>
          <p:spPr bwMode="auto">
            <a:xfrm>
              <a:off x="2641969"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7" name="Oval 596"/>
            <p:cNvSpPr>
              <a:spLocks noChangeAspect="1" noChangeArrowheads="1"/>
            </p:cNvSpPr>
            <p:nvPr userDrawn="1"/>
          </p:nvSpPr>
          <p:spPr bwMode="auto">
            <a:xfrm>
              <a:off x="275354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8" name="Oval 597"/>
            <p:cNvSpPr>
              <a:spLocks noChangeAspect="1" noChangeArrowheads="1"/>
            </p:cNvSpPr>
            <p:nvPr userDrawn="1"/>
          </p:nvSpPr>
          <p:spPr bwMode="auto">
            <a:xfrm>
              <a:off x="286663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9" name="Oval 598"/>
            <p:cNvSpPr>
              <a:spLocks noChangeAspect="1" noChangeArrowheads="1"/>
            </p:cNvSpPr>
            <p:nvPr userDrawn="1"/>
          </p:nvSpPr>
          <p:spPr bwMode="auto">
            <a:xfrm>
              <a:off x="297820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0" name="Oval 599"/>
            <p:cNvSpPr>
              <a:spLocks noChangeAspect="1" noChangeArrowheads="1"/>
            </p:cNvSpPr>
            <p:nvPr userDrawn="1"/>
          </p:nvSpPr>
          <p:spPr bwMode="auto">
            <a:xfrm>
              <a:off x="4327672"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1" name="Oval 600"/>
            <p:cNvSpPr>
              <a:spLocks noChangeAspect="1" noChangeArrowheads="1"/>
            </p:cNvSpPr>
            <p:nvPr userDrawn="1"/>
          </p:nvSpPr>
          <p:spPr bwMode="auto">
            <a:xfrm>
              <a:off x="443924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2" name="Oval 601"/>
            <p:cNvSpPr>
              <a:spLocks noChangeAspect="1" noChangeArrowheads="1"/>
            </p:cNvSpPr>
            <p:nvPr userDrawn="1"/>
          </p:nvSpPr>
          <p:spPr bwMode="auto">
            <a:xfrm>
              <a:off x="455233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3" name="Oval 602"/>
            <p:cNvSpPr>
              <a:spLocks noChangeAspect="1" noChangeArrowheads="1"/>
            </p:cNvSpPr>
            <p:nvPr userDrawn="1"/>
          </p:nvSpPr>
          <p:spPr bwMode="auto">
            <a:xfrm>
              <a:off x="466390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4" name="Oval 603"/>
            <p:cNvSpPr>
              <a:spLocks noChangeAspect="1" noChangeArrowheads="1"/>
            </p:cNvSpPr>
            <p:nvPr userDrawn="1"/>
          </p:nvSpPr>
          <p:spPr bwMode="auto">
            <a:xfrm>
              <a:off x="4776992" y="2593192"/>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835" name="Oval 604"/>
            <p:cNvSpPr>
              <a:spLocks noChangeAspect="1" noChangeArrowheads="1"/>
            </p:cNvSpPr>
            <p:nvPr userDrawn="1"/>
          </p:nvSpPr>
          <p:spPr bwMode="auto">
            <a:xfrm>
              <a:off x="488856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6" name="Oval 605"/>
            <p:cNvSpPr>
              <a:spLocks noChangeAspect="1" noChangeArrowheads="1"/>
            </p:cNvSpPr>
            <p:nvPr userDrawn="1"/>
          </p:nvSpPr>
          <p:spPr bwMode="auto">
            <a:xfrm>
              <a:off x="500165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7" name="Oval 606"/>
            <p:cNvSpPr>
              <a:spLocks noChangeAspect="1" noChangeArrowheads="1"/>
            </p:cNvSpPr>
            <p:nvPr userDrawn="1"/>
          </p:nvSpPr>
          <p:spPr bwMode="auto">
            <a:xfrm>
              <a:off x="511322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8" name="Oval 607"/>
            <p:cNvSpPr>
              <a:spLocks noChangeAspect="1" noChangeArrowheads="1"/>
            </p:cNvSpPr>
            <p:nvPr userDrawn="1"/>
          </p:nvSpPr>
          <p:spPr bwMode="auto">
            <a:xfrm>
              <a:off x="522631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9" name="Oval 608"/>
            <p:cNvSpPr>
              <a:spLocks noChangeAspect="1" noChangeArrowheads="1"/>
            </p:cNvSpPr>
            <p:nvPr userDrawn="1"/>
          </p:nvSpPr>
          <p:spPr bwMode="auto">
            <a:xfrm>
              <a:off x="533788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0" name="Oval 609"/>
            <p:cNvSpPr>
              <a:spLocks noChangeAspect="1" noChangeArrowheads="1"/>
            </p:cNvSpPr>
            <p:nvPr userDrawn="1"/>
          </p:nvSpPr>
          <p:spPr bwMode="auto">
            <a:xfrm>
              <a:off x="545097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1" name="Oval 610"/>
            <p:cNvSpPr>
              <a:spLocks noChangeAspect="1" noChangeArrowheads="1"/>
            </p:cNvSpPr>
            <p:nvPr userDrawn="1"/>
          </p:nvSpPr>
          <p:spPr bwMode="auto">
            <a:xfrm>
              <a:off x="556254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2" name="Oval 611"/>
            <p:cNvSpPr>
              <a:spLocks noChangeAspect="1" noChangeArrowheads="1"/>
            </p:cNvSpPr>
            <p:nvPr userDrawn="1"/>
          </p:nvSpPr>
          <p:spPr bwMode="auto">
            <a:xfrm>
              <a:off x="567563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3" name="Oval 612"/>
            <p:cNvSpPr>
              <a:spLocks noChangeAspect="1" noChangeArrowheads="1"/>
            </p:cNvSpPr>
            <p:nvPr userDrawn="1"/>
          </p:nvSpPr>
          <p:spPr bwMode="auto">
            <a:xfrm>
              <a:off x="578720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4" name="Oval 613"/>
            <p:cNvSpPr>
              <a:spLocks noChangeAspect="1" noChangeArrowheads="1"/>
            </p:cNvSpPr>
            <p:nvPr userDrawn="1"/>
          </p:nvSpPr>
          <p:spPr bwMode="auto">
            <a:xfrm>
              <a:off x="590029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5" name="Oval 614"/>
            <p:cNvSpPr>
              <a:spLocks noChangeAspect="1" noChangeArrowheads="1"/>
            </p:cNvSpPr>
            <p:nvPr userDrawn="1"/>
          </p:nvSpPr>
          <p:spPr bwMode="auto">
            <a:xfrm>
              <a:off x="601337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6" name="Oval 615"/>
            <p:cNvSpPr>
              <a:spLocks noChangeAspect="1" noChangeArrowheads="1"/>
            </p:cNvSpPr>
            <p:nvPr userDrawn="1"/>
          </p:nvSpPr>
          <p:spPr bwMode="auto">
            <a:xfrm>
              <a:off x="612495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7" name="Oval 616"/>
            <p:cNvSpPr>
              <a:spLocks noChangeAspect="1" noChangeArrowheads="1"/>
            </p:cNvSpPr>
            <p:nvPr userDrawn="1"/>
          </p:nvSpPr>
          <p:spPr bwMode="auto">
            <a:xfrm>
              <a:off x="623803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8" name="Oval 617"/>
            <p:cNvSpPr>
              <a:spLocks noChangeAspect="1" noChangeArrowheads="1"/>
            </p:cNvSpPr>
            <p:nvPr userDrawn="1"/>
          </p:nvSpPr>
          <p:spPr bwMode="auto">
            <a:xfrm>
              <a:off x="634961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9" name="Oval 618"/>
            <p:cNvSpPr>
              <a:spLocks noChangeAspect="1" noChangeArrowheads="1"/>
            </p:cNvSpPr>
            <p:nvPr userDrawn="1"/>
          </p:nvSpPr>
          <p:spPr bwMode="auto">
            <a:xfrm>
              <a:off x="646269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0" name="Oval 619"/>
            <p:cNvSpPr>
              <a:spLocks noChangeAspect="1" noChangeArrowheads="1"/>
            </p:cNvSpPr>
            <p:nvPr userDrawn="1"/>
          </p:nvSpPr>
          <p:spPr bwMode="auto">
            <a:xfrm>
              <a:off x="657427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1" name="Oval 620"/>
            <p:cNvSpPr>
              <a:spLocks noChangeAspect="1" noChangeArrowheads="1"/>
            </p:cNvSpPr>
            <p:nvPr userDrawn="1"/>
          </p:nvSpPr>
          <p:spPr bwMode="auto">
            <a:xfrm>
              <a:off x="668735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2" name="Oval 621"/>
            <p:cNvSpPr>
              <a:spLocks noChangeAspect="1" noChangeArrowheads="1"/>
            </p:cNvSpPr>
            <p:nvPr userDrawn="1"/>
          </p:nvSpPr>
          <p:spPr bwMode="auto">
            <a:xfrm>
              <a:off x="679893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3" name="Oval 622"/>
            <p:cNvSpPr>
              <a:spLocks noChangeAspect="1" noChangeArrowheads="1"/>
            </p:cNvSpPr>
            <p:nvPr userDrawn="1"/>
          </p:nvSpPr>
          <p:spPr bwMode="auto">
            <a:xfrm>
              <a:off x="691201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4" name="Oval 623"/>
            <p:cNvSpPr>
              <a:spLocks noChangeAspect="1" noChangeArrowheads="1"/>
            </p:cNvSpPr>
            <p:nvPr userDrawn="1"/>
          </p:nvSpPr>
          <p:spPr bwMode="auto">
            <a:xfrm>
              <a:off x="702359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5" name="Oval 624"/>
            <p:cNvSpPr>
              <a:spLocks noChangeAspect="1" noChangeArrowheads="1"/>
            </p:cNvSpPr>
            <p:nvPr userDrawn="1"/>
          </p:nvSpPr>
          <p:spPr bwMode="auto">
            <a:xfrm>
              <a:off x="713667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6" name="Oval 625"/>
            <p:cNvSpPr>
              <a:spLocks noChangeAspect="1" noChangeArrowheads="1"/>
            </p:cNvSpPr>
            <p:nvPr userDrawn="1"/>
          </p:nvSpPr>
          <p:spPr bwMode="auto">
            <a:xfrm>
              <a:off x="724825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7" name="Oval 626"/>
            <p:cNvSpPr>
              <a:spLocks noChangeAspect="1" noChangeArrowheads="1"/>
            </p:cNvSpPr>
            <p:nvPr userDrawn="1"/>
          </p:nvSpPr>
          <p:spPr bwMode="auto">
            <a:xfrm>
              <a:off x="736133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8" name="Oval 627"/>
            <p:cNvSpPr>
              <a:spLocks noChangeAspect="1" noChangeArrowheads="1"/>
            </p:cNvSpPr>
            <p:nvPr userDrawn="1"/>
          </p:nvSpPr>
          <p:spPr bwMode="auto">
            <a:xfrm>
              <a:off x="747291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9" name="Oval 628"/>
            <p:cNvSpPr>
              <a:spLocks noChangeAspect="1" noChangeArrowheads="1"/>
            </p:cNvSpPr>
            <p:nvPr userDrawn="1"/>
          </p:nvSpPr>
          <p:spPr bwMode="auto">
            <a:xfrm>
              <a:off x="758599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0" name="Oval 629"/>
            <p:cNvSpPr>
              <a:spLocks noChangeAspect="1" noChangeArrowheads="1"/>
            </p:cNvSpPr>
            <p:nvPr userDrawn="1"/>
          </p:nvSpPr>
          <p:spPr bwMode="auto">
            <a:xfrm>
              <a:off x="769757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1" name="Oval 630"/>
            <p:cNvSpPr>
              <a:spLocks noChangeAspect="1" noChangeArrowheads="1"/>
            </p:cNvSpPr>
            <p:nvPr userDrawn="1"/>
          </p:nvSpPr>
          <p:spPr bwMode="auto">
            <a:xfrm>
              <a:off x="7810653" y="2593192"/>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862" name="Oval 631"/>
            <p:cNvSpPr>
              <a:spLocks noChangeAspect="1" noChangeArrowheads="1"/>
            </p:cNvSpPr>
            <p:nvPr userDrawn="1"/>
          </p:nvSpPr>
          <p:spPr bwMode="auto">
            <a:xfrm>
              <a:off x="140558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3" name="Oval 632"/>
            <p:cNvSpPr>
              <a:spLocks noChangeAspect="1" noChangeArrowheads="1"/>
            </p:cNvSpPr>
            <p:nvPr userDrawn="1"/>
          </p:nvSpPr>
          <p:spPr bwMode="auto">
            <a:xfrm>
              <a:off x="151867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4" name="Oval 633"/>
            <p:cNvSpPr>
              <a:spLocks noChangeAspect="1" noChangeArrowheads="1"/>
            </p:cNvSpPr>
            <p:nvPr userDrawn="1"/>
          </p:nvSpPr>
          <p:spPr bwMode="auto">
            <a:xfrm>
              <a:off x="1630247"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5" name="Oval 634"/>
            <p:cNvSpPr>
              <a:spLocks noChangeAspect="1" noChangeArrowheads="1"/>
            </p:cNvSpPr>
            <p:nvPr userDrawn="1"/>
          </p:nvSpPr>
          <p:spPr bwMode="auto">
            <a:xfrm>
              <a:off x="174333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6" name="Oval 635"/>
            <p:cNvSpPr>
              <a:spLocks noChangeAspect="1" noChangeArrowheads="1"/>
            </p:cNvSpPr>
            <p:nvPr userDrawn="1"/>
          </p:nvSpPr>
          <p:spPr bwMode="auto">
            <a:xfrm>
              <a:off x="185490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7" name="Oval 636"/>
            <p:cNvSpPr>
              <a:spLocks noChangeAspect="1" noChangeArrowheads="1"/>
            </p:cNvSpPr>
            <p:nvPr userDrawn="1"/>
          </p:nvSpPr>
          <p:spPr bwMode="auto">
            <a:xfrm>
              <a:off x="196799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8" name="Oval 637"/>
            <p:cNvSpPr>
              <a:spLocks noChangeAspect="1" noChangeArrowheads="1"/>
            </p:cNvSpPr>
            <p:nvPr userDrawn="1"/>
          </p:nvSpPr>
          <p:spPr bwMode="auto">
            <a:xfrm>
              <a:off x="207956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9" name="Oval 638"/>
            <p:cNvSpPr>
              <a:spLocks noChangeAspect="1" noChangeArrowheads="1"/>
            </p:cNvSpPr>
            <p:nvPr userDrawn="1"/>
          </p:nvSpPr>
          <p:spPr bwMode="auto">
            <a:xfrm>
              <a:off x="219265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0" name="Oval 639"/>
            <p:cNvSpPr>
              <a:spLocks noChangeAspect="1" noChangeArrowheads="1"/>
            </p:cNvSpPr>
            <p:nvPr userDrawn="1"/>
          </p:nvSpPr>
          <p:spPr bwMode="auto">
            <a:xfrm>
              <a:off x="230422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1" name="Oval 640"/>
            <p:cNvSpPr>
              <a:spLocks noChangeAspect="1" noChangeArrowheads="1"/>
            </p:cNvSpPr>
            <p:nvPr userDrawn="1"/>
          </p:nvSpPr>
          <p:spPr bwMode="auto">
            <a:xfrm>
              <a:off x="241731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2" name="Oval 641"/>
            <p:cNvSpPr>
              <a:spLocks noChangeAspect="1" noChangeArrowheads="1"/>
            </p:cNvSpPr>
            <p:nvPr userDrawn="1"/>
          </p:nvSpPr>
          <p:spPr bwMode="auto">
            <a:xfrm>
              <a:off x="252888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3" name="Oval 642"/>
            <p:cNvSpPr>
              <a:spLocks noChangeAspect="1" noChangeArrowheads="1"/>
            </p:cNvSpPr>
            <p:nvPr userDrawn="1"/>
          </p:nvSpPr>
          <p:spPr bwMode="auto">
            <a:xfrm>
              <a:off x="2641969"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4" name="Oval 643"/>
            <p:cNvSpPr>
              <a:spLocks noChangeAspect="1" noChangeArrowheads="1"/>
            </p:cNvSpPr>
            <p:nvPr userDrawn="1"/>
          </p:nvSpPr>
          <p:spPr bwMode="auto">
            <a:xfrm>
              <a:off x="275354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5" name="Oval 644"/>
            <p:cNvSpPr>
              <a:spLocks noChangeAspect="1" noChangeArrowheads="1"/>
            </p:cNvSpPr>
            <p:nvPr userDrawn="1"/>
          </p:nvSpPr>
          <p:spPr bwMode="auto">
            <a:xfrm>
              <a:off x="432767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6" name="Oval 645"/>
            <p:cNvSpPr>
              <a:spLocks noChangeAspect="1" noChangeArrowheads="1"/>
            </p:cNvSpPr>
            <p:nvPr userDrawn="1"/>
          </p:nvSpPr>
          <p:spPr bwMode="auto">
            <a:xfrm>
              <a:off x="443924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7" name="Oval 646"/>
            <p:cNvSpPr>
              <a:spLocks noChangeAspect="1" noChangeArrowheads="1"/>
            </p:cNvSpPr>
            <p:nvPr userDrawn="1"/>
          </p:nvSpPr>
          <p:spPr bwMode="auto">
            <a:xfrm>
              <a:off x="455233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8" name="Oval 647"/>
            <p:cNvSpPr>
              <a:spLocks noChangeAspect="1" noChangeArrowheads="1"/>
            </p:cNvSpPr>
            <p:nvPr userDrawn="1"/>
          </p:nvSpPr>
          <p:spPr bwMode="auto">
            <a:xfrm>
              <a:off x="466390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9" name="Oval 648"/>
            <p:cNvSpPr>
              <a:spLocks noChangeAspect="1" noChangeArrowheads="1"/>
            </p:cNvSpPr>
            <p:nvPr userDrawn="1"/>
          </p:nvSpPr>
          <p:spPr bwMode="auto">
            <a:xfrm>
              <a:off x="477699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0" name="Oval 649"/>
            <p:cNvSpPr>
              <a:spLocks noChangeAspect="1" noChangeArrowheads="1"/>
            </p:cNvSpPr>
            <p:nvPr userDrawn="1"/>
          </p:nvSpPr>
          <p:spPr bwMode="auto">
            <a:xfrm>
              <a:off x="488856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1" name="Oval 650"/>
            <p:cNvSpPr>
              <a:spLocks noChangeAspect="1" noChangeArrowheads="1"/>
            </p:cNvSpPr>
            <p:nvPr userDrawn="1"/>
          </p:nvSpPr>
          <p:spPr bwMode="auto">
            <a:xfrm>
              <a:off x="500165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2" name="Oval 651"/>
            <p:cNvSpPr>
              <a:spLocks noChangeAspect="1" noChangeArrowheads="1"/>
            </p:cNvSpPr>
            <p:nvPr userDrawn="1"/>
          </p:nvSpPr>
          <p:spPr bwMode="auto">
            <a:xfrm>
              <a:off x="522631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3" name="Oval 652"/>
            <p:cNvSpPr>
              <a:spLocks noChangeAspect="1" noChangeArrowheads="1"/>
            </p:cNvSpPr>
            <p:nvPr userDrawn="1"/>
          </p:nvSpPr>
          <p:spPr bwMode="auto">
            <a:xfrm>
              <a:off x="5337887"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4" name="Oval 653"/>
            <p:cNvSpPr>
              <a:spLocks noChangeAspect="1" noChangeArrowheads="1"/>
            </p:cNvSpPr>
            <p:nvPr userDrawn="1"/>
          </p:nvSpPr>
          <p:spPr bwMode="auto">
            <a:xfrm>
              <a:off x="545097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5" name="Oval 654"/>
            <p:cNvSpPr>
              <a:spLocks noChangeAspect="1" noChangeArrowheads="1"/>
            </p:cNvSpPr>
            <p:nvPr userDrawn="1"/>
          </p:nvSpPr>
          <p:spPr bwMode="auto">
            <a:xfrm>
              <a:off x="556254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6" name="Oval 655"/>
            <p:cNvSpPr>
              <a:spLocks noChangeAspect="1" noChangeArrowheads="1"/>
            </p:cNvSpPr>
            <p:nvPr userDrawn="1"/>
          </p:nvSpPr>
          <p:spPr bwMode="auto">
            <a:xfrm>
              <a:off x="567563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7" name="Oval 656"/>
            <p:cNvSpPr>
              <a:spLocks noChangeAspect="1" noChangeArrowheads="1"/>
            </p:cNvSpPr>
            <p:nvPr userDrawn="1"/>
          </p:nvSpPr>
          <p:spPr bwMode="auto">
            <a:xfrm>
              <a:off x="590029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8" name="Oval 657"/>
            <p:cNvSpPr>
              <a:spLocks noChangeAspect="1" noChangeArrowheads="1"/>
            </p:cNvSpPr>
            <p:nvPr userDrawn="1"/>
          </p:nvSpPr>
          <p:spPr bwMode="auto">
            <a:xfrm>
              <a:off x="601337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9" name="Oval 658"/>
            <p:cNvSpPr>
              <a:spLocks noChangeAspect="1" noChangeArrowheads="1"/>
            </p:cNvSpPr>
            <p:nvPr userDrawn="1"/>
          </p:nvSpPr>
          <p:spPr bwMode="auto">
            <a:xfrm>
              <a:off x="612495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0" name="Oval 659"/>
            <p:cNvSpPr>
              <a:spLocks noChangeAspect="1" noChangeArrowheads="1"/>
            </p:cNvSpPr>
            <p:nvPr userDrawn="1"/>
          </p:nvSpPr>
          <p:spPr bwMode="auto">
            <a:xfrm>
              <a:off x="623803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1" name="Oval 660"/>
            <p:cNvSpPr>
              <a:spLocks noChangeAspect="1" noChangeArrowheads="1"/>
            </p:cNvSpPr>
            <p:nvPr userDrawn="1"/>
          </p:nvSpPr>
          <p:spPr bwMode="auto">
            <a:xfrm>
              <a:off x="634961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2" name="Oval 661"/>
            <p:cNvSpPr>
              <a:spLocks noChangeAspect="1" noChangeArrowheads="1"/>
            </p:cNvSpPr>
            <p:nvPr userDrawn="1"/>
          </p:nvSpPr>
          <p:spPr bwMode="auto">
            <a:xfrm>
              <a:off x="646269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3" name="Oval 662"/>
            <p:cNvSpPr>
              <a:spLocks noChangeAspect="1" noChangeArrowheads="1"/>
            </p:cNvSpPr>
            <p:nvPr userDrawn="1"/>
          </p:nvSpPr>
          <p:spPr bwMode="auto">
            <a:xfrm>
              <a:off x="657427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4" name="Oval 663"/>
            <p:cNvSpPr>
              <a:spLocks noChangeAspect="1" noChangeArrowheads="1"/>
            </p:cNvSpPr>
            <p:nvPr userDrawn="1"/>
          </p:nvSpPr>
          <p:spPr bwMode="auto">
            <a:xfrm>
              <a:off x="668735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5" name="Oval 664"/>
            <p:cNvSpPr>
              <a:spLocks noChangeAspect="1" noChangeArrowheads="1"/>
            </p:cNvSpPr>
            <p:nvPr userDrawn="1"/>
          </p:nvSpPr>
          <p:spPr bwMode="auto">
            <a:xfrm>
              <a:off x="679893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6" name="Oval 665"/>
            <p:cNvSpPr>
              <a:spLocks noChangeAspect="1" noChangeArrowheads="1"/>
            </p:cNvSpPr>
            <p:nvPr userDrawn="1"/>
          </p:nvSpPr>
          <p:spPr bwMode="auto">
            <a:xfrm>
              <a:off x="691201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7" name="Oval 666"/>
            <p:cNvSpPr>
              <a:spLocks noChangeAspect="1" noChangeArrowheads="1"/>
            </p:cNvSpPr>
            <p:nvPr userDrawn="1"/>
          </p:nvSpPr>
          <p:spPr bwMode="auto">
            <a:xfrm>
              <a:off x="702359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8" name="Oval 667"/>
            <p:cNvSpPr>
              <a:spLocks noChangeAspect="1" noChangeArrowheads="1"/>
            </p:cNvSpPr>
            <p:nvPr userDrawn="1"/>
          </p:nvSpPr>
          <p:spPr bwMode="auto">
            <a:xfrm>
              <a:off x="7136674"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9" name="Oval 668"/>
            <p:cNvSpPr>
              <a:spLocks noChangeAspect="1" noChangeArrowheads="1"/>
            </p:cNvSpPr>
            <p:nvPr userDrawn="1"/>
          </p:nvSpPr>
          <p:spPr bwMode="auto">
            <a:xfrm>
              <a:off x="724825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0" name="Oval 669"/>
            <p:cNvSpPr>
              <a:spLocks noChangeAspect="1" noChangeArrowheads="1"/>
            </p:cNvSpPr>
            <p:nvPr userDrawn="1"/>
          </p:nvSpPr>
          <p:spPr bwMode="auto">
            <a:xfrm>
              <a:off x="736133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1" name="Oval 670"/>
            <p:cNvSpPr>
              <a:spLocks noChangeAspect="1" noChangeArrowheads="1"/>
            </p:cNvSpPr>
            <p:nvPr userDrawn="1"/>
          </p:nvSpPr>
          <p:spPr bwMode="auto">
            <a:xfrm>
              <a:off x="747291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2" name="Oval 671"/>
            <p:cNvSpPr>
              <a:spLocks noChangeAspect="1" noChangeArrowheads="1"/>
            </p:cNvSpPr>
            <p:nvPr userDrawn="1"/>
          </p:nvSpPr>
          <p:spPr bwMode="auto">
            <a:xfrm>
              <a:off x="140558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3" name="Oval 672"/>
            <p:cNvSpPr>
              <a:spLocks noChangeAspect="1" noChangeArrowheads="1"/>
            </p:cNvSpPr>
            <p:nvPr userDrawn="1"/>
          </p:nvSpPr>
          <p:spPr bwMode="auto">
            <a:xfrm>
              <a:off x="151867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4" name="Oval 673"/>
            <p:cNvSpPr>
              <a:spLocks noChangeAspect="1" noChangeArrowheads="1"/>
            </p:cNvSpPr>
            <p:nvPr userDrawn="1"/>
          </p:nvSpPr>
          <p:spPr bwMode="auto">
            <a:xfrm>
              <a:off x="1630247"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5" name="Oval 674"/>
            <p:cNvSpPr>
              <a:spLocks noChangeAspect="1" noChangeArrowheads="1"/>
            </p:cNvSpPr>
            <p:nvPr userDrawn="1"/>
          </p:nvSpPr>
          <p:spPr bwMode="auto">
            <a:xfrm>
              <a:off x="174333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6" name="Oval 675"/>
            <p:cNvSpPr>
              <a:spLocks noChangeAspect="1" noChangeArrowheads="1"/>
            </p:cNvSpPr>
            <p:nvPr userDrawn="1"/>
          </p:nvSpPr>
          <p:spPr bwMode="auto">
            <a:xfrm>
              <a:off x="185490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7" name="Oval 676"/>
            <p:cNvSpPr>
              <a:spLocks noChangeAspect="1" noChangeArrowheads="1"/>
            </p:cNvSpPr>
            <p:nvPr userDrawn="1"/>
          </p:nvSpPr>
          <p:spPr bwMode="auto">
            <a:xfrm>
              <a:off x="196799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8" name="Oval 677"/>
            <p:cNvSpPr>
              <a:spLocks noChangeAspect="1" noChangeArrowheads="1"/>
            </p:cNvSpPr>
            <p:nvPr userDrawn="1"/>
          </p:nvSpPr>
          <p:spPr bwMode="auto">
            <a:xfrm>
              <a:off x="207956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9" name="Oval 678"/>
            <p:cNvSpPr>
              <a:spLocks noChangeAspect="1" noChangeArrowheads="1"/>
            </p:cNvSpPr>
            <p:nvPr userDrawn="1"/>
          </p:nvSpPr>
          <p:spPr bwMode="auto">
            <a:xfrm>
              <a:off x="219265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0" name="Oval 679"/>
            <p:cNvSpPr>
              <a:spLocks noChangeAspect="1" noChangeArrowheads="1"/>
            </p:cNvSpPr>
            <p:nvPr userDrawn="1"/>
          </p:nvSpPr>
          <p:spPr bwMode="auto">
            <a:xfrm>
              <a:off x="230422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1" name="Oval 680"/>
            <p:cNvSpPr>
              <a:spLocks noChangeAspect="1" noChangeArrowheads="1"/>
            </p:cNvSpPr>
            <p:nvPr userDrawn="1"/>
          </p:nvSpPr>
          <p:spPr bwMode="auto">
            <a:xfrm>
              <a:off x="241731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2" name="Oval 681"/>
            <p:cNvSpPr>
              <a:spLocks noChangeAspect="1" noChangeArrowheads="1"/>
            </p:cNvSpPr>
            <p:nvPr userDrawn="1"/>
          </p:nvSpPr>
          <p:spPr bwMode="auto">
            <a:xfrm>
              <a:off x="252888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3" name="Oval 682"/>
            <p:cNvSpPr>
              <a:spLocks noChangeAspect="1" noChangeArrowheads="1"/>
            </p:cNvSpPr>
            <p:nvPr userDrawn="1"/>
          </p:nvSpPr>
          <p:spPr bwMode="auto">
            <a:xfrm>
              <a:off x="2641969"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4" name="Oval 683"/>
            <p:cNvSpPr>
              <a:spLocks noChangeAspect="1" noChangeArrowheads="1"/>
            </p:cNvSpPr>
            <p:nvPr userDrawn="1"/>
          </p:nvSpPr>
          <p:spPr bwMode="auto">
            <a:xfrm>
              <a:off x="4103013"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5" name="Oval 684"/>
            <p:cNvSpPr>
              <a:spLocks noChangeAspect="1" noChangeArrowheads="1"/>
            </p:cNvSpPr>
            <p:nvPr userDrawn="1"/>
          </p:nvSpPr>
          <p:spPr bwMode="auto">
            <a:xfrm>
              <a:off x="4214589"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6" name="Oval 685"/>
            <p:cNvSpPr>
              <a:spLocks noChangeAspect="1" noChangeArrowheads="1"/>
            </p:cNvSpPr>
            <p:nvPr userDrawn="1"/>
          </p:nvSpPr>
          <p:spPr bwMode="auto">
            <a:xfrm>
              <a:off x="432767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7" name="Oval 686"/>
            <p:cNvSpPr>
              <a:spLocks noChangeAspect="1" noChangeArrowheads="1"/>
            </p:cNvSpPr>
            <p:nvPr userDrawn="1"/>
          </p:nvSpPr>
          <p:spPr bwMode="auto">
            <a:xfrm>
              <a:off x="466390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8" name="Oval 687"/>
            <p:cNvSpPr>
              <a:spLocks noChangeAspect="1" noChangeArrowheads="1"/>
            </p:cNvSpPr>
            <p:nvPr userDrawn="1"/>
          </p:nvSpPr>
          <p:spPr bwMode="auto">
            <a:xfrm>
              <a:off x="477699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9" name="Oval 688"/>
            <p:cNvSpPr>
              <a:spLocks noChangeAspect="1" noChangeArrowheads="1"/>
            </p:cNvSpPr>
            <p:nvPr userDrawn="1"/>
          </p:nvSpPr>
          <p:spPr bwMode="auto">
            <a:xfrm>
              <a:off x="4888568"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0" name="Oval 689"/>
            <p:cNvSpPr>
              <a:spLocks noChangeAspect="1" noChangeArrowheads="1"/>
            </p:cNvSpPr>
            <p:nvPr userDrawn="1"/>
          </p:nvSpPr>
          <p:spPr bwMode="auto">
            <a:xfrm>
              <a:off x="500165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1" name="Oval 690"/>
            <p:cNvSpPr>
              <a:spLocks noChangeAspect="1" noChangeArrowheads="1"/>
            </p:cNvSpPr>
            <p:nvPr userDrawn="1"/>
          </p:nvSpPr>
          <p:spPr bwMode="auto">
            <a:xfrm>
              <a:off x="511322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2" name="Oval 691"/>
            <p:cNvSpPr>
              <a:spLocks noChangeAspect="1" noChangeArrowheads="1"/>
            </p:cNvSpPr>
            <p:nvPr userDrawn="1"/>
          </p:nvSpPr>
          <p:spPr bwMode="auto">
            <a:xfrm>
              <a:off x="522631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3" name="Oval 692"/>
            <p:cNvSpPr>
              <a:spLocks noChangeAspect="1" noChangeArrowheads="1"/>
            </p:cNvSpPr>
            <p:nvPr userDrawn="1"/>
          </p:nvSpPr>
          <p:spPr bwMode="auto">
            <a:xfrm>
              <a:off x="533788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4" name="Oval 693"/>
            <p:cNvSpPr>
              <a:spLocks noChangeAspect="1" noChangeArrowheads="1"/>
            </p:cNvSpPr>
            <p:nvPr userDrawn="1"/>
          </p:nvSpPr>
          <p:spPr bwMode="auto">
            <a:xfrm>
              <a:off x="545097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5" name="Oval 694"/>
            <p:cNvSpPr>
              <a:spLocks noChangeAspect="1" noChangeArrowheads="1"/>
            </p:cNvSpPr>
            <p:nvPr userDrawn="1"/>
          </p:nvSpPr>
          <p:spPr bwMode="auto">
            <a:xfrm>
              <a:off x="567563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6" name="Oval 695"/>
            <p:cNvSpPr>
              <a:spLocks noChangeAspect="1" noChangeArrowheads="1"/>
            </p:cNvSpPr>
            <p:nvPr userDrawn="1"/>
          </p:nvSpPr>
          <p:spPr bwMode="auto">
            <a:xfrm>
              <a:off x="578720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7" name="Oval 696"/>
            <p:cNvSpPr>
              <a:spLocks noChangeAspect="1" noChangeArrowheads="1"/>
            </p:cNvSpPr>
            <p:nvPr userDrawn="1"/>
          </p:nvSpPr>
          <p:spPr bwMode="auto">
            <a:xfrm>
              <a:off x="590029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8" name="Oval 697"/>
            <p:cNvSpPr>
              <a:spLocks noChangeAspect="1" noChangeArrowheads="1"/>
            </p:cNvSpPr>
            <p:nvPr userDrawn="1"/>
          </p:nvSpPr>
          <p:spPr bwMode="auto">
            <a:xfrm>
              <a:off x="6013375"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9" name="Oval 698"/>
            <p:cNvSpPr>
              <a:spLocks noChangeAspect="1" noChangeArrowheads="1"/>
            </p:cNvSpPr>
            <p:nvPr userDrawn="1"/>
          </p:nvSpPr>
          <p:spPr bwMode="auto">
            <a:xfrm>
              <a:off x="612495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0" name="Oval 699"/>
            <p:cNvSpPr>
              <a:spLocks noChangeAspect="1" noChangeArrowheads="1"/>
            </p:cNvSpPr>
            <p:nvPr userDrawn="1"/>
          </p:nvSpPr>
          <p:spPr bwMode="auto">
            <a:xfrm>
              <a:off x="623803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1" name="Oval 700"/>
            <p:cNvSpPr>
              <a:spLocks noChangeAspect="1" noChangeArrowheads="1"/>
            </p:cNvSpPr>
            <p:nvPr userDrawn="1"/>
          </p:nvSpPr>
          <p:spPr bwMode="auto">
            <a:xfrm>
              <a:off x="634961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2" name="Oval 701"/>
            <p:cNvSpPr>
              <a:spLocks noChangeAspect="1" noChangeArrowheads="1"/>
            </p:cNvSpPr>
            <p:nvPr userDrawn="1"/>
          </p:nvSpPr>
          <p:spPr bwMode="auto">
            <a:xfrm>
              <a:off x="646269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3" name="Oval 702"/>
            <p:cNvSpPr>
              <a:spLocks noChangeAspect="1" noChangeArrowheads="1"/>
            </p:cNvSpPr>
            <p:nvPr userDrawn="1"/>
          </p:nvSpPr>
          <p:spPr bwMode="auto">
            <a:xfrm>
              <a:off x="657427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4" name="Oval 703"/>
            <p:cNvSpPr>
              <a:spLocks noChangeAspect="1" noChangeArrowheads="1"/>
            </p:cNvSpPr>
            <p:nvPr userDrawn="1"/>
          </p:nvSpPr>
          <p:spPr bwMode="auto">
            <a:xfrm>
              <a:off x="668735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5" name="Oval 704"/>
            <p:cNvSpPr>
              <a:spLocks noChangeAspect="1" noChangeArrowheads="1"/>
            </p:cNvSpPr>
            <p:nvPr userDrawn="1"/>
          </p:nvSpPr>
          <p:spPr bwMode="auto">
            <a:xfrm>
              <a:off x="679893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6" name="Oval 705"/>
            <p:cNvSpPr>
              <a:spLocks noChangeAspect="1" noChangeArrowheads="1"/>
            </p:cNvSpPr>
            <p:nvPr userDrawn="1"/>
          </p:nvSpPr>
          <p:spPr bwMode="auto">
            <a:xfrm>
              <a:off x="691201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7" name="Oval 706"/>
            <p:cNvSpPr>
              <a:spLocks noChangeAspect="1" noChangeArrowheads="1"/>
            </p:cNvSpPr>
            <p:nvPr userDrawn="1"/>
          </p:nvSpPr>
          <p:spPr bwMode="auto">
            <a:xfrm>
              <a:off x="702359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8" name="Oval 707"/>
            <p:cNvSpPr>
              <a:spLocks noChangeAspect="1" noChangeArrowheads="1"/>
            </p:cNvSpPr>
            <p:nvPr userDrawn="1"/>
          </p:nvSpPr>
          <p:spPr bwMode="auto">
            <a:xfrm>
              <a:off x="713667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9" name="Oval 708"/>
            <p:cNvSpPr>
              <a:spLocks noChangeAspect="1" noChangeArrowheads="1"/>
            </p:cNvSpPr>
            <p:nvPr userDrawn="1"/>
          </p:nvSpPr>
          <p:spPr bwMode="auto">
            <a:xfrm>
              <a:off x="724825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0" name="Oval 709"/>
            <p:cNvSpPr>
              <a:spLocks noChangeAspect="1" noChangeArrowheads="1"/>
            </p:cNvSpPr>
            <p:nvPr userDrawn="1"/>
          </p:nvSpPr>
          <p:spPr bwMode="auto">
            <a:xfrm>
              <a:off x="736133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1" name="Oval 710"/>
            <p:cNvSpPr>
              <a:spLocks noChangeAspect="1" noChangeArrowheads="1"/>
            </p:cNvSpPr>
            <p:nvPr userDrawn="1"/>
          </p:nvSpPr>
          <p:spPr bwMode="auto">
            <a:xfrm>
              <a:off x="758599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2" name="Oval 711"/>
            <p:cNvSpPr>
              <a:spLocks noChangeAspect="1" noChangeArrowheads="1"/>
            </p:cNvSpPr>
            <p:nvPr userDrawn="1"/>
          </p:nvSpPr>
          <p:spPr bwMode="auto">
            <a:xfrm>
              <a:off x="140558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3" name="Oval 712"/>
            <p:cNvSpPr>
              <a:spLocks noChangeAspect="1" noChangeArrowheads="1"/>
            </p:cNvSpPr>
            <p:nvPr userDrawn="1"/>
          </p:nvSpPr>
          <p:spPr bwMode="auto">
            <a:xfrm>
              <a:off x="151867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4" name="Oval 713"/>
            <p:cNvSpPr>
              <a:spLocks noChangeAspect="1" noChangeArrowheads="1"/>
            </p:cNvSpPr>
            <p:nvPr userDrawn="1"/>
          </p:nvSpPr>
          <p:spPr bwMode="auto">
            <a:xfrm>
              <a:off x="1630247"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5" name="Oval 714"/>
            <p:cNvSpPr>
              <a:spLocks noChangeAspect="1" noChangeArrowheads="1"/>
            </p:cNvSpPr>
            <p:nvPr userDrawn="1"/>
          </p:nvSpPr>
          <p:spPr bwMode="auto">
            <a:xfrm>
              <a:off x="174333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6" name="Oval 715"/>
            <p:cNvSpPr>
              <a:spLocks noChangeAspect="1" noChangeArrowheads="1"/>
            </p:cNvSpPr>
            <p:nvPr userDrawn="1"/>
          </p:nvSpPr>
          <p:spPr bwMode="auto">
            <a:xfrm>
              <a:off x="185490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7" name="Oval 716"/>
            <p:cNvSpPr>
              <a:spLocks noChangeAspect="1" noChangeArrowheads="1"/>
            </p:cNvSpPr>
            <p:nvPr userDrawn="1"/>
          </p:nvSpPr>
          <p:spPr bwMode="auto">
            <a:xfrm>
              <a:off x="196799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8" name="Oval 717"/>
            <p:cNvSpPr>
              <a:spLocks noChangeAspect="1" noChangeArrowheads="1"/>
            </p:cNvSpPr>
            <p:nvPr userDrawn="1"/>
          </p:nvSpPr>
          <p:spPr bwMode="auto">
            <a:xfrm>
              <a:off x="207956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9" name="Oval 718"/>
            <p:cNvSpPr>
              <a:spLocks noChangeAspect="1" noChangeArrowheads="1"/>
            </p:cNvSpPr>
            <p:nvPr userDrawn="1"/>
          </p:nvSpPr>
          <p:spPr bwMode="auto">
            <a:xfrm>
              <a:off x="219265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0" name="Oval 719"/>
            <p:cNvSpPr>
              <a:spLocks noChangeAspect="1" noChangeArrowheads="1"/>
            </p:cNvSpPr>
            <p:nvPr userDrawn="1"/>
          </p:nvSpPr>
          <p:spPr bwMode="auto">
            <a:xfrm>
              <a:off x="230422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1" name="Oval 720"/>
            <p:cNvSpPr>
              <a:spLocks noChangeAspect="1" noChangeArrowheads="1"/>
            </p:cNvSpPr>
            <p:nvPr userDrawn="1"/>
          </p:nvSpPr>
          <p:spPr bwMode="auto">
            <a:xfrm>
              <a:off x="241731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2" name="Oval 721"/>
            <p:cNvSpPr>
              <a:spLocks noChangeAspect="1" noChangeArrowheads="1"/>
            </p:cNvSpPr>
            <p:nvPr userDrawn="1"/>
          </p:nvSpPr>
          <p:spPr bwMode="auto">
            <a:xfrm>
              <a:off x="252888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3" name="Oval 722"/>
            <p:cNvSpPr>
              <a:spLocks noChangeAspect="1" noChangeArrowheads="1"/>
            </p:cNvSpPr>
            <p:nvPr userDrawn="1"/>
          </p:nvSpPr>
          <p:spPr bwMode="auto">
            <a:xfrm>
              <a:off x="4103013"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4" name="Oval 723"/>
            <p:cNvSpPr>
              <a:spLocks noChangeAspect="1" noChangeArrowheads="1"/>
            </p:cNvSpPr>
            <p:nvPr userDrawn="1"/>
          </p:nvSpPr>
          <p:spPr bwMode="auto">
            <a:xfrm>
              <a:off x="4214589"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5" name="Oval 724"/>
            <p:cNvSpPr>
              <a:spLocks noChangeAspect="1" noChangeArrowheads="1"/>
            </p:cNvSpPr>
            <p:nvPr userDrawn="1"/>
          </p:nvSpPr>
          <p:spPr bwMode="auto">
            <a:xfrm>
              <a:off x="4663908"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6" name="Oval 725"/>
            <p:cNvSpPr>
              <a:spLocks noChangeAspect="1" noChangeArrowheads="1"/>
            </p:cNvSpPr>
            <p:nvPr userDrawn="1"/>
          </p:nvSpPr>
          <p:spPr bwMode="auto">
            <a:xfrm>
              <a:off x="4888568"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7" name="Oval 726"/>
            <p:cNvSpPr>
              <a:spLocks noChangeAspect="1" noChangeArrowheads="1"/>
            </p:cNvSpPr>
            <p:nvPr userDrawn="1"/>
          </p:nvSpPr>
          <p:spPr bwMode="auto">
            <a:xfrm>
              <a:off x="500165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8" name="Oval 727"/>
            <p:cNvSpPr>
              <a:spLocks noChangeAspect="1" noChangeArrowheads="1"/>
            </p:cNvSpPr>
            <p:nvPr userDrawn="1"/>
          </p:nvSpPr>
          <p:spPr bwMode="auto">
            <a:xfrm>
              <a:off x="5113228" y="2903796"/>
              <a:ext cx="85943"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959" name="Oval 728"/>
            <p:cNvSpPr>
              <a:spLocks noChangeAspect="1" noChangeArrowheads="1"/>
            </p:cNvSpPr>
            <p:nvPr userDrawn="1"/>
          </p:nvSpPr>
          <p:spPr bwMode="auto">
            <a:xfrm>
              <a:off x="522631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0" name="Oval 729"/>
            <p:cNvSpPr>
              <a:spLocks noChangeAspect="1" noChangeArrowheads="1"/>
            </p:cNvSpPr>
            <p:nvPr userDrawn="1"/>
          </p:nvSpPr>
          <p:spPr bwMode="auto">
            <a:xfrm>
              <a:off x="533788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1" name="Oval 730"/>
            <p:cNvSpPr>
              <a:spLocks noChangeAspect="1" noChangeArrowheads="1"/>
            </p:cNvSpPr>
            <p:nvPr userDrawn="1"/>
          </p:nvSpPr>
          <p:spPr bwMode="auto">
            <a:xfrm>
              <a:off x="545097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2" name="Oval 731"/>
            <p:cNvSpPr>
              <a:spLocks noChangeAspect="1" noChangeArrowheads="1"/>
            </p:cNvSpPr>
            <p:nvPr userDrawn="1"/>
          </p:nvSpPr>
          <p:spPr bwMode="auto">
            <a:xfrm>
              <a:off x="567563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3" name="Oval 732"/>
            <p:cNvSpPr>
              <a:spLocks noChangeAspect="1" noChangeArrowheads="1"/>
            </p:cNvSpPr>
            <p:nvPr userDrawn="1"/>
          </p:nvSpPr>
          <p:spPr bwMode="auto">
            <a:xfrm>
              <a:off x="578720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4" name="Oval 733"/>
            <p:cNvSpPr>
              <a:spLocks noChangeAspect="1" noChangeArrowheads="1"/>
            </p:cNvSpPr>
            <p:nvPr userDrawn="1"/>
          </p:nvSpPr>
          <p:spPr bwMode="auto">
            <a:xfrm>
              <a:off x="590029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5" name="Oval 734"/>
            <p:cNvSpPr>
              <a:spLocks noChangeAspect="1" noChangeArrowheads="1"/>
            </p:cNvSpPr>
            <p:nvPr userDrawn="1"/>
          </p:nvSpPr>
          <p:spPr bwMode="auto">
            <a:xfrm>
              <a:off x="6013375"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6" name="Oval 735"/>
            <p:cNvSpPr>
              <a:spLocks noChangeAspect="1" noChangeArrowheads="1"/>
            </p:cNvSpPr>
            <p:nvPr userDrawn="1"/>
          </p:nvSpPr>
          <p:spPr bwMode="auto">
            <a:xfrm>
              <a:off x="612495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7" name="Oval 736"/>
            <p:cNvSpPr>
              <a:spLocks noChangeAspect="1" noChangeArrowheads="1"/>
            </p:cNvSpPr>
            <p:nvPr userDrawn="1"/>
          </p:nvSpPr>
          <p:spPr bwMode="auto">
            <a:xfrm>
              <a:off x="623803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8" name="Oval 737"/>
            <p:cNvSpPr>
              <a:spLocks noChangeAspect="1" noChangeArrowheads="1"/>
            </p:cNvSpPr>
            <p:nvPr userDrawn="1"/>
          </p:nvSpPr>
          <p:spPr bwMode="auto">
            <a:xfrm>
              <a:off x="634961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9" name="Oval 738"/>
            <p:cNvSpPr>
              <a:spLocks noChangeAspect="1" noChangeArrowheads="1"/>
            </p:cNvSpPr>
            <p:nvPr userDrawn="1"/>
          </p:nvSpPr>
          <p:spPr bwMode="auto">
            <a:xfrm>
              <a:off x="646269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0" name="Oval 739"/>
            <p:cNvSpPr>
              <a:spLocks noChangeAspect="1" noChangeArrowheads="1"/>
            </p:cNvSpPr>
            <p:nvPr userDrawn="1"/>
          </p:nvSpPr>
          <p:spPr bwMode="auto">
            <a:xfrm>
              <a:off x="657427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1" name="Oval 740"/>
            <p:cNvSpPr>
              <a:spLocks noChangeAspect="1" noChangeArrowheads="1"/>
            </p:cNvSpPr>
            <p:nvPr userDrawn="1"/>
          </p:nvSpPr>
          <p:spPr bwMode="auto">
            <a:xfrm>
              <a:off x="668735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2" name="Oval 741"/>
            <p:cNvSpPr>
              <a:spLocks noChangeAspect="1" noChangeArrowheads="1"/>
            </p:cNvSpPr>
            <p:nvPr userDrawn="1"/>
          </p:nvSpPr>
          <p:spPr bwMode="auto">
            <a:xfrm>
              <a:off x="679893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3" name="Oval 742"/>
            <p:cNvSpPr>
              <a:spLocks noChangeAspect="1" noChangeArrowheads="1"/>
            </p:cNvSpPr>
            <p:nvPr userDrawn="1"/>
          </p:nvSpPr>
          <p:spPr bwMode="auto">
            <a:xfrm>
              <a:off x="691201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4" name="Oval 743"/>
            <p:cNvSpPr>
              <a:spLocks noChangeAspect="1" noChangeArrowheads="1"/>
            </p:cNvSpPr>
            <p:nvPr userDrawn="1"/>
          </p:nvSpPr>
          <p:spPr bwMode="auto">
            <a:xfrm>
              <a:off x="702359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5" name="Oval 744"/>
            <p:cNvSpPr>
              <a:spLocks noChangeAspect="1" noChangeArrowheads="1"/>
            </p:cNvSpPr>
            <p:nvPr userDrawn="1"/>
          </p:nvSpPr>
          <p:spPr bwMode="auto">
            <a:xfrm>
              <a:off x="7136674"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6" name="Oval 745"/>
            <p:cNvSpPr>
              <a:spLocks noChangeAspect="1" noChangeArrowheads="1"/>
            </p:cNvSpPr>
            <p:nvPr userDrawn="1"/>
          </p:nvSpPr>
          <p:spPr bwMode="auto">
            <a:xfrm>
              <a:off x="736133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7" name="Oval 746"/>
            <p:cNvSpPr>
              <a:spLocks noChangeAspect="1" noChangeArrowheads="1"/>
            </p:cNvSpPr>
            <p:nvPr userDrawn="1"/>
          </p:nvSpPr>
          <p:spPr bwMode="auto">
            <a:xfrm>
              <a:off x="7585994" y="2903796"/>
              <a:ext cx="85943"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978" name="Oval 747"/>
            <p:cNvSpPr>
              <a:spLocks noChangeAspect="1" noChangeArrowheads="1"/>
            </p:cNvSpPr>
            <p:nvPr userDrawn="1"/>
          </p:nvSpPr>
          <p:spPr bwMode="auto">
            <a:xfrm>
              <a:off x="151867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9" name="Oval 748"/>
            <p:cNvSpPr>
              <a:spLocks noChangeAspect="1" noChangeArrowheads="1"/>
            </p:cNvSpPr>
            <p:nvPr userDrawn="1"/>
          </p:nvSpPr>
          <p:spPr bwMode="auto">
            <a:xfrm>
              <a:off x="1630247"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0" name="Oval 749"/>
            <p:cNvSpPr>
              <a:spLocks noChangeAspect="1" noChangeArrowheads="1"/>
            </p:cNvSpPr>
            <p:nvPr userDrawn="1"/>
          </p:nvSpPr>
          <p:spPr bwMode="auto">
            <a:xfrm>
              <a:off x="174333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1" name="Oval 750"/>
            <p:cNvSpPr>
              <a:spLocks noChangeAspect="1" noChangeArrowheads="1"/>
            </p:cNvSpPr>
            <p:nvPr userDrawn="1"/>
          </p:nvSpPr>
          <p:spPr bwMode="auto">
            <a:xfrm>
              <a:off x="185490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2" name="Oval 751"/>
            <p:cNvSpPr>
              <a:spLocks noChangeAspect="1" noChangeArrowheads="1"/>
            </p:cNvSpPr>
            <p:nvPr userDrawn="1"/>
          </p:nvSpPr>
          <p:spPr bwMode="auto">
            <a:xfrm>
              <a:off x="196799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3" name="Oval 752"/>
            <p:cNvSpPr>
              <a:spLocks noChangeAspect="1" noChangeArrowheads="1"/>
            </p:cNvSpPr>
            <p:nvPr userDrawn="1"/>
          </p:nvSpPr>
          <p:spPr bwMode="auto">
            <a:xfrm>
              <a:off x="2079566"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4" name="Oval 753"/>
            <p:cNvSpPr>
              <a:spLocks noChangeAspect="1" noChangeArrowheads="1"/>
            </p:cNvSpPr>
            <p:nvPr userDrawn="1"/>
          </p:nvSpPr>
          <p:spPr bwMode="auto">
            <a:xfrm>
              <a:off x="219265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5" name="Oval 754"/>
            <p:cNvSpPr>
              <a:spLocks noChangeAspect="1" noChangeArrowheads="1"/>
            </p:cNvSpPr>
            <p:nvPr userDrawn="1"/>
          </p:nvSpPr>
          <p:spPr bwMode="auto">
            <a:xfrm>
              <a:off x="230422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6" name="Oval 755"/>
            <p:cNvSpPr>
              <a:spLocks noChangeAspect="1" noChangeArrowheads="1"/>
            </p:cNvSpPr>
            <p:nvPr userDrawn="1"/>
          </p:nvSpPr>
          <p:spPr bwMode="auto">
            <a:xfrm>
              <a:off x="241731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7" name="Oval 756"/>
            <p:cNvSpPr>
              <a:spLocks noChangeAspect="1" noChangeArrowheads="1"/>
            </p:cNvSpPr>
            <p:nvPr userDrawn="1"/>
          </p:nvSpPr>
          <p:spPr bwMode="auto">
            <a:xfrm>
              <a:off x="4214589"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8" name="Oval 757"/>
            <p:cNvSpPr>
              <a:spLocks noChangeAspect="1" noChangeArrowheads="1"/>
            </p:cNvSpPr>
            <p:nvPr userDrawn="1"/>
          </p:nvSpPr>
          <p:spPr bwMode="auto">
            <a:xfrm>
              <a:off x="4327672"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9" name="Oval 758"/>
            <p:cNvSpPr>
              <a:spLocks noChangeAspect="1" noChangeArrowheads="1"/>
            </p:cNvSpPr>
            <p:nvPr userDrawn="1"/>
          </p:nvSpPr>
          <p:spPr bwMode="auto">
            <a:xfrm>
              <a:off x="4439248"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0" name="Oval 759"/>
            <p:cNvSpPr>
              <a:spLocks noChangeAspect="1" noChangeArrowheads="1"/>
            </p:cNvSpPr>
            <p:nvPr userDrawn="1"/>
          </p:nvSpPr>
          <p:spPr bwMode="auto">
            <a:xfrm>
              <a:off x="455233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1" name="Oval 760"/>
            <p:cNvSpPr>
              <a:spLocks noChangeAspect="1" noChangeArrowheads="1"/>
            </p:cNvSpPr>
            <p:nvPr userDrawn="1"/>
          </p:nvSpPr>
          <p:spPr bwMode="auto">
            <a:xfrm>
              <a:off x="522631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2" name="Oval 761"/>
            <p:cNvSpPr>
              <a:spLocks noChangeAspect="1" noChangeArrowheads="1"/>
            </p:cNvSpPr>
            <p:nvPr userDrawn="1"/>
          </p:nvSpPr>
          <p:spPr bwMode="auto">
            <a:xfrm>
              <a:off x="533788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3" name="Oval 762"/>
            <p:cNvSpPr>
              <a:spLocks noChangeAspect="1" noChangeArrowheads="1"/>
            </p:cNvSpPr>
            <p:nvPr userDrawn="1"/>
          </p:nvSpPr>
          <p:spPr bwMode="auto">
            <a:xfrm>
              <a:off x="545097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4" name="Oval 763"/>
            <p:cNvSpPr>
              <a:spLocks noChangeAspect="1" noChangeArrowheads="1"/>
            </p:cNvSpPr>
            <p:nvPr userDrawn="1"/>
          </p:nvSpPr>
          <p:spPr bwMode="auto">
            <a:xfrm>
              <a:off x="5562548"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5" name="Oval 764"/>
            <p:cNvSpPr>
              <a:spLocks noChangeAspect="1" noChangeArrowheads="1"/>
            </p:cNvSpPr>
            <p:nvPr userDrawn="1"/>
          </p:nvSpPr>
          <p:spPr bwMode="auto">
            <a:xfrm>
              <a:off x="567563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6" name="Oval 765"/>
            <p:cNvSpPr>
              <a:spLocks noChangeAspect="1" noChangeArrowheads="1"/>
            </p:cNvSpPr>
            <p:nvPr userDrawn="1"/>
          </p:nvSpPr>
          <p:spPr bwMode="auto">
            <a:xfrm>
              <a:off x="578720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7" name="Oval 766"/>
            <p:cNvSpPr>
              <a:spLocks noChangeAspect="1" noChangeArrowheads="1"/>
            </p:cNvSpPr>
            <p:nvPr userDrawn="1"/>
          </p:nvSpPr>
          <p:spPr bwMode="auto">
            <a:xfrm>
              <a:off x="590029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8" name="Oval 767"/>
            <p:cNvSpPr>
              <a:spLocks noChangeAspect="1" noChangeArrowheads="1"/>
            </p:cNvSpPr>
            <p:nvPr userDrawn="1"/>
          </p:nvSpPr>
          <p:spPr bwMode="auto">
            <a:xfrm>
              <a:off x="6013375"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9" name="Oval 768"/>
            <p:cNvSpPr>
              <a:spLocks noChangeAspect="1" noChangeArrowheads="1"/>
            </p:cNvSpPr>
            <p:nvPr userDrawn="1"/>
          </p:nvSpPr>
          <p:spPr bwMode="auto">
            <a:xfrm>
              <a:off x="612495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0" name="Oval 769"/>
            <p:cNvSpPr>
              <a:spLocks noChangeAspect="1" noChangeArrowheads="1"/>
            </p:cNvSpPr>
            <p:nvPr userDrawn="1"/>
          </p:nvSpPr>
          <p:spPr bwMode="auto">
            <a:xfrm>
              <a:off x="623803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1" name="Oval 770"/>
            <p:cNvSpPr>
              <a:spLocks noChangeAspect="1" noChangeArrowheads="1"/>
            </p:cNvSpPr>
            <p:nvPr userDrawn="1"/>
          </p:nvSpPr>
          <p:spPr bwMode="auto">
            <a:xfrm>
              <a:off x="634961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2" name="Oval 771"/>
            <p:cNvSpPr>
              <a:spLocks noChangeAspect="1" noChangeArrowheads="1"/>
            </p:cNvSpPr>
            <p:nvPr userDrawn="1"/>
          </p:nvSpPr>
          <p:spPr bwMode="auto">
            <a:xfrm>
              <a:off x="646269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3" name="Oval 772"/>
            <p:cNvSpPr>
              <a:spLocks noChangeAspect="1" noChangeArrowheads="1"/>
            </p:cNvSpPr>
            <p:nvPr userDrawn="1"/>
          </p:nvSpPr>
          <p:spPr bwMode="auto">
            <a:xfrm>
              <a:off x="657427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4" name="Oval 773"/>
            <p:cNvSpPr>
              <a:spLocks noChangeAspect="1" noChangeArrowheads="1"/>
            </p:cNvSpPr>
            <p:nvPr userDrawn="1"/>
          </p:nvSpPr>
          <p:spPr bwMode="auto">
            <a:xfrm>
              <a:off x="668735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5" name="Oval 774"/>
            <p:cNvSpPr>
              <a:spLocks noChangeAspect="1" noChangeArrowheads="1"/>
            </p:cNvSpPr>
            <p:nvPr userDrawn="1"/>
          </p:nvSpPr>
          <p:spPr bwMode="auto">
            <a:xfrm>
              <a:off x="679893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6" name="Oval 775"/>
            <p:cNvSpPr>
              <a:spLocks noChangeAspect="1" noChangeArrowheads="1"/>
            </p:cNvSpPr>
            <p:nvPr userDrawn="1"/>
          </p:nvSpPr>
          <p:spPr bwMode="auto">
            <a:xfrm>
              <a:off x="691201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7" name="Oval 776"/>
            <p:cNvSpPr>
              <a:spLocks noChangeAspect="1" noChangeArrowheads="1"/>
            </p:cNvSpPr>
            <p:nvPr userDrawn="1"/>
          </p:nvSpPr>
          <p:spPr bwMode="auto">
            <a:xfrm>
              <a:off x="702359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8" name="Oval 777"/>
            <p:cNvSpPr>
              <a:spLocks noChangeAspect="1" noChangeArrowheads="1"/>
            </p:cNvSpPr>
            <p:nvPr userDrawn="1"/>
          </p:nvSpPr>
          <p:spPr bwMode="auto">
            <a:xfrm>
              <a:off x="713667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9" name="Oval 778"/>
            <p:cNvSpPr>
              <a:spLocks noChangeAspect="1" noChangeArrowheads="1"/>
            </p:cNvSpPr>
            <p:nvPr userDrawn="1"/>
          </p:nvSpPr>
          <p:spPr bwMode="auto">
            <a:xfrm>
              <a:off x="747291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0" name="Oval 779"/>
            <p:cNvSpPr>
              <a:spLocks noChangeAspect="1" noChangeArrowheads="1"/>
            </p:cNvSpPr>
            <p:nvPr userDrawn="1"/>
          </p:nvSpPr>
          <p:spPr bwMode="auto">
            <a:xfrm>
              <a:off x="758599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1" name="Oval 780"/>
            <p:cNvSpPr>
              <a:spLocks noChangeAspect="1" noChangeArrowheads="1"/>
            </p:cNvSpPr>
            <p:nvPr userDrawn="1"/>
          </p:nvSpPr>
          <p:spPr bwMode="auto">
            <a:xfrm>
              <a:off x="1630247"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2" name="Oval 781"/>
            <p:cNvSpPr>
              <a:spLocks noChangeAspect="1" noChangeArrowheads="1"/>
            </p:cNvSpPr>
            <p:nvPr userDrawn="1"/>
          </p:nvSpPr>
          <p:spPr bwMode="auto">
            <a:xfrm>
              <a:off x="174333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3" name="Oval 782"/>
            <p:cNvSpPr>
              <a:spLocks noChangeAspect="1" noChangeArrowheads="1"/>
            </p:cNvSpPr>
            <p:nvPr userDrawn="1"/>
          </p:nvSpPr>
          <p:spPr bwMode="auto">
            <a:xfrm>
              <a:off x="185490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4" name="Oval 783"/>
            <p:cNvSpPr>
              <a:spLocks noChangeAspect="1" noChangeArrowheads="1"/>
            </p:cNvSpPr>
            <p:nvPr userDrawn="1"/>
          </p:nvSpPr>
          <p:spPr bwMode="auto">
            <a:xfrm>
              <a:off x="196799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5" name="Oval 784"/>
            <p:cNvSpPr>
              <a:spLocks noChangeAspect="1" noChangeArrowheads="1"/>
            </p:cNvSpPr>
            <p:nvPr userDrawn="1"/>
          </p:nvSpPr>
          <p:spPr bwMode="auto">
            <a:xfrm>
              <a:off x="2079566"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6" name="Oval 785"/>
            <p:cNvSpPr>
              <a:spLocks noChangeAspect="1" noChangeArrowheads="1"/>
            </p:cNvSpPr>
            <p:nvPr userDrawn="1"/>
          </p:nvSpPr>
          <p:spPr bwMode="auto">
            <a:xfrm>
              <a:off x="219265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7" name="Oval 786"/>
            <p:cNvSpPr>
              <a:spLocks noChangeAspect="1" noChangeArrowheads="1"/>
            </p:cNvSpPr>
            <p:nvPr userDrawn="1"/>
          </p:nvSpPr>
          <p:spPr bwMode="auto">
            <a:xfrm>
              <a:off x="230422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8" name="Oval 787"/>
            <p:cNvSpPr>
              <a:spLocks noChangeAspect="1" noChangeArrowheads="1"/>
            </p:cNvSpPr>
            <p:nvPr userDrawn="1"/>
          </p:nvSpPr>
          <p:spPr bwMode="auto">
            <a:xfrm>
              <a:off x="241731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9" name="Oval 788"/>
            <p:cNvSpPr>
              <a:spLocks noChangeAspect="1" noChangeArrowheads="1"/>
            </p:cNvSpPr>
            <p:nvPr userDrawn="1"/>
          </p:nvSpPr>
          <p:spPr bwMode="auto">
            <a:xfrm>
              <a:off x="4103013"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0" name="Oval 789"/>
            <p:cNvSpPr>
              <a:spLocks noChangeAspect="1" noChangeArrowheads="1"/>
            </p:cNvSpPr>
            <p:nvPr userDrawn="1"/>
          </p:nvSpPr>
          <p:spPr bwMode="auto">
            <a:xfrm>
              <a:off x="4214589"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1" name="Oval 790"/>
            <p:cNvSpPr>
              <a:spLocks noChangeAspect="1" noChangeArrowheads="1"/>
            </p:cNvSpPr>
            <p:nvPr userDrawn="1"/>
          </p:nvSpPr>
          <p:spPr bwMode="auto">
            <a:xfrm>
              <a:off x="432767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2" name="Oval 791"/>
            <p:cNvSpPr>
              <a:spLocks noChangeAspect="1" noChangeArrowheads="1"/>
            </p:cNvSpPr>
            <p:nvPr userDrawn="1"/>
          </p:nvSpPr>
          <p:spPr bwMode="auto">
            <a:xfrm>
              <a:off x="443924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3" name="Oval 792"/>
            <p:cNvSpPr>
              <a:spLocks noChangeAspect="1" noChangeArrowheads="1"/>
            </p:cNvSpPr>
            <p:nvPr userDrawn="1"/>
          </p:nvSpPr>
          <p:spPr bwMode="auto">
            <a:xfrm>
              <a:off x="455233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4" name="Oval 793"/>
            <p:cNvSpPr>
              <a:spLocks noChangeAspect="1" noChangeArrowheads="1"/>
            </p:cNvSpPr>
            <p:nvPr userDrawn="1"/>
          </p:nvSpPr>
          <p:spPr bwMode="auto">
            <a:xfrm>
              <a:off x="466390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5" name="Oval 794"/>
            <p:cNvSpPr>
              <a:spLocks noChangeAspect="1" noChangeArrowheads="1"/>
            </p:cNvSpPr>
            <p:nvPr userDrawn="1"/>
          </p:nvSpPr>
          <p:spPr bwMode="auto">
            <a:xfrm>
              <a:off x="477699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6" name="Oval 795"/>
            <p:cNvSpPr>
              <a:spLocks noChangeAspect="1" noChangeArrowheads="1"/>
            </p:cNvSpPr>
            <p:nvPr userDrawn="1"/>
          </p:nvSpPr>
          <p:spPr bwMode="auto">
            <a:xfrm>
              <a:off x="488856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7" name="Oval 796"/>
            <p:cNvSpPr>
              <a:spLocks noChangeAspect="1" noChangeArrowheads="1"/>
            </p:cNvSpPr>
            <p:nvPr userDrawn="1"/>
          </p:nvSpPr>
          <p:spPr bwMode="auto">
            <a:xfrm>
              <a:off x="500165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8" name="Oval 797"/>
            <p:cNvSpPr>
              <a:spLocks noChangeAspect="1" noChangeArrowheads="1"/>
            </p:cNvSpPr>
            <p:nvPr userDrawn="1"/>
          </p:nvSpPr>
          <p:spPr bwMode="auto">
            <a:xfrm>
              <a:off x="522631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9" name="Oval 798"/>
            <p:cNvSpPr>
              <a:spLocks noChangeAspect="1" noChangeArrowheads="1"/>
            </p:cNvSpPr>
            <p:nvPr userDrawn="1"/>
          </p:nvSpPr>
          <p:spPr bwMode="auto">
            <a:xfrm>
              <a:off x="533788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0" name="Oval 799"/>
            <p:cNvSpPr>
              <a:spLocks noChangeAspect="1" noChangeArrowheads="1"/>
            </p:cNvSpPr>
            <p:nvPr userDrawn="1"/>
          </p:nvSpPr>
          <p:spPr bwMode="auto">
            <a:xfrm>
              <a:off x="545097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1" name="Oval 800"/>
            <p:cNvSpPr>
              <a:spLocks noChangeAspect="1" noChangeArrowheads="1"/>
            </p:cNvSpPr>
            <p:nvPr userDrawn="1"/>
          </p:nvSpPr>
          <p:spPr bwMode="auto">
            <a:xfrm>
              <a:off x="556254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2" name="Oval 801"/>
            <p:cNvSpPr>
              <a:spLocks noChangeAspect="1" noChangeArrowheads="1"/>
            </p:cNvSpPr>
            <p:nvPr userDrawn="1"/>
          </p:nvSpPr>
          <p:spPr bwMode="auto">
            <a:xfrm>
              <a:off x="567563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3" name="Oval 802"/>
            <p:cNvSpPr>
              <a:spLocks noChangeAspect="1" noChangeArrowheads="1"/>
            </p:cNvSpPr>
            <p:nvPr userDrawn="1"/>
          </p:nvSpPr>
          <p:spPr bwMode="auto">
            <a:xfrm>
              <a:off x="578720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4" name="Oval 803"/>
            <p:cNvSpPr>
              <a:spLocks noChangeAspect="1" noChangeArrowheads="1"/>
            </p:cNvSpPr>
            <p:nvPr userDrawn="1"/>
          </p:nvSpPr>
          <p:spPr bwMode="auto">
            <a:xfrm>
              <a:off x="590029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5" name="Oval 804"/>
            <p:cNvSpPr>
              <a:spLocks noChangeAspect="1" noChangeArrowheads="1"/>
            </p:cNvSpPr>
            <p:nvPr userDrawn="1"/>
          </p:nvSpPr>
          <p:spPr bwMode="auto">
            <a:xfrm>
              <a:off x="6013375"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6" name="Oval 805"/>
            <p:cNvSpPr>
              <a:spLocks noChangeAspect="1" noChangeArrowheads="1"/>
            </p:cNvSpPr>
            <p:nvPr userDrawn="1"/>
          </p:nvSpPr>
          <p:spPr bwMode="auto">
            <a:xfrm>
              <a:off x="612495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7" name="Oval 806"/>
            <p:cNvSpPr>
              <a:spLocks noChangeAspect="1" noChangeArrowheads="1"/>
            </p:cNvSpPr>
            <p:nvPr userDrawn="1"/>
          </p:nvSpPr>
          <p:spPr bwMode="auto">
            <a:xfrm>
              <a:off x="623803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8" name="Oval 807"/>
            <p:cNvSpPr>
              <a:spLocks noChangeAspect="1" noChangeArrowheads="1"/>
            </p:cNvSpPr>
            <p:nvPr userDrawn="1"/>
          </p:nvSpPr>
          <p:spPr bwMode="auto">
            <a:xfrm>
              <a:off x="634961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9" name="Oval 808"/>
            <p:cNvSpPr>
              <a:spLocks noChangeAspect="1" noChangeArrowheads="1"/>
            </p:cNvSpPr>
            <p:nvPr userDrawn="1"/>
          </p:nvSpPr>
          <p:spPr bwMode="auto">
            <a:xfrm>
              <a:off x="646269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0" name="Oval 809"/>
            <p:cNvSpPr>
              <a:spLocks noChangeAspect="1" noChangeArrowheads="1"/>
            </p:cNvSpPr>
            <p:nvPr userDrawn="1"/>
          </p:nvSpPr>
          <p:spPr bwMode="auto">
            <a:xfrm>
              <a:off x="657427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1" name="Oval 810"/>
            <p:cNvSpPr>
              <a:spLocks noChangeAspect="1" noChangeArrowheads="1"/>
            </p:cNvSpPr>
            <p:nvPr userDrawn="1"/>
          </p:nvSpPr>
          <p:spPr bwMode="auto">
            <a:xfrm>
              <a:off x="668735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2" name="Oval 811"/>
            <p:cNvSpPr>
              <a:spLocks noChangeAspect="1" noChangeArrowheads="1"/>
            </p:cNvSpPr>
            <p:nvPr userDrawn="1"/>
          </p:nvSpPr>
          <p:spPr bwMode="auto">
            <a:xfrm>
              <a:off x="679893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3" name="Oval 812"/>
            <p:cNvSpPr>
              <a:spLocks noChangeAspect="1" noChangeArrowheads="1"/>
            </p:cNvSpPr>
            <p:nvPr userDrawn="1"/>
          </p:nvSpPr>
          <p:spPr bwMode="auto">
            <a:xfrm>
              <a:off x="691201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4" name="Oval 813"/>
            <p:cNvSpPr>
              <a:spLocks noChangeAspect="1" noChangeArrowheads="1"/>
            </p:cNvSpPr>
            <p:nvPr userDrawn="1"/>
          </p:nvSpPr>
          <p:spPr bwMode="auto">
            <a:xfrm>
              <a:off x="702359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5" name="Oval 814"/>
            <p:cNvSpPr>
              <a:spLocks noChangeAspect="1" noChangeArrowheads="1"/>
            </p:cNvSpPr>
            <p:nvPr userDrawn="1"/>
          </p:nvSpPr>
          <p:spPr bwMode="auto">
            <a:xfrm>
              <a:off x="7136674"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6" name="Oval 815"/>
            <p:cNvSpPr>
              <a:spLocks noChangeAspect="1" noChangeArrowheads="1"/>
            </p:cNvSpPr>
            <p:nvPr userDrawn="1"/>
          </p:nvSpPr>
          <p:spPr bwMode="auto">
            <a:xfrm>
              <a:off x="1630247"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7" name="Oval 816"/>
            <p:cNvSpPr>
              <a:spLocks noChangeAspect="1" noChangeArrowheads="1"/>
            </p:cNvSpPr>
            <p:nvPr userDrawn="1"/>
          </p:nvSpPr>
          <p:spPr bwMode="auto">
            <a:xfrm>
              <a:off x="174333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8" name="Oval 817"/>
            <p:cNvSpPr>
              <a:spLocks noChangeAspect="1" noChangeArrowheads="1"/>
            </p:cNvSpPr>
            <p:nvPr userDrawn="1"/>
          </p:nvSpPr>
          <p:spPr bwMode="auto">
            <a:xfrm>
              <a:off x="1854906"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9" name="Oval 818"/>
            <p:cNvSpPr>
              <a:spLocks noChangeAspect="1" noChangeArrowheads="1"/>
            </p:cNvSpPr>
            <p:nvPr userDrawn="1"/>
          </p:nvSpPr>
          <p:spPr bwMode="auto">
            <a:xfrm>
              <a:off x="196799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0" name="Oval 819"/>
            <p:cNvSpPr>
              <a:spLocks noChangeAspect="1" noChangeArrowheads="1"/>
            </p:cNvSpPr>
            <p:nvPr userDrawn="1"/>
          </p:nvSpPr>
          <p:spPr bwMode="auto">
            <a:xfrm>
              <a:off x="241731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1" name="Oval 820"/>
            <p:cNvSpPr>
              <a:spLocks noChangeAspect="1" noChangeArrowheads="1"/>
            </p:cNvSpPr>
            <p:nvPr userDrawn="1"/>
          </p:nvSpPr>
          <p:spPr bwMode="auto">
            <a:xfrm>
              <a:off x="4103013"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2" name="Oval 821"/>
            <p:cNvSpPr>
              <a:spLocks noChangeAspect="1" noChangeArrowheads="1"/>
            </p:cNvSpPr>
            <p:nvPr userDrawn="1"/>
          </p:nvSpPr>
          <p:spPr bwMode="auto">
            <a:xfrm>
              <a:off x="4214589"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3" name="Oval 822"/>
            <p:cNvSpPr>
              <a:spLocks noChangeAspect="1" noChangeArrowheads="1"/>
            </p:cNvSpPr>
            <p:nvPr userDrawn="1"/>
          </p:nvSpPr>
          <p:spPr bwMode="auto">
            <a:xfrm>
              <a:off x="432767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4" name="Oval 823"/>
            <p:cNvSpPr>
              <a:spLocks noChangeAspect="1" noChangeArrowheads="1"/>
            </p:cNvSpPr>
            <p:nvPr userDrawn="1"/>
          </p:nvSpPr>
          <p:spPr bwMode="auto">
            <a:xfrm>
              <a:off x="443924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5" name="Oval 824"/>
            <p:cNvSpPr>
              <a:spLocks noChangeAspect="1" noChangeArrowheads="1"/>
            </p:cNvSpPr>
            <p:nvPr userDrawn="1"/>
          </p:nvSpPr>
          <p:spPr bwMode="auto">
            <a:xfrm>
              <a:off x="455233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6" name="Oval 825"/>
            <p:cNvSpPr>
              <a:spLocks noChangeAspect="1" noChangeArrowheads="1"/>
            </p:cNvSpPr>
            <p:nvPr userDrawn="1"/>
          </p:nvSpPr>
          <p:spPr bwMode="auto">
            <a:xfrm>
              <a:off x="466390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7" name="Oval 826"/>
            <p:cNvSpPr>
              <a:spLocks noChangeAspect="1" noChangeArrowheads="1"/>
            </p:cNvSpPr>
            <p:nvPr userDrawn="1"/>
          </p:nvSpPr>
          <p:spPr bwMode="auto">
            <a:xfrm>
              <a:off x="477699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8" name="Oval 827"/>
            <p:cNvSpPr>
              <a:spLocks noChangeAspect="1" noChangeArrowheads="1"/>
            </p:cNvSpPr>
            <p:nvPr userDrawn="1"/>
          </p:nvSpPr>
          <p:spPr bwMode="auto">
            <a:xfrm>
              <a:off x="488856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9" name="Oval 828"/>
            <p:cNvSpPr>
              <a:spLocks noChangeAspect="1" noChangeArrowheads="1"/>
            </p:cNvSpPr>
            <p:nvPr userDrawn="1"/>
          </p:nvSpPr>
          <p:spPr bwMode="auto">
            <a:xfrm>
              <a:off x="500165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0" name="Oval 829"/>
            <p:cNvSpPr>
              <a:spLocks noChangeAspect="1" noChangeArrowheads="1"/>
            </p:cNvSpPr>
            <p:nvPr userDrawn="1"/>
          </p:nvSpPr>
          <p:spPr bwMode="auto">
            <a:xfrm>
              <a:off x="511322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1" name="Oval 830"/>
            <p:cNvSpPr>
              <a:spLocks noChangeAspect="1" noChangeArrowheads="1"/>
            </p:cNvSpPr>
            <p:nvPr userDrawn="1"/>
          </p:nvSpPr>
          <p:spPr bwMode="auto">
            <a:xfrm>
              <a:off x="522631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2" name="Oval 831"/>
            <p:cNvSpPr>
              <a:spLocks noChangeAspect="1" noChangeArrowheads="1"/>
            </p:cNvSpPr>
            <p:nvPr userDrawn="1"/>
          </p:nvSpPr>
          <p:spPr bwMode="auto">
            <a:xfrm>
              <a:off x="533788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3" name="Oval 832"/>
            <p:cNvSpPr>
              <a:spLocks noChangeAspect="1" noChangeArrowheads="1"/>
            </p:cNvSpPr>
            <p:nvPr userDrawn="1"/>
          </p:nvSpPr>
          <p:spPr bwMode="auto">
            <a:xfrm>
              <a:off x="545097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4" name="Oval 833"/>
            <p:cNvSpPr>
              <a:spLocks noChangeAspect="1" noChangeArrowheads="1"/>
            </p:cNvSpPr>
            <p:nvPr userDrawn="1"/>
          </p:nvSpPr>
          <p:spPr bwMode="auto">
            <a:xfrm>
              <a:off x="556254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5" name="Oval 834"/>
            <p:cNvSpPr>
              <a:spLocks noChangeAspect="1" noChangeArrowheads="1"/>
            </p:cNvSpPr>
            <p:nvPr userDrawn="1"/>
          </p:nvSpPr>
          <p:spPr bwMode="auto">
            <a:xfrm>
              <a:off x="567563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6" name="Oval 835"/>
            <p:cNvSpPr>
              <a:spLocks noChangeAspect="1" noChangeArrowheads="1"/>
            </p:cNvSpPr>
            <p:nvPr userDrawn="1"/>
          </p:nvSpPr>
          <p:spPr bwMode="auto">
            <a:xfrm>
              <a:off x="578720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7" name="Oval 836"/>
            <p:cNvSpPr>
              <a:spLocks noChangeAspect="1" noChangeArrowheads="1"/>
            </p:cNvSpPr>
            <p:nvPr userDrawn="1"/>
          </p:nvSpPr>
          <p:spPr bwMode="auto">
            <a:xfrm>
              <a:off x="590029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8" name="Oval 837"/>
            <p:cNvSpPr>
              <a:spLocks noChangeAspect="1" noChangeArrowheads="1"/>
            </p:cNvSpPr>
            <p:nvPr userDrawn="1"/>
          </p:nvSpPr>
          <p:spPr bwMode="auto">
            <a:xfrm>
              <a:off x="6013375"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9" name="Oval 838"/>
            <p:cNvSpPr>
              <a:spLocks noChangeAspect="1" noChangeArrowheads="1"/>
            </p:cNvSpPr>
            <p:nvPr userDrawn="1"/>
          </p:nvSpPr>
          <p:spPr bwMode="auto">
            <a:xfrm>
              <a:off x="612495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0" name="Oval 839"/>
            <p:cNvSpPr>
              <a:spLocks noChangeAspect="1" noChangeArrowheads="1"/>
            </p:cNvSpPr>
            <p:nvPr userDrawn="1"/>
          </p:nvSpPr>
          <p:spPr bwMode="auto">
            <a:xfrm>
              <a:off x="623803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1" name="Oval 840"/>
            <p:cNvSpPr>
              <a:spLocks noChangeAspect="1" noChangeArrowheads="1"/>
            </p:cNvSpPr>
            <p:nvPr userDrawn="1"/>
          </p:nvSpPr>
          <p:spPr bwMode="auto">
            <a:xfrm>
              <a:off x="634961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2" name="Oval 841"/>
            <p:cNvSpPr>
              <a:spLocks noChangeAspect="1" noChangeArrowheads="1"/>
            </p:cNvSpPr>
            <p:nvPr userDrawn="1"/>
          </p:nvSpPr>
          <p:spPr bwMode="auto">
            <a:xfrm>
              <a:off x="646269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3" name="Oval 842"/>
            <p:cNvSpPr>
              <a:spLocks noChangeAspect="1" noChangeArrowheads="1"/>
            </p:cNvSpPr>
            <p:nvPr userDrawn="1"/>
          </p:nvSpPr>
          <p:spPr bwMode="auto">
            <a:xfrm>
              <a:off x="657427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4" name="Oval 843"/>
            <p:cNvSpPr>
              <a:spLocks noChangeAspect="1" noChangeArrowheads="1"/>
            </p:cNvSpPr>
            <p:nvPr userDrawn="1"/>
          </p:nvSpPr>
          <p:spPr bwMode="auto">
            <a:xfrm>
              <a:off x="668735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5" name="Oval 844"/>
            <p:cNvSpPr>
              <a:spLocks noChangeAspect="1" noChangeArrowheads="1"/>
            </p:cNvSpPr>
            <p:nvPr userDrawn="1"/>
          </p:nvSpPr>
          <p:spPr bwMode="auto">
            <a:xfrm>
              <a:off x="679893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6" name="Oval 845"/>
            <p:cNvSpPr>
              <a:spLocks noChangeAspect="1" noChangeArrowheads="1"/>
            </p:cNvSpPr>
            <p:nvPr userDrawn="1"/>
          </p:nvSpPr>
          <p:spPr bwMode="auto">
            <a:xfrm>
              <a:off x="691201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7" name="Oval 846"/>
            <p:cNvSpPr>
              <a:spLocks noChangeAspect="1" noChangeArrowheads="1"/>
            </p:cNvSpPr>
            <p:nvPr userDrawn="1"/>
          </p:nvSpPr>
          <p:spPr bwMode="auto">
            <a:xfrm>
              <a:off x="702359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8" name="Oval 847"/>
            <p:cNvSpPr>
              <a:spLocks noChangeAspect="1" noChangeArrowheads="1"/>
            </p:cNvSpPr>
            <p:nvPr userDrawn="1"/>
          </p:nvSpPr>
          <p:spPr bwMode="auto">
            <a:xfrm>
              <a:off x="7136674"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9" name="Oval 848"/>
            <p:cNvSpPr>
              <a:spLocks noChangeAspect="1" noChangeArrowheads="1"/>
            </p:cNvSpPr>
            <p:nvPr userDrawn="1"/>
          </p:nvSpPr>
          <p:spPr bwMode="auto">
            <a:xfrm>
              <a:off x="174333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0" name="Oval 849"/>
            <p:cNvSpPr>
              <a:spLocks noChangeAspect="1" noChangeArrowheads="1"/>
            </p:cNvSpPr>
            <p:nvPr userDrawn="1"/>
          </p:nvSpPr>
          <p:spPr bwMode="auto">
            <a:xfrm>
              <a:off x="1854906"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1" name="Oval 850"/>
            <p:cNvSpPr>
              <a:spLocks noChangeAspect="1" noChangeArrowheads="1"/>
            </p:cNvSpPr>
            <p:nvPr userDrawn="1"/>
          </p:nvSpPr>
          <p:spPr bwMode="auto">
            <a:xfrm>
              <a:off x="1967990"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2" name="Oval 851"/>
            <p:cNvSpPr>
              <a:spLocks noChangeAspect="1" noChangeArrowheads="1"/>
            </p:cNvSpPr>
            <p:nvPr userDrawn="1"/>
          </p:nvSpPr>
          <p:spPr bwMode="auto">
            <a:xfrm>
              <a:off x="398992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3" name="Oval 852"/>
            <p:cNvSpPr>
              <a:spLocks noChangeAspect="1" noChangeArrowheads="1"/>
            </p:cNvSpPr>
            <p:nvPr userDrawn="1"/>
          </p:nvSpPr>
          <p:spPr bwMode="auto">
            <a:xfrm>
              <a:off x="4103013"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4" name="Oval 853"/>
            <p:cNvSpPr>
              <a:spLocks noChangeAspect="1" noChangeArrowheads="1"/>
            </p:cNvSpPr>
            <p:nvPr userDrawn="1"/>
          </p:nvSpPr>
          <p:spPr bwMode="auto">
            <a:xfrm>
              <a:off x="4214589"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5" name="Oval 854"/>
            <p:cNvSpPr>
              <a:spLocks noChangeAspect="1" noChangeArrowheads="1"/>
            </p:cNvSpPr>
            <p:nvPr userDrawn="1"/>
          </p:nvSpPr>
          <p:spPr bwMode="auto">
            <a:xfrm>
              <a:off x="432767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6" name="Oval 855"/>
            <p:cNvSpPr>
              <a:spLocks noChangeAspect="1" noChangeArrowheads="1"/>
            </p:cNvSpPr>
            <p:nvPr userDrawn="1"/>
          </p:nvSpPr>
          <p:spPr bwMode="auto">
            <a:xfrm>
              <a:off x="443924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7" name="Oval 856"/>
            <p:cNvSpPr>
              <a:spLocks noChangeAspect="1" noChangeArrowheads="1"/>
            </p:cNvSpPr>
            <p:nvPr userDrawn="1"/>
          </p:nvSpPr>
          <p:spPr bwMode="auto">
            <a:xfrm>
              <a:off x="455233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8" name="Oval 857"/>
            <p:cNvSpPr>
              <a:spLocks noChangeAspect="1" noChangeArrowheads="1"/>
            </p:cNvSpPr>
            <p:nvPr userDrawn="1"/>
          </p:nvSpPr>
          <p:spPr bwMode="auto">
            <a:xfrm>
              <a:off x="466390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9" name="Oval 858"/>
            <p:cNvSpPr>
              <a:spLocks noChangeAspect="1" noChangeArrowheads="1"/>
            </p:cNvSpPr>
            <p:nvPr userDrawn="1"/>
          </p:nvSpPr>
          <p:spPr bwMode="auto">
            <a:xfrm>
              <a:off x="477699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0" name="Oval 859"/>
            <p:cNvSpPr>
              <a:spLocks noChangeAspect="1" noChangeArrowheads="1"/>
            </p:cNvSpPr>
            <p:nvPr userDrawn="1"/>
          </p:nvSpPr>
          <p:spPr bwMode="auto">
            <a:xfrm>
              <a:off x="488856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1" name="Oval 860"/>
            <p:cNvSpPr>
              <a:spLocks noChangeAspect="1" noChangeArrowheads="1"/>
            </p:cNvSpPr>
            <p:nvPr userDrawn="1"/>
          </p:nvSpPr>
          <p:spPr bwMode="auto">
            <a:xfrm>
              <a:off x="500165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2" name="Oval 861"/>
            <p:cNvSpPr>
              <a:spLocks noChangeAspect="1" noChangeArrowheads="1"/>
            </p:cNvSpPr>
            <p:nvPr userDrawn="1"/>
          </p:nvSpPr>
          <p:spPr bwMode="auto">
            <a:xfrm>
              <a:off x="511322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3" name="Oval 862"/>
            <p:cNvSpPr>
              <a:spLocks noChangeAspect="1" noChangeArrowheads="1"/>
            </p:cNvSpPr>
            <p:nvPr userDrawn="1"/>
          </p:nvSpPr>
          <p:spPr bwMode="auto">
            <a:xfrm>
              <a:off x="522631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4" name="Oval 863"/>
            <p:cNvSpPr>
              <a:spLocks noChangeAspect="1" noChangeArrowheads="1"/>
            </p:cNvSpPr>
            <p:nvPr userDrawn="1"/>
          </p:nvSpPr>
          <p:spPr bwMode="auto">
            <a:xfrm>
              <a:off x="533788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5" name="Oval 864"/>
            <p:cNvSpPr>
              <a:spLocks noChangeAspect="1" noChangeArrowheads="1"/>
            </p:cNvSpPr>
            <p:nvPr userDrawn="1"/>
          </p:nvSpPr>
          <p:spPr bwMode="auto">
            <a:xfrm>
              <a:off x="545097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6" name="Oval 865"/>
            <p:cNvSpPr>
              <a:spLocks noChangeAspect="1" noChangeArrowheads="1"/>
            </p:cNvSpPr>
            <p:nvPr userDrawn="1"/>
          </p:nvSpPr>
          <p:spPr bwMode="auto">
            <a:xfrm>
              <a:off x="556254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7" name="Oval 866"/>
            <p:cNvSpPr>
              <a:spLocks noChangeAspect="1" noChangeArrowheads="1"/>
            </p:cNvSpPr>
            <p:nvPr userDrawn="1"/>
          </p:nvSpPr>
          <p:spPr bwMode="auto">
            <a:xfrm>
              <a:off x="567563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8" name="Oval 867"/>
            <p:cNvSpPr>
              <a:spLocks noChangeAspect="1" noChangeArrowheads="1"/>
            </p:cNvSpPr>
            <p:nvPr userDrawn="1"/>
          </p:nvSpPr>
          <p:spPr bwMode="auto">
            <a:xfrm>
              <a:off x="578720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9" name="Oval 868"/>
            <p:cNvSpPr>
              <a:spLocks noChangeAspect="1" noChangeArrowheads="1"/>
            </p:cNvSpPr>
            <p:nvPr userDrawn="1"/>
          </p:nvSpPr>
          <p:spPr bwMode="auto">
            <a:xfrm>
              <a:off x="590029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0" name="Oval 869"/>
            <p:cNvSpPr>
              <a:spLocks noChangeAspect="1" noChangeArrowheads="1"/>
            </p:cNvSpPr>
            <p:nvPr userDrawn="1"/>
          </p:nvSpPr>
          <p:spPr bwMode="auto">
            <a:xfrm>
              <a:off x="6013375"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1" name="Oval 870"/>
            <p:cNvSpPr>
              <a:spLocks noChangeAspect="1" noChangeArrowheads="1"/>
            </p:cNvSpPr>
            <p:nvPr userDrawn="1"/>
          </p:nvSpPr>
          <p:spPr bwMode="auto">
            <a:xfrm>
              <a:off x="612495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2" name="Oval 871"/>
            <p:cNvSpPr>
              <a:spLocks noChangeAspect="1" noChangeArrowheads="1"/>
            </p:cNvSpPr>
            <p:nvPr userDrawn="1"/>
          </p:nvSpPr>
          <p:spPr bwMode="auto">
            <a:xfrm>
              <a:off x="623803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3" name="Oval 872"/>
            <p:cNvSpPr>
              <a:spLocks noChangeAspect="1" noChangeArrowheads="1"/>
            </p:cNvSpPr>
            <p:nvPr userDrawn="1"/>
          </p:nvSpPr>
          <p:spPr bwMode="auto">
            <a:xfrm>
              <a:off x="634961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4" name="Oval 873"/>
            <p:cNvSpPr>
              <a:spLocks noChangeAspect="1" noChangeArrowheads="1"/>
            </p:cNvSpPr>
            <p:nvPr userDrawn="1"/>
          </p:nvSpPr>
          <p:spPr bwMode="auto">
            <a:xfrm>
              <a:off x="646269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5" name="Oval 874"/>
            <p:cNvSpPr>
              <a:spLocks noChangeAspect="1" noChangeArrowheads="1"/>
            </p:cNvSpPr>
            <p:nvPr userDrawn="1"/>
          </p:nvSpPr>
          <p:spPr bwMode="auto">
            <a:xfrm>
              <a:off x="657427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6" name="Oval 875"/>
            <p:cNvSpPr>
              <a:spLocks noChangeAspect="1" noChangeArrowheads="1"/>
            </p:cNvSpPr>
            <p:nvPr userDrawn="1"/>
          </p:nvSpPr>
          <p:spPr bwMode="auto">
            <a:xfrm>
              <a:off x="668735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7" name="Oval 876"/>
            <p:cNvSpPr>
              <a:spLocks noChangeAspect="1" noChangeArrowheads="1"/>
            </p:cNvSpPr>
            <p:nvPr userDrawn="1"/>
          </p:nvSpPr>
          <p:spPr bwMode="auto">
            <a:xfrm>
              <a:off x="679893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8" name="Oval 877"/>
            <p:cNvSpPr>
              <a:spLocks noChangeAspect="1" noChangeArrowheads="1"/>
            </p:cNvSpPr>
            <p:nvPr userDrawn="1"/>
          </p:nvSpPr>
          <p:spPr bwMode="auto">
            <a:xfrm>
              <a:off x="691201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9" name="Oval 878"/>
            <p:cNvSpPr>
              <a:spLocks noChangeAspect="1" noChangeArrowheads="1"/>
            </p:cNvSpPr>
            <p:nvPr userDrawn="1"/>
          </p:nvSpPr>
          <p:spPr bwMode="auto">
            <a:xfrm>
              <a:off x="702359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0" name="Oval 879"/>
            <p:cNvSpPr>
              <a:spLocks noChangeAspect="1" noChangeArrowheads="1"/>
            </p:cNvSpPr>
            <p:nvPr userDrawn="1"/>
          </p:nvSpPr>
          <p:spPr bwMode="auto">
            <a:xfrm>
              <a:off x="7136674"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1" name="Oval 880"/>
            <p:cNvSpPr>
              <a:spLocks noChangeAspect="1" noChangeArrowheads="1"/>
            </p:cNvSpPr>
            <p:nvPr userDrawn="1"/>
          </p:nvSpPr>
          <p:spPr bwMode="auto">
            <a:xfrm>
              <a:off x="1854906"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2" name="Oval 881"/>
            <p:cNvSpPr>
              <a:spLocks noChangeAspect="1" noChangeArrowheads="1"/>
            </p:cNvSpPr>
            <p:nvPr userDrawn="1"/>
          </p:nvSpPr>
          <p:spPr bwMode="auto">
            <a:xfrm>
              <a:off x="196799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3" name="Oval 882"/>
            <p:cNvSpPr>
              <a:spLocks noChangeAspect="1" noChangeArrowheads="1"/>
            </p:cNvSpPr>
            <p:nvPr userDrawn="1"/>
          </p:nvSpPr>
          <p:spPr bwMode="auto">
            <a:xfrm>
              <a:off x="219265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4" name="Oval 883"/>
            <p:cNvSpPr>
              <a:spLocks noChangeAspect="1" noChangeArrowheads="1"/>
            </p:cNvSpPr>
            <p:nvPr userDrawn="1"/>
          </p:nvSpPr>
          <p:spPr bwMode="auto">
            <a:xfrm>
              <a:off x="241731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5" name="Oval 884"/>
            <p:cNvSpPr>
              <a:spLocks noChangeAspect="1" noChangeArrowheads="1"/>
            </p:cNvSpPr>
            <p:nvPr userDrawn="1"/>
          </p:nvSpPr>
          <p:spPr bwMode="auto">
            <a:xfrm>
              <a:off x="398992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6" name="Oval 885"/>
            <p:cNvSpPr>
              <a:spLocks noChangeAspect="1" noChangeArrowheads="1"/>
            </p:cNvSpPr>
            <p:nvPr userDrawn="1"/>
          </p:nvSpPr>
          <p:spPr bwMode="auto">
            <a:xfrm>
              <a:off x="4103013"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7" name="Oval 886"/>
            <p:cNvSpPr>
              <a:spLocks noChangeAspect="1" noChangeArrowheads="1"/>
            </p:cNvSpPr>
            <p:nvPr userDrawn="1"/>
          </p:nvSpPr>
          <p:spPr bwMode="auto">
            <a:xfrm>
              <a:off x="4214589"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8" name="Oval 887"/>
            <p:cNvSpPr>
              <a:spLocks noChangeAspect="1" noChangeArrowheads="1"/>
            </p:cNvSpPr>
            <p:nvPr userDrawn="1"/>
          </p:nvSpPr>
          <p:spPr bwMode="auto">
            <a:xfrm>
              <a:off x="432767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9" name="Oval 888"/>
            <p:cNvSpPr>
              <a:spLocks noChangeAspect="1" noChangeArrowheads="1"/>
            </p:cNvSpPr>
            <p:nvPr userDrawn="1"/>
          </p:nvSpPr>
          <p:spPr bwMode="auto">
            <a:xfrm>
              <a:off x="443924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0" name="Oval 889"/>
            <p:cNvSpPr>
              <a:spLocks noChangeAspect="1" noChangeArrowheads="1"/>
            </p:cNvSpPr>
            <p:nvPr userDrawn="1"/>
          </p:nvSpPr>
          <p:spPr bwMode="auto">
            <a:xfrm>
              <a:off x="455233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1" name="Oval 890"/>
            <p:cNvSpPr>
              <a:spLocks noChangeAspect="1" noChangeArrowheads="1"/>
            </p:cNvSpPr>
            <p:nvPr userDrawn="1"/>
          </p:nvSpPr>
          <p:spPr bwMode="auto">
            <a:xfrm>
              <a:off x="466390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2" name="Oval 891"/>
            <p:cNvSpPr>
              <a:spLocks noChangeAspect="1" noChangeArrowheads="1"/>
            </p:cNvSpPr>
            <p:nvPr userDrawn="1"/>
          </p:nvSpPr>
          <p:spPr bwMode="auto">
            <a:xfrm>
              <a:off x="477699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3" name="Oval 892"/>
            <p:cNvSpPr>
              <a:spLocks noChangeAspect="1" noChangeArrowheads="1"/>
            </p:cNvSpPr>
            <p:nvPr userDrawn="1"/>
          </p:nvSpPr>
          <p:spPr bwMode="auto">
            <a:xfrm>
              <a:off x="488856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4" name="Oval 893"/>
            <p:cNvSpPr>
              <a:spLocks noChangeAspect="1" noChangeArrowheads="1"/>
            </p:cNvSpPr>
            <p:nvPr userDrawn="1"/>
          </p:nvSpPr>
          <p:spPr bwMode="auto">
            <a:xfrm>
              <a:off x="500165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5" name="Oval 894"/>
            <p:cNvSpPr>
              <a:spLocks noChangeAspect="1" noChangeArrowheads="1"/>
            </p:cNvSpPr>
            <p:nvPr userDrawn="1"/>
          </p:nvSpPr>
          <p:spPr bwMode="auto">
            <a:xfrm>
              <a:off x="511322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6" name="Oval 895"/>
            <p:cNvSpPr>
              <a:spLocks noChangeAspect="1" noChangeArrowheads="1"/>
            </p:cNvSpPr>
            <p:nvPr userDrawn="1"/>
          </p:nvSpPr>
          <p:spPr bwMode="auto">
            <a:xfrm>
              <a:off x="5337887"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7" name="Oval 896"/>
            <p:cNvSpPr>
              <a:spLocks noChangeAspect="1" noChangeArrowheads="1"/>
            </p:cNvSpPr>
            <p:nvPr userDrawn="1"/>
          </p:nvSpPr>
          <p:spPr bwMode="auto">
            <a:xfrm>
              <a:off x="545097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8" name="Oval 897"/>
            <p:cNvSpPr>
              <a:spLocks noChangeAspect="1" noChangeArrowheads="1"/>
            </p:cNvSpPr>
            <p:nvPr userDrawn="1"/>
          </p:nvSpPr>
          <p:spPr bwMode="auto">
            <a:xfrm>
              <a:off x="556254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9" name="Oval 898"/>
            <p:cNvSpPr>
              <a:spLocks noChangeAspect="1" noChangeArrowheads="1"/>
            </p:cNvSpPr>
            <p:nvPr userDrawn="1"/>
          </p:nvSpPr>
          <p:spPr bwMode="auto">
            <a:xfrm>
              <a:off x="567563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0" name="Oval 899"/>
            <p:cNvSpPr>
              <a:spLocks noChangeAspect="1" noChangeArrowheads="1"/>
            </p:cNvSpPr>
            <p:nvPr userDrawn="1"/>
          </p:nvSpPr>
          <p:spPr bwMode="auto">
            <a:xfrm>
              <a:off x="6013375"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1" name="Oval 900"/>
            <p:cNvSpPr>
              <a:spLocks noChangeAspect="1" noChangeArrowheads="1"/>
            </p:cNvSpPr>
            <p:nvPr userDrawn="1"/>
          </p:nvSpPr>
          <p:spPr bwMode="auto">
            <a:xfrm>
              <a:off x="612495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2" name="Oval 901"/>
            <p:cNvSpPr>
              <a:spLocks noChangeAspect="1" noChangeArrowheads="1"/>
            </p:cNvSpPr>
            <p:nvPr userDrawn="1"/>
          </p:nvSpPr>
          <p:spPr bwMode="auto">
            <a:xfrm>
              <a:off x="623803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3" name="Oval 902"/>
            <p:cNvSpPr>
              <a:spLocks noChangeAspect="1" noChangeArrowheads="1"/>
            </p:cNvSpPr>
            <p:nvPr userDrawn="1"/>
          </p:nvSpPr>
          <p:spPr bwMode="auto">
            <a:xfrm>
              <a:off x="634961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4" name="Oval 903"/>
            <p:cNvSpPr>
              <a:spLocks noChangeAspect="1" noChangeArrowheads="1"/>
            </p:cNvSpPr>
            <p:nvPr userDrawn="1"/>
          </p:nvSpPr>
          <p:spPr bwMode="auto">
            <a:xfrm>
              <a:off x="657427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5" name="Oval 904"/>
            <p:cNvSpPr>
              <a:spLocks noChangeAspect="1" noChangeArrowheads="1"/>
            </p:cNvSpPr>
            <p:nvPr userDrawn="1"/>
          </p:nvSpPr>
          <p:spPr bwMode="auto">
            <a:xfrm>
              <a:off x="668735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6" name="Oval 905"/>
            <p:cNvSpPr>
              <a:spLocks noChangeAspect="1" noChangeArrowheads="1"/>
            </p:cNvSpPr>
            <p:nvPr userDrawn="1"/>
          </p:nvSpPr>
          <p:spPr bwMode="auto">
            <a:xfrm>
              <a:off x="679893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7" name="Oval 906"/>
            <p:cNvSpPr>
              <a:spLocks noChangeAspect="1" noChangeArrowheads="1"/>
            </p:cNvSpPr>
            <p:nvPr userDrawn="1"/>
          </p:nvSpPr>
          <p:spPr bwMode="auto">
            <a:xfrm>
              <a:off x="1854906"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8" name="Oval 907"/>
            <p:cNvSpPr>
              <a:spLocks noChangeAspect="1" noChangeArrowheads="1"/>
            </p:cNvSpPr>
            <p:nvPr userDrawn="1"/>
          </p:nvSpPr>
          <p:spPr bwMode="auto">
            <a:xfrm>
              <a:off x="1967990"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9" name="Oval 908"/>
            <p:cNvSpPr>
              <a:spLocks noChangeAspect="1" noChangeArrowheads="1"/>
            </p:cNvSpPr>
            <p:nvPr userDrawn="1"/>
          </p:nvSpPr>
          <p:spPr bwMode="auto">
            <a:xfrm>
              <a:off x="2079566"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0" name="Oval 909"/>
            <p:cNvSpPr>
              <a:spLocks noChangeAspect="1" noChangeArrowheads="1"/>
            </p:cNvSpPr>
            <p:nvPr userDrawn="1"/>
          </p:nvSpPr>
          <p:spPr bwMode="auto">
            <a:xfrm>
              <a:off x="219265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1" name="Oval 910"/>
            <p:cNvSpPr>
              <a:spLocks noChangeAspect="1" noChangeArrowheads="1"/>
            </p:cNvSpPr>
            <p:nvPr userDrawn="1"/>
          </p:nvSpPr>
          <p:spPr bwMode="auto">
            <a:xfrm>
              <a:off x="2641969"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2" name="Oval 911"/>
            <p:cNvSpPr>
              <a:spLocks noChangeAspect="1" noChangeArrowheads="1"/>
            </p:cNvSpPr>
            <p:nvPr userDrawn="1"/>
          </p:nvSpPr>
          <p:spPr bwMode="auto">
            <a:xfrm>
              <a:off x="398992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3" name="Oval 912"/>
            <p:cNvSpPr>
              <a:spLocks noChangeAspect="1" noChangeArrowheads="1"/>
            </p:cNvSpPr>
            <p:nvPr userDrawn="1"/>
          </p:nvSpPr>
          <p:spPr bwMode="auto">
            <a:xfrm>
              <a:off x="4103013"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4" name="Oval 913"/>
            <p:cNvSpPr>
              <a:spLocks noChangeAspect="1" noChangeArrowheads="1"/>
            </p:cNvSpPr>
            <p:nvPr userDrawn="1"/>
          </p:nvSpPr>
          <p:spPr bwMode="auto">
            <a:xfrm>
              <a:off x="4214589"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5" name="Oval 914"/>
            <p:cNvSpPr>
              <a:spLocks noChangeAspect="1" noChangeArrowheads="1"/>
            </p:cNvSpPr>
            <p:nvPr userDrawn="1"/>
          </p:nvSpPr>
          <p:spPr bwMode="auto">
            <a:xfrm>
              <a:off x="432767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6" name="Oval 915"/>
            <p:cNvSpPr>
              <a:spLocks noChangeAspect="1" noChangeArrowheads="1"/>
            </p:cNvSpPr>
            <p:nvPr userDrawn="1"/>
          </p:nvSpPr>
          <p:spPr bwMode="auto">
            <a:xfrm>
              <a:off x="443924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7" name="Oval 916"/>
            <p:cNvSpPr>
              <a:spLocks noChangeAspect="1" noChangeArrowheads="1"/>
            </p:cNvSpPr>
            <p:nvPr userDrawn="1"/>
          </p:nvSpPr>
          <p:spPr bwMode="auto">
            <a:xfrm>
              <a:off x="455233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8" name="Oval 917"/>
            <p:cNvSpPr>
              <a:spLocks noChangeAspect="1" noChangeArrowheads="1"/>
            </p:cNvSpPr>
            <p:nvPr userDrawn="1"/>
          </p:nvSpPr>
          <p:spPr bwMode="auto">
            <a:xfrm>
              <a:off x="466390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9" name="Oval 918"/>
            <p:cNvSpPr>
              <a:spLocks noChangeAspect="1" noChangeArrowheads="1"/>
            </p:cNvSpPr>
            <p:nvPr userDrawn="1"/>
          </p:nvSpPr>
          <p:spPr bwMode="auto">
            <a:xfrm>
              <a:off x="477699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0" name="Oval 919"/>
            <p:cNvSpPr>
              <a:spLocks noChangeAspect="1" noChangeArrowheads="1"/>
            </p:cNvSpPr>
            <p:nvPr userDrawn="1"/>
          </p:nvSpPr>
          <p:spPr bwMode="auto">
            <a:xfrm>
              <a:off x="488856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1" name="Oval 920"/>
            <p:cNvSpPr>
              <a:spLocks noChangeAspect="1" noChangeArrowheads="1"/>
            </p:cNvSpPr>
            <p:nvPr userDrawn="1"/>
          </p:nvSpPr>
          <p:spPr bwMode="auto">
            <a:xfrm>
              <a:off x="500165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2" name="Oval 921"/>
            <p:cNvSpPr>
              <a:spLocks noChangeAspect="1" noChangeArrowheads="1"/>
            </p:cNvSpPr>
            <p:nvPr userDrawn="1"/>
          </p:nvSpPr>
          <p:spPr bwMode="auto">
            <a:xfrm>
              <a:off x="511322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3" name="Oval 922"/>
            <p:cNvSpPr>
              <a:spLocks noChangeAspect="1" noChangeArrowheads="1"/>
            </p:cNvSpPr>
            <p:nvPr userDrawn="1"/>
          </p:nvSpPr>
          <p:spPr bwMode="auto">
            <a:xfrm>
              <a:off x="5337887"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4" name="Oval 923"/>
            <p:cNvSpPr>
              <a:spLocks noChangeAspect="1" noChangeArrowheads="1"/>
            </p:cNvSpPr>
            <p:nvPr userDrawn="1"/>
          </p:nvSpPr>
          <p:spPr bwMode="auto">
            <a:xfrm>
              <a:off x="545097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5" name="Oval 924"/>
            <p:cNvSpPr>
              <a:spLocks noChangeAspect="1" noChangeArrowheads="1"/>
            </p:cNvSpPr>
            <p:nvPr userDrawn="1"/>
          </p:nvSpPr>
          <p:spPr bwMode="auto">
            <a:xfrm>
              <a:off x="556254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6" name="Oval 925"/>
            <p:cNvSpPr>
              <a:spLocks noChangeAspect="1" noChangeArrowheads="1"/>
            </p:cNvSpPr>
            <p:nvPr userDrawn="1"/>
          </p:nvSpPr>
          <p:spPr bwMode="auto">
            <a:xfrm>
              <a:off x="6124951"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7" name="Oval 926"/>
            <p:cNvSpPr>
              <a:spLocks noChangeAspect="1" noChangeArrowheads="1"/>
            </p:cNvSpPr>
            <p:nvPr userDrawn="1"/>
          </p:nvSpPr>
          <p:spPr bwMode="auto">
            <a:xfrm>
              <a:off x="623803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8" name="Oval 927"/>
            <p:cNvSpPr>
              <a:spLocks noChangeAspect="1" noChangeArrowheads="1"/>
            </p:cNvSpPr>
            <p:nvPr userDrawn="1"/>
          </p:nvSpPr>
          <p:spPr bwMode="auto">
            <a:xfrm>
              <a:off x="657427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9" name="Oval 928"/>
            <p:cNvSpPr>
              <a:spLocks noChangeAspect="1" noChangeArrowheads="1"/>
            </p:cNvSpPr>
            <p:nvPr userDrawn="1"/>
          </p:nvSpPr>
          <p:spPr bwMode="auto">
            <a:xfrm>
              <a:off x="668735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0" name="Oval 929"/>
            <p:cNvSpPr>
              <a:spLocks noChangeAspect="1" noChangeArrowheads="1"/>
            </p:cNvSpPr>
            <p:nvPr userDrawn="1"/>
          </p:nvSpPr>
          <p:spPr bwMode="auto">
            <a:xfrm>
              <a:off x="6798931"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1" name="Oval 930"/>
            <p:cNvSpPr>
              <a:spLocks noChangeAspect="1" noChangeArrowheads="1"/>
            </p:cNvSpPr>
            <p:nvPr userDrawn="1"/>
          </p:nvSpPr>
          <p:spPr bwMode="auto">
            <a:xfrm>
              <a:off x="6912014"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2" name="Oval 931"/>
            <p:cNvSpPr>
              <a:spLocks noChangeAspect="1" noChangeArrowheads="1"/>
            </p:cNvSpPr>
            <p:nvPr userDrawn="1"/>
          </p:nvSpPr>
          <p:spPr bwMode="auto">
            <a:xfrm>
              <a:off x="7136674"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3" name="Oval 932"/>
            <p:cNvSpPr>
              <a:spLocks noChangeAspect="1" noChangeArrowheads="1"/>
            </p:cNvSpPr>
            <p:nvPr userDrawn="1"/>
          </p:nvSpPr>
          <p:spPr bwMode="auto">
            <a:xfrm>
              <a:off x="7248250" y="3526510"/>
              <a:ext cx="85943"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2164" name="Oval 933"/>
            <p:cNvSpPr>
              <a:spLocks noChangeAspect="1" noChangeArrowheads="1"/>
            </p:cNvSpPr>
            <p:nvPr userDrawn="1"/>
          </p:nvSpPr>
          <p:spPr bwMode="auto">
            <a:xfrm>
              <a:off x="2192650"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5" name="Oval 934"/>
            <p:cNvSpPr>
              <a:spLocks noChangeAspect="1" noChangeArrowheads="1"/>
            </p:cNvSpPr>
            <p:nvPr userDrawn="1"/>
          </p:nvSpPr>
          <p:spPr bwMode="auto">
            <a:xfrm>
              <a:off x="2304226"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6" name="Oval 935"/>
            <p:cNvSpPr>
              <a:spLocks noChangeAspect="1" noChangeArrowheads="1"/>
            </p:cNvSpPr>
            <p:nvPr userDrawn="1"/>
          </p:nvSpPr>
          <p:spPr bwMode="auto">
            <a:xfrm>
              <a:off x="398992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7" name="Oval 936"/>
            <p:cNvSpPr>
              <a:spLocks noChangeAspect="1" noChangeArrowheads="1"/>
            </p:cNvSpPr>
            <p:nvPr userDrawn="1"/>
          </p:nvSpPr>
          <p:spPr bwMode="auto">
            <a:xfrm>
              <a:off x="4103013"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8" name="Oval 937"/>
            <p:cNvSpPr>
              <a:spLocks noChangeAspect="1" noChangeArrowheads="1"/>
            </p:cNvSpPr>
            <p:nvPr userDrawn="1"/>
          </p:nvSpPr>
          <p:spPr bwMode="auto">
            <a:xfrm>
              <a:off x="4214589"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9" name="Oval 938"/>
            <p:cNvSpPr>
              <a:spLocks noChangeAspect="1" noChangeArrowheads="1"/>
            </p:cNvSpPr>
            <p:nvPr userDrawn="1"/>
          </p:nvSpPr>
          <p:spPr bwMode="auto">
            <a:xfrm>
              <a:off x="432767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0" name="Oval 939"/>
            <p:cNvSpPr>
              <a:spLocks noChangeAspect="1" noChangeArrowheads="1"/>
            </p:cNvSpPr>
            <p:nvPr userDrawn="1"/>
          </p:nvSpPr>
          <p:spPr bwMode="auto">
            <a:xfrm>
              <a:off x="443924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1" name="Oval 940"/>
            <p:cNvSpPr>
              <a:spLocks noChangeAspect="1" noChangeArrowheads="1"/>
            </p:cNvSpPr>
            <p:nvPr userDrawn="1"/>
          </p:nvSpPr>
          <p:spPr bwMode="auto">
            <a:xfrm>
              <a:off x="455233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2" name="Oval 941"/>
            <p:cNvSpPr>
              <a:spLocks noChangeAspect="1" noChangeArrowheads="1"/>
            </p:cNvSpPr>
            <p:nvPr userDrawn="1"/>
          </p:nvSpPr>
          <p:spPr bwMode="auto">
            <a:xfrm>
              <a:off x="466390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3" name="Oval 942"/>
            <p:cNvSpPr>
              <a:spLocks noChangeAspect="1" noChangeArrowheads="1"/>
            </p:cNvSpPr>
            <p:nvPr userDrawn="1"/>
          </p:nvSpPr>
          <p:spPr bwMode="auto">
            <a:xfrm>
              <a:off x="477699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4" name="Oval 943"/>
            <p:cNvSpPr>
              <a:spLocks noChangeAspect="1" noChangeArrowheads="1"/>
            </p:cNvSpPr>
            <p:nvPr userDrawn="1"/>
          </p:nvSpPr>
          <p:spPr bwMode="auto">
            <a:xfrm>
              <a:off x="488856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5" name="Oval 944"/>
            <p:cNvSpPr>
              <a:spLocks noChangeAspect="1" noChangeArrowheads="1"/>
            </p:cNvSpPr>
            <p:nvPr userDrawn="1"/>
          </p:nvSpPr>
          <p:spPr bwMode="auto">
            <a:xfrm>
              <a:off x="500165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6" name="Oval 945"/>
            <p:cNvSpPr>
              <a:spLocks noChangeAspect="1" noChangeArrowheads="1"/>
            </p:cNvSpPr>
            <p:nvPr userDrawn="1"/>
          </p:nvSpPr>
          <p:spPr bwMode="auto">
            <a:xfrm>
              <a:off x="511322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7" name="Oval 946"/>
            <p:cNvSpPr>
              <a:spLocks noChangeAspect="1" noChangeArrowheads="1"/>
            </p:cNvSpPr>
            <p:nvPr userDrawn="1"/>
          </p:nvSpPr>
          <p:spPr bwMode="auto">
            <a:xfrm>
              <a:off x="522631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8" name="Oval 947"/>
            <p:cNvSpPr>
              <a:spLocks noChangeAspect="1" noChangeArrowheads="1"/>
            </p:cNvSpPr>
            <p:nvPr userDrawn="1"/>
          </p:nvSpPr>
          <p:spPr bwMode="auto">
            <a:xfrm>
              <a:off x="612495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9" name="Oval 948"/>
            <p:cNvSpPr>
              <a:spLocks noChangeAspect="1" noChangeArrowheads="1"/>
            </p:cNvSpPr>
            <p:nvPr userDrawn="1"/>
          </p:nvSpPr>
          <p:spPr bwMode="auto">
            <a:xfrm>
              <a:off x="623803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0" name="Oval 949"/>
            <p:cNvSpPr>
              <a:spLocks noChangeAspect="1" noChangeArrowheads="1"/>
            </p:cNvSpPr>
            <p:nvPr userDrawn="1"/>
          </p:nvSpPr>
          <p:spPr bwMode="auto">
            <a:xfrm>
              <a:off x="668735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1" name="Oval 950"/>
            <p:cNvSpPr>
              <a:spLocks noChangeAspect="1" noChangeArrowheads="1"/>
            </p:cNvSpPr>
            <p:nvPr userDrawn="1"/>
          </p:nvSpPr>
          <p:spPr bwMode="auto">
            <a:xfrm>
              <a:off x="6798931"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2" name="Oval 951"/>
            <p:cNvSpPr>
              <a:spLocks noChangeAspect="1" noChangeArrowheads="1"/>
            </p:cNvSpPr>
            <p:nvPr userDrawn="1"/>
          </p:nvSpPr>
          <p:spPr bwMode="auto">
            <a:xfrm>
              <a:off x="7248250"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3" name="Oval 952"/>
            <p:cNvSpPr>
              <a:spLocks noChangeAspect="1" noChangeArrowheads="1"/>
            </p:cNvSpPr>
            <p:nvPr userDrawn="1"/>
          </p:nvSpPr>
          <p:spPr bwMode="auto">
            <a:xfrm>
              <a:off x="2304226"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4" name="Oval 953"/>
            <p:cNvSpPr>
              <a:spLocks noChangeAspect="1" noChangeArrowheads="1"/>
            </p:cNvSpPr>
            <p:nvPr userDrawn="1"/>
          </p:nvSpPr>
          <p:spPr bwMode="auto">
            <a:xfrm>
              <a:off x="241731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5" name="Oval 954"/>
            <p:cNvSpPr>
              <a:spLocks noChangeAspect="1" noChangeArrowheads="1"/>
            </p:cNvSpPr>
            <p:nvPr userDrawn="1"/>
          </p:nvSpPr>
          <p:spPr bwMode="auto">
            <a:xfrm>
              <a:off x="2528886"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6" name="Oval 955"/>
            <p:cNvSpPr>
              <a:spLocks noChangeAspect="1" noChangeArrowheads="1"/>
            </p:cNvSpPr>
            <p:nvPr userDrawn="1"/>
          </p:nvSpPr>
          <p:spPr bwMode="auto">
            <a:xfrm>
              <a:off x="2641969"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7" name="Oval 956"/>
            <p:cNvSpPr>
              <a:spLocks noChangeAspect="1" noChangeArrowheads="1"/>
            </p:cNvSpPr>
            <p:nvPr userDrawn="1"/>
          </p:nvSpPr>
          <p:spPr bwMode="auto">
            <a:xfrm>
              <a:off x="2753545"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8" name="Oval 957"/>
            <p:cNvSpPr>
              <a:spLocks noChangeAspect="1" noChangeArrowheads="1"/>
            </p:cNvSpPr>
            <p:nvPr userDrawn="1"/>
          </p:nvSpPr>
          <p:spPr bwMode="auto">
            <a:xfrm>
              <a:off x="398992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9" name="Oval 958"/>
            <p:cNvSpPr>
              <a:spLocks noChangeAspect="1" noChangeArrowheads="1"/>
            </p:cNvSpPr>
            <p:nvPr userDrawn="1"/>
          </p:nvSpPr>
          <p:spPr bwMode="auto">
            <a:xfrm>
              <a:off x="4103013"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0" name="Oval 959"/>
            <p:cNvSpPr>
              <a:spLocks noChangeAspect="1" noChangeArrowheads="1"/>
            </p:cNvSpPr>
            <p:nvPr userDrawn="1"/>
          </p:nvSpPr>
          <p:spPr bwMode="auto">
            <a:xfrm>
              <a:off x="4214589"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1" name="Oval 960"/>
            <p:cNvSpPr>
              <a:spLocks noChangeAspect="1" noChangeArrowheads="1"/>
            </p:cNvSpPr>
            <p:nvPr userDrawn="1"/>
          </p:nvSpPr>
          <p:spPr bwMode="auto">
            <a:xfrm>
              <a:off x="432767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2" name="Oval 961"/>
            <p:cNvSpPr>
              <a:spLocks noChangeAspect="1" noChangeArrowheads="1"/>
            </p:cNvSpPr>
            <p:nvPr userDrawn="1"/>
          </p:nvSpPr>
          <p:spPr bwMode="auto">
            <a:xfrm>
              <a:off x="443924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3" name="Oval 962"/>
            <p:cNvSpPr>
              <a:spLocks noChangeAspect="1" noChangeArrowheads="1"/>
            </p:cNvSpPr>
            <p:nvPr userDrawn="1"/>
          </p:nvSpPr>
          <p:spPr bwMode="auto">
            <a:xfrm>
              <a:off x="455233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4" name="Oval 963"/>
            <p:cNvSpPr>
              <a:spLocks noChangeAspect="1" noChangeArrowheads="1"/>
            </p:cNvSpPr>
            <p:nvPr userDrawn="1"/>
          </p:nvSpPr>
          <p:spPr bwMode="auto">
            <a:xfrm>
              <a:off x="466390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5" name="Oval 964"/>
            <p:cNvSpPr>
              <a:spLocks noChangeAspect="1" noChangeArrowheads="1"/>
            </p:cNvSpPr>
            <p:nvPr userDrawn="1"/>
          </p:nvSpPr>
          <p:spPr bwMode="auto">
            <a:xfrm>
              <a:off x="477699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6" name="Oval 965"/>
            <p:cNvSpPr>
              <a:spLocks noChangeAspect="1" noChangeArrowheads="1"/>
            </p:cNvSpPr>
            <p:nvPr userDrawn="1"/>
          </p:nvSpPr>
          <p:spPr bwMode="auto">
            <a:xfrm>
              <a:off x="488856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7" name="Oval 966"/>
            <p:cNvSpPr>
              <a:spLocks noChangeAspect="1" noChangeArrowheads="1"/>
            </p:cNvSpPr>
            <p:nvPr userDrawn="1"/>
          </p:nvSpPr>
          <p:spPr bwMode="auto">
            <a:xfrm>
              <a:off x="500165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8" name="Oval 967"/>
            <p:cNvSpPr>
              <a:spLocks noChangeAspect="1" noChangeArrowheads="1"/>
            </p:cNvSpPr>
            <p:nvPr userDrawn="1"/>
          </p:nvSpPr>
          <p:spPr bwMode="auto">
            <a:xfrm>
              <a:off x="511322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9" name="Oval 968"/>
            <p:cNvSpPr>
              <a:spLocks noChangeAspect="1" noChangeArrowheads="1"/>
            </p:cNvSpPr>
            <p:nvPr userDrawn="1"/>
          </p:nvSpPr>
          <p:spPr bwMode="auto">
            <a:xfrm>
              <a:off x="522631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0" name="Oval 969"/>
            <p:cNvSpPr>
              <a:spLocks noChangeAspect="1" noChangeArrowheads="1"/>
            </p:cNvSpPr>
            <p:nvPr userDrawn="1"/>
          </p:nvSpPr>
          <p:spPr bwMode="auto">
            <a:xfrm>
              <a:off x="5337887"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1" name="Oval 970"/>
            <p:cNvSpPr>
              <a:spLocks noChangeAspect="1" noChangeArrowheads="1"/>
            </p:cNvSpPr>
            <p:nvPr userDrawn="1"/>
          </p:nvSpPr>
          <p:spPr bwMode="auto">
            <a:xfrm>
              <a:off x="545097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2" name="Oval 971"/>
            <p:cNvSpPr>
              <a:spLocks noChangeAspect="1" noChangeArrowheads="1"/>
            </p:cNvSpPr>
            <p:nvPr userDrawn="1"/>
          </p:nvSpPr>
          <p:spPr bwMode="auto">
            <a:xfrm>
              <a:off x="556254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3" name="Oval 972"/>
            <p:cNvSpPr>
              <a:spLocks noChangeAspect="1" noChangeArrowheads="1"/>
            </p:cNvSpPr>
            <p:nvPr userDrawn="1"/>
          </p:nvSpPr>
          <p:spPr bwMode="auto">
            <a:xfrm>
              <a:off x="612495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4" name="Oval 973"/>
            <p:cNvSpPr>
              <a:spLocks noChangeAspect="1" noChangeArrowheads="1"/>
            </p:cNvSpPr>
            <p:nvPr userDrawn="1"/>
          </p:nvSpPr>
          <p:spPr bwMode="auto">
            <a:xfrm>
              <a:off x="6687355"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5" name="Oval 974"/>
            <p:cNvSpPr>
              <a:spLocks noChangeAspect="1" noChangeArrowheads="1"/>
            </p:cNvSpPr>
            <p:nvPr userDrawn="1"/>
          </p:nvSpPr>
          <p:spPr bwMode="auto">
            <a:xfrm>
              <a:off x="6798931"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6" name="Oval 975"/>
            <p:cNvSpPr>
              <a:spLocks noChangeAspect="1" noChangeArrowheads="1"/>
            </p:cNvSpPr>
            <p:nvPr userDrawn="1"/>
          </p:nvSpPr>
          <p:spPr bwMode="auto">
            <a:xfrm>
              <a:off x="724825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7" name="Oval 976"/>
            <p:cNvSpPr>
              <a:spLocks noChangeAspect="1" noChangeArrowheads="1"/>
            </p:cNvSpPr>
            <p:nvPr userDrawn="1"/>
          </p:nvSpPr>
          <p:spPr bwMode="auto">
            <a:xfrm>
              <a:off x="2528886"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8" name="Oval 977"/>
            <p:cNvSpPr>
              <a:spLocks noChangeAspect="1" noChangeArrowheads="1"/>
            </p:cNvSpPr>
            <p:nvPr userDrawn="1"/>
          </p:nvSpPr>
          <p:spPr bwMode="auto">
            <a:xfrm>
              <a:off x="2641969"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9" name="Oval 978"/>
            <p:cNvSpPr>
              <a:spLocks noChangeAspect="1" noChangeArrowheads="1"/>
            </p:cNvSpPr>
            <p:nvPr userDrawn="1"/>
          </p:nvSpPr>
          <p:spPr bwMode="auto">
            <a:xfrm>
              <a:off x="2753545"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0" name="Oval 979"/>
            <p:cNvSpPr>
              <a:spLocks noChangeAspect="1" noChangeArrowheads="1"/>
            </p:cNvSpPr>
            <p:nvPr userDrawn="1"/>
          </p:nvSpPr>
          <p:spPr bwMode="auto">
            <a:xfrm>
              <a:off x="286663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1" name="Oval 980"/>
            <p:cNvSpPr>
              <a:spLocks noChangeAspect="1" noChangeArrowheads="1"/>
            </p:cNvSpPr>
            <p:nvPr userDrawn="1"/>
          </p:nvSpPr>
          <p:spPr bwMode="auto">
            <a:xfrm>
              <a:off x="4103013"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2" name="Oval 981"/>
            <p:cNvSpPr>
              <a:spLocks noChangeAspect="1" noChangeArrowheads="1"/>
            </p:cNvSpPr>
            <p:nvPr userDrawn="1"/>
          </p:nvSpPr>
          <p:spPr bwMode="auto">
            <a:xfrm>
              <a:off x="4214589"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3" name="Oval 982"/>
            <p:cNvSpPr>
              <a:spLocks noChangeAspect="1" noChangeArrowheads="1"/>
            </p:cNvSpPr>
            <p:nvPr userDrawn="1"/>
          </p:nvSpPr>
          <p:spPr bwMode="auto">
            <a:xfrm>
              <a:off x="432767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4" name="Oval 983"/>
            <p:cNvSpPr>
              <a:spLocks noChangeAspect="1" noChangeArrowheads="1"/>
            </p:cNvSpPr>
            <p:nvPr userDrawn="1"/>
          </p:nvSpPr>
          <p:spPr bwMode="auto">
            <a:xfrm>
              <a:off x="443924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5" name="Oval 984"/>
            <p:cNvSpPr>
              <a:spLocks noChangeAspect="1" noChangeArrowheads="1"/>
            </p:cNvSpPr>
            <p:nvPr userDrawn="1"/>
          </p:nvSpPr>
          <p:spPr bwMode="auto">
            <a:xfrm>
              <a:off x="455233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6" name="Oval 985"/>
            <p:cNvSpPr>
              <a:spLocks noChangeAspect="1" noChangeArrowheads="1"/>
            </p:cNvSpPr>
            <p:nvPr userDrawn="1"/>
          </p:nvSpPr>
          <p:spPr bwMode="auto">
            <a:xfrm>
              <a:off x="466390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7" name="Oval 986"/>
            <p:cNvSpPr>
              <a:spLocks noChangeAspect="1" noChangeArrowheads="1"/>
            </p:cNvSpPr>
            <p:nvPr userDrawn="1"/>
          </p:nvSpPr>
          <p:spPr bwMode="auto">
            <a:xfrm>
              <a:off x="477699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8" name="Oval 987"/>
            <p:cNvSpPr>
              <a:spLocks noChangeAspect="1" noChangeArrowheads="1"/>
            </p:cNvSpPr>
            <p:nvPr userDrawn="1"/>
          </p:nvSpPr>
          <p:spPr bwMode="auto">
            <a:xfrm>
              <a:off x="488856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9" name="Oval 988"/>
            <p:cNvSpPr>
              <a:spLocks noChangeAspect="1" noChangeArrowheads="1"/>
            </p:cNvSpPr>
            <p:nvPr userDrawn="1"/>
          </p:nvSpPr>
          <p:spPr bwMode="auto">
            <a:xfrm>
              <a:off x="500165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0" name="Oval 989"/>
            <p:cNvSpPr>
              <a:spLocks noChangeAspect="1" noChangeArrowheads="1"/>
            </p:cNvSpPr>
            <p:nvPr userDrawn="1"/>
          </p:nvSpPr>
          <p:spPr bwMode="auto">
            <a:xfrm>
              <a:off x="511322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1" name="Oval 990"/>
            <p:cNvSpPr>
              <a:spLocks noChangeAspect="1" noChangeArrowheads="1"/>
            </p:cNvSpPr>
            <p:nvPr userDrawn="1"/>
          </p:nvSpPr>
          <p:spPr bwMode="auto">
            <a:xfrm>
              <a:off x="5226311"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2" name="Oval 991"/>
            <p:cNvSpPr>
              <a:spLocks noChangeAspect="1" noChangeArrowheads="1"/>
            </p:cNvSpPr>
            <p:nvPr userDrawn="1"/>
          </p:nvSpPr>
          <p:spPr bwMode="auto">
            <a:xfrm>
              <a:off x="5337887"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3" name="Oval 992"/>
            <p:cNvSpPr>
              <a:spLocks noChangeAspect="1" noChangeArrowheads="1"/>
            </p:cNvSpPr>
            <p:nvPr userDrawn="1"/>
          </p:nvSpPr>
          <p:spPr bwMode="auto">
            <a:xfrm>
              <a:off x="545097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4" name="Oval 993"/>
            <p:cNvSpPr>
              <a:spLocks noChangeAspect="1" noChangeArrowheads="1"/>
            </p:cNvSpPr>
            <p:nvPr userDrawn="1"/>
          </p:nvSpPr>
          <p:spPr bwMode="auto">
            <a:xfrm>
              <a:off x="623803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5" name="Oval 994"/>
            <p:cNvSpPr>
              <a:spLocks noChangeAspect="1" noChangeArrowheads="1"/>
            </p:cNvSpPr>
            <p:nvPr userDrawn="1"/>
          </p:nvSpPr>
          <p:spPr bwMode="auto">
            <a:xfrm>
              <a:off x="668735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6" name="Oval 995"/>
            <p:cNvSpPr>
              <a:spLocks noChangeAspect="1" noChangeArrowheads="1"/>
            </p:cNvSpPr>
            <p:nvPr userDrawn="1"/>
          </p:nvSpPr>
          <p:spPr bwMode="auto">
            <a:xfrm>
              <a:off x="724825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7" name="Oval 996"/>
            <p:cNvSpPr>
              <a:spLocks noChangeAspect="1" noChangeArrowheads="1"/>
            </p:cNvSpPr>
            <p:nvPr userDrawn="1"/>
          </p:nvSpPr>
          <p:spPr bwMode="auto">
            <a:xfrm>
              <a:off x="252888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8" name="Oval 997"/>
            <p:cNvSpPr>
              <a:spLocks noChangeAspect="1" noChangeArrowheads="1"/>
            </p:cNvSpPr>
            <p:nvPr userDrawn="1"/>
          </p:nvSpPr>
          <p:spPr bwMode="auto">
            <a:xfrm>
              <a:off x="264196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9" name="Oval 998"/>
            <p:cNvSpPr>
              <a:spLocks noChangeAspect="1" noChangeArrowheads="1"/>
            </p:cNvSpPr>
            <p:nvPr userDrawn="1"/>
          </p:nvSpPr>
          <p:spPr bwMode="auto">
            <a:xfrm>
              <a:off x="2753545"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0" name="Oval 999"/>
            <p:cNvSpPr>
              <a:spLocks noChangeAspect="1" noChangeArrowheads="1"/>
            </p:cNvSpPr>
            <p:nvPr userDrawn="1"/>
          </p:nvSpPr>
          <p:spPr bwMode="auto">
            <a:xfrm>
              <a:off x="2866630"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1" name="Oval 1000"/>
            <p:cNvSpPr>
              <a:spLocks noChangeAspect="1" noChangeArrowheads="1"/>
            </p:cNvSpPr>
            <p:nvPr userDrawn="1"/>
          </p:nvSpPr>
          <p:spPr bwMode="auto">
            <a:xfrm>
              <a:off x="297820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2" name="Oval 1001"/>
            <p:cNvSpPr>
              <a:spLocks noChangeAspect="1" noChangeArrowheads="1"/>
            </p:cNvSpPr>
            <p:nvPr userDrawn="1"/>
          </p:nvSpPr>
          <p:spPr bwMode="auto">
            <a:xfrm>
              <a:off x="309128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3" name="Oval 1002"/>
            <p:cNvSpPr>
              <a:spLocks noChangeAspect="1" noChangeArrowheads="1"/>
            </p:cNvSpPr>
            <p:nvPr userDrawn="1"/>
          </p:nvSpPr>
          <p:spPr bwMode="auto">
            <a:xfrm>
              <a:off x="455233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4" name="Oval 1003"/>
            <p:cNvSpPr>
              <a:spLocks noChangeAspect="1" noChangeArrowheads="1"/>
            </p:cNvSpPr>
            <p:nvPr userDrawn="1"/>
          </p:nvSpPr>
          <p:spPr bwMode="auto">
            <a:xfrm>
              <a:off x="466390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5" name="Oval 1004"/>
            <p:cNvSpPr>
              <a:spLocks noChangeAspect="1" noChangeArrowheads="1"/>
            </p:cNvSpPr>
            <p:nvPr userDrawn="1"/>
          </p:nvSpPr>
          <p:spPr bwMode="auto">
            <a:xfrm>
              <a:off x="4776992"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6" name="Oval 1005"/>
            <p:cNvSpPr>
              <a:spLocks noChangeAspect="1" noChangeArrowheads="1"/>
            </p:cNvSpPr>
            <p:nvPr userDrawn="1"/>
          </p:nvSpPr>
          <p:spPr bwMode="auto">
            <a:xfrm>
              <a:off x="4888568"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7" name="Oval 1006"/>
            <p:cNvSpPr>
              <a:spLocks noChangeAspect="1" noChangeArrowheads="1"/>
            </p:cNvSpPr>
            <p:nvPr userDrawn="1"/>
          </p:nvSpPr>
          <p:spPr bwMode="auto">
            <a:xfrm>
              <a:off x="500165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8" name="Oval 1007"/>
            <p:cNvSpPr>
              <a:spLocks noChangeAspect="1" noChangeArrowheads="1"/>
            </p:cNvSpPr>
            <p:nvPr userDrawn="1"/>
          </p:nvSpPr>
          <p:spPr bwMode="auto">
            <a:xfrm>
              <a:off x="511322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9" name="Oval 1008"/>
            <p:cNvSpPr>
              <a:spLocks noChangeAspect="1" noChangeArrowheads="1"/>
            </p:cNvSpPr>
            <p:nvPr userDrawn="1"/>
          </p:nvSpPr>
          <p:spPr bwMode="auto">
            <a:xfrm>
              <a:off x="5226311"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0" name="Oval 1009"/>
            <p:cNvSpPr>
              <a:spLocks noChangeAspect="1" noChangeArrowheads="1"/>
            </p:cNvSpPr>
            <p:nvPr userDrawn="1"/>
          </p:nvSpPr>
          <p:spPr bwMode="auto">
            <a:xfrm>
              <a:off x="5337887"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1" name="Oval 1010"/>
            <p:cNvSpPr>
              <a:spLocks noChangeAspect="1" noChangeArrowheads="1"/>
            </p:cNvSpPr>
            <p:nvPr userDrawn="1"/>
          </p:nvSpPr>
          <p:spPr bwMode="auto">
            <a:xfrm>
              <a:off x="545097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2" name="Oval 1011"/>
            <p:cNvSpPr>
              <a:spLocks noChangeAspect="1" noChangeArrowheads="1"/>
            </p:cNvSpPr>
            <p:nvPr userDrawn="1"/>
          </p:nvSpPr>
          <p:spPr bwMode="auto">
            <a:xfrm>
              <a:off x="6687355"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3" name="Oval 1012"/>
            <p:cNvSpPr>
              <a:spLocks noChangeAspect="1" noChangeArrowheads="1"/>
            </p:cNvSpPr>
            <p:nvPr userDrawn="1"/>
          </p:nvSpPr>
          <p:spPr bwMode="auto">
            <a:xfrm>
              <a:off x="7023590" y="3941151"/>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2244" name="Oval 1013"/>
            <p:cNvSpPr>
              <a:spLocks noChangeAspect="1" noChangeArrowheads="1"/>
            </p:cNvSpPr>
            <p:nvPr userDrawn="1"/>
          </p:nvSpPr>
          <p:spPr bwMode="auto">
            <a:xfrm>
              <a:off x="241731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5" name="Oval 1014"/>
            <p:cNvSpPr>
              <a:spLocks noChangeAspect="1" noChangeArrowheads="1"/>
            </p:cNvSpPr>
            <p:nvPr userDrawn="1"/>
          </p:nvSpPr>
          <p:spPr bwMode="auto">
            <a:xfrm>
              <a:off x="252888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6" name="Oval 1015"/>
            <p:cNvSpPr>
              <a:spLocks noChangeAspect="1" noChangeArrowheads="1"/>
            </p:cNvSpPr>
            <p:nvPr userDrawn="1"/>
          </p:nvSpPr>
          <p:spPr bwMode="auto">
            <a:xfrm>
              <a:off x="264196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7" name="Oval 1016"/>
            <p:cNvSpPr>
              <a:spLocks noChangeAspect="1" noChangeArrowheads="1"/>
            </p:cNvSpPr>
            <p:nvPr userDrawn="1"/>
          </p:nvSpPr>
          <p:spPr bwMode="auto">
            <a:xfrm>
              <a:off x="2753545"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8" name="Oval 1017"/>
            <p:cNvSpPr>
              <a:spLocks noChangeAspect="1" noChangeArrowheads="1"/>
            </p:cNvSpPr>
            <p:nvPr userDrawn="1"/>
          </p:nvSpPr>
          <p:spPr bwMode="auto">
            <a:xfrm>
              <a:off x="286663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9" name="Oval 1018"/>
            <p:cNvSpPr>
              <a:spLocks noChangeAspect="1" noChangeArrowheads="1"/>
            </p:cNvSpPr>
            <p:nvPr userDrawn="1"/>
          </p:nvSpPr>
          <p:spPr bwMode="auto">
            <a:xfrm>
              <a:off x="297820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0" name="Oval 1019"/>
            <p:cNvSpPr>
              <a:spLocks noChangeAspect="1" noChangeArrowheads="1"/>
            </p:cNvSpPr>
            <p:nvPr userDrawn="1"/>
          </p:nvSpPr>
          <p:spPr bwMode="auto">
            <a:xfrm>
              <a:off x="309128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1" name="Oval 1020"/>
            <p:cNvSpPr>
              <a:spLocks noChangeAspect="1" noChangeArrowheads="1"/>
            </p:cNvSpPr>
            <p:nvPr userDrawn="1"/>
          </p:nvSpPr>
          <p:spPr bwMode="auto">
            <a:xfrm>
              <a:off x="3204373"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2" name="Oval 1021"/>
            <p:cNvSpPr>
              <a:spLocks noChangeAspect="1" noChangeArrowheads="1"/>
            </p:cNvSpPr>
            <p:nvPr userDrawn="1"/>
          </p:nvSpPr>
          <p:spPr bwMode="auto">
            <a:xfrm>
              <a:off x="455233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3" name="Oval 1022"/>
            <p:cNvSpPr>
              <a:spLocks noChangeAspect="1" noChangeArrowheads="1"/>
            </p:cNvSpPr>
            <p:nvPr userDrawn="1"/>
          </p:nvSpPr>
          <p:spPr bwMode="auto">
            <a:xfrm>
              <a:off x="466390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4" name="Oval 1023"/>
            <p:cNvSpPr>
              <a:spLocks noChangeAspect="1" noChangeArrowheads="1"/>
            </p:cNvSpPr>
            <p:nvPr userDrawn="1"/>
          </p:nvSpPr>
          <p:spPr bwMode="auto">
            <a:xfrm>
              <a:off x="4776992"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5" name="Oval 1024"/>
            <p:cNvSpPr>
              <a:spLocks noChangeAspect="1" noChangeArrowheads="1"/>
            </p:cNvSpPr>
            <p:nvPr userDrawn="1"/>
          </p:nvSpPr>
          <p:spPr bwMode="auto">
            <a:xfrm>
              <a:off x="4888568"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6" name="Oval 1025"/>
            <p:cNvSpPr>
              <a:spLocks noChangeAspect="1" noChangeArrowheads="1"/>
            </p:cNvSpPr>
            <p:nvPr userDrawn="1"/>
          </p:nvSpPr>
          <p:spPr bwMode="auto">
            <a:xfrm>
              <a:off x="500165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7" name="Oval 1026"/>
            <p:cNvSpPr>
              <a:spLocks noChangeAspect="1" noChangeArrowheads="1"/>
            </p:cNvSpPr>
            <p:nvPr userDrawn="1"/>
          </p:nvSpPr>
          <p:spPr bwMode="auto">
            <a:xfrm>
              <a:off x="511322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8" name="Oval 1027"/>
            <p:cNvSpPr>
              <a:spLocks noChangeAspect="1" noChangeArrowheads="1"/>
            </p:cNvSpPr>
            <p:nvPr userDrawn="1"/>
          </p:nvSpPr>
          <p:spPr bwMode="auto">
            <a:xfrm>
              <a:off x="5226311"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9" name="Oval 1028"/>
            <p:cNvSpPr>
              <a:spLocks noChangeAspect="1" noChangeArrowheads="1"/>
            </p:cNvSpPr>
            <p:nvPr userDrawn="1"/>
          </p:nvSpPr>
          <p:spPr bwMode="auto">
            <a:xfrm>
              <a:off x="5337887"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0" name="Oval 1029"/>
            <p:cNvSpPr>
              <a:spLocks noChangeAspect="1" noChangeArrowheads="1"/>
            </p:cNvSpPr>
            <p:nvPr userDrawn="1"/>
          </p:nvSpPr>
          <p:spPr bwMode="auto">
            <a:xfrm>
              <a:off x="6687355"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1" name="Oval 1030"/>
            <p:cNvSpPr>
              <a:spLocks noChangeAspect="1" noChangeArrowheads="1"/>
            </p:cNvSpPr>
            <p:nvPr userDrawn="1"/>
          </p:nvSpPr>
          <p:spPr bwMode="auto">
            <a:xfrm>
              <a:off x="6912014"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2" name="Oval 1031"/>
            <p:cNvSpPr>
              <a:spLocks noChangeAspect="1" noChangeArrowheads="1"/>
            </p:cNvSpPr>
            <p:nvPr userDrawn="1"/>
          </p:nvSpPr>
          <p:spPr bwMode="auto">
            <a:xfrm>
              <a:off x="7023590"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3" name="Oval 1032"/>
            <p:cNvSpPr>
              <a:spLocks noChangeAspect="1" noChangeArrowheads="1"/>
            </p:cNvSpPr>
            <p:nvPr userDrawn="1"/>
          </p:nvSpPr>
          <p:spPr bwMode="auto">
            <a:xfrm>
              <a:off x="7136674"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4" name="Oval 1033"/>
            <p:cNvSpPr>
              <a:spLocks noChangeAspect="1" noChangeArrowheads="1"/>
            </p:cNvSpPr>
            <p:nvPr userDrawn="1"/>
          </p:nvSpPr>
          <p:spPr bwMode="auto">
            <a:xfrm>
              <a:off x="241731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5" name="Oval 1034"/>
            <p:cNvSpPr>
              <a:spLocks noChangeAspect="1" noChangeArrowheads="1"/>
            </p:cNvSpPr>
            <p:nvPr userDrawn="1"/>
          </p:nvSpPr>
          <p:spPr bwMode="auto">
            <a:xfrm>
              <a:off x="252888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6" name="Oval 1035"/>
            <p:cNvSpPr>
              <a:spLocks noChangeAspect="1" noChangeArrowheads="1"/>
            </p:cNvSpPr>
            <p:nvPr userDrawn="1"/>
          </p:nvSpPr>
          <p:spPr bwMode="auto">
            <a:xfrm>
              <a:off x="264196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7" name="Oval 1036"/>
            <p:cNvSpPr>
              <a:spLocks noChangeAspect="1" noChangeArrowheads="1"/>
            </p:cNvSpPr>
            <p:nvPr userDrawn="1"/>
          </p:nvSpPr>
          <p:spPr bwMode="auto">
            <a:xfrm>
              <a:off x="2753545"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8" name="Oval 1037"/>
            <p:cNvSpPr>
              <a:spLocks noChangeAspect="1" noChangeArrowheads="1"/>
            </p:cNvSpPr>
            <p:nvPr userDrawn="1"/>
          </p:nvSpPr>
          <p:spPr bwMode="auto">
            <a:xfrm>
              <a:off x="286663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9" name="Oval 1038"/>
            <p:cNvSpPr>
              <a:spLocks noChangeAspect="1" noChangeArrowheads="1"/>
            </p:cNvSpPr>
            <p:nvPr userDrawn="1"/>
          </p:nvSpPr>
          <p:spPr bwMode="auto">
            <a:xfrm>
              <a:off x="297820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0" name="Oval 1039"/>
            <p:cNvSpPr>
              <a:spLocks noChangeAspect="1" noChangeArrowheads="1"/>
            </p:cNvSpPr>
            <p:nvPr userDrawn="1"/>
          </p:nvSpPr>
          <p:spPr bwMode="auto">
            <a:xfrm>
              <a:off x="309128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1" name="Oval 1040"/>
            <p:cNvSpPr>
              <a:spLocks noChangeAspect="1" noChangeArrowheads="1"/>
            </p:cNvSpPr>
            <p:nvPr userDrawn="1"/>
          </p:nvSpPr>
          <p:spPr bwMode="auto">
            <a:xfrm>
              <a:off x="3204373"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2" name="Oval 1041"/>
            <p:cNvSpPr>
              <a:spLocks noChangeAspect="1" noChangeArrowheads="1"/>
            </p:cNvSpPr>
            <p:nvPr userDrawn="1"/>
          </p:nvSpPr>
          <p:spPr bwMode="auto">
            <a:xfrm>
              <a:off x="3315949"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3" name="Oval 1042"/>
            <p:cNvSpPr>
              <a:spLocks noChangeAspect="1" noChangeArrowheads="1"/>
            </p:cNvSpPr>
            <p:nvPr userDrawn="1"/>
          </p:nvSpPr>
          <p:spPr bwMode="auto">
            <a:xfrm>
              <a:off x="3429033"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4" name="Oval 1043"/>
            <p:cNvSpPr>
              <a:spLocks noChangeAspect="1" noChangeArrowheads="1"/>
            </p:cNvSpPr>
            <p:nvPr userDrawn="1"/>
          </p:nvSpPr>
          <p:spPr bwMode="auto">
            <a:xfrm>
              <a:off x="466390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5" name="Oval 1044"/>
            <p:cNvSpPr>
              <a:spLocks noChangeAspect="1" noChangeArrowheads="1"/>
            </p:cNvSpPr>
            <p:nvPr userDrawn="1"/>
          </p:nvSpPr>
          <p:spPr bwMode="auto">
            <a:xfrm>
              <a:off x="4776992"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6" name="Oval 1045"/>
            <p:cNvSpPr>
              <a:spLocks noChangeAspect="1" noChangeArrowheads="1"/>
            </p:cNvSpPr>
            <p:nvPr userDrawn="1"/>
          </p:nvSpPr>
          <p:spPr bwMode="auto">
            <a:xfrm>
              <a:off x="4888568"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7" name="Oval 1046"/>
            <p:cNvSpPr>
              <a:spLocks noChangeAspect="1" noChangeArrowheads="1"/>
            </p:cNvSpPr>
            <p:nvPr userDrawn="1"/>
          </p:nvSpPr>
          <p:spPr bwMode="auto">
            <a:xfrm>
              <a:off x="5001652"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8" name="Oval 1047"/>
            <p:cNvSpPr>
              <a:spLocks noChangeAspect="1" noChangeArrowheads="1"/>
            </p:cNvSpPr>
            <p:nvPr userDrawn="1"/>
          </p:nvSpPr>
          <p:spPr bwMode="auto">
            <a:xfrm>
              <a:off x="511322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9" name="Oval 1048"/>
            <p:cNvSpPr>
              <a:spLocks noChangeAspect="1" noChangeArrowheads="1"/>
            </p:cNvSpPr>
            <p:nvPr userDrawn="1"/>
          </p:nvSpPr>
          <p:spPr bwMode="auto">
            <a:xfrm>
              <a:off x="5226311"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0" name="Oval 1049"/>
            <p:cNvSpPr>
              <a:spLocks noChangeAspect="1" noChangeArrowheads="1"/>
            </p:cNvSpPr>
            <p:nvPr userDrawn="1"/>
          </p:nvSpPr>
          <p:spPr bwMode="auto">
            <a:xfrm>
              <a:off x="6798931"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1" name="Oval 1050"/>
            <p:cNvSpPr>
              <a:spLocks noChangeAspect="1" noChangeArrowheads="1"/>
            </p:cNvSpPr>
            <p:nvPr userDrawn="1"/>
          </p:nvSpPr>
          <p:spPr bwMode="auto">
            <a:xfrm>
              <a:off x="713667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2" name="Oval 1051"/>
            <p:cNvSpPr>
              <a:spLocks noChangeAspect="1" noChangeArrowheads="1"/>
            </p:cNvSpPr>
            <p:nvPr userDrawn="1"/>
          </p:nvSpPr>
          <p:spPr bwMode="auto">
            <a:xfrm>
              <a:off x="7472910"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3" name="Oval 1052"/>
            <p:cNvSpPr>
              <a:spLocks noChangeAspect="1" noChangeArrowheads="1"/>
            </p:cNvSpPr>
            <p:nvPr userDrawn="1"/>
          </p:nvSpPr>
          <p:spPr bwMode="auto">
            <a:xfrm>
              <a:off x="758599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4" name="Oval 1053"/>
            <p:cNvSpPr>
              <a:spLocks noChangeAspect="1" noChangeArrowheads="1"/>
            </p:cNvSpPr>
            <p:nvPr userDrawn="1"/>
          </p:nvSpPr>
          <p:spPr bwMode="auto">
            <a:xfrm>
              <a:off x="769757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5" name="Oval 1054"/>
            <p:cNvSpPr>
              <a:spLocks noChangeAspect="1" noChangeArrowheads="1"/>
            </p:cNvSpPr>
            <p:nvPr userDrawn="1"/>
          </p:nvSpPr>
          <p:spPr bwMode="auto">
            <a:xfrm>
              <a:off x="252888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6" name="Oval 1055"/>
            <p:cNvSpPr>
              <a:spLocks noChangeAspect="1" noChangeArrowheads="1"/>
            </p:cNvSpPr>
            <p:nvPr userDrawn="1"/>
          </p:nvSpPr>
          <p:spPr bwMode="auto">
            <a:xfrm>
              <a:off x="264196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7" name="Oval 1056"/>
            <p:cNvSpPr>
              <a:spLocks noChangeAspect="1" noChangeArrowheads="1"/>
            </p:cNvSpPr>
            <p:nvPr userDrawn="1"/>
          </p:nvSpPr>
          <p:spPr bwMode="auto">
            <a:xfrm>
              <a:off x="2753545"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8" name="Oval 1057"/>
            <p:cNvSpPr>
              <a:spLocks noChangeAspect="1" noChangeArrowheads="1"/>
            </p:cNvSpPr>
            <p:nvPr userDrawn="1"/>
          </p:nvSpPr>
          <p:spPr bwMode="auto">
            <a:xfrm>
              <a:off x="2866630"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9" name="Oval 1058"/>
            <p:cNvSpPr>
              <a:spLocks noChangeAspect="1" noChangeArrowheads="1"/>
            </p:cNvSpPr>
            <p:nvPr userDrawn="1"/>
          </p:nvSpPr>
          <p:spPr bwMode="auto">
            <a:xfrm>
              <a:off x="297820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0" name="Oval 1059"/>
            <p:cNvSpPr>
              <a:spLocks noChangeAspect="1" noChangeArrowheads="1"/>
            </p:cNvSpPr>
            <p:nvPr userDrawn="1"/>
          </p:nvSpPr>
          <p:spPr bwMode="auto">
            <a:xfrm>
              <a:off x="309128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1" name="Oval 1060"/>
            <p:cNvSpPr>
              <a:spLocks noChangeAspect="1" noChangeArrowheads="1"/>
            </p:cNvSpPr>
            <p:nvPr userDrawn="1"/>
          </p:nvSpPr>
          <p:spPr bwMode="auto">
            <a:xfrm>
              <a:off x="3204373"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2" name="Oval 1061"/>
            <p:cNvSpPr>
              <a:spLocks noChangeAspect="1" noChangeArrowheads="1"/>
            </p:cNvSpPr>
            <p:nvPr userDrawn="1"/>
          </p:nvSpPr>
          <p:spPr bwMode="auto">
            <a:xfrm>
              <a:off x="3315949"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3" name="Oval 1062"/>
            <p:cNvSpPr>
              <a:spLocks noChangeAspect="1" noChangeArrowheads="1"/>
            </p:cNvSpPr>
            <p:nvPr userDrawn="1"/>
          </p:nvSpPr>
          <p:spPr bwMode="auto">
            <a:xfrm>
              <a:off x="3429033"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4" name="Oval 1063"/>
            <p:cNvSpPr>
              <a:spLocks noChangeAspect="1" noChangeArrowheads="1"/>
            </p:cNvSpPr>
            <p:nvPr userDrawn="1"/>
          </p:nvSpPr>
          <p:spPr bwMode="auto">
            <a:xfrm>
              <a:off x="466390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5" name="Oval 1064"/>
            <p:cNvSpPr>
              <a:spLocks noChangeAspect="1" noChangeArrowheads="1"/>
            </p:cNvSpPr>
            <p:nvPr userDrawn="1"/>
          </p:nvSpPr>
          <p:spPr bwMode="auto">
            <a:xfrm>
              <a:off x="4776992"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6" name="Oval 1065"/>
            <p:cNvSpPr>
              <a:spLocks noChangeAspect="1" noChangeArrowheads="1"/>
            </p:cNvSpPr>
            <p:nvPr userDrawn="1"/>
          </p:nvSpPr>
          <p:spPr bwMode="auto">
            <a:xfrm>
              <a:off x="4888568"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7" name="Oval 1066"/>
            <p:cNvSpPr>
              <a:spLocks noChangeAspect="1" noChangeArrowheads="1"/>
            </p:cNvSpPr>
            <p:nvPr userDrawn="1"/>
          </p:nvSpPr>
          <p:spPr bwMode="auto">
            <a:xfrm>
              <a:off x="5001652"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8" name="Oval 1067"/>
            <p:cNvSpPr>
              <a:spLocks noChangeAspect="1" noChangeArrowheads="1"/>
            </p:cNvSpPr>
            <p:nvPr userDrawn="1"/>
          </p:nvSpPr>
          <p:spPr bwMode="auto">
            <a:xfrm>
              <a:off x="511322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9" name="Oval 1068"/>
            <p:cNvSpPr>
              <a:spLocks noChangeAspect="1" noChangeArrowheads="1"/>
            </p:cNvSpPr>
            <p:nvPr userDrawn="1"/>
          </p:nvSpPr>
          <p:spPr bwMode="auto">
            <a:xfrm>
              <a:off x="5226311"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0" name="Oval 1069"/>
            <p:cNvSpPr>
              <a:spLocks noChangeAspect="1" noChangeArrowheads="1"/>
            </p:cNvSpPr>
            <p:nvPr userDrawn="1"/>
          </p:nvSpPr>
          <p:spPr bwMode="auto">
            <a:xfrm>
              <a:off x="6912014"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1" name="Oval 1070"/>
            <p:cNvSpPr>
              <a:spLocks noChangeAspect="1" noChangeArrowheads="1"/>
            </p:cNvSpPr>
            <p:nvPr userDrawn="1"/>
          </p:nvSpPr>
          <p:spPr bwMode="auto">
            <a:xfrm>
              <a:off x="7023590"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2" name="Oval 1071"/>
            <p:cNvSpPr>
              <a:spLocks noChangeAspect="1" noChangeArrowheads="1"/>
            </p:cNvSpPr>
            <p:nvPr userDrawn="1"/>
          </p:nvSpPr>
          <p:spPr bwMode="auto">
            <a:xfrm>
              <a:off x="7697570" y="4253262"/>
              <a:ext cx="85943"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2303" name="Oval 1072"/>
            <p:cNvSpPr>
              <a:spLocks noChangeAspect="1" noChangeArrowheads="1"/>
            </p:cNvSpPr>
            <p:nvPr userDrawn="1"/>
          </p:nvSpPr>
          <p:spPr bwMode="auto">
            <a:xfrm>
              <a:off x="252888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4" name="Oval 1073"/>
            <p:cNvSpPr>
              <a:spLocks noChangeAspect="1" noChangeArrowheads="1"/>
            </p:cNvSpPr>
            <p:nvPr userDrawn="1"/>
          </p:nvSpPr>
          <p:spPr bwMode="auto">
            <a:xfrm>
              <a:off x="264196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5" name="Oval 1074"/>
            <p:cNvSpPr>
              <a:spLocks noChangeAspect="1" noChangeArrowheads="1"/>
            </p:cNvSpPr>
            <p:nvPr userDrawn="1"/>
          </p:nvSpPr>
          <p:spPr bwMode="auto">
            <a:xfrm>
              <a:off x="2753545"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6" name="Oval 1075"/>
            <p:cNvSpPr>
              <a:spLocks noChangeAspect="1" noChangeArrowheads="1"/>
            </p:cNvSpPr>
            <p:nvPr userDrawn="1"/>
          </p:nvSpPr>
          <p:spPr bwMode="auto">
            <a:xfrm>
              <a:off x="2866630"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7" name="Oval 1076"/>
            <p:cNvSpPr>
              <a:spLocks noChangeAspect="1" noChangeArrowheads="1"/>
            </p:cNvSpPr>
            <p:nvPr userDrawn="1"/>
          </p:nvSpPr>
          <p:spPr bwMode="auto">
            <a:xfrm>
              <a:off x="297820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8" name="Oval 1077"/>
            <p:cNvSpPr>
              <a:spLocks noChangeAspect="1" noChangeArrowheads="1"/>
            </p:cNvSpPr>
            <p:nvPr userDrawn="1"/>
          </p:nvSpPr>
          <p:spPr bwMode="auto">
            <a:xfrm>
              <a:off x="309128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9" name="Oval 1078"/>
            <p:cNvSpPr>
              <a:spLocks noChangeAspect="1" noChangeArrowheads="1"/>
            </p:cNvSpPr>
            <p:nvPr userDrawn="1"/>
          </p:nvSpPr>
          <p:spPr bwMode="auto">
            <a:xfrm>
              <a:off x="3204373"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0" name="Oval 1079"/>
            <p:cNvSpPr>
              <a:spLocks noChangeAspect="1" noChangeArrowheads="1"/>
            </p:cNvSpPr>
            <p:nvPr userDrawn="1"/>
          </p:nvSpPr>
          <p:spPr bwMode="auto">
            <a:xfrm>
              <a:off x="3315949"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1" name="Oval 1080"/>
            <p:cNvSpPr>
              <a:spLocks noChangeAspect="1" noChangeArrowheads="1"/>
            </p:cNvSpPr>
            <p:nvPr userDrawn="1"/>
          </p:nvSpPr>
          <p:spPr bwMode="auto">
            <a:xfrm>
              <a:off x="3429033"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2" name="Oval 1081"/>
            <p:cNvSpPr>
              <a:spLocks noChangeAspect="1" noChangeArrowheads="1"/>
            </p:cNvSpPr>
            <p:nvPr userDrawn="1"/>
          </p:nvSpPr>
          <p:spPr bwMode="auto">
            <a:xfrm>
              <a:off x="466390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3" name="Oval 1082"/>
            <p:cNvSpPr>
              <a:spLocks noChangeAspect="1" noChangeArrowheads="1"/>
            </p:cNvSpPr>
            <p:nvPr userDrawn="1"/>
          </p:nvSpPr>
          <p:spPr bwMode="auto">
            <a:xfrm>
              <a:off x="4776992"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4" name="Oval 1083"/>
            <p:cNvSpPr>
              <a:spLocks noChangeAspect="1" noChangeArrowheads="1"/>
            </p:cNvSpPr>
            <p:nvPr userDrawn="1"/>
          </p:nvSpPr>
          <p:spPr bwMode="auto">
            <a:xfrm>
              <a:off x="4888568"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5" name="Oval 1084"/>
            <p:cNvSpPr>
              <a:spLocks noChangeAspect="1" noChangeArrowheads="1"/>
            </p:cNvSpPr>
            <p:nvPr userDrawn="1"/>
          </p:nvSpPr>
          <p:spPr bwMode="auto">
            <a:xfrm>
              <a:off x="5001652"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6" name="Oval 1085"/>
            <p:cNvSpPr>
              <a:spLocks noChangeAspect="1" noChangeArrowheads="1"/>
            </p:cNvSpPr>
            <p:nvPr userDrawn="1"/>
          </p:nvSpPr>
          <p:spPr bwMode="auto">
            <a:xfrm>
              <a:off x="511322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7" name="Oval 1086"/>
            <p:cNvSpPr>
              <a:spLocks noChangeAspect="1" noChangeArrowheads="1"/>
            </p:cNvSpPr>
            <p:nvPr userDrawn="1"/>
          </p:nvSpPr>
          <p:spPr bwMode="auto">
            <a:xfrm>
              <a:off x="5226311"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8" name="Oval 1087"/>
            <p:cNvSpPr>
              <a:spLocks noChangeAspect="1" noChangeArrowheads="1"/>
            </p:cNvSpPr>
            <p:nvPr userDrawn="1"/>
          </p:nvSpPr>
          <p:spPr bwMode="auto">
            <a:xfrm>
              <a:off x="7472910"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9" name="Oval 1088"/>
            <p:cNvSpPr>
              <a:spLocks noChangeAspect="1" noChangeArrowheads="1"/>
            </p:cNvSpPr>
            <p:nvPr userDrawn="1"/>
          </p:nvSpPr>
          <p:spPr bwMode="auto">
            <a:xfrm>
              <a:off x="264196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0" name="Oval 1089"/>
            <p:cNvSpPr>
              <a:spLocks noChangeAspect="1" noChangeArrowheads="1"/>
            </p:cNvSpPr>
            <p:nvPr userDrawn="1"/>
          </p:nvSpPr>
          <p:spPr bwMode="auto">
            <a:xfrm>
              <a:off x="2753545"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1" name="Oval 1090"/>
            <p:cNvSpPr>
              <a:spLocks noChangeAspect="1" noChangeArrowheads="1"/>
            </p:cNvSpPr>
            <p:nvPr userDrawn="1"/>
          </p:nvSpPr>
          <p:spPr bwMode="auto">
            <a:xfrm>
              <a:off x="286663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2" name="Oval 1091"/>
            <p:cNvSpPr>
              <a:spLocks noChangeAspect="1" noChangeArrowheads="1"/>
            </p:cNvSpPr>
            <p:nvPr userDrawn="1"/>
          </p:nvSpPr>
          <p:spPr bwMode="auto">
            <a:xfrm>
              <a:off x="2978206"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3" name="Oval 1092"/>
            <p:cNvSpPr>
              <a:spLocks noChangeAspect="1" noChangeArrowheads="1"/>
            </p:cNvSpPr>
            <p:nvPr userDrawn="1"/>
          </p:nvSpPr>
          <p:spPr bwMode="auto">
            <a:xfrm>
              <a:off x="309128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4" name="Oval 1093"/>
            <p:cNvSpPr>
              <a:spLocks noChangeAspect="1" noChangeArrowheads="1"/>
            </p:cNvSpPr>
            <p:nvPr userDrawn="1"/>
          </p:nvSpPr>
          <p:spPr bwMode="auto">
            <a:xfrm>
              <a:off x="3204373"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5" name="Oval 1094"/>
            <p:cNvSpPr>
              <a:spLocks noChangeAspect="1" noChangeArrowheads="1"/>
            </p:cNvSpPr>
            <p:nvPr userDrawn="1"/>
          </p:nvSpPr>
          <p:spPr bwMode="auto">
            <a:xfrm>
              <a:off x="3315949"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6" name="Oval 1095"/>
            <p:cNvSpPr>
              <a:spLocks noChangeAspect="1" noChangeArrowheads="1"/>
            </p:cNvSpPr>
            <p:nvPr userDrawn="1"/>
          </p:nvSpPr>
          <p:spPr bwMode="auto">
            <a:xfrm>
              <a:off x="466390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7" name="Oval 1096"/>
            <p:cNvSpPr>
              <a:spLocks noChangeAspect="1" noChangeArrowheads="1"/>
            </p:cNvSpPr>
            <p:nvPr userDrawn="1"/>
          </p:nvSpPr>
          <p:spPr bwMode="auto">
            <a:xfrm>
              <a:off x="4776992"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8" name="Oval 1097"/>
            <p:cNvSpPr>
              <a:spLocks noChangeAspect="1" noChangeArrowheads="1"/>
            </p:cNvSpPr>
            <p:nvPr userDrawn="1"/>
          </p:nvSpPr>
          <p:spPr bwMode="auto">
            <a:xfrm>
              <a:off x="4888568"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9" name="Oval 1098"/>
            <p:cNvSpPr>
              <a:spLocks noChangeAspect="1" noChangeArrowheads="1"/>
            </p:cNvSpPr>
            <p:nvPr userDrawn="1"/>
          </p:nvSpPr>
          <p:spPr bwMode="auto">
            <a:xfrm>
              <a:off x="500165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0" name="Oval 1099"/>
            <p:cNvSpPr>
              <a:spLocks noChangeAspect="1" noChangeArrowheads="1"/>
            </p:cNvSpPr>
            <p:nvPr userDrawn="1"/>
          </p:nvSpPr>
          <p:spPr bwMode="auto">
            <a:xfrm>
              <a:off x="511322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1" name="Oval 1100"/>
            <p:cNvSpPr>
              <a:spLocks noChangeAspect="1" noChangeArrowheads="1"/>
            </p:cNvSpPr>
            <p:nvPr userDrawn="1"/>
          </p:nvSpPr>
          <p:spPr bwMode="auto">
            <a:xfrm>
              <a:off x="5226311"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2" name="Oval 1101"/>
            <p:cNvSpPr>
              <a:spLocks noChangeAspect="1" noChangeArrowheads="1"/>
            </p:cNvSpPr>
            <p:nvPr userDrawn="1"/>
          </p:nvSpPr>
          <p:spPr bwMode="auto">
            <a:xfrm>
              <a:off x="545097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3" name="Oval 1102"/>
            <p:cNvSpPr>
              <a:spLocks noChangeAspect="1" noChangeArrowheads="1"/>
            </p:cNvSpPr>
            <p:nvPr userDrawn="1"/>
          </p:nvSpPr>
          <p:spPr bwMode="auto">
            <a:xfrm>
              <a:off x="7361334"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4" name="Oval 1103"/>
            <p:cNvSpPr>
              <a:spLocks noChangeAspect="1" noChangeArrowheads="1"/>
            </p:cNvSpPr>
            <p:nvPr userDrawn="1"/>
          </p:nvSpPr>
          <p:spPr bwMode="auto">
            <a:xfrm>
              <a:off x="7472910"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5" name="Oval 1104"/>
            <p:cNvSpPr>
              <a:spLocks noChangeAspect="1" noChangeArrowheads="1"/>
            </p:cNvSpPr>
            <p:nvPr userDrawn="1"/>
          </p:nvSpPr>
          <p:spPr bwMode="auto">
            <a:xfrm>
              <a:off x="769757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6" name="Oval 1105"/>
            <p:cNvSpPr>
              <a:spLocks noChangeAspect="1" noChangeArrowheads="1"/>
            </p:cNvSpPr>
            <p:nvPr userDrawn="1"/>
          </p:nvSpPr>
          <p:spPr bwMode="auto">
            <a:xfrm>
              <a:off x="2753545"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7" name="Oval 1106"/>
            <p:cNvSpPr>
              <a:spLocks noChangeAspect="1" noChangeArrowheads="1"/>
            </p:cNvSpPr>
            <p:nvPr userDrawn="1"/>
          </p:nvSpPr>
          <p:spPr bwMode="auto">
            <a:xfrm>
              <a:off x="286663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8" name="Oval 1107"/>
            <p:cNvSpPr>
              <a:spLocks noChangeAspect="1" noChangeArrowheads="1"/>
            </p:cNvSpPr>
            <p:nvPr userDrawn="1"/>
          </p:nvSpPr>
          <p:spPr bwMode="auto">
            <a:xfrm>
              <a:off x="2978206"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9" name="Oval 1108"/>
            <p:cNvSpPr>
              <a:spLocks noChangeAspect="1" noChangeArrowheads="1"/>
            </p:cNvSpPr>
            <p:nvPr userDrawn="1"/>
          </p:nvSpPr>
          <p:spPr bwMode="auto">
            <a:xfrm>
              <a:off x="3091289"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0" name="Oval 1109"/>
            <p:cNvSpPr>
              <a:spLocks noChangeAspect="1" noChangeArrowheads="1"/>
            </p:cNvSpPr>
            <p:nvPr userDrawn="1"/>
          </p:nvSpPr>
          <p:spPr bwMode="auto">
            <a:xfrm>
              <a:off x="3204373"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1" name="Oval 1110"/>
            <p:cNvSpPr>
              <a:spLocks noChangeAspect="1" noChangeArrowheads="1"/>
            </p:cNvSpPr>
            <p:nvPr userDrawn="1"/>
          </p:nvSpPr>
          <p:spPr bwMode="auto">
            <a:xfrm>
              <a:off x="3315949"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2" name="Oval 1111"/>
            <p:cNvSpPr>
              <a:spLocks noChangeAspect="1" noChangeArrowheads="1"/>
            </p:cNvSpPr>
            <p:nvPr userDrawn="1"/>
          </p:nvSpPr>
          <p:spPr bwMode="auto">
            <a:xfrm>
              <a:off x="466390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3" name="Oval 1112"/>
            <p:cNvSpPr>
              <a:spLocks noChangeAspect="1" noChangeArrowheads="1"/>
            </p:cNvSpPr>
            <p:nvPr userDrawn="1"/>
          </p:nvSpPr>
          <p:spPr bwMode="auto">
            <a:xfrm>
              <a:off x="4776992"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4" name="Oval 1113"/>
            <p:cNvSpPr>
              <a:spLocks noChangeAspect="1" noChangeArrowheads="1"/>
            </p:cNvSpPr>
            <p:nvPr userDrawn="1"/>
          </p:nvSpPr>
          <p:spPr bwMode="auto">
            <a:xfrm>
              <a:off x="4888568"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5" name="Oval 1114"/>
            <p:cNvSpPr>
              <a:spLocks noChangeAspect="1" noChangeArrowheads="1"/>
            </p:cNvSpPr>
            <p:nvPr userDrawn="1"/>
          </p:nvSpPr>
          <p:spPr bwMode="auto">
            <a:xfrm>
              <a:off x="500165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6" name="Oval 1115"/>
            <p:cNvSpPr>
              <a:spLocks noChangeAspect="1" noChangeArrowheads="1"/>
            </p:cNvSpPr>
            <p:nvPr userDrawn="1"/>
          </p:nvSpPr>
          <p:spPr bwMode="auto">
            <a:xfrm>
              <a:off x="511322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7" name="Oval 1116"/>
            <p:cNvSpPr>
              <a:spLocks noChangeAspect="1" noChangeArrowheads="1"/>
            </p:cNvSpPr>
            <p:nvPr userDrawn="1"/>
          </p:nvSpPr>
          <p:spPr bwMode="auto">
            <a:xfrm>
              <a:off x="5226311"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8" name="Oval 1117"/>
            <p:cNvSpPr>
              <a:spLocks noChangeAspect="1" noChangeArrowheads="1"/>
            </p:cNvSpPr>
            <p:nvPr userDrawn="1"/>
          </p:nvSpPr>
          <p:spPr bwMode="auto">
            <a:xfrm>
              <a:off x="545097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9" name="Oval 1118"/>
            <p:cNvSpPr>
              <a:spLocks noChangeAspect="1" noChangeArrowheads="1"/>
            </p:cNvSpPr>
            <p:nvPr userDrawn="1"/>
          </p:nvSpPr>
          <p:spPr bwMode="auto">
            <a:xfrm>
              <a:off x="724825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0" name="Oval 1119"/>
            <p:cNvSpPr>
              <a:spLocks noChangeAspect="1" noChangeArrowheads="1"/>
            </p:cNvSpPr>
            <p:nvPr userDrawn="1"/>
          </p:nvSpPr>
          <p:spPr bwMode="auto">
            <a:xfrm>
              <a:off x="7361334"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1" name="Oval 1120"/>
            <p:cNvSpPr>
              <a:spLocks noChangeAspect="1" noChangeArrowheads="1"/>
            </p:cNvSpPr>
            <p:nvPr userDrawn="1"/>
          </p:nvSpPr>
          <p:spPr bwMode="auto">
            <a:xfrm>
              <a:off x="7472910"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2" name="Oval 1121"/>
            <p:cNvSpPr>
              <a:spLocks noChangeAspect="1" noChangeArrowheads="1"/>
            </p:cNvSpPr>
            <p:nvPr userDrawn="1"/>
          </p:nvSpPr>
          <p:spPr bwMode="auto">
            <a:xfrm>
              <a:off x="7585994"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3" name="Oval 1122"/>
            <p:cNvSpPr>
              <a:spLocks noChangeAspect="1" noChangeArrowheads="1"/>
            </p:cNvSpPr>
            <p:nvPr userDrawn="1"/>
          </p:nvSpPr>
          <p:spPr bwMode="auto">
            <a:xfrm>
              <a:off x="769757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4" name="Oval 1123"/>
            <p:cNvSpPr>
              <a:spLocks noChangeAspect="1" noChangeArrowheads="1"/>
            </p:cNvSpPr>
            <p:nvPr userDrawn="1"/>
          </p:nvSpPr>
          <p:spPr bwMode="auto">
            <a:xfrm>
              <a:off x="2753545"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5" name="Oval 1124"/>
            <p:cNvSpPr>
              <a:spLocks noChangeAspect="1" noChangeArrowheads="1"/>
            </p:cNvSpPr>
            <p:nvPr userDrawn="1"/>
          </p:nvSpPr>
          <p:spPr bwMode="auto">
            <a:xfrm>
              <a:off x="286663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6" name="Oval 1125"/>
            <p:cNvSpPr>
              <a:spLocks noChangeAspect="1" noChangeArrowheads="1"/>
            </p:cNvSpPr>
            <p:nvPr userDrawn="1"/>
          </p:nvSpPr>
          <p:spPr bwMode="auto">
            <a:xfrm>
              <a:off x="2978206"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7" name="Oval 1126"/>
            <p:cNvSpPr>
              <a:spLocks noChangeAspect="1" noChangeArrowheads="1"/>
            </p:cNvSpPr>
            <p:nvPr userDrawn="1"/>
          </p:nvSpPr>
          <p:spPr bwMode="auto">
            <a:xfrm>
              <a:off x="3091289"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8" name="Oval 1127"/>
            <p:cNvSpPr>
              <a:spLocks noChangeAspect="1" noChangeArrowheads="1"/>
            </p:cNvSpPr>
            <p:nvPr userDrawn="1"/>
          </p:nvSpPr>
          <p:spPr bwMode="auto">
            <a:xfrm>
              <a:off x="3204373"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9" name="Oval 1128"/>
            <p:cNvSpPr>
              <a:spLocks noChangeAspect="1" noChangeArrowheads="1"/>
            </p:cNvSpPr>
            <p:nvPr userDrawn="1"/>
          </p:nvSpPr>
          <p:spPr bwMode="auto">
            <a:xfrm>
              <a:off x="3315949"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0" name="Oval 1129"/>
            <p:cNvSpPr>
              <a:spLocks noChangeAspect="1" noChangeArrowheads="1"/>
            </p:cNvSpPr>
            <p:nvPr userDrawn="1"/>
          </p:nvSpPr>
          <p:spPr bwMode="auto">
            <a:xfrm>
              <a:off x="466390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1" name="Oval 1130"/>
            <p:cNvSpPr>
              <a:spLocks noChangeAspect="1" noChangeArrowheads="1"/>
            </p:cNvSpPr>
            <p:nvPr userDrawn="1"/>
          </p:nvSpPr>
          <p:spPr bwMode="auto">
            <a:xfrm>
              <a:off x="4776992"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2" name="Oval 1131"/>
            <p:cNvSpPr>
              <a:spLocks noChangeAspect="1" noChangeArrowheads="1"/>
            </p:cNvSpPr>
            <p:nvPr userDrawn="1"/>
          </p:nvSpPr>
          <p:spPr bwMode="auto">
            <a:xfrm>
              <a:off x="4888568"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3" name="Oval 1132"/>
            <p:cNvSpPr>
              <a:spLocks noChangeAspect="1" noChangeArrowheads="1"/>
            </p:cNvSpPr>
            <p:nvPr userDrawn="1"/>
          </p:nvSpPr>
          <p:spPr bwMode="auto">
            <a:xfrm>
              <a:off x="500165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4" name="Oval 1133"/>
            <p:cNvSpPr>
              <a:spLocks noChangeAspect="1" noChangeArrowheads="1"/>
            </p:cNvSpPr>
            <p:nvPr userDrawn="1"/>
          </p:nvSpPr>
          <p:spPr bwMode="auto">
            <a:xfrm>
              <a:off x="511322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5" name="Oval 1134"/>
            <p:cNvSpPr>
              <a:spLocks noChangeAspect="1" noChangeArrowheads="1"/>
            </p:cNvSpPr>
            <p:nvPr userDrawn="1"/>
          </p:nvSpPr>
          <p:spPr bwMode="auto">
            <a:xfrm>
              <a:off x="545097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6" name="Oval 1135"/>
            <p:cNvSpPr>
              <a:spLocks noChangeAspect="1" noChangeArrowheads="1"/>
            </p:cNvSpPr>
            <p:nvPr userDrawn="1"/>
          </p:nvSpPr>
          <p:spPr bwMode="auto">
            <a:xfrm>
              <a:off x="713667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7" name="Oval 1136"/>
            <p:cNvSpPr>
              <a:spLocks noChangeAspect="1" noChangeArrowheads="1"/>
            </p:cNvSpPr>
            <p:nvPr userDrawn="1"/>
          </p:nvSpPr>
          <p:spPr bwMode="auto">
            <a:xfrm>
              <a:off x="724825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8" name="Oval 1137"/>
            <p:cNvSpPr>
              <a:spLocks noChangeAspect="1" noChangeArrowheads="1"/>
            </p:cNvSpPr>
            <p:nvPr userDrawn="1"/>
          </p:nvSpPr>
          <p:spPr bwMode="auto">
            <a:xfrm>
              <a:off x="7361334"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9" name="Oval 1138"/>
            <p:cNvSpPr>
              <a:spLocks noChangeAspect="1" noChangeArrowheads="1"/>
            </p:cNvSpPr>
            <p:nvPr userDrawn="1"/>
          </p:nvSpPr>
          <p:spPr bwMode="auto">
            <a:xfrm>
              <a:off x="7472910"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0" name="Oval 1139"/>
            <p:cNvSpPr>
              <a:spLocks noChangeAspect="1" noChangeArrowheads="1"/>
            </p:cNvSpPr>
            <p:nvPr userDrawn="1"/>
          </p:nvSpPr>
          <p:spPr bwMode="auto">
            <a:xfrm>
              <a:off x="758599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1" name="Oval 1140"/>
            <p:cNvSpPr>
              <a:spLocks noChangeAspect="1" noChangeArrowheads="1"/>
            </p:cNvSpPr>
            <p:nvPr userDrawn="1"/>
          </p:nvSpPr>
          <p:spPr bwMode="auto">
            <a:xfrm>
              <a:off x="769757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2" name="Oval 1141"/>
            <p:cNvSpPr>
              <a:spLocks noChangeAspect="1" noChangeArrowheads="1"/>
            </p:cNvSpPr>
            <p:nvPr userDrawn="1"/>
          </p:nvSpPr>
          <p:spPr bwMode="auto">
            <a:xfrm>
              <a:off x="7810653"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3" name="Oval 1142"/>
            <p:cNvSpPr>
              <a:spLocks noChangeAspect="1" noChangeArrowheads="1"/>
            </p:cNvSpPr>
            <p:nvPr userDrawn="1"/>
          </p:nvSpPr>
          <p:spPr bwMode="auto">
            <a:xfrm>
              <a:off x="264196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4" name="Oval 1143"/>
            <p:cNvSpPr>
              <a:spLocks noChangeAspect="1" noChangeArrowheads="1"/>
            </p:cNvSpPr>
            <p:nvPr userDrawn="1"/>
          </p:nvSpPr>
          <p:spPr bwMode="auto">
            <a:xfrm>
              <a:off x="2753545"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5" name="Oval 1144"/>
            <p:cNvSpPr>
              <a:spLocks noChangeAspect="1" noChangeArrowheads="1"/>
            </p:cNvSpPr>
            <p:nvPr userDrawn="1"/>
          </p:nvSpPr>
          <p:spPr bwMode="auto">
            <a:xfrm>
              <a:off x="286663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6" name="Oval 1145"/>
            <p:cNvSpPr>
              <a:spLocks noChangeAspect="1" noChangeArrowheads="1"/>
            </p:cNvSpPr>
            <p:nvPr userDrawn="1"/>
          </p:nvSpPr>
          <p:spPr bwMode="auto">
            <a:xfrm>
              <a:off x="2978206"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7" name="Oval 1146"/>
            <p:cNvSpPr>
              <a:spLocks noChangeAspect="1" noChangeArrowheads="1"/>
            </p:cNvSpPr>
            <p:nvPr userDrawn="1"/>
          </p:nvSpPr>
          <p:spPr bwMode="auto">
            <a:xfrm>
              <a:off x="309128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8" name="Oval 1147"/>
            <p:cNvSpPr>
              <a:spLocks noChangeAspect="1" noChangeArrowheads="1"/>
            </p:cNvSpPr>
            <p:nvPr userDrawn="1"/>
          </p:nvSpPr>
          <p:spPr bwMode="auto">
            <a:xfrm>
              <a:off x="3204373"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9" name="Oval 1148"/>
            <p:cNvSpPr>
              <a:spLocks noChangeAspect="1" noChangeArrowheads="1"/>
            </p:cNvSpPr>
            <p:nvPr userDrawn="1"/>
          </p:nvSpPr>
          <p:spPr bwMode="auto">
            <a:xfrm>
              <a:off x="466390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0" name="Oval 1149"/>
            <p:cNvSpPr>
              <a:spLocks noChangeAspect="1" noChangeArrowheads="1"/>
            </p:cNvSpPr>
            <p:nvPr userDrawn="1"/>
          </p:nvSpPr>
          <p:spPr bwMode="auto">
            <a:xfrm>
              <a:off x="4776992"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1" name="Oval 1150"/>
            <p:cNvSpPr>
              <a:spLocks noChangeAspect="1" noChangeArrowheads="1"/>
            </p:cNvSpPr>
            <p:nvPr userDrawn="1"/>
          </p:nvSpPr>
          <p:spPr bwMode="auto">
            <a:xfrm>
              <a:off x="4888568"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2" name="Oval 1151"/>
            <p:cNvSpPr>
              <a:spLocks noChangeAspect="1" noChangeArrowheads="1"/>
            </p:cNvSpPr>
            <p:nvPr userDrawn="1"/>
          </p:nvSpPr>
          <p:spPr bwMode="auto">
            <a:xfrm>
              <a:off x="500165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3" name="Oval 1152"/>
            <p:cNvSpPr>
              <a:spLocks noChangeAspect="1" noChangeArrowheads="1"/>
            </p:cNvSpPr>
            <p:nvPr userDrawn="1"/>
          </p:nvSpPr>
          <p:spPr bwMode="auto">
            <a:xfrm>
              <a:off x="511322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4" name="Oval 1153"/>
            <p:cNvSpPr>
              <a:spLocks noChangeAspect="1" noChangeArrowheads="1"/>
            </p:cNvSpPr>
            <p:nvPr userDrawn="1"/>
          </p:nvSpPr>
          <p:spPr bwMode="auto">
            <a:xfrm>
              <a:off x="545097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5" name="Oval 1154"/>
            <p:cNvSpPr>
              <a:spLocks noChangeAspect="1" noChangeArrowheads="1"/>
            </p:cNvSpPr>
            <p:nvPr userDrawn="1"/>
          </p:nvSpPr>
          <p:spPr bwMode="auto">
            <a:xfrm>
              <a:off x="702359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6" name="Oval 1155"/>
            <p:cNvSpPr>
              <a:spLocks noChangeAspect="1" noChangeArrowheads="1"/>
            </p:cNvSpPr>
            <p:nvPr userDrawn="1"/>
          </p:nvSpPr>
          <p:spPr bwMode="auto">
            <a:xfrm>
              <a:off x="713667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7" name="Oval 1156"/>
            <p:cNvSpPr>
              <a:spLocks noChangeAspect="1" noChangeArrowheads="1"/>
            </p:cNvSpPr>
            <p:nvPr userDrawn="1"/>
          </p:nvSpPr>
          <p:spPr bwMode="auto">
            <a:xfrm>
              <a:off x="724825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8" name="Oval 1157"/>
            <p:cNvSpPr>
              <a:spLocks noChangeAspect="1" noChangeArrowheads="1"/>
            </p:cNvSpPr>
            <p:nvPr userDrawn="1"/>
          </p:nvSpPr>
          <p:spPr bwMode="auto">
            <a:xfrm>
              <a:off x="7361334"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9" name="Oval 1158"/>
            <p:cNvSpPr>
              <a:spLocks noChangeAspect="1" noChangeArrowheads="1"/>
            </p:cNvSpPr>
            <p:nvPr userDrawn="1"/>
          </p:nvSpPr>
          <p:spPr bwMode="auto">
            <a:xfrm>
              <a:off x="747291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0" name="Oval 1159"/>
            <p:cNvSpPr>
              <a:spLocks noChangeAspect="1" noChangeArrowheads="1"/>
            </p:cNvSpPr>
            <p:nvPr userDrawn="1"/>
          </p:nvSpPr>
          <p:spPr bwMode="auto">
            <a:xfrm>
              <a:off x="758599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1" name="Oval 1160"/>
            <p:cNvSpPr>
              <a:spLocks noChangeAspect="1" noChangeArrowheads="1"/>
            </p:cNvSpPr>
            <p:nvPr userDrawn="1"/>
          </p:nvSpPr>
          <p:spPr bwMode="auto">
            <a:xfrm>
              <a:off x="769757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2" name="Oval 1161"/>
            <p:cNvSpPr>
              <a:spLocks noChangeAspect="1" noChangeArrowheads="1"/>
            </p:cNvSpPr>
            <p:nvPr userDrawn="1"/>
          </p:nvSpPr>
          <p:spPr bwMode="auto">
            <a:xfrm>
              <a:off x="7810653"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3" name="Oval 1162"/>
            <p:cNvSpPr>
              <a:spLocks noChangeAspect="1" noChangeArrowheads="1"/>
            </p:cNvSpPr>
            <p:nvPr userDrawn="1"/>
          </p:nvSpPr>
          <p:spPr bwMode="auto">
            <a:xfrm>
              <a:off x="792222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4" name="Oval 1163"/>
            <p:cNvSpPr>
              <a:spLocks noChangeAspect="1" noChangeArrowheads="1"/>
            </p:cNvSpPr>
            <p:nvPr userDrawn="1"/>
          </p:nvSpPr>
          <p:spPr bwMode="auto">
            <a:xfrm>
              <a:off x="264196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5" name="Oval 1164"/>
            <p:cNvSpPr>
              <a:spLocks noChangeAspect="1" noChangeArrowheads="1"/>
            </p:cNvSpPr>
            <p:nvPr userDrawn="1"/>
          </p:nvSpPr>
          <p:spPr bwMode="auto">
            <a:xfrm>
              <a:off x="2753545"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6" name="Oval 1165"/>
            <p:cNvSpPr>
              <a:spLocks noChangeAspect="1" noChangeArrowheads="1"/>
            </p:cNvSpPr>
            <p:nvPr userDrawn="1"/>
          </p:nvSpPr>
          <p:spPr bwMode="auto">
            <a:xfrm>
              <a:off x="286663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7" name="Oval 1166"/>
            <p:cNvSpPr>
              <a:spLocks noChangeAspect="1" noChangeArrowheads="1"/>
            </p:cNvSpPr>
            <p:nvPr userDrawn="1"/>
          </p:nvSpPr>
          <p:spPr bwMode="auto">
            <a:xfrm>
              <a:off x="2978206"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8" name="Oval 1167"/>
            <p:cNvSpPr>
              <a:spLocks noChangeAspect="1" noChangeArrowheads="1"/>
            </p:cNvSpPr>
            <p:nvPr userDrawn="1"/>
          </p:nvSpPr>
          <p:spPr bwMode="auto">
            <a:xfrm>
              <a:off x="309128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9" name="Oval 1168"/>
            <p:cNvSpPr>
              <a:spLocks noChangeAspect="1" noChangeArrowheads="1"/>
            </p:cNvSpPr>
            <p:nvPr userDrawn="1"/>
          </p:nvSpPr>
          <p:spPr bwMode="auto">
            <a:xfrm>
              <a:off x="4663908"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0" name="Oval 1169"/>
            <p:cNvSpPr>
              <a:spLocks noChangeAspect="1" noChangeArrowheads="1"/>
            </p:cNvSpPr>
            <p:nvPr userDrawn="1"/>
          </p:nvSpPr>
          <p:spPr bwMode="auto">
            <a:xfrm>
              <a:off x="4776992"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1" name="Oval 1170"/>
            <p:cNvSpPr>
              <a:spLocks noChangeAspect="1" noChangeArrowheads="1"/>
            </p:cNvSpPr>
            <p:nvPr userDrawn="1"/>
          </p:nvSpPr>
          <p:spPr bwMode="auto">
            <a:xfrm>
              <a:off x="4888568"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2" name="Oval 1171"/>
            <p:cNvSpPr>
              <a:spLocks noChangeAspect="1" noChangeArrowheads="1"/>
            </p:cNvSpPr>
            <p:nvPr userDrawn="1"/>
          </p:nvSpPr>
          <p:spPr bwMode="auto">
            <a:xfrm>
              <a:off x="5001652"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3" name="Oval 1172"/>
            <p:cNvSpPr>
              <a:spLocks noChangeAspect="1" noChangeArrowheads="1"/>
            </p:cNvSpPr>
            <p:nvPr userDrawn="1"/>
          </p:nvSpPr>
          <p:spPr bwMode="auto">
            <a:xfrm>
              <a:off x="702359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4" name="Oval 1173"/>
            <p:cNvSpPr>
              <a:spLocks noChangeAspect="1" noChangeArrowheads="1"/>
            </p:cNvSpPr>
            <p:nvPr userDrawn="1"/>
          </p:nvSpPr>
          <p:spPr bwMode="auto">
            <a:xfrm>
              <a:off x="713667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5" name="Oval 1174"/>
            <p:cNvSpPr>
              <a:spLocks noChangeAspect="1" noChangeArrowheads="1"/>
            </p:cNvSpPr>
            <p:nvPr userDrawn="1"/>
          </p:nvSpPr>
          <p:spPr bwMode="auto">
            <a:xfrm>
              <a:off x="724825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6" name="Oval 1175"/>
            <p:cNvSpPr>
              <a:spLocks noChangeAspect="1" noChangeArrowheads="1"/>
            </p:cNvSpPr>
            <p:nvPr userDrawn="1"/>
          </p:nvSpPr>
          <p:spPr bwMode="auto">
            <a:xfrm>
              <a:off x="7361334"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7" name="Oval 1176"/>
            <p:cNvSpPr>
              <a:spLocks noChangeAspect="1" noChangeArrowheads="1"/>
            </p:cNvSpPr>
            <p:nvPr userDrawn="1"/>
          </p:nvSpPr>
          <p:spPr bwMode="auto">
            <a:xfrm>
              <a:off x="747291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8" name="Oval 1177"/>
            <p:cNvSpPr>
              <a:spLocks noChangeAspect="1" noChangeArrowheads="1"/>
            </p:cNvSpPr>
            <p:nvPr userDrawn="1"/>
          </p:nvSpPr>
          <p:spPr bwMode="auto">
            <a:xfrm>
              <a:off x="758599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9" name="Oval 1178"/>
            <p:cNvSpPr>
              <a:spLocks noChangeAspect="1" noChangeArrowheads="1"/>
            </p:cNvSpPr>
            <p:nvPr userDrawn="1"/>
          </p:nvSpPr>
          <p:spPr bwMode="auto">
            <a:xfrm>
              <a:off x="769757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0" name="Oval 1179"/>
            <p:cNvSpPr>
              <a:spLocks noChangeAspect="1" noChangeArrowheads="1"/>
            </p:cNvSpPr>
            <p:nvPr userDrawn="1"/>
          </p:nvSpPr>
          <p:spPr bwMode="auto">
            <a:xfrm>
              <a:off x="7810653"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1" name="Oval 1180"/>
            <p:cNvSpPr>
              <a:spLocks noChangeAspect="1" noChangeArrowheads="1"/>
            </p:cNvSpPr>
            <p:nvPr userDrawn="1"/>
          </p:nvSpPr>
          <p:spPr bwMode="auto">
            <a:xfrm>
              <a:off x="7922229" y="4875977"/>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2412" name="Oval 1181"/>
            <p:cNvSpPr>
              <a:spLocks noChangeAspect="1" noChangeArrowheads="1"/>
            </p:cNvSpPr>
            <p:nvPr userDrawn="1"/>
          </p:nvSpPr>
          <p:spPr bwMode="auto">
            <a:xfrm>
              <a:off x="264196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3" name="Oval 1182"/>
            <p:cNvSpPr>
              <a:spLocks noChangeAspect="1" noChangeArrowheads="1"/>
            </p:cNvSpPr>
            <p:nvPr userDrawn="1"/>
          </p:nvSpPr>
          <p:spPr bwMode="auto">
            <a:xfrm>
              <a:off x="2753545"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4" name="Oval 1183"/>
            <p:cNvSpPr>
              <a:spLocks noChangeAspect="1" noChangeArrowheads="1"/>
            </p:cNvSpPr>
            <p:nvPr userDrawn="1"/>
          </p:nvSpPr>
          <p:spPr bwMode="auto">
            <a:xfrm>
              <a:off x="286663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5" name="Oval 1184"/>
            <p:cNvSpPr>
              <a:spLocks noChangeAspect="1" noChangeArrowheads="1"/>
            </p:cNvSpPr>
            <p:nvPr userDrawn="1"/>
          </p:nvSpPr>
          <p:spPr bwMode="auto">
            <a:xfrm>
              <a:off x="2978206"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6" name="Oval 1185"/>
            <p:cNvSpPr>
              <a:spLocks noChangeAspect="1" noChangeArrowheads="1"/>
            </p:cNvSpPr>
            <p:nvPr userDrawn="1"/>
          </p:nvSpPr>
          <p:spPr bwMode="auto">
            <a:xfrm>
              <a:off x="309128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7" name="Oval 1186"/>
            <p:cNvSpPr>
              <a:spLocks noChangeAspect="1" noChangeArrowheads="1"/>
            </p:cNvSpPr>
            <p:nvPr userDrawn="1"/>
          </p:nvSpPr>
          <p:spPr bwMode="auto">
            <a:xfrm>
              <a:off x="4776992"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8" name="Oval 1187"/>
            <p:cNvSpPr>
              <a:spLocks noChangeAspect="1" noChangeArrowheads="1"/>
            </p:cNvSpPr>
            <p:nvPr userDrawn="1"/>
          </p:nvSpPr>
          <p:spPr bwMode="auto">
            <a:xfrm>
              <a:off x="4888568"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9" name="Oval 1188"/>
            <p:cNvSpPr>
              <a:spLocks noChangeAspect="1" noChangeArrowheads="1"/>
            </p:cNvSpPr>
            <p:nvPr userDrawn="1"/>
          </p:nvSpPr>
          <p:spPr bwMode="auto">
            <a:xfrm>
              <a:off x="5001652"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0" name="Oval 1189"/>
            <p:cNvSpPr>
              <a:spLocks noChangeAspect="1" noChangeArrowheads="1"/>
            </p:cNvSpPr>
            <p:nvPr userDrawn="1"/>
          </p:nvSpPr>
          <p:spPr bwMode="auto">
            <a:xfrm>
              <a:off x="702359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1" name="Oval 1190"/>
            <p:cNvSpPr>
              <a:spLocks noChangeAspect="1" noChangeArrowheads="1"/>
            </p:cNvSpPr>
            <p:nvPr userDrawn="1"/>
          </p:nvSpPr>
          <p:spPr bwMode="auto">
            <a:xfrm>
              <a:off x="713667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2" name="Oval 1191"/>
            <p:cNvSpPr>
              <a:spLocks noChangeAspect="1" noChangeArrowheads="1"/>
            </p:cNvSpPr>
            <p:nvPr userDrawn="1"/>
          </p:nvSpPr>
          <p:spPr bwMode="auto">
            <a:xfrm>
              <a:off x="747291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3" name="Oval 1192"/>
            <p:cNvSpPr>
              <a:spLocks noChangeAspect="1" noChangeArrowheads="1"/>
            </p:cNvSpPr>
            <p:nvPr userDrawn="1"/>
          </p:nvSpPr>
          <p:spPr bwMode="auto">
            <a:xfrm>
              <a:off x="758599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4" name="Oval 1193"/>
            <p:cNvSpPr>
              <a:spLocks noChangeAspect="1" noChangeArrowheads="1"/>
            </p:cNvSpPr>
            <p:nvPr userDrawn="1"/>
          </p:nvSpPr>
          <p:spPr bwMode="auto">
            <a:xfrm>
              <a:off x="769757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5" name="Oval 1194"/>
            <p:cNvSpPr>
              <a:spLocks noChangeAspect="1" noChangeArrowheads="1"/>
            </p:cNvSpPr>
            <p:nvPr userDrawn="1"/>
          </p:nvSpPr>
          <p:spPr bwMode="auto">
            <a:xfrm>
              <a:off x="7810653"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6" name="Oval 1195"/>
            <p:cNvSpPr>
              <a:spLocks noChangeAspect="1" noChangeArrowheads="1"/>
            </p:cNvSpPr>
            <p:nvPr userDrawn="1"/>
          </p:nvSpPr>
          <p:spPr bwMode="auto">
            <a:xfrm>
              <a:off x="2641969"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7" name="Oval 1196"/>
            <p:cNvSpPr>
              <a:spLocks noChangeAspect="1" noChangeArrowheads="1"/>
            </p:cNvSpPr>
            <p:nvPr userDrawn="1"/>
          </p:nvSpPr>
          <p:spPr bwMode="auto">
            <a:xfrm>
              <a:off x="2753545"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8" name="Oval 1197"/>
            <p:cNvSpPr>
              <a:spLocks noChangeAspect="1" noChangeArrowheads="1"/>
            </p:cNvSpPr>
            <p:nvPr userDrawn="1"/>
          </p:nvSpPr>
          <p:spPr bwMode="auto">
            <a:xfrm>
              <a:off x="286663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9" name="Oval 1198"/>
            <p:cNvSpPr>
              <a:spLocks noChangeAspect="1" noChangeArrowheads="1"/>
            </p:cNvSpPr>
            <p:nvPr userDrawn="1"/>
          </p:nvSpPr>
          <p:spPr bwMode="auto">
            <a:xfrm>
              <a:off x="2978206"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0" name="Oval 1199"/>
            <p:cNvSpPr>
              <a:spLocks noChangeAspect="1" noChangeArrowheads="1"/>
            </p:cNvSpPr>
            <p:nvPr userDrawn="1"/>
          </p:nvSpPr>
          <p:spPr bwMode="auto">
            <a:xfrm>
              <a:off x="4776992"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1" name="Oval 1200"/>
            <p:cNvSpPr>
              <a:spLocks noChangeAspect="1" noChangeArrowheads="1"/>
            </p:cNvSpPr>
            <p:nvPr userDrawn="1"/>
          </p:nvSpPr>
          <p:spPr bwMode="auto">
            <a:xfrm>
              <a:off x="7585994"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2" name="Oval 1201"/>
            <p:cNvSpPr>
              <a:spLocks noChangeAspect="1" noChangeArrowheads="1"/>
            </p:cNvSpPr>
            <p:nvPr userDrawn="1"/>
          </p:nvSpPr>
          <p:spPr bwMode="auto">
            <a:xfrm>
              <a:off x="769757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3" name="Oval 1202"/>
            <p:cNvSpPr>
              <a:spLocks noChangeAspect="1" noChangeArrowheads="1"/>
            </p:cNvSpPr>
            <p:nvPr userDrawn="1"/>
          </p:nvSpPr>
          <p:spPr bwMode="auto">
            <a:xfrm>
              <a:off x="7810653"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4" name="Oval 1203"/>
            <p:cNvSpPr>
              <a:spLocks noChangeAspect="1" noChangeArrowheads="1"/>
            </p:cNvSpPr>
            <p:nvPr userDrawn="1"/>
          </p:nvSpPr>
          <p:spPr bwMode="auto">
            <a:xfrm>
              <a:off x="8484633"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5" name="Oval 1204"/>
            <p:cNvSpPr>
              <a:spLocks noChangeAspect="1" noChangeArrowheads="1"/>
            </p:cNvSpPr>
            <p:nvPr userDrawn="1"/>
          </p:nvSpPr>
          <p:spPr bwMode="auto">
            <a:xfrm>
              <a:off x="2641969"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6" name="Oval 1205"/>
            <p:cNvSpPr>
              <a:spLocks noChangeAspect="1" noChangeArrowheads="1"/>
            </p:cNvSpPr>
            <p:nvPr userDrawn="1"/>
          </p:nvSpPr>
          <p:spPr bwMode="auto">
            <a:xfrm>
              <a:off x="2753545"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7" name="Oval 1206"/>
            <p:cNvSpPr>
              <a:spLocks noChangeAspect="1" noChangeArrowheads="1"/>
            </p:cNvSpPr>
            <p:nvPr userDrawn="1"/>
          </p:nvSpPr>
          <p:spPr bwMode="auto">
            <a:xfrm>
              <a:off x="286663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8" name="Oval 1207"/>
            <p:cNvSpPr>
              <a:spLocks noChangeAspect="1" noChangeArrowheads="1"/>
            </p:cNvSpPr>
            <p:nvPr userDrawn="1"/>
          </p:nvSpPr>
          <p:spPr bwMode="auto">
            <a:xfrm>
              <a:off x="769757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9" name="Oval 1208"/>
            <p:cNvSpPr>
              <a:spLocks noChangeAspect="1" noChangeArrowheads="1"/>
            </p:cNvSpPr>
            <p:nvPr userDrawn="1"/>
          </p:nvSpPr>
          <p:spPr bwMode="auto">
            <a:xfrm>
              <a:off x="7810653"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0" name="Oval 1209"/>
            <p:cNvSpPr>
              <a:spLocks noChangeAspect="1" noChangeArrowheads="1"/>
            </p:cNvSpPr>
            <p:nvPr userDrawn="1"/>
          </p:nvSpPr>
          <p:spPr bwMode="auto">
            <a:xfrm>
              <a:off x="8484633"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1" name="Oval 1210"/>
            <p:cNvSpPr>
              <a:spLocks noChangeAspect="1" noChangeArrowheads="1"/>
            </p:cNvSpPr>
            <p:nvPr userDrawn="1"/>
          </p:nvSpPr>
          <p:spPr bwMode="auto">
            <a:xfrm>
              <a:off x="264196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2" name="Oval 1211"/>
            <p:cNvSpPr>
              <a:spLocks noChangeAspect="1" noChangeArrowheads="1"/>
            </p:cNvSpPr>
            <p:nvPr userDrawn="1"/>
          </p:nvSpPr>
          <p:spPr bwMode="auto">
            <a:xfrm>
              <a:off x="2753545"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3" name="Oval 1212"/>
            <p:cNvSpPr>
              <a:spLocks noChangeAspect="1" noChangeArrowheads="1"/>
            </p:cNvSpPr>
            <p:nvPr userDrawn="1"/>
          </p:nvSpPr>
          <p:spPr bwMode="auto">
            <a:xfrm>
              <a:off x="7810653"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4" name="Oval 1213"/>
            <p:cNvSpPr>
              <a:spLocks noChangeAspect="1" noChangeArrowheads="1"/>
            </p:cNvSpPr>
            <p:nvPr userDrawn="1"/>
          </p:nvSpPr>
          <p:spPr bwMode="auto">
            <a:xfrm>
              <a:off x="837154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5" name="Oval 1214"/>
            <p:cNvSpPr>
              <a:spLocks noChangeAspect="1" noChangeArrowheads="1"/>
            </p:cNvSpPr>
            <p:nvPr userDrawn="1"/>
          </p:nvSpPr>
          <p:spPr bwMode="auto">
            <a:xfrm>
              <a:off x="2641969"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6" name="Oval 1215"/>
            <p:cNvSpPr>
              <a:spLocks noChangeAspect="1" noChangeArrowheads="1"/>
            </p:cNvSpPr>
            <p:nvPr userDrawn="1"/>
          </p:nvSpPr>
          <p:spPr bwMode="auto">
            <a:xfrm>
              <a:off x="2753545"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7" name="Oval 1216"/>
            <p:cNvSpPr>
              <a:spLocks noChangeAspect="1" noChangeArrowheads="1"/>
            </p:cNvSpPr>
            <p:nvPr userDrawn="1"/>
          </p:nvSpPr>
          <p:spPr bwMode="auto">
            <a:xfrm>
              <a:off x="8259973"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8" name="Oval 1217"/>
            <p:cNvSpPr>
              <a:spLocks noChangeAspect="1" noChangeArrowheads="1"/>
            </p:cNvSpPr>
            <p:nvPr userDrawn="1"/>
          </p:nvSpPr>
          <p:spPr bwMode="auto">
            <a:xfrm>
              <a:off x="2641969"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9" name="Oval 1218"/>
            <p:cNvSpPr>
              <a:spLocks noChangeAspect="1" noChangeArrowheads="1"/>
            </p:cNvSpPr>
            <p:nvPr userDrawn="1"/>
          </p:nvSpPr>
          <p:spPr bwMode="auto">
            <a:xfrm>
              <a:off x="2753545"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0" name="Oval 1219"/>
            <p:cNvSpPr>
              <a:spLocks noChangeAspect="1" noChangeArrowheads="1"/>
            </p:cNvSpPr>
            <p:nvPr userDrawn="1"/>
          </p:nvSpPr>
          <p:spPr bwMode="auto">
            <a:xfrm>
              <a:off x="2641969" y="560122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1" name="Oval 1220"/>
            <p:cNvSpPr>
              <a:spLocks noChangeAspect="1" noChangeArrowheads="1"/>
            </p:cNvSpPr>
            <p:nvPr userDrawn="1"/>
          </p:nvSpPr>
          <p:spPr bwMode="auto">
            <a:xfrm>
              <a:off x="2641969"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2" name="Oval 1221"/>
            <p:cNvSpPr>
              <a:spLocks noChangeAspect="1" noChangeArrowheads="1"/>
            </p:cNvSpPr>
            <p:nvPr userDrawn="1"/>
          </p:nvSpPr>
          <p:spPr bwMode="auto">
            <a:xfrm>
              <a:off x="2753545"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3" name="Oval 1222"/>
            <p:cNvSpPr>
              <a:spLocks noChangeAspect="1" noChangeArrowheads="1"/>
            </p:cNvSpPr>
            <p:nvPr userDrawn="1"/>
          </p:nvSpPr>
          <p:spPr bwMode="auto">
            <a:xfrm>
              <a:off x="4103013"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4" name="Oval 1223"/>
            <p:cNvSpPr>
              <a:spLocks noChangeAspect="1" noChangeArrowheads="1"/>
            </p:cNvSpPr>
            <p:nvPr userDrawn="1"/>
          </p:nvSpPr>
          <p:spPr bwMode="auto">
            <a:xfrm>
              <a:off x="4214589"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grpSp>
      <p:sp>
        <p:nvSpPr>
          <p:cNvPr id="2456" name="Oval 2455"/>
          <p:cNvSpPr/>
          <p:nvPr/>
        </p:nvSpPr>
        <p:spPr bwMode="auto">
          <a:xfrm>
            <a:off x="1757041" y="2236500"/>
            <a:ext cx="432484" cy="435401"/>
          </a:xfrm>
          <a:prstGeom prst="ellipse">
            <a:avLst/>
          </a:prstGeom>
          <a:solidFill>
            <a:srgbClr val="92D050">
              <a:alpha val="80000"/>
            </a:srgbClr>
          </a:solidFill>
          <a:ln w="3175" cap="flat" cmpd="sng" algn="ctr">
            <a:solidFill>
              <a:schemeClr val="tx1">
                <a:alpha val="60000"/>
              </a:schemeClr>
            </a:solid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57" name="Oval 2456"/>
          <p:cNvSpPr/>
          <p:nvPr/>
        </p:nvSpPr>
        <p:spPr bwMode="auto">
          <a:xfrm>
            <a:off x="2924972" y="1908690"/>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58" name="Oval 2457"/>
          <p:cNvSpPr/>
          <p:nvPr/>
        </p:nvSpPr>
        <p:spPr bwMode="auto">
          <a:xfrm>
            <a:off x="2301339" y="2691529"/>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59" name="Oval 2458"/>
          <p:cNvSpPr/>
          <p:nvPr/>
        </p:nvSpPr>
        <p:spPr bwMode="auto">
          <a:xfrm>
            <a:off x="5804842" y="1736825"/>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60" name="Oval 2459"/>
          <p:cNvSpPr/>
          <p:nvPr/>
        </p:nvSpPr>
        <p:spPr bwMode="auto">
          <a:xfrm>
            <a:off x="5343095" y="1704506"/>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61" name="Oval 2460"/>
          <p:cNvSpPr/>
          <p:nvPr/>
        </p:nvSpPr>
        <p:spPr bwMode="auto">
          <a:xfrm>
            <a:off x="9357542" y="2967256"/>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2" name="Oval 2461"/>
          <p:cNvSpPr/>
          <p:nvPr/>
        </p:nvSpPr>
        <p:spPr bwMode="auto">
          <a:xfrm>
            <a:off x="8788859" y="3926617"/>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3" name="Oval 2462"/>
          <p:cNvSpPr/>
          <p:nvPr/>
        </p:nvSpPr>
        <p:spPr bwMode="auto">
          <a:xfrm>
            <a:off x="10033036" y="4780224"/>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4" name="Oval 2463"/>
          <p:cNvSpPr/>
          <p:nvPr/>
        </p:nvSpPr>
        <p:spPr bwMode="auto">
          <a:xfrm>
            <a:off x="10211897" y="5403979"/>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5" name="Oval 2464"/>
          <p:cNvSpPr/>
          <p:nvPr/>
        </p:nvSpPr>
        <p:spPr bwMode="auto">
          <a:xfrm>
            <a:off x="9995654" y="2504739"/>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6" name="Oval 2465"/>
          <p:cNvSpPr/>
          <p:nvPr/>
        </p:nvSpPr>
        <p:spPr bwMode="auto">
          <a:xfrm>
            <a:off x="9995654" y="2213594"/>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7" name="Oval 2466"/>
          <p:cNvSpPr/>
          <p:nvPr/>
        </p:nvSpPr>
        <p:spPr bwMode="auto">
          <a:xfrm>
            <a:off x="9219254" y="1941206"/>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8" name="Oval 2467"/>
          <p:cNvSpPr/>
          <p:nvPr/>
        </p:nvSpPr>
        <p:spPr bwMode="auto">
          <a:xfrm>
            <a:off x="8934845" y="2722440"/>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9" name="Oval 2468"/>
          <p:cNvSpPr/>
          <p:nvPr/>
        </p:nvSpPr>
        <p:spPr bwMode="auto">
          <a:xfrm>
            <a:off x="2831743" y="2369941"/>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70" name="Oval 2469"/>
          <p:cNvSpPr/>
          <p:nvPr/>
        </p:nvSpPr>
        <p:spPr bwMode="auto">
          <a:xfrm>
            <a:off x="3391900" y="2213594"/>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71" name="Oval 2470"/>
          <p:cNvSpPr/>
          <p:nvPr/>
        </p:nvSpPr>
        <p:spPr bwMode="auto">
          <a:xfrm>
            <a:off x="4266085" y="4507506"/>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 name="TextBox 1"/>
          <p:cNvSpPr txBox="1"/>
          <p:nvPr/>
        </p:nvSpPr>
        <p:spPr>
          <a:xfrm>
            <a:off x="-17888" y="0"/>
            <a:ext cx="12209888" cy="954493"/>
          </a:xfrm>
          <a:prstGeom prst="rect">
            <a:avLst/>
          </a:prstGeom>
          <a:solidFill>
            <a:srgbClr val="19396C">
              <a:alpha val="76863"/>
            </a:srgbClr>
          </a:solidFill>
        </p:spPr>
        <p:txBody>
          <a:bodyPr wrap="square" rtlCol="0" anchor="ctr">
            <a:noAutofit/>
          </a:bodyPr>
          <a:lstStyle/>
          <a:p>
            <a:pPr algn="ctr"/>
            <a:r>
              <a:rPr lang="en-US" sz="3600" dirty="0" smtClean="0">
                <a:solidFill>
                  <a:srgbClr val="92D050"/>
                </a:solidFill>
              </a:rPr>
              <a:t>16 regions worldwide in 2014</a:t>
            </a:r>
            <a:endParaRPr lang="en-US" sz="3600" dirty="0">
              <a:solidFill>
                <a:srgbClr val="92D050"/>
              </a:solidFill>
            </a:endParaRPr>
          </a:p>
        </p:txBody>
      </p:sp>
    </p:spTree>
    <p:extLst>
      <p:ext uri="{BB962C8B-B14F-4D97-AF65-F5344CB8AC3E}">
        <p14:creationId xmlns:p14="http://schemas.microsoft.com/office/powerpoint/2010/main" val="11764826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2456"/>
                                        </p:tgtEl>
                                        <p:attrNameLst>
                                          <p:attrName>style.visibility</p:attrName>
                                        </p:attrNameLst>
                                      </p:cBhvr>
                                      <p:to>
                                        <p:strVal val="visible"/>
                                      </p:to>
                                    </p:set>
                                    <p:animEffect transition="in" filter="fade">
                                      <p:cBhvr>
                                        <p:cTn id="7" dur="250"/>
                                        <p:tgtEl>
                                          <p:spTgt spid="2456"/>
                                        </p:tgtEl>
                                      </p:cBhvr>
                                    </p:animEffect>
                                  </p:childTnLst>
                                </p:cTn>
                              </p:par>
                              <p:par>
                                <p:cTn id="8" presetID="10" presetClass="entr" presetSubtype="0" fill="hold" grpId="0" nodeType="withEffect">
                                  <p:stCondLst>
                                    <p:cond delay="150"/>
                                  </p:stCondLst>
                                  <p:childTnLst>
                                    <p:set>
                                      <p:cBhvr>
                                        <p:cTn id="9" dur="1" fill="hold">
                                          <p:stCondLst>
                                            <p:cond delay="0"/>
                                          </p:stCondLst>
                                        </p:cTn>
                                        <p:tgtEl>
                                          <p:spTgt spid="2457"/>
                                        </p:tgtEl>
                                        <p:attrNameLst>
                                          <p:attrName>style.visibility</p:attrName>
                                        </p:attrNameLst>
                                      </p:cBhvr>
                                      <p:to>
                                        <p:strVal val="visible"/>
                                      </p:to>
                                    </p:set>
                                    <p:animEffect transition="in" filter="fade">
                                      <p:cBhvr>
                                        <p:cTn id="10" dur="250"/>
                                        <p:tgtEl>
                                          <p:spTgt spid="2457"/>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2458"/>
                                        </p:tgtEl>
                                        <p:attrNameLst>
                                          <p:attrName>style.visibility</p:attrName>
                                        </p:attrNameLst>
                                      </p:cBhvr>
                                      <p:to>
                                        <p:strVal val="visible"/>
                                      </p:to>
                                    </p:set>
                                    <p:animEffect transition="in" filter="fade">
                                      <p:cBhvr>
                                        <p:cTn id="13" dur="250"/>
                                        <p:tgtEl>
                                          <p:spTgt spid="2458"/>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2459"/>
                                        </p:tgtEl>
                                        <p:attrNameLst>
                                          <p:attrName>style.visibility</p:attrName>
                                        </p:attrNameLst>
                                      </p:cBhvr>
                                      <p:to>
                                        <p:strVal val="visible"/>
                                      </p:to>
                                    </p:set>
                                    <p:animEffect transition="in" filter="fade">
                                      <p:cBhvr>
                                        <p:cTn id="16" dur="250"/>
                                        <p:tgtEl>
                                          <p:spTgt spid="2459"/>
                                        </p:tgtEl>
                                      </p:cBhvr>
                                    </p:animEffect>
                                  </p:childTnLst>
                                </p:cTn>
                              </p:par>
                              <p:par>
                                <p:cTn id="17" presetID="10" presetClass="entr" presetSubtype="0" fill="hold" grpId="0" nodeType="withEffect">
                                  <p:stCondLst>
                                    <p:cond delay="300"/>
                                  </p:stCondLst>
                                  <p:childTnLst>
                                    <p:set>
                                      <p:cBhvr>
                                        <p:cTn id="18" dur="1" fill="hold">
                                          <p:stCondLst>
                                            <p:cond delay="0"/>
                                          </p:stCondLst>
                                        </p:cTn>
                                        <p:tgtEl>
                                          <p:spTgt spid="2460"/>
                                        </p:tgtEl>
                                        <p:attrNameLst>
                                          <p:attrName>style.visibility</p:attrName>
                                        </p:attrNameLst>
                                      </p:cBhvr>
                                      <p:to>
                                        <p:strVal val="visible"/>
                                      </p:to>
                                    </p:set>
                                    <p:animEffect transition="in" filter="fade">
                                      <p:cBhvr>
                                        <p:cTn id="19" dur="250"/>
                                        <p:tgtEl>
                                          <p:spTgt spid="2460"/>
                                        </p:tgtEl>
                                      </p:cBhvr>
                                    </p:animEffect>
                                  </p:childTnLst>
                                </p:cTn>
                              </p:par>
                              <p:par>
                                <p:cTn id="20" presetID="10" presetClass="entr" presetSubtype="0" fill="hold" grpId="0" nodeType="withEffect">
                                  <p:stCondLst>
                                    <p:cond delay="350"/>
                                  </p:stCondLst>
                                  <p:childTnLst>
                                    <p:set>
                                      <p:cBhvr>
                                        <p:cTn id="21" dur="1" fill="hold">
                                          <p:stCondLst>
                                            <p:cond delay="0"/>
                                          </p:stCondLst>
                                        </p:cTn>
                                        <p:tgtEl>
                                          <p:spTgt spid="2461"/>
                                        </p:tgtEl>
                                        <p:attrNameLst>
                                          <p:attrName>style.visibility</p:attrName>
                                        </p:attrNameLst>
                                      </p:cBhvr>
                                      <p:to>
                                        <p:strVal val="visible"/>
                                      </p:to>
                                    </p:set>
                                    <p:animEffect transition="in" filter="fade">
                                      <p:cBhvr>
                                        <p:cTn id="22" dur="250"/>
                                        <p:tgtEl>
                                          <p:spTgt spid="2461"/>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2462"/>
                                        </p:tgtEl>
                                        <p:attrNameLst>
                                          <p:attrName>style.visibility</p:attrName>
                                        </p:attrNameLst>
                                      </p:cBhvr>
                                      <p:to>
                                        <p:strVal val="visible"/>
                                      </p:to>
                                    </p:set>
                                    <p:animEffect transition="in" filter="fade">
                                      <p:cBhvr>
                                        <p:cTn id="25" dur="250"/>
                                        <p:tgtEl>
                                          <p:spTgt spid="246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2463"/>
                                        </p:tgtEl>
                                        <p:attrNameLst>
                                          <p:attrName>style.visibility</p:attrName>
                                        </p:attrNameLst>
                                      </p:cBhvr>
                                      <p:to>
                                        <p:strVal val="visible"/>
                                      </p:to>
                                    </p:set>
                                    <p:animEffect transition="in" filter="fade">
                                      <p:cBhvr>
                                        <p:cTn id="28" dur="250"/>
                                        <p:tgtEl>
                                          <p:spTgt spid="2463"/>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2464"/>
                                        </p:tgtEl>
                                        <p:attrNameLst>
                                          <p:attrName>style.visibility</p:attrName>
                                        </p:attrNameLst>
                                      </p:cBhvr>
                                      <p:to>
                                        <p:strVal val="visible"/>
                                      </p:to>
                                    </p:set>
                                    <p:animEffect transition="in" filter="fade">
                                      <p:cBhvr>
                                        <p:cTn id="31" dur="250"/>
                                        <p:tgtEl>
                                          <p:spTgt spid="2464"/>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2465"/>
                                        </p:tgtEl>
                                        <p:attrNameLst>
                                          <p:attrName>style.visibility</p:attrName>
                                        </p:attrNameLst>
                                      </p:cBhvr>
                                      <p:to>
                                        <p:strVal val="visible"/>
                                      </p:to>
                                    </p:set>
                                    <p:animEffect transition="in" filter="fade">
                                      <p:cBhvr>
                                        <p:cTn id="34" dur="250"/>
                                        <p:tgtEl>
                                          <p:spTgt spid="2465"/>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2466"/>
                                        </p:tgtEl>
                                        <p:attrNameLst>
                                          <p:attrName>style.visibility</p:attrName>
                                        </p:attrNameLst>
                                      </p:cBhvr>
                                      <p:to>
                                        <p:strVal val="visible"/>
                                      </p:to>
                                    </p:set>
                                    <p:animEffect transition="in" filter="fade">
                                      <p:cBhvr>
                                        <p:cTn id="37" dur="250"/>
                                        <p:tgtEl>
                                          <p:spTgt spid="2466"/>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2467"/>
                                        </p:tgtEl>
                                        <p:attrNameLst>
                                          <p:attrName>style.visibility</p:attrName>
                                        </p:attrNameLst>
                                      </p:cBhvr>
                                      <p:to>
                                        <p:strVal val="visible"/>
                                      </p:to>
                                    </p:set>
                                    <p:animEffect transition="in" filter="fade">
                                      <p:cBhvr>
                                        <p:cTn id="40" dur="250"/>
                                        <p:tgtEl>
                                          <p:spTgt spid="2467"/>
                                        </p:tgtEl>
                                      </p:cBhvr>
                                    </p:animEffect>
                                  </p:childTnLst>
                                </p:cTn>
                              </p:par>
                              <p:par>
                                <p:cTn id="41" presetID="10" presetClass="entr" presetSubtype="0" fill="hold" grpId="0" nodeType="withEffect">
                                  <p:stCondLst>
                                    <p:cond delay="500"/>
                                  </p:stCondLst>
                                  <p:childTnLst>
                                    <p:set>
                                      <p:cBhvr>
                                        <p:cTn id="42" dur="1" fill="hold">
                                          <p:stCondLst>
                                            <p:cond delay="0"/>
                                          </p:stCondLst>
                                        </p:cTn>
                                        <p:tgtEl>
                                          <p:spTgt spid="2468"/>
                                        </p:tgtEl>
                                        <p:attrNameLst>
                                          <p:attrName>style.visibility</p:attrName>
                                        </p:attrNameLst>
                                      </p:cBhvr>
                                      <p:to>
                                        <p:strVal val="visible"/>
                                      </p:to>
                                    </p:set>
                                    <p:animEffect transition="in" filter="fade">
                                      <p:cBhvr>
                                        <p:cTn id="43" dur="250"/>
                                        <p:tgtEl>
                                          <p:spTgt spid="2468"/>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2469"/>
                                        </p:tgtEl>
                                        <p:attrNameLst>
                                          <p:attrName>style.visibility</p:attrName>
                                        </p:attrNameLst>
                                      </p:cBhvr>
                                      <p:to>
                                        <p:strVal val="visible"/>
                                      </p:to>
                                    </p:set>
                                    <p:animEffect transition="in" filter="fade">
                                      <p:cBhvr>
                                        <p:cTn id="46" dur="250"/>
                                        <p:tgtEl>
                                          <p:spTgt spid="2469"/>
                                        </p:tgtEl>
                                      </p:cBhvr>
                                    </p:animEffect>
                                  </p:childTnLst>
                                </p:cTn>
                              </p:par>
                              <p:par>
                                <p:cTn id="47" presetID="10" presetClass="entr" presetSubtype="0" fill="hold" grpId="0" nodeType="withEffect">
                                  <p:stCondLst>
                                    <p:cond delay="500"/>
                                  </p:stCondLst>
                                  <p:childTnLst>
                                    <p:set>
                                      <p:cBhvr>
                                        <p:cTn id="48" dur="1" fill="hold">
                                          <p:stCondLst>
                                            <p:cond delay="0"/>
                                          </p:stCondLst>
                                        </p:cTn>
                                        <p:tgtEl>
                                          <p:spTgt spid="2470"/>
                                        </p:tgtEl>
                                        <p:attrNameLst>
                                          <p:attrName>style.visibility</p:attrName>
                                        </p:attrNameLst>
                                      </p:cBhvr>
                                      <p:to>
                                        <p:strVal val="visible"/>
                                      </p:to>
                                    </p:set>
                                    <p:animEffect transition="in" filter="fade">
                                      <p:cBhvr>
                                        <p:cTn id="49" dur="250"/>
                                        <p:tgtEl>
                                          <p:spTgt spid="2470"/>
                                        </p:tgtEl>
                                      </p:cBhvr>
                                    </p:animEffect>
                                  </p:childTnLst>
                                </p:cTn>
                              </p:par>
                              <p:par>
                                <p:cTn id="50" presetID="10" presetClass="entr" presetSubtype="0" fill="hold" grpId="0" nodeType="withEffect">
                                  <p:stCondLst>
                                    <p:cond delay="500"/>
                                  </p:stCondLst>
                                  <p:childTnLst>
                                    <p:set>
                                      <p:cBhvr>
                                        <p:cTn id="51" dur="1" fill="hold">
                                          <p:stCondLst>
                                            <p:cond delay="0"/>
                                          </p:stCondLst>
                                        </p:cTn>
                                        <p:tgtEl>
                                          <p:spTgt spid="2471"/>
                                        </p:tgtEl>
                                        <p:attrNameLst>
                                          <p:attrName>style.visibility</p:attrName>
                                        </p:attrNameLst>
                                      </p:cBhvr>
                                      <p:to>
                                        <p:strVal val="visible"/>
                                      </p:to>
                                    </p:set>
                                    <p:animEffect transition="in" filter="fade">
                                      <p:cBhvr>
                                        <p:cTn id="52" dur="250"/>
                                        <p:tgtEl>
                                          <p:spTgt spid="2471"/>
                                        </p:tgtEl>
                                      </p:cBhvr>
                                    </p:animEffect>
                                  </p:childTnLst>
                                </p:cTn>
                              </p:par>
                            </p:childTnLst>
                          </p:cTn>
                        </p:par>
                        <p:par>
                          <p:cTn id="53" fill="hold">
                            <p:stCondLst>
                              <p:cond delay="750"/>
                            </p:stCondLst>
                            <p:childTnLst>
                              <p:par>
                                <p:cTn id="54" presetID="12" presetClass="entr" presetSubtype="1" fill="hold" grpId="0" nodeType="afterEffect">
                                  <p:stCondLst>
                                    <p:cond delay="0"/>
                                  </p:stCondLst>
                                  <p:childTnLst>
                                    <p:set>
                                      <p:cBhvr>
                                        <p:cTn id="55" dur="1" fill="hold">
                                          <p:stCondLst>
                                            <p:cond delay="0"/>
                                          </p:stCondLst>
                                        </p:cTn>
                                        <p:tgtEl>
                                          <p:spTgt spid="2"/>
                                        </p:tgtEl>
                                        <p:attrNameLst>
                                          <p:attrName>style.visibility</p:attrName>
                                        </p:attrNameLst>
                                      </p:cBhvr>
                                      <p:to>
                                        <p:strVal val="visible"/>
                                      </p:to>
                                    </p:set>
                                    <p:anim calcmode="lin" valueType="num">
                                      <p:cBhvr additive="base">
                                        <p:cTn id="56" dur="500"/>
                                        <p:tgtEl>
                                          <p:spTgt spid="2"/>
                                        </p:tgtEl>
                                        <p:attrNameLst>
                                          <p:attrName>ppt_y</p:attrName>
                                        </p:attrNameLst>
                                      </p:cBhvr>
                                      <p:tavLst>
                                        <p:tav tm="0">
                                          <p:val>
                                            <p:strVal val="#ppt_y-#ppt_h*1.125000"/>
                                          </p:val>
                                        </p:tav>
                                        <p:tav tm="100000">
                                          <p:val>
                                            <p:strVal val="#ppt_y"/>
                                          </p:val>
                                        </p:tav>
                                      </p:tavLst>
                                    </p:anim>
                                    <p:animEffect transition="in" filter="wipe(down)">
                                      <p:cBhvr>
                                        <p:cTn id="5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6" grpId="0" animBg="1"/>
      <p:bldP spid="2457" grpId="0" animBg="1"/>
      <p:bldP spid="2458" grpId="0" animBg="1"/>
      <p:bldP spid="2459" grpId="0" animBg="1"/>
      <p:bldP spid="2460" grpId="0" animBg="1"/>
      <p:bldP spid="2461" grpId="0" animBg="1"/>
      <p:bldP spid="2462" grpId="0" animBg="1"/>
      <p:bldP spid="2463" grpId="0" animBg="1"/>
      <p:bldP spid="2464" grpId="0" animBg="1"/>
      <p:bldP spid="2465" grpId="0" animBg="1"/>
      <p:bldP spid="2466" grpId="0" animBg="1"/>
      <p:bldP spid="2467" grpId="0" animBg="1"/>
      <p:bldP spid="2468" grpId="0" animBg="1"/>
      <p:bldP spid="2469" grpId="0" animBg="1"/>
      <p:bldP spid="2470" grpId="0" animBg="1"/>
      <p:bldP spid="2471" grpId="0" animBg="1"/>
      <p:bldP spid="2" grpId="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p:cNvGrpSpPr/>
          <p:nvPr/>
        </p:nvGrpSpPr>
        <p:grpSpPr>
          <a:xfrm>
            <a:off x="69453" y="707084"/>
            <a:ext cx="3783977" cy="2400603"/>
            <a:chOff x="69453" y="707084"/>
            <a:chExt cx="3783977" cy="2400603"/>
          </a:xfrm>
        </p:grpSpPr>
        <p:sp>
          <p:nvSpPr>
            <p:cNvPr id="13" name="TextBox 12"/>
            <p:cNvSpPr txBox="1"/>
            <p:nvPr/>
          </p:nvSpPr>
          <p:spPr>
            <a:xfrm>
              <a:off x="339183" y="2707577"/>
              <a:ext cx="3514247" cy="400110"/>
            </a:xfrm>
            <a:prstGeom prst="rect">
              <a:avLst/>
            </a:prstGeom>
            <a:noFill/>
          </p:spPr>
          <p:txBody>
            <a:bodyPr wrap="square" rtlCol="0">
              <a:spAutoFit/>
            </a:bodyPr>
            <a:lstStyle/>
            <a:p>
              <a:pPr algn="ctr"/>
              <a:r>
                <a:rPr lang="en-US" sz="2000" dirty="0" smtClean="0">
                  <a:solidFill>
                    <a:srgbClr val="FFFFFF"/>
                  </a:solidFill>
                  <a:latin typeface="+mj-lt"/>
                  <a:cs typeface="Segoe UI Light" panose="020B0502040204020203" pitchFamily="34" charset="0"/>
                </a:rPr>
                <a:t>Fortune 500 using Azure</a:t>
              </a:r>
              <a:endParaRPr lang="en-US" sz="2000" dirty="0">
                <a:solidFill>
                  <a:srgbClr val="FFFFFF"/>
                </a:solidFill>
                <a:latin typeface="+mj-lt"/>
              </a:endParaRPr>
            </a:p>
          </p:txBody>
        </p:sp>
        <p:sp>
          <p:nvSpPr>
            <p:cNvPr id="39" name="Rectangle 38"/>
            <p:cNvSpPr/>
            <p:nvPr/>
          </p:nvSpPr>
          <p:spPr>
            <a:xfrm>
              <a:off x="69453" y="707084"/>
              <a:ext cx="3679529" cy="2068338"/>
            </a:xfrm>
            <a:prstGeom prst="rect">
              <a:avLst/>
            </a:prstGeom>
          </p:spPr>
          <p:txBody>
            <a:bodyPr wrap="square" anchor="ctr">
              <a:spAutoFit/>
            </a:bodyPr>
            <a:lstStyle/>
            <a:p>
              <a:pPr algn="ctr">
                <a:lnSpc>
                  <a:spcPct val="95000"/>
                </a:lnSpc>
                <a:buSzPct val="90000"/>
              </a:pPr>
              <a:r>
                <a:rPr lang="en-US" sz="13528" dirty="0">
                  <a:solidFill>
                    <a:srgbClr val="11C1FF"/>
                  </a:solidFill>
                  <a:latin typeface="Segoe UI Light" panose="020B0502040204020203" pitchFamily="34" charset="0"/>
                  <a:cs typeface="Segoe UI Light" panose="020B0502040204020203" pitchFamily="34" charset="0"/>
                </a:rPr>
                <a:t>&gt;</a:t>
              </a:r>
              <a:r>
                <a:rPr lang="en-US" sz="13528" dirty="0" smtClean="0">
                  <a:solidFill>
                    <a:schemeClr val="bg1"/>
                  </a:solidFill>
                  <a:latin typeface="Segoe UI Light" panose="020B0502040204020203" pitchFamily="34" charset="0"/>
                  <a:cs typeface="Segoe UI Light" panose="020B0502040204020203" pitchFamily="34" charset="0"/>
                </a:rPr>
                <a:t>57</a:t>
              </a:r>
              <a:r>
                <a:rPr lang="en-US" sz="5882" dirty="0" smtClean="0">
                  <a:latin typeface="Segoe UI Light" panose="020B0502040204020203" pitchFamily="34" charset="0"/>
                  <a:cs typeface="Segoe UI Light" panose="020B0502040204020203" pitchFamily="34" charset="0"/>
                </a:rPr>
                <a:t>%</a:t>
              </a:r>
              <a:endParaRPr lang="en-US" sz="13528" dirty="0">
                <a:latin typeface="Segoe UI Light" panose="020B0502040204020203" pitchFamily="34" charset="0"/>
                <a:cs typeface="Segoe UI Light" panose="020B0502040204020203" pitchFamily="34" charset="0"/>
              </a:endParaRPr>
            </a:p>
          </p:txBody>
        </p:sp>
      </p:grpSp>
      <p:grpSp>
        <p:nvGrpSpPr>
          <p:cNvPr id="28" name="Group 27"/>
          <p:cNvGrpSpPr/>
          <p:nvPr/>
        </p:nvGrpSpPr>
        <p:grpSpPr>
          <a:xfrm>
            <a:off x="4275147" y="845521"/>
            <a:ext cx="4517112" cy="2309892"/>
            <a:chOff x="8249299" y="845521"/>
            <a:chExt cx="4517112" cy="2309892"/>
          </a:xfrm>
        </p:grpSpPr>
        <p:sp>
          <p:nvSpPr>
            <p:cNvPr id="51" name="Rectangle 50"/>
            <p:cNvSpPr/>
            <p:nvPr/>
          </p:nvSpPr>
          <p:spPr>
            <a:xfrm>
              <a:off x="8249299" y="845521"/>
              <a:ext cx="4517112" cy="1773562"/>
            </a:xfrm>
            <a:prstGeom prst="rect">
              <a:avLst/>
            </a:prstGeom>
          </p:spPr>
          <p:txBody>
            <a:bodyPr wrap="square" anchor="ctr">
              <a:spAutoFit/>
            </a:bodyPr>
            <a:lstStyle/>
            <a:p>
              <a:pPr>
                <a:lnSpc>
                  <a:spcPct val="95000"/>
                </a:lnSpc>
                <a:buSzPct val="90000"/>
              </a:pPr>
              <a:r>
                <a:rPr lang="en-US" sz="11500" dirty="0" smtClean="0">
                  <a:solidFill>
                    <a:srgbClr val="00B0F0"/>
                  </a:solidFill>
                  <a:latin typeface="Segoe UI Light" panose="020B0502040204020203" pitchFamily="34" charset="0"/>
                  <a:cs typeface="Segoe UI Light" panose="020B0502040204020203" pitchFamily="34" charset="0"/>
                </a:rPr>
                <a:t>&gt;</a:t>
              </a:r>
              <a:r>
                <a:rPr lang="en-US" sz="9600" dirty="0" smtClean="0">
                  <a:solidFill>
                    <a:schemeClr val="bg1"/>
                  </a:solidFill>
                  <a:latin typeface="Segoe UI Light" panose="020B0502040204020203" pitchFamily="34" charset="0"/>
                  <a:cs typeface="Segoe UI Light" panose="020B0502040204020203" pitchFamily="34" charset="0"/>
                </a:rPr>
                <a:t>250</a:t>
              </a:r>
              <a:r>
                <a:rPr lang="en-US" sz="8000" dirty="0" smtClean="0">
                  <a:solidFill>
                    <a:schemeClr val="bg1"/>
                  </a:solidFill>
                  <a:latin typeface="Segoe UI Light" panose="020B0502040204020203" pitchFamily="34" charset="0"/>
                  <a:cs typeface="Segoe UI Light" panose="020B0502040204020203" pitchFamily="34" charset="0"/>
                </a:rPr>
                <a:t>k</a:t>
              </a:r>
              <a:endParaRPr lang="en-US" sz="9600" dirty="0">
                <a:solidFill>
                  <a:schemeClr val="bg1"/>
                </a:solidFill>
                <a:latin typeface="Segoe UI Light" panose="020B0502040204020203" pitchFamily="34" charset="0"/>
                <a:cs typeface="Segoe UI Light" panose="020B0502040204020203" pitchFamily="34" charset="0"/>
              </a:endParaRPr>
            </a:p>
          </p:txBody>
        </p:sp>
        <p:sp>
          <p:nvSpPr>
            <p:cNvPr id="52" name="Rectangle 51"/>
            <p:cNvSpPr/>
            <p:nvPr/>
          </p:nvSpPr>
          <p:spPr>
            <a:xfrm>
              <a:off x="8957492" y="2770692"/>
              <a:ext cx="2458322" cy="384721"/>
            </a:xfrm>
            <a:prstGeom prst="rect">
              <a:avLst/>
            </a:prstGeom>
          </p:spPr>
          <p:txBody>
            <a:bodyPr wrap="square" anchor="ctr">
              <a:spAutoFit/>
            </a:bodyPr>
            <a:lstStyle/>
            <a:p>
              <a:pPr algn="ctr">
                <a:lnSpc>
                  <a:spcPct val="95000"/>
                </a:lnSpc>
                <a:buSzPct val="90000"/>
              </a:pPr>
              <a:r>
                <a:rPr lang="en-US" sz="2000" dirty="0" smtClean="0">
                  <a:solidFill>
                    <a:srgbClr val="FFFFFF"/>
                  </a:solidFill>
                  <a:latin typeface="+mj-lt"/>
                  <a:cs typeface="Segoe UI Light" panose="020B0502040204020203" pitchFamily="34" charset="0"/>
                </a:rPr>
                <a:t>Active websites</a:t>
              </a:r>
              <a:endParaRPr lang="en-US" sz="3200" dirty="0">
                <a:solidFill>
                  <a:srgbClr val="FFFFFF"/>
                </a:solidFill>
                <a:latin typeface="+mj-lt"/>
                <a:cs typeface="Segoe UI Light" panose="020B0502040204020203" pitchFamily="34" charset="0"/>
              </a:endParaRPr>
            </a:p>
          </p:txBody>
        </p:sp>
      </p:grpSp>
      <p:cxnSp>
        <p:nvCxnSpPr>
          <p:cNvPr id="27" name="Straight Connector 26"/>
          <p:cNvCxnSpPr/>
          <p:nvPr/>
        </p:nvCxnSpPr>
        <p:spPr>
          <a:xfrm>
            <a:off x="4064288" y="487"/>
            <a:ext cx="0" cy="6857027"/>
          </a:xfrm>
          <a:prstGeom prst="line">
            <a:avLst/>
          </a:prstGeom>
          <a:ln>
            <a:solidFill>
              <a:srgbClr val="11C1FF"/>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8097236" y="487"/>
            <a:ext cx="0" cy="6857027"/>
          </a:xfrm>
          <a:prstGeom prst="line">
            <a:avLst/>
          </a:prstGeom>
          <a:ln>
            <a:solidFill>
              <a:srgbClr val="11C1FF"/>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865" y="3443453"/>
            <a:ext cx="12190271" cy="0"/>
          </a:xfrm>
          <a:prstGeom prst="line">
            <a:avLst/>
          </a:prstGeom>
          <a:ln>
            <a:solidFill>
              <a:srgbClr val="11C1FF"/>
            </a:solidFill>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8294329" y="756425"/>
            <a:ext cx="3624997" cy="2387036"/>
            <a:chOff x="228133" y="2745825"/>
            <a:chExt cx="3624997" cy="2701148"/>
          </a:xfrm>
        </p:grpSpPr>
        <p:sp>
          <p:nvSpPr>
            <p:cNvPr id="20" name="Rectangle 19"/>
            <p:cNvSpPr/>
            <p:nvPr/>
          </p:nvSpPr>
          <p:spPr>
            <a:xfrm>
              <a:off x="228133" y="2745825"/>
              <a:ext cx="3624997" cy="1957317"/>
            </a:xfrm>
            <a:prstGeom prst="rect">
              <a:avLst/>
            </a:prstGeom>
          </p:spPr>
          <p:txBody>
            <a:bodyPr wrap="square" anchor="b">
              <a:spAutoFit/>
            </a:bodyPr>
            <a:lstStyle/>
            <a:p>
              <a:pPr algn="ctr">
                <a:lnSpc>
                  <a:spcPct val="95000"/>
                </a:lnSpc>
                <a:buSzPct val="90000"/>
              </a:pPr>
              <a:r>
                <a:rPr lang="en-US" sz="4000" spc="-200" dirty="0" smtClean="0">
                  <a:solidFill>
                    <a:srgbClr val="00B0F0"/>
                  </a:solidFill>
                  <a:latin typeface="Segoe UI Light" panose="020B0502040204020203" pitchFamily="34" charset="0"/>
                  <a:cs typeface="Segoe UI Light" panose="020B0502040204020203" pitchFamily="34" charset="0"/>
                </a:rPr>
                <a:t>Greater than</a:t>
              </a:r>
            </a:p>
            <a:p>
              <a:pPr algn="ctr">
                <a:lnSpc>
                  <a:spcPct val="95000"/>
                </a:lnSpc>
                <a:buSzPct val="90000"/>
              </a:pPr>
              <a:r>
                <a:rPr lang="en-US" sz="7200" spc="-294" dirty="0" smtClean="0">
                  <a:solidFill>
                    <a:schemeClr val="bg1"/>
                  </a:solidFill>
                  <a:latin typeface="Segoe UI Light" panose="020B0502040204020203" pitchFamily="34" charset="0"/>
                  <a:cs typeface="Segoe UI Light" panose="020B0502040204020203" pitchFamily="34" charset="0"/>
                </a:rPr>
                <a:t>1,000,000</a:t>
              </a:r>
              <a:endParaRPr lang="en-US" sz="4800" spc="-294" dirty="0">
                <a:solidFill>
                  <a:schemeClr val="bg1"/>
                </a:solidFill>
                <a:latin typeface="Segoe UI Light" panose="020B0502040204020203" pitchFamily="34" charset="0"/>
                <a:cs typeface="Segoe UI Light" panose="020B0502040204020203" pitchFamily="34" charset="0"/>
              </a:endParaRPr>
            </a:p>
          </p:txBody>
        </p:sp>
        <p:sp>
          <p:nvSpPr>
            <p:cNvPr id="30" name="TextBox 29"/>
            <p:cNvSpPr txBox="1"/>
            <p:nvPr/>
          </p:nvSpPr>
          <p:spPr>
            <a:xfrm>
              <a:off x="383396" y="4994211"/>
              <a:ext cx="3295372" cy="452762"/>
            </a:xfrm>
            <a:prstGeom prst="rect">
              <a:avLst/>
            </a:prstGeom>
            <a:noFill/>
          </p:spPr>
          <p:txBody>
            <a:bodyPr wrap="square" rtlCol="0">
              <a:spAutoFit/>
            </a:bodyPr>
            <a:lstStyle/>
            <a:p>
              <a:pPr algn="ctr"/>
              <a:r>
                <a:rPr lang="en-US" sz="2000" dirty="0" smtClean="0">
                  <a:solidFill>
                    <a:srgbClr val="FFFFFF"/>
                  </a:solidFill>
                  <a:latin typeface="+mj-lt"/>
                </a:rPr>
                <a:t>SQL Databases in Azure</a:t>
              </a:r>
              <a:endParaRPr lang="en-US" sz="2000" dirty="0">
                <a:solidFill>
                  <a:srgbClr val="FFFFFF"/>
                </a:solidFill>
                <a:latin typeface="+mj-lt"/>
              </a:endParaRPr>
            </a:p>
          </p:txBody>
        </p:sp>
      </p:grpSp>
      <p:grpSp>
        <p:nvGrpSpPr>
          <p:cNvPr id="60" name="Group 59"/>
          <p:cNvGrpSpPr/>
          <p:nvPr/>
        </p:nvGrpSpPr>
        <p:grpSpPr>
          <a:xfrm>
            <a:off x="-97900" y="3441529"/>
            <a:ext cx="4009041" cy="2674512"/>
            <a:chOff x="3993501" y="3441529"/>
            <a:chExt cx="4009041" cy="2674512"/>
          </a:xfrm>
        </p:grpSpPr>
        <p:sp>
          <p:nvSpPr>
            <p:cNvPr id="34" name="Rectangle 33"/>
            <p:cNvSpPr/>
            <p:nvPr/>
          </p:nvSpPr>
          <p:spPr>
            <a:xfrm>
              <a:off x="3993501" y="3441529"/>
              <a:ext cx="2578224" cy="1740348"/>
            </a:xfrm>
            <a:prstGeom prst="rect">
              <a:avLst/>
            </a:prstGeom>
          </p:spPr>
          <p:txBody>
            <a:bodyPr wrap="square" anchor="b">
              <a:spAutoFit/>
            </a:bodyPr>
            <a:lstStyle/>
            <a:p>
              <a:pPr algn="ctr">
                <a:lnSpc>
                  <a:spcPct val="95000"/>
                </a:lnSpc>
                <a:buSzPct val="90000"/>
              </a:pPr>
              <a:r>
                <a:rPr lang="en-US" sz="11273" spc="-294" dirty="0" smtClean="0">
                  <a:solidFill>
                    <a:srgbClr val="00B0F0"/>
                  </a:solidFill>
                  <a:latin typeface="Segoe UI Light" panose="020B0502040204020203" pitchFamily="34" charset="0"/>
                  <a:cs typeface="Segoe UI Light" panose="020B0502040204020203" pitchFamily="34" charset="0"/>
                </a:rPr>
                <a:t>&gt;</a:t>
              </a:r>
              <a:r>
                <a:rPr lang="en-US" sz="11273" spc="-294" dirty="0" smtClean="0">
                  <a:solidFill>
                    <a:schemeClr val="bg1"/>
                  </a:solidFill>
                  <a:latin typeface="Segoe UI Light" panose="020B0502040204020203" pitchFamily="34" charset="0"/>
                  <a:cs typeface="Segoe UI Light" panose="020B0502040204020203" pitchFamily="34" charset="0"/>
                </a:rPr>
                <a:t>20</a:t>
              </a:r>
              <a:endParaRPr lang="en-US" sz="9411" dirty="0">
                <a:solidFill>
                  <a:srgbClr val="11C1FF"/>
                </a:solidFill>
                <a:latin typeface="Segoe UI Light" panose="020B0502040204020203" pitchFamily="34" charset="0"/>
                <a:cs typeface="Segoe UI Light" panose="020B0502040204020203" pitchFamily="34" charset="0"/>
              </a:endParaRPr>
            </a:p>
          </p:txBody>
        </p:sp>
        <p:sp>
          <p:nvSpPr>
            <p:cNvPr id="47" name="Rectangle 46"/>
            <p:cNvSpPr/>
            <p:nvPr/>
          </p:nvSpPr>
          <p:spPr>
            <a:xfrm>
              <a:off x="6412042" y="3743084"/>
              <a:ext cx="1590500" cy="2372957"/>
            </a:xfrm>
            <a:prstGeom prst="rect">
              <a:avLst/>
            </a:prstGeom>
          </p:spPr>
          <p:txBody>
            <a:bodyPr wrap="none">
              <a:spAutoFit/>
            </a:bodyPr>
            <a:lstStyle/>
            <a:p>
              <a:pPr lvl="0">
                <a:lnSpc>
                  <a:spcPct val="95000"/>
                </a:lnSpc>
                <a:buSzPct val="90000"/>
              </a:pPr>
              <a:r>
                <a:rPr lang="en-US" sz="2800" dirty="0" smtClean="0">
                  <a:solidFill>
                    <a:srgbClr val="11C1FF"/>
                  </a:solidFill>
                  <a:latin typeface="Segoe UI Light" panose="020B0502040204020203" pitchFamily="34" charset="0"/>
                  <a:cs typeface="Segoe UI Light" panose="020B0502040204020203" pitchFamily="34" charset="0"/>
                </a:rPr>
                <a:t>TRILLION</a:t>
              </a:r>
              <a:br>
                <a:rPr lang="en-US" sz="2800" dirty="0" smtClean="0">
                  <a:solidFill>
                    <a:srgbClr val="11C1FF"/>
                  </a:solidFill>
                  <a:latin typeface="Segoe UI Light" panose="020B0502040204020203" pitchFamily="34" charset="0"/>
                  <a:cs typeface="Segoe UI Light" panose="020B0502040204020203" pitchFamily="34" charset="0"/>
                </a:rPr>
              </a:br>
              <a:r>
                <a:rPr lang="en-US" sz="2000" dirty="0" smtClean="0">
                  <a:solidFill>
                    <a:srgbClr val="FFFFFF"/>
                  </a:solidFill>
                  <a:latin typeface="Segoe UI Light" panose="020B0502040204020203" pitchFamily="34" charset="0"/>
                  <a:cs typeface="Segoe UI Light" panose="020B0502040204020203" pitchFamily="34" charset="0"/>
                </a:rPr>
                <a:t>storage</a:t>
              </a:r>
              <a:br>
                <a:rPr lang="en-US" sz="2000" dirty="0" smtClean="0">
                  <a:solidFill>
                    <a:srgbClr val="FFFFFF"/>
                  </a:solidFill>
                  <a:latin typeface="Segoe UI Light" panose="020B0502040204020203" pitchFamily="34" charset="0"/>
                  <a:cs typeface="Segoe UI Light" panose="020B0502040204020203" pitchFamily="34" charset="0"/>
                </a:rPr>
              </a:br>
              <a:r>
                <a:rPr lang="en-US" sz="2000" dirty="0" smtClean="0">
                  <a:solidFill>
                    <a:srgbClr val="FFFFFF"/>
                  </a:solidFill>
                  <a:latin typeface="Segoe UI Light" panose="020B0502040204020203" pitchFamily="34" charset="0"/>
                  <a:cs typeface="Segoe UI Light" panose="020B0502040204020203" pitchFamily="34" charset="0"/>
                </a:rPr>
                <a:t>objects</a:t>
              </a:r>
              <a:endParaRPr lang="en-US" sz="8800" dirty="0">
                <a:solidFill>
                  <a:srgbClr val="FFFFFF"/>
                </a:solidFill>
                <a:latin typeface="Segoe UI Light" panose="020B0502040204020203" pitchFamily="34" charset="0"/>
                <a:cs typeface="Segoe UI Light" panose="020B0502040204020203" pitchFamily="34" charset="0"/>
              </a:endParaRPr>
            </a:p>
            <a:p>
              <a:pPr>
                <a:lnSpc>
                  <a:spcPct val="95000"/>
                </a:lnSpc>
                <a:buSzPct val="90000"/>
              </a:pPr>
              <a:endParaRPr lang="en-US" sz="8800" dirty="0">
                <a:solidFill>
                  <a:schemeClr val="bg1"/>
                </a:solidFill>
                <a:latin typeface="Segoe UI Light" panose="020B0502040204020203" pitchFamily="34" charset="0"/>
                <a:cs typeface="Segoe UI Light" panose="020B0502040204020203" pitchFamily="34" charset="0"/>
              </a:endParaRPr>
            </a:p>
          </p:txBody>
        </p:sp>
      </p:grpSp>
      <p:grpSp>
        <p:nvGrpSpPr>
          <p:cNvPr id="62" name="Group 61"/>
          <p:cNvGrpSpPr/>
          <p:nvPr/>
        </p:nvGrpSpPr>
        <p:grpSpPr>
          <a:xfrm>
            <a:off x="4005835" y="3692159"/>
            <a:ext cx="4668244" cy="1446956"/>
            <a:chOff x="8097236" y="3692159"/>
            <a:chExt cx="4668244" cy="1446956"/>
          </a:xfrm>
        </p:grpSpPr>
        <p:grpSp>
          <p:nvGrpSpPr>
            <p:cNvPr id="58" name="Group 57"/>
            <p:cNvGrpSpPr/>
            <p:nvPr/>
          </p:nvGrpSpPr>
          <p:grpSpPr>
            <a:xfrm>
              <a:off x="8097236" y="3692159"/>
              <a:ext cx="4668244" cy="1446956"/>
              <a:chOff x="8097236" y="3692159"/>
              <a:chExt cx="4668244" cy="1446956"/>
            </a:xfrm>
          </p:grpSpPr>
          <p:cxnSp>
            <p:nvCxnSpPr>
              <p:cNvPr id="44" name="Straight Connector 43"/>
              <p:cNvCxnSpPr/>
              <p:nvPr/>
            </p:nvCxnSpPr>
            <p:spPr>
              <a:xfrm>
                <a:off x="8097236" y="5139115"/>
                <a:ext cx="4094764" cy="0"/>
              </a:xfrm>
              <a:prstGeom prst="line">
                <a:avLst/>
              </a:prstGeom>
              <a:ln w="9525">
                <a:prstDash val="sysDash"/>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8249298" y="3692159"/>
                <a:ext cx="2492813" cy="1261884"/>
              </a:xfrm>
              <a:prstGeom prst="rect">
                <a:avLst/>
              </a:prstGeom>
            </p:spPr>
            <p:txBody>
              <a:bodyPr wrap="square" anchor="ctr">
                <a:spAutoFit/>
              </a:bodyPr>
              <a:lstStyle/>
              <a:p>
                <a:pPr>
                  <a:lnSpc>
                    <a:spcPct val="95000"/>
                  </a:lnSpc>
                  <a:buSzPct val="90000"/>
                </a:pPr>
                <a:r>
                  <a:rPr lang="en-US" sz="8000" dirty="0" smtClean="0">
                    <a:solidFill>
                      <a:srgbClr val="00B0F0"/>
                    </a:solidFill>
                    <a:latin typeface="Segoe UI Light" panose="020B0502040204020203" pitchFamily="34" charset="0"/>
                    <a:cs typeface="Segoe UI Light" panose="020B0502040204020203" pitchFamily="34" charset="0"/>
                  </a:rPr>
                  <a:t>&gt;</a:t>
                </a:r>
                <a:r>
                  <a:rPr lang="en-US" sz="8000" dirty="0" smtClean="0">
                    <a:solidFill>
                      <a:schemeClr val="bg1"/>
                    </a:solidFill>
                    <a:latin typeface="Segoe UI Light" panose="020B0502040204020203" pitchFamily="34" charset="0"/>
                    <a:cs typeface="Segoe UI Light" panose="020B0502040204020203" pitchFamily="34" charset="0"/>
                  </a:rPr>
                  <a:t>300</a:t>
                </a:r>
                <a:endParaRPr lang="en-US" sz="8000" dirty="0">
                  <a:latin typeface="Segoe UI Light" panose="020B0502040204020203" pitchFamily="34" charset="0"/>
                  <a:cs typeface="Segoe UI Light" panose="020B0502040204020203" pitchFamily="34" charset="0"/>
                </a:endParaRPr>
              </a:p>
            </p:txBody>
          </p:sp>
          <p:sp>
            <p:nvSpPr>
              <p:cNvPr id="50" name="Rectangle 49"/>
              <p:cNvSpPr/>
              <p:nvPr/>
            </p:nvSpPr>
            <p:spPr>
              <a:xfrm>
                <a:off x="10588995" y="3911191"/>
                <a:ext cx="2176485" cy="501676"/>
              </a:xfrm>
              <a:prstGeom prst="rect">
                <a:avLst/>
              </a:prstGeom>
            </p:spPr>
            <p:txBody>
              <a:bodyPr wrap="square" anchor="ctr">
                <a:spAutoFit/>
              </a:bodyPr>
              <a:lstStyle/>
              <a:p>
                <a:pPr>
                  <a:lnSpc>
                    <a:spcPct val="95000"/>
                  </a:lnSpc>
                  <a:buSzPct val="90000"/>
                </a:pPr>
                <a:r>
                  <a:rPr lang="en-US" sz="2800" dirty="0" smtClean="0">
                    <a:solidFill>
                      <a:srgbClr val="11C1FF"/>
                    </a:solidFill>
                    <a:latin typeface="+mj-lt"/>
                    <a:cs typeface="Segoe UI Light" panose="020B0502040204020203" pitchFamily="34" charset="0"/>
                  </a:rPr>
                  <a:t>MILLION</a:t>
                </a:r>
                <a:endParaRPr lang="en-US" sz="3600" dirty="0">
                  <a:solidFill>
                    <a:srgbClr val="11C1FF"/>
                  </a:solidFill>
                  <a:latin typeface="+mj-lt"/>
                  <a:cs typeface="Segoe UI Light" panose="020B0502040204020203" pitchFamily="34" charset="0"/>
                </a:endParaRPr>
              </a:p>
            </p:txBody>
          </p:sp>
        </p:grpSp>
        <p:sp>
          <p:nvSpPr>
            <p:cNvPr id="53" name="TextBox 52"/>
            <p:cNvSpPr txBox="1"/>
            <p:nvPr/>
          </p:nvSpPr>
          <p:spPr>
            <a:xfrm>
              <a:off x="10617567" y="4313736"/>
              <a:ext cx="1492298" cy="400110"/>
            </a:xfrm>
            <a:prstGeom prst="rect">
              <a:avLst/>
            </a:prstGeom>
            <a:noFill/>
          </p:spPr>
          <p:txBody>
            <a:bodyPr wrap="square" rtlCol="0">
              <a:spAutoFit/>
            </a:bodyPr>
            <a:lstStyle/>
            <a:p>
              <a:r>
                <a:rPr lang="en-US" sz="2000" dirty="0" smtClean="0">
                  <a:solidFill>
                    <a:srgbClr val="FFFFFF"/>
                  </a:solidFill>
                  <a:latin typeface="+mj-lt"/>
                </a:rPr>
                <a:t>AD users</a:t>
              </a:r>
              <a:endParaRPr lang="en-US" sz="2000" dirty="0">
                <a:solidFill>
                  <a:srgbClr val="FFFFFF"/>
                </a:solidFill>
                <a:latin typeface="+mj-lt"/>
              </a:endParaRPr>
            </a:p>
          </p:txBody>
        </p:sp>
      </p:grpSp>
      <p:grpSp>
        <p:nvGrpSpPr>
          <p:cNvPr id="19" name="Group 18"/>
          <p:cNvGrpSpPr/>
          <p:nvPr/>
        </p:nvGrpSpPr>
        <p:grpSpPr>
          <a:xfrm>
            <a:off x="4157897" y="5311409"/>
            <a:ext cx="3941838" cy="1261884"/>
            <a:chOff x="8249298" y="5311409"/>
            <a:chExt cx="3941838" cy="1261884"/>
          </a:xfrm>
        </p:grpSpPr>
        <p:sp>
          <p:nvSpPr>
            <p:cNvPr id="54" name="Rectangle 53"/>
            <p:cNvSpPr/>
            <p:nvPr/>
          </p:nvSpPr>
          <p:spPr>
            <a:xfrm>
              <a:off x="8249298" y="5311409"/>
              <a:ext cx="2492813" cy="1261884"/>
            </a:xfrm>
            <a:prstGeom prst="rect">
              <a:avLst/>
            </a:prstGeom>
          </p:spPr>
          <p:txBody>
            <a:bodyPr wrap="square" anchor="ctr">
              <a:spAutoFit/>
            </a:bodyPr>
            <a:lstStyle/>
            <a:p>
              <a:pPr>
                <a:lnSpc>
                  <a:spcPct val="95000"/>
                </a:lnSpc>
                <a:buSzPct val="90000"/>
              </a:pPr>
              <a:r>
                <a:rPr lang="en-US" sz="8000" dirty="0" smtClean="0">
                  <a:solidFill>
                    <a:srgbClr val="00B0F0"/>
                  </a:solidFill>
                  <a:latin typeface="Segoe UI Light" panose="020B0502040204020203" pitchFamily="34" charset="0"/>
                  <a:cs typeface="Segoe UI Light" panose="020B0502040204020203" pitchFamily="34" charset="0"/>
                </a:rPr>
                <a:t>&gt;</a:t>
              </a:r>
              <a:r>
                <a:rPr lang="en-US" sz="8000" dirty="0" smtClean="0">
                  <a:solidFill>
                    <a:schemeClr val="bg1"/>
                  </a:solidFill>
                  <a:latin typeface="Segoe UI Light" panose="020B0502040204020203" pitchFamily="34" charset="0"/>
                  <a:cs typeface="Segoe UI Light" panose="020B0502040204020203" pitchFamily="34" charset="0"/>
                </a:rPr>
                <a:t>13</a:t>
              </a:r>
              <a:endParaRPr lang="en-US" sz="8000" dirty="0">
                <a:latin typeface="Segoe UI Light" panose="020B0502040204020203" pitchFamily="34" charset="0"/>
                <a:cs typeface="Segoe UI Light" panose="020B0502040204020203" pitchFamily="34" charset="0"/>
              </a:endParaRPr>
            </a:p>
          </p:txBody>
        </p:sp>
        <p:sp>
          <p:nvSpPr>
            <p:cNvPr id="55" name="Rectangle 54"/>
            <p:cNvSpPr/>
            <p:nvPr/>
          </p:nvSpPr>
          <p:spPr>
            <a:xfrm>
              <a:off x="9910351" y="5530441"/>
              <a:ext cx="2176485" cy="501676"/>
            </a:xfrm>
            <a:prstGeom prst="rect">
              <a:avLst/>
            </a:prstGeom>
          </p:spPr>
          <p:txBody>
            <a:bodyPr wrap="square" anchor="ctr">
              <a:spAutoFit/>
            </a:bodyPr>
            <a:lstStyle/>
            <a:p>
              <a:pPr>
                <a:lnSpc>
                  <a:spcPct val="95000"/>
                </a:lnSpc>
                <a:buSzPct val="90000"/>
              </a:pPr>
              <a:r>
                <a:rPr lang="en-US" sz="2800" dirty="0">
                  <a:solidFill>
                    <a:srgbClr val="11C1FF"/>
                  </a:solidFill>
                  <a:latin typeface="+mj-lt"/>
                  <a:cs typeface="Segoe UI Light" panose="020B0502040204020203" pitchFamily="34" charset="0"/>
                </a:rPr>
                <a:t>B</a:t>
              </a:r>
              <a:r>
                <a:rPr lang="en-US" sz="2800" dirty="0" smtClean="0">
                  <a:solidFill>
                    <a:srgbClr val="11C1FF"/>
                  </a:solidFill>
                  <a:latin typeface="+mj-lt"/>
                  <a:cs typeface="Segoe UI Light" panose="020B0502040204020203" pitchFamily="34" charset="0"/>
                </a:rPr>
                <a:t>ILLION</a:t>
              </a:r>
              <a:endParaRPr lang="en-US" sz="3600" dirty="0">
                <a:solidFill>
                  <a:srgbClr val="11C1FF"/>
                </a:solidFill>
                <a:latin typeface="+mj-lt"/>
                <a:cs typeface="Segoe UI Light" panose="020B0502040204020203" pitchFamily="34" charset="0"/>
              </a:endParaRPr>
            </a:p>
          </p:txBody>
        </p:sp>
        <p:sp>
          <p:nvSpPr>
            <p:cNvPr id="56" name="TextBox 55"/>
            <p:cNvSpPr txBox="1"/>
            <p:nvPr/>
          </p:nvSpPr>
          <p:spPr>
            <a:xfrm>
              <a:off x="9910351" y="5932986"/>
              <a:ext cx="2280785" cy="400110"/>
            </a:xfrm>
            <a:prstGeom prst="rect">
              <a:avLst/>
            </a:prstGeom>
            <a:noFill/>
          </p:spPr>
          <p:txBody>
            <a:bodyPr wrap="square" rtlCol="0">
              <a:spAutoFit/>
            </a:bodyPr>
            <a:lstStyle/>
            <a:p>
              <a:r>
                <a:rPr lang="en-US" sz="2000" dirty="0">
                  <a:solidFill>
                    <a:srgbClr val="FFFFFF"/>
                  </a:solidFill>
                  <a:latin typeface="+mj-lt"/>
                </a:rPr>
                <a:t>a</a:t>
              </a:r>
              <a:r>
                <a:rPr lang="en-US" sz="2000" dirty="0" smtClean="0">
                  <a:solidFill>
                    <a:srgbClr val="FFFFFF"/>
                  </a:solidFill>
                  <a:latin typeface="+mj-lt"/>
                </a:rPr>
                <a:t>uthentication/</a:t>
              </a:r>
              <a:r>
                <a:rPr lang="en-US" sz="2000" dirty="0" err="1" smtClean="0">
                  <a:solidFill>
                    <a:srgbClr val="FFFFFF"/>
                  </a:solidFill>
                  <a:latin typeface="+mj-lt"/>
                </a:rPr>
                <a:t>wk</a:t>
              </a:r>
              <a:endParaRPr lang="en-US" sz="2000" dirty="0">
                <a:solidFill>
                  <a:srgbClr val="FFFFFF"/>
                </a:solidFill>
                <a:latin typeface="+mj-lt"/>
              </a:endParaRPr>
            </a:p>
          </p:txBody>
        </p:sp>
      </p:grpSp>
      <p:grpSp>
        <p:nvGrpSpPr>
          <p:cNvPr id="59" name="Group 58"/>
          <p:cNvGrpSpPr/>
          <p:nvPr/>
        </p:nvGrpSpPr>
        <p:grpSpPr>
          <a:xfrm>
            <a:off x="-27113" y="5104075"/>
            <a:ext cx="4070062" cy="1740348"/>
            <a:chOff x="4064288" y="5104075"/>
            <a:chExt cx="4070062" cy="1740348"/>
          </a:xfrm>
        </p:grpSpPr>
        <p:sp>
          <p:nvSpPr>
            <p:cNvPr id="45" name="Rectangle 44"/>
            <p:cNvSpPr/>
            <p:nvPr/>
          </p:nvSpPr>
          <p:spPr>
            <a:xfrm>
              <a:off x="4654573" y="5104075"/>
              <a:ext cx="2026882" cy="1740348"/>
            </a:xfrm>
            <a:prstGeom prst="rect">
              <a:avLst/>
            </a:prstGeom>
          </p:spPr>
          <p:txBody>
            <a:bodyPr wrap="square" anchor="b">
              <a:spAutoFit/>
            </a:bodyPr>
            <a:lstStyle/>
            <a:p>
              <a:pPr algn="ctr">
                <a:lnSpc>
                  <a:spcPct val="95000"/>
                </a:lnSpc>
                <a:buSzPct val="90000"/>
              </a:pPr>
              <a:r>
                <a:rPr lang="en-US" sz="11273" spc="-294" dirty="0" smtClean="0">
                  <a:solidFill>
                    <a:srgbClr val="00B0F0"/>
                  </a:solidFill>
                  <a:latin typeface="Segoe UI Light" panose="020B0502040204020203" pitchFamily="34" charset="0"/>
                  <a:cs typeface="Segoe UI Light" panose="020B0502040204020203" pitchFamily="34" charset="0"/>
                </a:rPr>
                <a:t>&gt;</a:t>
              </a:r>
              <a:r>
                <a:rPr lang="en-US" sz="11273" spc="-294" dirty="0" smtClean="0">
                  <a:solidFill>
                    <a:schemeClr val="bg1"/>
                  </a:solidFill>
                  <a:latin typeface="Segoe UI Light" panose="020B0502040204020203" pitchFamily="34" charset="0"/>
                  <a:cs typeface="Segoe UI Light" panose="020B0502040204020203" pitchFamily="34" charset="0"/>
                </a:rPr>
                <a:t>2</a:t>
              </a:r>
              <a:endParaRPr lang="en-US" sz="9411" dirty="0">
                <a:solidFill>
                  <a:srgbClr val="11C1FF"/>
                </a:solidFill>
                <a:latin typeface="Segoe UI Light" panose="020B0502040204020203" pitchFamily="34" charset="0"/>
                <a:cs typeface="Segoe UI Light" panose="020B0502040204020203" pitchFamily="34" charset="0"/>
              </a:endParaRPr>
            </a:p>
          </p:txBody>
        </p:sp>
        <p:sp>
          <p:nvSpPr>
            <p:cNvPr id="7" name="Rectangle 6"/>
            <p:cNvSpPr/>
            <p:nvPr/>
          </p:nvSpPr>
          <p:spPr>
            <a:xfrm>
              <a:off x="6439978" y="5319228"/>
              <a:ext cx="1507144" cy="794064"/>
            </a:xfrm>
            <a:prstGeom prst="rect">
              <a:avLst/>
            </a:prstGeom>
          </p:spPr>
          <p:txBody>
            <a:bodyPr wrap="none">
              <a:spAutoFit/>
            </a:bodyPr>
            <a:lstStyle/>
            <a:p>
              <a:pPr>
                <a:lnSpc>
                  <a:spcPct val="95000"/>
                </a:lnSpc>
                <a:buSzPct val="90000"/>
              </a:pPr>
              <a:r>
                <a:rPr lang="en-US" sz="2800" dirty="0" smtClean="0">
                  <a:solidFill>
                    <a:srgbClr val="11C1FF"/>
                  </a:solidFill>
                  <a:latin typeface="Segoe UI Light" panose="020B0502040204020203" pitchFamily="34" charset="0"/>
                  <a:cs typeface="Segoe UI Light" panose="020B0502040204020203" pitchFamily="34" charset="0"/>
                </a:rPr>
                <a:t>MILLION</a:t>
              </a:r>
              <a:br>
                <a:rPr lang="en-US" sz="2800" dirty="0" smtClean="0">
                  <a:solidFill>
                    <a:srgbClr val="11C1FF"/>
                  </a:solidFill>
                  <a:latin typeface="Segoe UI Light" panose="020B0502040204020203" pitchFamily="34" charset="0"/>
                  <a:cs typeface="Segoe UI Light" panose="020B0502040204020203" pitchFamily="34" charset="0"/>
                </a:rPr>
              </a:br>
              <a:r>
                <a:rPr lang="en-US" sz="2000" dirty="0" smtClean="0">
                  <a:solidFill>
                    <a:schemeClr val="bg1"/>
                  </a:solidFill>
                  <a:latin typeface="Segoe UI Light" panose="020B0502040204020203" pitchFamily="34" charset="0"/>
                  <a:cs typeface="Segoe UI Light" panose="020B0502040204020203" pitchFamily="34" charset="0"/>
                </a:rPr>
                <a:t>requests/sec</a:t>
              </a:r>
              <a:endParaRPr lang="en-US" sz="7200" dirty="0">
                <a:solidFill>
                  <a:schemeClr val="bg1"/>
                </a:solidFill>
                <a:latin typeface="Segoe UI Light" panose="020B0502040204020203" pitchFamily="34" charset="0"/>
                <a:cs typeface="Segoe UI Light" panose="020B0502040204020203" pitchFamily="34" charset="0"/>
              </a:endParaRPr>
            </a:p>
          </p:txBody>
        </p:sp>
        <p:cxnSp>
          <p:nvCxnSpPr>
            <p:cNvPr id="57" name="Straight Connector 56"/>
            <p:cNvCxnSpPr/>
            <p:nvPr/>
          </p:nvCxnSpPr>
          <p:spPr>
            <a:xfrm>
              <a:off x="4064288" y="5139115"/>
              <a:ext cx="4070062" cy="0"/>
            </a:xfrm>
            <a:prstGeom prst="line">
              <a:avLst/>
            </a:prstGeom>
            <a:ln w="9525">
              <a:prstDash val="sysDash"/>
            </a:ln>
          </p:spPr>
          <p:style>
            <a:lnRef idx="1">
              <a:schemeClr val="accent1"/>
            </a:lnRef>
            <a:fillRef idx="0">
              <a:schemeClr val="accent1"/>
            </a:fillRef>
            <a:effectRef idx="0">
              <a:schemeClr val="accent1"/>
            </a:effectRef>
            <a:fontRef idx="minor">
              <a:schemeClr val="tx1"/>
            </a:fontRef>
          </p:style>
        </p:cxnSp>
      </p:grpSp>
      <p:grpSp>
        <p:nvGrpSpPr>
          <p:cNvPr id="2" name="Group 1"/>
          <p:cNvGrpSpPr/>
          <p:nvPr/>
        </p:nvGrpSpPr>
        <p:grpSpPr>
          <a:xfrm>
            <a:off x="8235876" y="3574586"/>
            <a:ext cx="3890416" cy="2928494"/>
            <a:chOff x="8235876" y="3574586"/>
            <a:chExt cx="3890416" cy="2928494"/>
          </a:xfrm>
        </p:grpSpPr>
        <p:grpSp>
          <p:nvGrpSpPr>
            <p:cNvPr id="38" name="Group 37"/>
            <p:cNvGrpSpPr/>
            <p:nvPr/>
          </p:nvGrpSpPr>
          <p:grpSpPr>
            <a:xfrm>
              <a:off x="8235876" y="3574586"/>
              <a:ext cx="3326048" cy="2928494"/>
              <a:chOff x="4443252" y="4012914"/>
              <a:chExt cx="3326048" cy="2928494"/>
            </a:xfrm>
          </p:grpSpPr>
          <p:sp>
            <p:nvSpPr>
              <p:cNvPr id="40" name="Rectangle 39"/>
              <p:cNvSpPr/>
              <p:nvPr/>
            </p:nvSpPr>
            <p:spPr>
              <a:xfrm>
                <a:off x="4443252" y="4012914"/>
                <a:ext cx="2238203" cy="2928494"/>
              </a:xfrm>
              <a:prstGeom prst="rect">
                <a:avLst/>
              </a:prstGeom>
            </p:spPr>
            <p:txBody>
              <a:bodyPr wrap="square" anchor="b">
                <a:spAutoFit/>
              </a:bodyPr>
              <a:lstStyle/>
              <a:p>
                <a:pPr>
                  <a:lnSpc>
                    <a:spcPct val="95000"/>
                  </a:lnSpc>
                  <a:buSzPct val="90000"/>
                </a:pPr>
                <a:r>
                  <a:rPr lang="en-US" sz="16200" spc="-3500" dirty="0" smtClean="0">
                    <a:solidFill>
                      <a:srgbClr val="00B0F0"/>
                    </a:solidFill>
                    <a:latin typeface="Segoe UI Light" panose="020B0502040204020203" pitchFamily="34" charset="0"/>
                    <a:cs typeface="Segoe UI Light" panose="020B0502040204020203" pitchFamily="34" charset="0"/>
                  </a:rPr>
                  <a:t>&gt;</a:t>
                </a:r>
                <a:r>
                  <a:rPr lang="en-US" sz="19400" spc="-3500" dirty="0" smtClean="0">
                    <a:solidFill>
                      <a:schemeClr val="bg1"/>
                    </a:solidFill>
                    <a:latin typeface="Segoe UI Light" panose="020B0502040204020203" pitchFamily="34" charset="0"/>
                    <a:cs typeface="Segoe UI Light" panose="020B0502040204020203" pitchFamily="34" charset="0"/>
                  </a:rPr>
                  <a:t>1</a:t>
                </a:r>
                <a:endParaRPr lang="en-US" sz="28700" spc="-3500" dirty="0">
                  <a:solidFill>
                    <a:srgbClr val="11C1FF"/>
                  </a:solidFill>
                  <a:latin typeface="Segoe UI Light" panose="020B0502040204020203" pitchFamily="34" charset="0"/>
                  <a:cs typeface="Segoe UI Light" panose="020B0502040204020203" pitchFamily="34" charset="0"/>
                </a:endParaRPr>
              </a:p>
            </p:txBody>
          </p:sp>
          <p:sp>
            <p:nvSpPr>
              <p:cNvPr id="41" name="Rectangle 40"/>
              <p:cNvSpPr/>
              <p:nvPr/>
            </p:nvSpPr>
            <p:spPr>
              <a:xfrm>
                <a:off x="6262156" y="4765275"/>
                <a:ext cx="1507144" cy="1554272"/>
              </a:xfrm>
              <a:prstGeom prst="rect">
                <a:avLst/>
              </a:prstGeom>
            </p:spPr>
            <p:txBody>
              <a:bodyPr wrap="none">
                <a:spAutoFit/>
              </a:bodyPr>
              <a:lstStyle/>
              <a:p>
                <a:pPr>
                  <a:lnSpc>
                    <a:spcPct val="95000"/>
                  </a:lnSpc>
                  <a:buSzPct val="90000"/>
                </a:pPr>
                <a:r>
                  <a:rPr lang="en-US" sz="2800" dirty="0" smtClean="0">
                    <a:solidFill>
                      <a:srgbClr val="11C1FF"/>
                    </a:solidFill>
                    <a:latin typeface="Segoe UI Light" panose="020B0502040204020203" pitchFamily="34" charset="0"/>
                    <a:cs typeface="Segoe UI Light" panose="020B0502040204020203" pitchFamily="34" charset="0"/>
                  </a:rPr>
                  <a:t>MILLION</a:t>
                </a:r>
              </a:p>
              <a:p>
                <a:pPr>
                  <a:lnSpc>
                    <a:spcPct val="95000"/>
                  </a:lnSpc>
                  <a:buSzPct val="90000"/>
                </a:pPr>
                <a:endParaRPr lang="en-US" sz="7200" dirty="0">
                  <a:solidFill>
                    <a:schemeClr val="bg1"/>
                  </a:solidFill>
                  <a:latin typeface="Segoe UI Light" panose="020B0502040204020203" pitchFamily="34" charset="0"/>
                  <a:cs typeface="Segoe UI Light" panose="020B0502040204020203" pitchFamily="34" charset="0"/>
                </a:endParaRPr>
              </a:p>
            </p:txBody>
          </p:sp>
        </p:grpSp>
        <p:sp>
          <p:nvSpPr>
            <p:cNvPr id="46" name="TextBox 45"/>
            <p:cNvSpPr txBox="1"/>
            <p:nvPr/>
          </p:nvSpPr>
          <p:spPr>
            <a:xfrm>
              <a:off x="10066332" y="4786389"/>
              <a:ext cx="2059960" cy="1200329"/>
            </a:xfrm>
            <a:prstGeom prst="rect">
              <a:avLst/>
            </a:prstGeom>
            <a:noFill/>
          </p:spPr>
          <p:txBody>
            <a:bodyPr wrap="square" rtlCol="0">
              <a:spAutoFit/>
            </a:bodyPr>
            <a:lstStyle/>
            <a:p>
              <a:r>
                <a:rPr lang="en-US" dirty="0" smtClean="0">
                  <a:solidFill>
                    <a:srgbClr val="FFFFFF"/>
                  </a:solidFill>
                  <a:latin typeface="+mj-lt"/>
                </a:rPr>
                <a:t>Developers registered with Visual Studio Online</a:t>
              </a:r>
              <a:endParaRPr lang="en-US" dirty="0">
                <a:solidFill>
                  <a:srgbClr val="FFFFFF"/>
                </a:solidFill>
                <a:latin typeface="+mj-lt"/>
              </a:endParaRPr>
            </a:p>
          </p:txBody>
        </p:sp>
      </p:grpSp>
    </p:spTree>
    <p:extLst>
      <p:ext uri="{BB962C8B-B14F-4D97-AF65-F5344CB8AC3E}">
        <p14:creationId xmlns:p14="http://schemas.microsoft.com/office/powerpoint/2010/main" val="2365051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par>
                                <p:cTn id="8" presetID="22" presetClass="entr" presetSubtype="8"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left)">
                                      <p:cBhvr>
                                        <p:cTn id="10" dur="500"/>
                                        <p:tgtEl>
                                          <p:spTgt spid="31"/>
                                        </p:tgtEl>
                                      </p:cBhvr>
                                    </p:animEffect>
                                  </p:childTnLst>
                                </p:cTn>
                              </p:par>
                              <p:par>
                                <p:cTn id="11" presetID="22" presetClass="entr" presetSubtype="8"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250"/>
                                        <p:tgtEl>
                                          <p:spTgt spid="23"/>
                                        </p:tgtEl>
                                      </p:cBhvr>
                                    </p:animEffect>
                                  </p:childTnLst>
                                </p:cTn>
                              </p:par>
                            </p:childTnLst>
                          </p:cTn>
                        </p:par>
                        <p:par>
                          <p:cTn id="18" fill="hold">
                            <p:stCondLst>
                              <p:cond delay="750"/>
                            </p:stCondLst>
                            <p:childTnLst>
                              <p:par>
                                <p:cTn id="19" presetID="10" presetClass="entr" presetSubtype="0" fill="hold" nodeType="after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250"/>
                                        <p:tgtEl>
                                          <p:spTgt spid="28"/>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61"/>
                                        </p:tgtEl>
                                        <p:attrNameLst>
                                          <p:attrName>style.visibility</p:attrName>
                                        </p:attrNameLst>
                                      </p:cBhvr>
                                      <p:to>
                                        <p:strVal val="visible"/>
                                      </p:to>
                                    </p:set>
                                    <p:animEffect transition="in" filter="fade">
                                      <p:cBhvr>
                                        <p:cTn id="25" dur="250"/>
                                        <p:tgtEl>
                                          <p:spTgt spid="61"/>
                                        </p:tgtEl>
                                      </p:cBhvr>
                                    </p:animEffect>
                                  </p:childTnLst>
                                </p:cTn>
                              </p:par>
                            </p:childTnLst>
                          </p:cTn>
                        </p:par>
                        <p:par>
                          <p:cTn id="26" fill="hold">
                            <p:stCondLst>
                              <p:cond delay="1250"/>
                            </p:stCondLst>
                            <p:childTnLst>
                              <p:par>
                                <p:cTn id="27" presetID="10" presetClass="entr" presetSubtype="0" fill="hold"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250"/>
                                        <p:tgtEl>
                                          <p:spTgt spid="19"/>
                                        </p:tgtEl>
                                      </p:cBhvr>
                                    </p:animEffect>
                                  </p:childTnLst>
                                </p:cTn>
                              </p:par>
                            </p:childTnLst>
                          </p:cTn>
                        </p:par>
                        <p:par>
                          <p:cTn id="30" fill="hold">
                            <p:stCondLst>
                              <p:cond delay="1500"/>
                            </p:stCondLst>
                            <p:childTnLst>
                              <p:par>
                                <p:cTn id="31" presetID="10" presetClass="entr" presetSubtype="0" fill="hold" nodeType="afterEffect">
                                  <p:stCondLst>
                                    <p:cond delay="0"/>
                                  </p:stCondLst>
                                  <p:childTnLst>
                                    <p:set>
                                      <p:cBhvr>
                                        <p:cTn id="32" dur="1" fill="hold">
                                          <p:stCondLst>
                                            <p:cond delay="0"/>
                                          </p:stCondLst>
                                        </p:cTn>
                                        <p:tgtEl>
                                          <p:spTgt spid="60"/>
                                        </p:tgtEl>
                                        <p:attrNameLst>
                                          <p:attrName>style.visibility</p:attrName>
                                        </p:attrNameLst>
                                      </p:cBhvr>
                                      <p:to>
                                        <p:strVal val="visible"/>
                                      </p:to>
                                    </p:set>
                                    <p:animEffect transition="in" filter="fade">
                                      <p:cBhvr>
                                        <p:cTn id="33" dur="250"/>
                                        <p:tgtEl>
                                          <p:spTgt spid="60"/>
                                        </p:tgtEl>
                                      </p:cBhvr>
                                    </p:animEffect>
                                  </p:childTnLst>
                                </p:cTn>
                              </p:par>
                            </p:childTnLst>
                          </p:cTn>
                        </p:par>
                        <p:par>
                          <p:cTn id="34" fill="hold">
                            <p:stCondLst>
                              <p:cond delay="1750"/>
                            </p:stCondLst>
                            <p:childTnLst>
                              <p:par>
                                <p:cTn id="35" presetID="10" presetClass="entr" presetSubtype="0" fill="hold" nodeType="after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fade">
                                      <p:cBhvr>
                                        <p:cTn id="37" dur="250"/>
                                        <p:tgtEl>
                                          <p:spTgt spid="59"/>
                                        </p:tgtEl>
                                      </p:cBhvr>
                                    </p:animEffect>
                                  </p:childTnLst>
                                </p:cTn>
                              </p:par>
                            </p:childTnLst>
                          </p:cTn>
                        </p:par>
                        <p:par>
                          <p:cTn id="38" fill="hold">
                            <p:stCondLst>
                              <p:cond delay="2000"/>
                            </p:stCondLst>
                            <p:childTnLst>
                              <p:par>
                                <p:cTn id="39" presetID="10" presetClass="entr" presetSubtype="0" fill="hold" nodeType="afterEffect">
                                  <p:stCondLst>
                                    <p:cond delay="0"/>
                                  </p:stCondLst>
                                  <p:childTnLst>
                                    <p:set>
                                      <p:cBhvr>
                                        <p:cTn id="40" dur="1" fill="hold">
                                          <p:stCondLst>
                                            <p:cond delay="0"/>
                                          </p:stCondLst>
                                        </p:cTn>
                                        <p:tgtEl>
                                          <p:spTgt spid="62"/>
                                        </p:tgtEl>
                                        <p:attrNameLst>
                                          <p:attrName>style.visibility</p:attrName>
                                        </p:attrNameLst>
                                      </p:cBhvr>
                                      <p:to>
                                        <p:strVal val="visible"/>
                                      </p:to>
                                    </p:set>
                                    <p:animEffect transition="in" filter="fade">
                                      <p:cBhvr>
                                        <p:cTn id="41" dur="250"/>
                                        <p:tgtEl>
                                          <p:spTgt spid="62"/>
                                        </p:tgtEl>
                                      </p:cBhvr>
                                    </p:animEffect>
                                  </p:childTnLst>
                                </p:cTn>
                              </p:par>
                              <p:par>
                                <p:cTn id="42" presetID="10" presetClass="entr" presetSubtype="0" fill="hold" nodeType="withEffect">
                                  <p:stCondLst>
                                    <p:cond delay="250"/>
                                  </p:stCondLst>
                                  <p:childTnLst>
                                    <p:set>
                                      <p:cBhvr>
                                        <p:cTn id="43" dur="1" fill="hold">
                                          <p:stCondLst>
                                            <p:cond delay="0"/>
                                          </p:stCondLst>
                                        </p:cTn>
                                        <p:tgtEl>
                                          <p:spTgt spid="2"/>
                                        </p:tgtEl>
                                        <p:attrNameLst>
                                          <p:attrName>style.visibility</p:attrName>
                                        </p:attrNameLst>
                                      </p:cBhvr>
                                      <p:to>
                                        <p:strVal val="visible"/>
                                      </p:to>
                                    </p:set>
                                    <p:animEffect transition="in" filter="fade">
                                      <p:cBhvr>
                                        <p:cTn id="44"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9999"/>
            <a:stretch/>
          </p:blipFill>
          <p:spPr>
            <a:xfrm>
              <a:off x="0" y="0"/>
              <a:ext cx="12192000" cy="6858000"/>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spTree>
    <p:extLst>
      <p:ext uri="{BB962C8B-B14F-4D97-AF65-F5344CB8AC3E}">
        <p14:creationId xmlns:p14="http://schemas.microsoft.com/office/powerpoint/2010/main" val="33281857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a:t>
              </a:r>
              <a:r>
                <a:rPr lang="en-US" sz="5980" spc="-150" dirty="0" smtClean="0">
                  <a:solidFill>
                    <a:srgbClr val="FFFFFF"/>
                  </a:solidFill>
                  <a:latin typeface="Segoe UI Light"/>
                </a:rPr>
                <a:t>started</a:t>
              </a:r>
              <a:endParaRPr lang="en-US" sz="5980" spc="-150" dirty="0">
                <a:solidFill>
                  <a:srgbClr val="FFFFFF"/>
                </a:solidFill>
                <a:latin typeface="Segoe UI Light"/>
              </a:endParaRP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smtClean="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19526193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81M3fwBGeUuIffVacxwERA"/>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cUhmxgKLFE2f.EkIC21u3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OWoHaJ8ef02hXPsmbRpcng"/>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Xws_spjS60e8MkzLxSgrV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_tVNrQWGuk6s5uDKanMeaA"/>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2bGF8YQ4X0edf.cv5I.Nag"/>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WiY3ZsIntkSOucrTvopWh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gn6FVAZRl0yE2S.mT8yNB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gn6FVAZRl0yE2S.mT8yNBg"/>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81M3fwBGeUuIffVacxwER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7oqS0Sr1I0GpPZ_7C4wrog"/>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OSfR6RYn8UiF4Fn3PwqJK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OSfR6RYn8UiF4Fn3PwqJKg"/>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OSfR6RYn8UiF4Fn3PwqJKg"/>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lB6Vi5gwhU2NRcDeL1Rc4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kgr.GlgqV0eCqtNZcebnk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gn6FVAZRl0yE2S.mT8yNBg"/>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kwgL2Ys7pkGU52RJ.ihoU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_4HKAgTxsUu_NTHAYcUtb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i917CMXxpkOo_fBab1hv5A"/>
</p:tagLst>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753E25C2-DE2E-477E-B2FB-4BF58DD7C983}" vid="{ABFB4009-9D60-44CA-B6CF-6D5DFFFE4A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30EFEA-9AEA-457C-BAA8-93C4281792F5}">
  <ds:schemaRefs>
    <ds:schemaRef ds:uri="http://www.w3.org/XML/1998/namespace"/>
    <ds:schemaRef ds:uri="http://purl.org/dc/terms/"/>
    <ds:schemaRef ds:uri="http://purl.org/dc/elements/1.1/"/>
    <ds:schemaRef ds:uri="http://purl.org/dc/dcmityp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fee586e5-3c92-48eb-9898-42915e590ada"/>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AzureEvent</Template>
  <TotalTime>2</TotalTime>
  <Words>9651</Words>
  <Application>Microsoft Office PowerPoint</Application>
  <PresentationFormat>Widescreen</PresentationFormat>
  <Paragraphs>1940</Paragraphs>
  <Slides>101</Slides>
  <Notes>52</Notes>
  <HiddenSlides>0</HiddenSlides>
  <MMClips>0</MMClips>
  <ScaleCrop>false</ScaleCrop>
  <HeadingPairs>
    <vt:vector size="8" baseType="variant">
      <vt:variant>
        <vt:lpstr>Fonts Used</vt:lpstr>
      </vt:variant>
      <vt:variant>
        <vt:i4>16</vt:i4>
      </vt:variant>
      <vt:variant>
        <vt:lpstr>Theme</vt:lpstr>
      </vt:variant>
      <vt:variant>
        <vt:i4>1</vt:i4>
      </vt:variant>
      <vt:variant>
        <vt:lpstr>Embedded OLE Servers</vt:lpstr>
      </vt:variant>
      <vt:variant>
        <vt:i4>1</vt:i4>
      </vt:variant>
      <vt:variant>
        <vt:lpstr>Slide Titles</vt:lpstr>
      </vt:variant>
      <vt:variant>
        <vt:i4>101</vt:i4>
      </vt:variant>
    </vt:vector>
  </HeadingPairs>
  <TitlesOfParts>
    <vt:vector size="119" baseType="lpstr">
      <vt:lpstr>メイリオ</vt:lpstr>
      <vt:lpstr>微软雅黑</vt:lpstr>
      <vt:lpstr>宋体</vt:lpstr>
      <vt:lpstr>Arial</vt:lpstr>
      <vt:lpstr>Arial Bold</vt:lpstr>
      <vt:lpstr>Calibri</vt:lpstr>
      <vt:lpstr>Calibri Light</vt:lpstr>
      <vt:lpstr>Consolas</vt:lpstr>
      <vt:lpstr>Courier New</vt:lpstr>
      <vt:lpstr>Segoe</vt:lpstr>
      <vt:lpstr>Segoe UI</vt:lpstr>
      <vt:lpstr>Segoe UI (Body)</vt:lpstr>
      <vt:lpstr>Segoe UI Light</vt:lpstr>
      <vt:lpstr>Segoe UI Semibold</vt:lpstr>
      <vt:lpstr>Times New Roman</vt:lpstr>
      <vt:lpstr>Wingdings</vt:lpstr>
      <vt:lpstr>1_Azure Event</vt:lpstr>
      <vt:lpstr>think-cell Slide</vt:lpstr>
      <vt:lpstr>Microsoft Azure SQL Database</vt:lpstr>
      <vt:lpstr>SQL Database Service</vt:lpstr>
      <vt:lpstr>PowerPoint Presentation</vt:lpstr>
      <vt:lpstr>PowerPoint Presentation</vt:lpstr>
      <vt:lpstr>PowerPoint Presentation</vt:lpstr>
      <vt:lpstr>PowerPoint Presentation</vt:lpstr>
      <vt:lpstr>PowerPoint Presentation</vt:lpstr>
      <vt:lpstr>PowerPoint Presentation</vt:lpstr>
      <vt:lpstr>SQL Database – investments this year</vt:lpstr>
      <vt:lpstr>Yes, but can it support terabytes of data?</vt:lpstr>
      <vt:lpstr>PowerPoint Presentation</vt:lpstr>
      <vt:lpstr>PowerPoint Presentation</vt:lpstr>
      <vt:lpstr>PowerPoint Presentation</vt:lpstr>
      <vt:lpstr>PowerPoint Presentation</vt:lpstr>
      <vt:lpstr>PowerPoint Presentation</vt:lpstr>
      <vt:lpstr>Connecting To SQL Database</vt:lpstr>
      <vt:lpstr>PowerPoint Presentation</vt:lpstr>
      <vt:lpstr>PowerPoint Presentation</vt:lpstr>
      <vt:lpstr>PowerPoint Presentation</vt:lpstr>
      <vt:lpstr>SQL Database Security with the Firewall</vt:lpstr>
      <vt:lpstr>Connecting To SQL Database</vt:lpstr>
      <vt:lpstr>SQL Database Considerations and Best Practices</vt:lpstr>
      <vt:lpstr>SQL Database Considerations and Best Practices</vt:lpstr>
      <vt:lpstr>SQL Database Considerations and Best Practices</vt:lpstr>
      <vt:lpstr>Elastic Scale</vt:lpstr>
      <vt:lpstr>When is Elastic Scale the right consideration?</vt:lpstr>
      <vt:lpstr>PowerPoint Presentation</vt:lpstr>
      <vt:lpstr>Common database scalability patterns</vt:lpstr>
      <vt:lpstr>How to peel apart customer requirements</vt:lpstr>
      <vt:lpstr>Multi-Tenant SaaS</vt:lpstr>
      <vt:lpstr>Continuous data collection</vt:lpstr>
      <vt:lpstr>High Scale OLTP</vt:lpstr>
      <vt:lpstr>Sharding and Tenancy Models</vt:lpstr>
      <vt:lpstr>Elastic Scale: Overview </vt:lpstr>
      <vt:lpstr>Elastic Scale: Key Capabilities</vt:lpstr>
      <vt:lpstr>Elastic Scale Overview</vt:lpstr>
      <vt:lpstr>Elastic Scale Overview</vt:lpstr>
      <vt:lpstr>Data Dependent Routing (DDR)</vt:lpstr>
      <vt:lpstr>PowerPoint Presentation</vt:lpstr>
      <vt:lpstr>Data Dependent Routing (DDR)</vt:lpstr>
      <vt:lpstr>Multi-shard Query (MSQ)</vt:lpstr>
      <vt:lpstr>Multi-shard Query (MSQ)</vt:lpstr>
      <vt:lpstr>Shard Set Executer (SSE)</vt:lpstr>
      <vt:lpstr>Split/Merge (SM)</vt:lpstr>
      <vt:lpstr>Shard Elasticity (SE)</vt:lpstr>
      <vt:lpstr>References</vt:lpstr>
      <vt:lpstr>Elastic Scale Recap</vt:lpstr>
      <vt:lpstr>Microsoft Azure DocumentDB</vt:lpstr>
      <vt:lpstr>DocumentDB Overview</vt:lpstr>
      <vt:lpstr>Proven @ Scale</vt:lpstr>
      <vt:lpstr>PowerPoint Presentation</vt:lpstr>
      <vt:lpstr>PowerPoint Presentation</vt:lpstr>
      <vt:lpstr>PowerPoint Presentation</vt:lpstr>
      <vt:lpstr>PowerPoint Presentation</vt:lpstr>
      <vt:lpstr>Programmability</vt:lpstr>
      <vt:lpstr>PowerPoint Presentation</vt:lpstr>
      <vt:lpstr>PowerPoint Presentation</vt:lpstr>
      <vt:lpstr>PowerPoint Presentation</vt:lpstr>
      <vt:lpstr>PowerPoint Presentation</vt:lpstr>
      <vt:lpstr>Azure Search</vt:lpstr>
      <vt:lpstr>Search Overview</vt:lpstr>
      <vt:lpstr>PowerPoint Presentation</vt:lpstr>
      <vt:lpstr>PowerPoint Presentation</vt:lpstr>
      <vt:lpstr>What are the search technology options?</vt:lpstr>
      <vt:lpstr>What about SharePoint Search?</vt:lpstr>
      <vt:lpstr>What are customers doing with Azure Search?</vt:lpstr>
      <vt:lpstr>PowerPoint Presentation</vt:lpstr>
      <vt:lpstr>Experience Walk Through</vt:lpstr>
      <vt:lpstr>Appendix: Experience Walk Through</vt:lpstr>
      <vt:lpstr>Defining Indexes</vt:lpstr>
      <vt:lpstr>Indexing Data</vt:lpstr>
      <vt:lpstr>Appendix: Experience Walk Through</vt:lpstr>
      <vt:lpstr>Searching</vt:lpstr>
      <vt:lpstr>Searching (continued)</vt:lpstr>
      <vt:lpstr>Controlling Relevance</vt:lpstr>
      <vt:lpstr>PowerPoint Presentation</vt:lpstr>
      <vt:lpstr>PowerPoint Presentation</vt:lpstr>
      <vt:lpstr>PowerPoint Presentation</vt:lpstr>
      <vt:lpstr>HDInsight</vt:lpstr>
      <vt:lpstr>Big Data analytics</vt:lpstr>
      <vt:lpstr>What is Big Data?</vt:lpstr>
      <vt:lpstr>Building developer experiences</vt:lpstr>
      <vt:lpstr>Demo - HDInsight</vt:lpstr>
      <vt:lpstr>PowerPoint Presentation</vt:lpstr>
      <vt:lpstr>Hadoop ecosystem</vt:lpstr>
      <vt:lpstr>HDInsight and Hadoop</vt:lpstr>
      <vt:lpstr>Detailed Offerings</vt:lpstr>
      <vt:lpstr>Deploying and Interacting With a Hadoop Cluster on Azure</vt:lpstr>
      <vt:lpstr>MapReduce</vt:lpstr>
      <vt:lpstr>Hive</vt:lpstr>
      <vt:lpstr>HiveQL Examples</vt:lpstr>
      <vt:lpstr>Pig</vt:lpstr>
      <vt:lpstr>PigLatin Examples</vt:lpstr>
      <vt:lpstr>Microsoft Big Data Roadmap</vt:lpstr>
      <vt:lpstr>Resources</vt:lpstr>
      <vt:lpstr>PowerPoint Presentation</vt:lpstr>
      <vt:lpstr>PowerPoint Presentation</vt:lpstr>
      <vt:lpstr>PowerPoint Presentation</vt:lpstr>
      <vt:lpstr>PowerPoint Presentation</vt:lpstr>
      <vt:lpstr>SQL Database Billing Rates (As of February 2012)</vt:lpstr>
      <vt:lpstr>SQL Database Architecture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Sidney Andrews</cp:lastModifiedBy>
  <cp:revision>3</cp:revision>
  <cp:lastPrinted>2014-03-26T17:46:13Z</cp:lastPrinted>
  <dcterms:created xsi:type="dcterms:W3CDTF">2015-04-25T14:54:57Z</dcterms:created>
  <dcterms:modified xsi:type="dcterms:W3CDTF">2015-04-25T14:57:45Z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